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7"/>
  </p:notesMasterIdLst>
  <p:sldIdLst>
    <p:sldId id="291" r:id="rId2"/>
    <p:sldId id="308" r:id="rId3"/>
    <p:sldId id="311"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5" r:id="rId18"/>
    <p:sldId id="334" r:id="rId19"/>
    <p:sldId id="333" r:id="rId20"/>
    <p:sldId id="336" r:id="rId21"/>
    <p:sldId id="337" r:id="rId22"/>
    <p:sldId id="338" r:id="rId23"/>
    <p:sldId id="339" r:id="rId24"/>
    <p:sldId id="340" r:id="rId25"/>
    <p:sldId id="341" r:id="rId26"/>
    <p:sldId id="342" r:id="rId27"/>
    <p:sldId id="343" r:id="rId28"/>
    <p:sldId id="344" r:id="rId29"/>
    <p:sldId id="345" r:id="rId30"/>
    <p:sldId id="347" r:id="rId31"/>
    <p:sldId id="348" r:id="rId32"/>
    <p:sldId id="349" r:id="rId33"/>
    <p:sldId id="350" r:id="rId34"/>
    <p:sldId id="346"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7" r:id="rId62"/>
    <p:sldId id="378" r:id="rId63"/>
    <p:sldId id="379" r:id="rId64"/>
    <p:sldId id="380" r:id="rId65"/>
    <p:sldId id="28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72" autoAdjust="0"/>
  </p:normalViewPr>
  <p:slideViewPr>
    <p:cSldViewPr>
      <p:cViewPr varScale="1">
        <p:scale>
          <a:sx n="72" d="100"/>
          <a:sy n="72" d="100"/>
        </p:scale>
        <p:origin x="1350" y="78"/>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7/13/2019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a:p>
        </p:txBody>
      </p:sp>
    </p:spTree>
    <p:extLst>
      <p:ext uri="{BB962C8B-B14F-4D97-AF65-F5344CB8AC3E}">
        <p14:creationId xmlns:p14="http://schemas.microsoft.com/office/powerpoint/2010/main" val="260492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19</a:t>
            </a:fld>
            <a:endParaRPr lang="en-US"/>
          </a:p>
        </p:txBody>
      </p:sp>
    </p:spTree>
    <p:extLst>
      <p:ext uri="{BB962C8B-B14F-4D97-AF65-F5344CB8AC3E}">
        <p14:creationId xmlns:p14="http://schemas.microsoft.com/office/powerpoint/2010/main" val="802536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65</a:t>
            </a:fld>
            <a:endParaRPr lang="en-US"/>
          </a:p>
        </p:txBody>
      </p:sp>
    </p:spTree>
    <p:extLst>
      <p:ext uri="{BB962C8B-B14F-4D97-AF65-F5344CB8AC3E}">
        <p14:creationId xmlns:p14="http://schemas.microsoft.com/office/powerpoint/2010/main" val="426658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Above file is equivalent to below spring configuration xml</a:t>
            </a:r>
          </a:p>
          <a:p>
            <a:pPr fontAlgn="base" latinLnBrk="1"/>
            <a:r>
              <a:rPr lang="en-IN" sz="1200" b="0" i="0" kern="1200" dirty="0">
                <a:solidFill>
                  <a:schemeClr val="tx1"/>
                </a:solidFill>
                <a:effectLst/>
                <a:latin typeface="+mn-lt"/>
                <a:ea typeface="+mn-ea"/>
                <a:cs typeface="+mn-cs"/>
              </a:rPr>
              <a:t>&lt;?xml version="1.0" encoding="UTF-8"?&lt;</a:t>
            </a:r>
          </a:p>
          <a:p>
            <a:pPr fontAlgn="base" latinLnBrk="1"/>
            <a:r>
              <a:rPr lang="en-IN" sz="1200" b="0" i="0" kern="1200" dirty="0">
                <a:solidFill>
                  <a:schemeClr val="tx1"/>
                </a:solidFill>
                <a:effectLst/>
                <a:latin typeface="+mn-lt"/>
                <a:ea typeface="+mn-ea"/>
                <a:cs typeface="+mn-cs"/>
              </a:rPr>
              <a:t>&lt;beans </a:t>
            </a:r>
            <a:r>
              <a:rPr lang="en-IN" sz="1200" b="0" i="0" kern="1200" dirty="0" err="1">
                <a:solidFill>
                  <a:schemeClr val="tx1"/>
                </a:solidFill>
                <a:effectLst/>
                <a:latin typeface="+mn-lt"/>
                <a:ea typeface="+mn-ea"/>
                <a:cs typeface="+mn-cs"/>
              </a:rPr>
              <a:t>xmlns</a:t>
            </a:r>
            <a:r>
              <a:rPr lang="en-IN" sz="1200" b="0" i="0" kern="1200" dirty="0">
                <a:solidFill>
                  <a:schemeClr val="tx1"/>
                </a:solidFill>
                <a:effectLst/>
                <a:latin typeface="+mn-lt"/>
                <a:ea typeface="+mn-ea"/>
                <a:cs typeface="+mn-cs"/>
              </a:rPr>
              <a:t>="http://www.springframework.org/schema/beans"  </a:t>
            </a:r>
          </a:p>
          <a:p>
            <a:pPr fontAlgn="base" latinLnBrk="1"/>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xmlns:xsi</a:t>
            </a:r>
            <a:r>
              <a:rPr lang="en-IN" sz="1200" b="0" i="0" kern="1200" dirty="0">
                <a:solidFill>
                  <a:schemeClr val="tx1"/>
                </a:solidFill>
                <a:effectLst/>
                <a:latin typeface="+mn-lt"/>
                <a:ea typeface="+mn-ea"/>
                <a:cs typeface="+mn-cs"/>
              </a:rPr>
              <a:t>="http://www.w3.org/2001/XMLSchema-instance"  </a:t>
            </a:r>
          </a:p>
          <a:p>
            <a:pPr fontAlgn="base" latinLnBrk="1"/>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xmlns:context</a:t>
            </a:r>
            <a:r>
              <a:rPr lang="en-IN" sz="1200" b="0" i="0" kern="1200" dirty="0">
                <a:solidFill>
                  <a:schemeClr val="tx1"/>
                </a:solidFill>
                <a:effectLst/>
                <a:latin typeface="+mn-lt"/>
                <a:ea typeface="+mn-ea"/>
                <a:cs typeface="+mn-cs"/>
              </a:rPr>
              <a:t>="http://www.springframework.org/schema/context"  </a:t>
            </a:r>
          </a:p>
          <a:p>
            <a:pPr fontAlgn="base" latinLnBrk="1"/>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xsi:schemaLocation</a:t>
            </a:r>
            <a:r>
              <a:rPr lang="en-IN" sz="1200" b="0" i="0" kern="1200" dirty="0">
                <a:solidFill>
                  <a:schemeClr val="tx1"/>
                </a:solidFill>
                <a:effectLst/>
                <a:latin typeface="+mn-lt"/>
                <a:ea typeface="+mn-ea"/>
                <a:cs typeface="+mn-cs"/>
              </a:rPr>
              <a:t>="http://www.springframework.org/schema/beans  </a:t>
            </a:r>
          </a:p>
          <a:p>
            <a:pPr fontAlgn="base" latinLnBrk="1"/>
            <a:r>
              <a:rPr lang="en-IN" sz="1200" b="0" i="0" kern="1200" dirty="0">
                <a:solidFill>
                  <a:schemeClr val="tx1"/>
                </a:solidFill>
                <a:effectLst/>
                <a:latin typeface="+mn-lt"/>
                <a:ea typeface="+mn-ea"/>
                <a:cs typeface="+mn-cs"/>
              </a:rPr>
              <a:t>    http://www.springframework.org/schema/beans/spring-beans-3.0.xsd  </a:t>
            </a:r>
          </a:p>
          <a:p>
            <a:pPr fontAlgn="base" latinLnBrk="1"/>
            <a:r>
              <a:rPr lang="en-IN" sz="1200" b="0" i="0" kern="1200" dirty="0">
                <a:solidFill>
                  <a:schemeClr val="tx1"/>
                </a:solidFill>
                <a:effectLst/>
                <a:latin typeface="+mn-lt"/>
                <a:ea typeface="+mn-ea"/>
                <a:cs typeface="+mn-cs"/>
              </a:rPr>
              <a:t>    http://www.springframework.org/schema/context  </a:t>
            </a:r>
          </a:p>
          <a:p>
            <a:pPr fontAlgn="base" latinLnBrk="1"/>
            <a:r>
              <a:rPr lang="en-IN" sz="1200" b="0" i="0" kern="1200" dirty="0">
                <a:solidFill>
                  <a:schemeClr val="tx1"/>
                </a:solidFill>
                <a:effectLst/>
                <a:latin typeface="+mn-lt"/>
                <a:ea typeface="+mn-ea"/>
                <a:cs typeface="+mn-cs"/>
              </a:rPr>
              <a:t>    http://www.springframework.org/schema/context/spring-context-3.0.xsd“&gt;</a:t>
            </a:r>
          </a:p>
          <a:p>
            <a:pPr fontAlgn="base" latinLnBrk="1"/>
            <a:r>
              <a:rPr lang="en-IN" sz="1200" b="0" i="0" kern="1200" dirty="0">
                <a:solidFill>
                  <a:schemeClr val="tx1"/>
                </a:solidFill>
                <a:effectLst/>
                <a:latin typeface="+mn-lt"/>
                <a:ea typeface="+mn-ea"/>
                <a:cs typeface="+mn-cs"/>
              </a:rPr>
              <a:t>&lt;</a:t>
            </a:r>
            <a:r>
              <a:rPr lang="en-IN" sz="1200" b="0" i="0" kern="1200" dirty="0" err="1">
                <a:solidFill>
                  <a:schemeClr val="tx1"/>
                </a:solidFill>
                <a:effectLst/>
                <a:latin typeface="+mn-lt"/>
                <a:ea typeface="+mn-ea"/>
                <a:cs typeface="+mn-cs"/>
              </a:rPr>
              <a:t>context:annotation-config</a:t>
            </a:r>
            <a:r>
              <a:rPr lang="en-IN" sz="1200" b="0" i="0" kern="1200" dirty="0">
                <a:solidFill>
                  <a:schemeClr val="tx1"/>
                </a:solidFill>
                <a:effectLst/>
                <a:latin typeface="+mn-lt"/>
                <a:ea typeface="+mn-ea"/>
                <a:cs typeface="+mn-cs"/>
              </a:rPr>
              <a:t>/&gt; </a:t>
            </a:r>
          </a:p>
          <a:p>
            <a:pPr fontAlgn="base" latinLnBrk="1"/>
            <a:r>
              <a:rPr lang="en-IN" sz="1200" b="0" i="0" kern="1200" dirty="0">
                <a:solidFill>
                  <a:schemeClr val="tx1"/>
                </a:solidFill>
                <a:effectLst/>
                <a:latin typeface="+mn-lt"/>
                <a:ea typeface="+mn-ea"/>
                <a:cs typeface="+mn-cs"/>
              </a:rPr>
              <a:t>&lt;bean id="</a:t>
            </a:r>
            <a:r>
              <a:rPr lang="en-IN" sz="1200" b="0" i="0" kern="1200" dirty="0" err="1">
                <a:solidFill>
                  <a:schemeClr val="tx1"/>
                </a:solidFill>
                <a:effectLst/>
                <a:latin typeface="+mn-lt"/>
                <a:ea typeface="+mn-ea"/>
                <a:cs typeface="+mn-cs"/>
              </a:rPr>
              <a:t>countryObj</a:t>
            </a:r>
            <a:r>
              <a:rPr lang="en-IN" sz="1200" b="0" i="0" kern="1200" dirty="0">
                <a:solidFill>
                  <a:schemeClr val="tx1"/>
                </a:solidFill>
                <a:effectLst/>
                <a:latin typeface="+mn-lt"/>
                <a:ea typeface="+mn-ea"/>
                <a:cs typeface="+mn-cs"/>
              </a:rPr>
              <a:t>" class=“</a:t>
            </a:r>
            <a:r>
              <a:rPr lang="en-IN" sz="1200" b="0" i="0" kern="1200" dirty="0" err="1">
                <a:solidFill>
                  <a:schemeClr val="tx1"/>
                </a:solidFill>
                <a:effectLst/>
                <a:latin typeface="+mn-lt"/>
                <a:ea typeface="+mn-ea"/>
                <a:cs typeface="+mn-cs"/>
              </a:rPr>
              <a:t>com.annotation.model.Country</a:t>
            </a:r>
            <a:r>
              <a:rPr lang="en-IN" sz="1200" b="0" i="0" kern="1200" dirty="0">
                <a:solidFill>
                  <a:schemeClr val="tx1"/>
                </a:solidFill>
                <a:effectLst/>
                <a:latin typeface="+mn-lt"/>
                <a:ea typeface="+mn-ea"/>
                <a:cs typeface="+mn-cs"/>
              </a:rPr>
              <a:t>“&gt;</a:t>
            </a:r>
          </a:p>
          <a:p>
            <a:pPr fontAlgn="base" latinLnBrk="1"/>
            <a:r>
              <a:rPr lang="en-IN" sz="1200" b="0" i="0" kern="1200" dirty="0">
                <a:solidFill>
                  <a:schemeClr val="tx1"/>
                </a:solidFill>
                <a:effectLst/>
                <a:latin typeface="+mn-lt"/>
                <a:ea typeface="+mn-ea"/>
                <a:cs typeface="+mn-cs"/>
              </a:rPr>
              <a:t>  &lt;property name="</a:t>
            </a:r>
            <a:r>
              <a:rPr lang="en-IN" sz="1200" b="0" i="0" kern="1200" dirty="0" err="1">
                <a:solidFill>
                  <a:schemeClr val="tx1"/>
                </a:solidFill>
                <a:effectLst/>
                <a:latin typeface="+mn-lt"/>
                <a:ea typeface="+mn-ea"/>
                <a:cs typeface="+mn-cs"/>
              </a:rPr>
              <a:t>countryName</a:t>
            </a:r>
            <a:r>
              <a:rPr lang="en-IN" sz="1200" b="0" i="0" kern="1200" dirty="0">
                <a:solidFill>
                  <a:schemeClr val="tx1"/>
                </a:solidFill>
                <a:effectLst/>
                <a:latin typeface="+mn-lt"/>
                <a:ea typeface="+mn-ea"/>
                <a:cs typeface="+mn-cs"/>
              </a:rPr>
              <a:t>" value="India"/&gt;</a:t>
            </a:r>
          </a:p>
          <a:p>
            <a:pPr fontAlgn="base" latinLnBrk="1"/>
            <a:r>
              <a:rPr lang="en-IN" sz="1200" b="0" i="0" kern="1200" dirty="0">
                <a:solidFill>
                  <a:schemeClr val="tx1"/>
                </a:solidFill>
                <a:effectLst/>
                <a:latin typeface="+mn-lt"/>
                <a:ea typeface="+mn-ea"/>
                <a:cs typeface="+mn-cs"/>
              </a:rPr>
              <a:t>&lt;/bean&gt;</a:t>
            </a:r>
          </a:p>
          <a:p>
            <a:pPr fontAlgn="base" latinLnBrk="1"/>
            <a:r>
              <a:rPr lang="en-IN" sz="1200" b="0" i="0" kern="1200" dirty="0">
                <a:solidFill>
                  <a:schemeClr val="tx1"/>
                </a:solidFill>
                <a:effectLst/>
                <a:latin typeface="+mn-lt"/>
                <a:ea typeface="+mn-ea"/>
                <a:cs typeface="+mn-cs"/>
              </a:rPr>
              <a:t>&lt;/beans&gt;</a:t>
            </a:r>
          </a:p>
          <a:p>
            <a:br>
              <a:rPr lang="en-IN" dirty="0"/>
            </a:br>
            <a:endParaRPr lang="en-IN" sz="1200" b="0" i="0" kern="1200" dirty="0">
              <a:solidFill>
                <a:schemeClr val="tx1"/>
              </a:solidFill>
              <a:effectLst/>
              <a:latin typeface="+mn-lt"/>
              <a:ea typeface="+mn-ea"/>
              <a:cs typeface="+mn-cs"/>
            </a:endParaRPr>
          </a:p>
          <a:p>
            <a:br>
              <a:rPr lang="en-IN" sz="1200" b="1" i="0"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a:t>
            </a:fld>
            <a:endParaRPr lang="en-US"/>
          </a:p>
        </p:txBody>
      </p:sp>
    </p:spTree>
    <p:extLst>
      <p:ext uri="{BB962C8B-B14F-4D97-AF65-F5344CB8AC3E}">
        <p14:creationId xmlns:p14="http://schemas.microsoft.com/office/powerpoint/2010/main" val="55186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Annotating a class with the </a:t>
            </a:r>
            <a:r>
              <a:rPr lang="en-IN" sz="1200" b="1" i="0" kern="1200" dirty="0">
                <a:solidFill>
                  <a:schemeClr val="tx1"/>
                </a:solidFill>
                <a:effectLst/>
                <a:latin typeface="+mn-lt"/>
                <a:ea typeface="+mn-ea"/>
                <a:cs typeface="+mn-cs"/>
              </a:rPr>
              <a:t>@Configuration</a:t>
            </a:r>
            <a:r>
              <a:rPr lang="en-IN" sz="1200" b="0" i="0" kern="1200" dirty="0">
                <a:solidFill>
                  <a:schemeClr val="tx1"/>
                </a:solidFill>
                <a:effectLst/>
                <a:latin typeface="+mn-lt"/>
                <a:ea typeface="+mn-ea"/>
                <a:cs typeface="+mn-cs"/>
              </a:rPr>
              <a:t> indicates that the class can be used by the Spring </a:t>
            </a:r>
            <a:r>
              <a:rPr lang="en-IN" sz="1200" b="0" i="0" kern="1200" dirty="0" err="1">
                <a:solidFill>
                  <a:schemeClr val="tx1"/>
                </a:solidFill>
                <a:effectLst/>
                <a:latin typeface="+mn-lt"/>
                <a:ea typeface="+mn-ea"/>
                <a:cs typeface="+mn-cs"/>
              </a:rPr>
              <a:t>IoC</a:t>
            </a:r>
            <a:r>
              <a:rPr lang="en-IN" sz="1200" b="0" i="0" kern="1200" dirty="0">
                <a:solidFill>
                  <a:schemeClr val="tx1"/>
                </a:solidFill>
                <a:effectLst/>
                <a:latin typeface="+mn-lt"/>
                <a:ea typeface="+mn-ea"/>
                <a:cs typeface="+mn-cs"/>
              </a:rPr>
              <a:t> container as a source of bean definitions. The </a:t>
            </a:r>
            <a:r>
              <a:rPr lang="en-IN" sz="1200" b="1" i="0" kern="1200" dirty="0">
                <a:solidFill>
                  <a:schemeClr val="tx1"/>
                </a:solidFill>
                <a:effectLst/>
                <a:latin typeface="+mn-lt"/>
                <a:ea typeface="+mn-ea"/>
                <a:cs typeface="+mn-cs"/>
              </a:rPr>
              <a:t>@</a:t>
            </a:r>
            <a:r>
              <a:rPr lang="en-IN" sz="1200" b="1" i="0" kern="1200" dirty="0" err="1">
                <a:solidFill>
                  <a:schemeClr val="tx1"/>
                </a:solidFill>
                <a:effectLst/>
                <a:latin typeface="+mn-lt"/>
                <a:ea typeface="+mn-ea"/>
                <a:cs typeface="+mn-cs"/>
              </a:rPr>
              <a:t>Bean</a:t>
            </a:r>
            <a:r>
              <a:rPr lang="en-IN" sz="1200" b="0" i="0" kern="1200" dirty="0" err="1">
                <a:solidFill>
                  <a:schemeClr val="tx1"/>
                </a:solidFill>
                <a:effectLst/>
                <a:latin typeface="+mn-lt"/>
                <a:ea typeface="+mn-ea"/>
                <a:cs typeface="+mn-cs"/>
              </a:rPr>
              <a:t>annotation</a:t>
            </a:r>
            <a:r>
              <a:rPr lang="en-IN" sz="1200" b="0" i="0" kern="1200" dirty="0">
                <a:solidFill>
                  <a:schemeClr val="tx1"/>
                </a:solidFill>
                <a:effectLst/>
                <a:latin typeface="+mn-lt"/>
                <a:ea typeface="+mn-ea"/>
                <a:cs typeface="+mn-cs"/>
              </a:rPr>
              <a:t> tells Spring that a method annotated with @Bean will return an object that should be registered as a bean in the Spring application context. </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a:t>
            </a:fld>
            <a:endParaRPr lang="en-US"/>
          </a:p>
        </p:txBody>
      </p:sp>
    </p:spTree>
    <p:extLst>
      <p:ext uri="{BB962C8B-B14F-4D97-AF65-F5344CB8AC3E}">
        <p14:creationId xmlns:p14="http://schemas.microsoft.com/office/powerpoint/2010/main" val="3865176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To listen to a context event, a bean should implement the </a:t>
            </a:r>
            <a:r>
              <a:rPr lang="en-IN" sz="1200" b="0" i="1" kern="1200" dirty="0" err="1">
                <a:solidFill>
                  <a:schemeClr val="tx1"/>
                </a:solidFill>
                <a:effectLst/>
                <a:latin typeface="+mn-lt"/>
                <a:ea typeface="+mn-ea"/>
                <a:cs typeface="+mn-cs"/>
              </a:rPr>
              <a:t>ApplicationListener</a:t>
            </a:r>
            <a:r>
              <a:rPr lang="en-IN" sz="1200" b="0" i="0" kern="1200" dirty="0" err="1">
                <a:solidFill>
                  <a:schemeClr val="tx1"/>
                </a:solidFill>
                <a:effectLst/>
                <a:latin typeface="+mn-lt"/>
                <a:ea typeface="+mn-ea"/>
                <a:cs typeface="+mn-cs"/>
              </a:rPr>
              <a:t>interface</a:t>
            </a:r>
            <a:r>
              <a:rPr lang="en-IN" sz="1200" b="0" i="0" kern="1200" dirty="0">
                <a:solidFill>
                  <a:schemeClr val="tx1"/>
                </a:solidFill>
                <a:effectLst/>
                <a:latin typeface="+mn-lt"/>
                <a:ea typeface="+mn-ea"/>
                <a:cs typeface="+mn-cs"/>
              </a:rPr>
              <a:t> which has just one method </a:t>
            </a:r>
            <a:r>
              <a:rPr lang="en-IN" sz="1200" b="1" i="0" kern="1200" dirty="0">
                <a:solidFill>
                  <a:schemeClr val="tx1"/>
                </a:solidFill>
                <a:effectLst/>
                <a:latin typeface="+mn-lt"/>
                <a:ea typeface="+mn-ea"/>
                <a:cs typeface="+mn-cs"/>
              </a:rPr>
              <a:t>onApplicationEvent()</a:t>
            </a:r>
            <a:r>
              <a:rPr lang="en-IN" sz="1200" b="0" i="0" kern="1200" dirty="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10</a:t>
            </a:fld>
            <a:endParaRPr lang="en-US"/>
          </a:p>
        </p:txBody>
      </p:sp>
    </p:spTree>
    <p:extLst>
      <p:ext uri="{BB962C8B-B14F-4D97-AF65-F5344CB8AC3E}">
        <p14:creationId xmlns:p14="http://schemas.microsoft.com/office/powerpoint/2010/main" val="135531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11</a:t>
            </a:fld>
            <a:endParaRPr lang="en-US"/>
          </a:p>
        </p:txBody>
      </p:sp>
    </p:spTree>
    <p:extLst>
      <p:ext uri="{BB962C8B-B14F-4D97-AF65-F5344CB8AC3E}">
        <p14:creationId xmlns:p14="http://schemas.microsoft.com/office/powerpoint/2010/main" val="265452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Spring's event handling is single-threaded so if an event is published, until and unless all the receivers get the message, the processes are blocked and the flow will not continue. Hence, care should be taken when designing your application if the event handling is to be used.</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13</a:t>
            </a:fld>
            <a:endParaRPr lang="en-US"/>
          </a:p>
        </p:txBody>
      </p:sp>
    </p:spTree>
    <p:extLst>
      <p:ext uri="{BB962C8B-B14F-4D97-AF65-F5344CB8AC3E}">
        <p14:creationId xmlns:p14="http://schemas.microsoft.com/office/powerpoint/2010/main" val="837833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publisher class can implement the </a:t>
            </a:r>
            <a:r>
              <a:rPr lang="en-IN" sz="1200" b="0" i="1" kern="1200" dirty="0" err="1">
                <a:solidFill>
                  <a:schemeClr val="tx1"/>
                </a:solidFill>
                <a:effectLst/>
                <a:latin typeface="+mn-lt"/>
                <a:ea typeface="+mn-ea"/>
                <a:cs typeface="+mn-cs"/>
              </a:rPr>
              <a:t>ApplicationEventPublisherAware</a:t>
            </a:r>
            <a:r>
              <a:rPr lang="en-IN" sz="1200" b="0" i="0" kern="1200" dirty="0">
                <a:solidFill>
                  <a:schemeClr val="tx1"/>
                </a:solidFill>
                <a:effectLst/>
                <a:latin typeface="+mn-lt"/>
                <a:ea typeface="+mn-ea"/>
                <a:cs typeface="+mn-cs"/>
              </a:rPr>
              <a:t> interface – this will also inject the event publisher on the application start-up. Usually, it’s simpler to just inject the publisher with </a:t>
            </a:r>
            <a:r>
              <a:rPr lang="en-IN" sz="1200" b="0" i="1" kern="1200" dirty="0">
                <a:solidFill>
                  <a:schemeClr val="tx1"/>
                </a:solidFill>
                <a:effectLst/>
                <a:latin typeface="+mn-lt"/>
                <a:ea typeface="+mn-ea"/>
                <a:cs typeface="+mn-cs"/>
              </a:rPr>
              <a:t>@</a:t>
            </a:r>
            <a:r>
              <a:rPr lang="en-IN" sz="1200" b="0" i="1" kern="1200" dirty="0" err="1">
                <a:solidFill>
                  <a:schemeClr val="tx1"/>
                </a:solidFill>
                <a:effectLst/>
                <a:latin typeface="+mn-lt"/>
                <a:ea typeface="+mn-ea"/>
                <a:cs typeface="+mn-cs"/>
              </a:rPr>
              <a:t>Autowire</a:t>
            </a:r>
            <a:r>
              <a:rPr lang="en-IN" sz="1200" b="0" i="1" kern="1200" dirty="0">
                <a:solidFill>
                  <a:schemeClr val="tx1"/>
                </a:solidFill>
                <a:effectLst/>
                <a:latin typeface="+mn-lt"/>
                <a:ea typeface="+mn-ea"/>
                <a:cs typeface="+mn-cs"/>
              </a:rPr>
              <a:t>.</a:t>
            </a:r>
          </a:p>
          <a:p>
            <a:endParaRPr lang="en-IN" sz="1200" b="0" i="1"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To publish the event, the publisher can simply inject the </a:t>
            </a:r>
            <a:r>
              <a:rPr lang="en-IN" sz="1200" b="0" i="1" kern="1200" dirty="0" err="1">
                <a:solidFill>
                  <a:schemeClr val="tx1"/>
                </a:solidFill>
                <a:effectLst/>
                <a:latin typeface="+mn-lt"/>
                <a:ea typeface="+mn-ea"/>
                <a:cs typeface="+mn-cs"/>
              </a:rPr>
              <a:t>ApplicationEventPublisher</a:t>
            </a:r>
            <a:r>
              <a:rPr lang="en-IN" sz="1200" b="0" i="1" kern="120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rPr>
              <a:t>and use the </a:t>
            </a:r>
            <a:r>
              <a:rPr lang="en-IN" sz="1200" b="0" i="1" kern="1200" dirty="0" err="1">
                <a:solidFill>
                  <a:schemeClr val="tx1"/>
                </a:solidFill>
                <a:effectLst/>
                <a:latin typeface="+mn-lt"/>
                <a:ea typeface="+mn-ea"/>
                <a:cs typeface="+mn-cs"/>
              </a:rPr>
              <a:t>publishEvent</a:t>
            </a:r>
            <a:r>
              <a:rPr lang="en-IN" sz="1200" b="0" i="1" kern="1200" dirty="0">
                <a:solidFill>
                  <a:schemeClr val="tx1"/>
                </a:solidFill>
                <a:effectLst/>
                <a:latin typeface="+mn-lt"/>
                <a:ea typeface="+mn-ea"/>
                <a:cs typeface="+mn-cs"/>
              </a:rPr>
              <a:t>()</a:t>
            </a:r>
            <a:r>
              <a:rPr lang="en-IN" sz="1200" b="0" i="0" kern="1200" dirty="0">
                <a:solidFill>
                  <a:schemeClr val="tx1"/>
                </a:solidFill>
                <a:effectLst/>
                <a:latin typeface="+mn-lt"/>
                <a:ea typeface="+mn-ea"/>
                <a:cs typeface="+mn-cs"/>
              </a:rPr>
              <a:t> API:</a:t>
            </a:r>
          </a:p>
          <a:p>
            <a:br>
              <a:rPr lang="en-IN" dirty="0"/>
            </a:br>
            <a:endParaRPr lang="en-IN" sz="1200" b="0" i="0" kern="1200" dirty="0">
              <a:solidFill>
                <a:schemeClr val="tx1"/>
              </a:solidFill>
              <a:effectLst/>
              <a:latin typeface="+mn-lt"/>
              <a:ea typeface="+mn-ea"/>
              <a:cs typeface="+mn-cs"/>
            </a:endParaRP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15</a:t>
            </a:fld>
            <a:endParaRPr lang="en-US"/>
          </a:p>
        </p:txBody>
      </p:sp>
    </p:spTree>
    <p:extLst>
      <p:ext uri="{BB962C8B-B14F-4D97-AF65-F5344CB8AC3E}">
        <p14:creationId xmlns:p14="http://schemas.microsoft.com/office/powerpoint/2010/main" val="404093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16</a:t>
            </a:fld>
            <a:endParaRPr lang="en-US"/>
          </a:p>
        </p:txBody>
      </p:sp>
    </p:spTree>
    <p:extLst>
      <p:ext uri="{BB962C8B-B14F-4D97-AF65-F5344CB8AC3E}">
        <p14:creationId xmlns:p14="http://schemas.microsoft.com/office/powerpoint/2010/main" val="2713223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18</a:t>
            </a:fld>
            <a:endParaRPr lang="en-US"/>
          </a:p>
        </p:txBody>
      </p:sp>
    </p:spTree>
    <p:extLst>
      <p:ext uri="{BB962C8B-B14F-4D97-AF65-F5344CB8AC3E}">
        <p14:creationId xmlns:p14="http://schemas.microsoft.com/office/powerpoint/2010/main" val="30698274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7/13/2019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7/13/2019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7/13/2019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D534C-5B7A-4D62-9124-9DF4AABF2CFC}"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7/13/2019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7/13/2019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7/13/2019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springframework.org/schema/ao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772400" cy="1470025"/>
          </a:xfrm>
        </p:spPr>
        <p:txBody>
          <a:bodyPr/>
          <a:lstStyle/>
          <a:p>
            <a:r>
              <a:rPr lang="en-IN" dirty="0"/>
              <a:t>Programming Concept</a:t>
            </a:r>
            <a:endParaRPr lang="en-US" dirty="0"/>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8832-8284-412D-B3D3-636407B97355}"/>
              </a:ext>
            </a:extLst>
          </p:cNvPr>
          <p:cNvSpPr>
            <a:spLocks noGrp="1"/>
          </p:cNvSpPr>
          <p:nvPr>
            <p:ph type="title"/>
          </p:nvPr>
        </p:nvSpPr>
        <p:spPr/>
        <p:txBody>
          <a:bodyPr/>
          <a:lstStyle/>
          <a:p>
            <a:r>
              <a:rPr lang="en-US" dirty="0"/>
              <a:t>Event Handling in Spring Example</a:t>
            </a:r>
            <a:endParaRPr lang="en-IN" dirty="0"/>
          </a:p>
        </p:txBody>
      </p:sp>
      <p:sp>
        <p:nvSpPr>
          <p:cNvPr id="3" name="Content Placeholder 2">
            <a:extLst>
              <a:ext uri="{FF2B5EF4-FFF2-40B4-BE49-F238E27FC236}">
                <a16:creationId xmlns:a16="http://schemas.microsoft.com/office/drawing/2014/main" id="{71AA97B3-BD01-4D8B-83BE-A67102DE52B1}"/>
              </a:ext>
            </a:extLst>
          </p:cNvPr>
          <p:cNvSpPr>
            <a:spLocks noGrp="1"/>
          </p:cNvSpPr>
          <p:nvPr>
            <p:ph idx="1"/>
          </p:nvPr>
        </p:nvSpPr>
        <p:spPr>
          <a:xfrm>
            <a:off x="179512" y="980728"/>
            <a:ext cx="8735888" cy="5801072"/>
          </a:xfrm>
        </p:spPr>
        <p:txBody>
          <a:bodyPr>
            <a:normAutofit/>
          </a:bodyPr>
          <a:lstStyle/>
          <a:p>
            <a:pPr marL="0" indent="0">
              <a:buNone/>
            </a:pPr>
            <a:r>
              <a:rPr lang="en-IN" dirty="0"/>
              <a:t>Following is the content of the StopEventHandler.java file</a:t>
            </a:r>
          </a:p>
          <a:p>
            <a:pPr marL="0" indent="0">
              <a:buNone/>
            </a:pPr>
            <a:endParaRPr lang="en-IN" dirty="0"/>
          </a:p>
          <a:p>
            <a:pPr marL="0" indent="0">
              <a:buNone/>
            </a:pPr>
            <a:r>
              <a:rPr lang="en-IN" sz="1800" b="0" dirty="0"/>
              <a:t>package </a:t>
            </a:r>
            <a:r>
              <a:rPr lang="en-IN" sz="1800" b="0" dirty="0" err="1"/>
              <a:t>com.springevent</a:t>
            </a:r>
            <a:r>
              <a:rPr lang="en-IN" sz="1800" b="0" dirty="0"/>
              <a:t>;</a:t>
            </a:r>
          </a:p>
          <a:p>
            <a:pPr marL="0" indent="0">
              <a:buNone/>
            </a:pPr>
            <a:endParaRPr lang="en-IN" sz="1800" b="0" dirty="0"/>
          </a:p>
          <a:p>
            <a:pPr marL="0" indent="0">
              <a:buNone/>
            </a:pPr>
            <a:r>
              <a:rPr lang="en-IN" sz="1800" b="0" dirty="0"/>
              <a:t>import </a:t>
            </a:r>
            <a:r>
              <a:rPr lang="en-IN" sz="1800" b="0" dirty="0" err="1"/>
              <a:t>org.springframework.context.ApplicationListener</a:t>
            </a:r>
            <a:r>
              <a:rPr lang="en-IN" sz="1800" b="0" dirty="0"/>
              <a:t>;</a:t>
            </a:r>
          </a:p>
          <a:p>
            <a:pPr marL="0" indent="0">
              <a:buNone/>
            </a:pPr>
            <a:r>
              <a:rPr lang="en-IN" sz="1800" b="0" dirty="0"/>
              <a:t>import </a:t>
            </a:r>
            <a:r>
              <a:rPr lang="en-IN" sz="1800" b="0" dirty="0" err="1"/>
              <a:t>org.springframework.context.event.ContextStoppedEvent</a:t>
            </a:r>
            <a:r>
              <a:rPr lang="en-IN" sz="1800" b="0" dirty="0"/>
              <a:t>;</a:t>
            </a:r>
          </a:p>
          <a:p>
            <a:pPr marL="0" indent="0">
              <a:buNone/>
            </a:pPr>
            <a:endParaRPr lang="en-IN" sz="1800" b="0" dirty="0"/>
          </a:p>
          <a:p>
            <a:pPr marL="0" indent="0">
              <a:buNone/>
            </a:pPr>
            <a:r>
              <a:rPr lang="en-IN" sz="1800" b="0" dirty="0"/>
              <a:t>public class </a:t>
            </a:r>
            <a:r>
              <a:rPr lang="en-IN" sz="1800" b="0" dirty="0" err="1"/>
              <a:t>StopEventHandler</a:t>
            </a:r>
            <a:r>
              <a:rPr lang="en-IN" sz="1800" b="0" dirty="0"/>
              <a:t>  implements </a:t>
            </a:r>
            <a:r>
              <a:rPr lang="en-IN" sz="1800" b="0" dirty="0" err="1"/>
              <a:t>ApplicationListener</a:t>
            </a:r>
            <a:r>
              <a:rPr lang="en-IN" sz="1800" b="0" dirty="0"/>
              <a:t>&lt;</a:t>
            </a:r>
            <a:r>
              <a:rPr lang="en-IN" sz="1800" b="0" dirty="0" err="1"/>
              <a:t>ContextStoppedEvent</a:t>
            </a:r>
            <a:r>
              <a:rPr lang="en-IN" sz="1800" b="0" dirty="0"/>
              <a:t>&gt;{</a:t>
            </a:r>
          </a:p>
          <a:p>
            <a:pPr marL="0" indent="0">
              <a:buNone/>
            </a:pPr>
            <a:endParaRPr lang="en-IN" sz="1800" b="0" dirty="0"/>
          </a:p>
          <a:p>
            <a:pPr marL="0" indent="0">
              <a:buNone/>
            </a:pPr>
            <a:r>
              <a:rPr lang="en-IN" sz="1800" b="0" dirty="0"/>
              <a:t>   public void </a:t>
            </a:r>
            <a:r>
              <a:rPr lang="en-IN" sz="1800" b="0" dirty="0" err="1"/>
              <a:t>onApplicationEvent</a:t>
            </a:r>
            <a:r>
              <a:rPr lang="en-IN" sz="1800" b="0" dirty="0"/>
              <a:t>(</a:t>
            </a:r>
            <a:r>
              <a:rPr lang="en-IN" sz="1800" b="0" dirty="0" err="1"/>
              <a:t>ContextStoppedEvent</a:t>
            </a:r>
            <a:r>
              <a:rPr lang="en-IN" sz="1800" b="0" dirty="0"/>
              <a:t> event) {</a:t>
            </a:r>
          </a:p>
          <a:p>
            <a:pPr marL="0" indent="0">
              <a:buNone/>
            </a:pPr>
            <a:r>
              <a:rPr lang="en-IN" sz="1800" b="0" dirty="0"/>
              <a:t>      </a:t>
            </a:r>
            <a:r>
              <a:rPr lang="en-IN" sz="1800" b="0" dirty="0" err="1"/>
              <a:t>System.</a:t>
            </a:r>
            <a:r>
              <a:rPr lang="en-IN" sz="1800" b="0" i="1" dirty="0" err="1"/>
              <a:t>out.println</a:t>
            </a:r>
            <a:r>
              <a:rPr lang="en-IN" sz="1800" b="0" i="1" dirty="0"/>
              <a:t>("Message: </a:t>
            </a:r>
            <a:r>
              <a:rPr lang="en-IN" sz="1800" b="0" i="1" dirty="0" err="1"/>
              <a:t>ContextStoppedEvent</a:t>
            </a:r>
            <a:r>
              <a:rPr lang="en-IN" sz="1800" b="0" i="1" dirty="0"/>
              <a:t> Received");</a:t>
            </a:r>
          </a:p>
          <a:p>
            <a:pPr marL="0" indent="0">
              <a:buNone/>
            </a:pPr>
            <a:r>
              <a:rPr lang="en-IN" sz="1800" b="0" dirty="0"/>
              <a:t>   }</a:t>
            </a:r>
          </a:p>
          <a:p>
            <a:pPr marL="0" indent="0">
              <a:buNone/>
            </a:pPr>
            <a:r>
              <a:rPr lang="en-IN" sz="1800" b="0" dirty="0"/>
              <a:t>}</a:t>
            </a:r>
          </a:p>
          <a:p>
            <a:pPr marL="0" indent="0">
              <a:buNone/>
            </a:pPr>
            <a:endParaRPr lang="en-IN" dirty="0"/>
          </a:p>
        </p:txBody>
      </p:sp>
    </p:spTree>
    <p:extLst>
      <p:ext uri="{BB962C8B-B14F-4D97-AF65-F5344CB8AC3E}">
        <p14:creationId xmlns:p14="http://schemas.microsoft.com/office/powerpoint/2010/main" val="1870412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6934-7DD3-47D6-A9A9-85710DF21B96}"/>
              </a:ext>
            </a:extLst>
          </p:cNvPr>
          <p:cNvSpPr>
            <a:spLocks noGrp="1"/>
          </p:cNvSpPr>
          <p:nvPr>
            <p:ph type="title"/>
          </p:nvPr>
        </p:nvSpPr>
        <p:spPr/>
        <p:txBody>
          <a:bodyPr/>
          <a:lstStyle/>
          <a:p>
            <a:r>
              <a:rPr lang="en-US" dirty="0"/>
              <a:t>Event Handling in Spring Example</a:t>
            </a:r>
            <a:endParaRPr lang="en-IN" dirty="0"/>
          </a:p>
        </p:txBody>
      </p:sp>
      <p:sp>
        <p:nvSpPr>
          <p:cNvPr id="3" name="Content Placeholder 2">
            <a:extLst>
              <a:ext uri="{FF2B5EF4-FFF2-40B4-BE49-F238E27FC236}">
                <a16:creationId xmlns:a16="http://schemas.microsoft.com/office/drawing/2014/main" id="{1C75C0D8-0BA2-4AE2-A964-25742BFDA536}"/>
              </a:ext>
            </a:extLst>
          </p:cNvPr>
          <p:cNvSpPr>
            <a:spLocks noGrp="1"/>
          </p:cNvSpPr>
          <p:nvPr>
            <p:ph idx="1"/>
          </p:nvPr>
        </p:nvSpPr>
        <p:spPr/>
        <p:txBody>
          <a:bodyPr>
            <a:normAutofit fontScale="85000" lnSpcReduction="20000"/>
          </a:bodyPr>
          <a:lstStyle/>
          <a:p>
            <a:pPr marL="0" indent="0">
              <a:buNone/>
            </a:pPr>
            <a:r>
              <a:rPr lang="en-IN" dirty="0"/>
              <a:t>Following is the content of the EventMainApp.java file</a:t>
            </a:r>
          </a:p>
          <a:p>
            <a:pPr marL="0" indent="0">
              <a:buNone/>
            </a:pPr>
            <a:r>
              <a:rPr lang="en-IN" b="0" dirty="0"/>
              <a:t>package </a:t>
            </a:r>
            <a:r>
              <a:rPr lang="en-IN" b="0" dirty="0" err="1"/>
              <a:t>com.springevent</a:t>
            </a:r>
            <a:r>
              <a:rPr lang="en-IN" b="0" dirty="0"/>
              <a:t>;</a:t>
            </a:r>
          </a:p>
          <a:p>
            <a:pPr marL="0" indent="0">
              <a:buNone/>
            </a:pPr>
            <a:endParaRPr lang="en-IN" b="0" dirty="0"/>
          </a:p>
          <a:p>
            <a:pPr marL="0" indent="0">
              <a:buNone/>
            </a:pPr>
            <a:r>
              <a:rPr lang="en-IN" b="0" dirty="0"/>
              <a:t>import </a:t>
            </a:r>
            <a:r>
              <a:rPr lang="en-IN" b="0" dirty="0" err="1"/>
              <a:t>org.springframework.context.ConfigurableApplicationContext</a:t>
            </a:r>
            <a:r>
              <a:rPr lang="en-IN" b="0" dirty="0"/>
              <a:t>;</a:t>
            </a:r>
          </a:p>
          <a:p>
            <a:pPr marL="0" indent="0">
              <a:buNone/>
            </a:pPr>
            <a:r>
              <a:rPr lang="en-IN" b="0" dirty="0"/>
              <a:t>import org.springframework.context.support.ClassPathXmlApplicationContext;</a:t>
            </a:r>
          </a:p>
          <a:p>
            <a:pPr marL="0" indent="0">
              <a:buNone/>
            </a:pPr>
            <a:endParaRPr lang="en-IN" b="0" dirty="0"/>
          </a:p>
          <a:p>
            <a:pPr marL="0" indent="0">
              <a:buNone/>
            </a:pPr>
            <a:r>
              <a:rPr lang="en-IN" b="0" dirty="0"/>
              <a:t>public class </a:t>
            </a:r>
            <a:r>
              <a:rPr lang="en-IN" b="0" dirty="0" err="1"/>
              <a:t>EventMainApp</a:t>
            </a:r>
            <a:r>
              <a:rPr lang="en-IN" b="0" dirty="0"/>
              <a:t> {</a:t>
            </a:r>
          </a:p>
          <a:p>
            <a:pPr marL="0" indent="0">
              <a:buNone/>
            </a:pPr>
            <a:endParaRPr lang="en-IN" b="0" dirty="0"/>
          </a:p>
          <a:p>
            <a:pPr marL="0" indent="0">
              <a:buNone/>
            </a:pPr>
            <a:r>
              <a:rPr lang="en-IN" b="0" dirty="0"/>
              <a:t>public static void main(String[] </a:t>
            </a:r>
            <a:r>
              <a:rPr lang="en-IN" b="0" dirty="0" err="1"/>
              <a:t>args</a:t>
            </a:r>
            <a:r>
              <a:rPr lang="en-IN" b="0" dirty="0"/>
              <a:t>) {</a:t>
            </a:r>
          </a:p>
          <a:p>
            <a:pPr marL="0" indent="0">
              <a:buNone/>
            </a:pPr>
            <a:r>
              <a:rPr lang="en-IN" b="0" dirty="0" err="1"/>
              <a:t>ConfigurableApplicationContext</a:t>
            </a:r>
            <a:r>
              <a:rPr lang="en-IN" b="0" dirty="0"/>
              <a:t> </a:t>
            </a:r>
            <a:r>
              <a:rPr lang="en-IN" b="0" u="sng" dirty="0"/>
              <a:t>context = new </a:t>
            </a:r>
            <a:r>
              <a:rPr lang="en-IN" b="0" u="sng" dirty="0" err="1"/>
              <a:t>ClassPathXmlApplicationContext</a:t>
            </a:r>
            <a:r>
              <a:rPr lang="en-IN" b="0" u="sng" dirty="0"/>
              <a:t>("eventBean.xml");</a:t>
            </a:r>
          </a:p>
          <a:p>
            <a:pPr marL="0" indent="0">
              <a:buNone/>
            </a:pPr>
            <a:r>
              <a:rPr lang="en-IN" b="0" dirty="0"/>
              <a:t>      // Let us raise a start event.</a:t>
            </a:r>
          </a:p>
          <a:p>
            <a:pPr marL="0" indent="0">
              <a:buNone/>
            </a:pPr>
            <a:r>
              <a:rPr lang="en-IN" b="0" dirty="0"/>
              <a:t>      </a:t>
            </a:r>
            <a:r>
              <a:rPr lang="en-IN" b="0" dirty="0" err="1"/>
              <a:t>context.start</a:t>
            </a:r>
            <a:r>
              <a:rPr lang="en-IN" b="0" dirty="0"/>
              <a:t>();</a:t>
            </a:r>
          </a:p>
          <a:p>
            <a:pPr marL="0" indent="0">
              <a:buNone/>
            </a:pPr>
            <a:r>
              <a:rPr lang="en-IN" b="0" dirty="0"/>
              <a:t>      </a:t>
            </a:r>
            <a:r>
              <a:rPr lang="en-IN" b="0" dirty="0" err="1"/>
              <a:t>System.</a:t>
            </a:r>
            <a:r>
              <a:rPr lang="en-IN" b="0" i="1" dirty="0" err="1"/>
              <a:t>out.println</a:t>
            </a:r>
            <a:r>
              <a:rPr lang="en-IN" b="0" i="1" dirty="0"/>
              <a:t>("start");</a:t>
            </a:r>
          </a:p>
          <a:p>
            <a:pPr marL="0" indent="0">
              <a:buNone/>
            </a:pPr>
            <a:r>
              <a:rPr lang="en-IN" b="0" dirty="0"/>
              <a:t>      </a:t>
            </a:r>
            <a:r>
              <a:rPr lang="en-IN" b="0" dirty="0" err="1"/>
              <a:t>TestEvent</a:t>
            </a:r>
            <a:r>
              <a:rPr lang="en-IN" b="0" dirty="0"/>
              <a:t> event = (</a:t>
            </a:r>
            <a:r>
              <a:rPr lang="en-IN" b="0" dirty="0" err="1"/>
              <a:t>TestEvent</a:t>
            </a:r>
            <a:r>
              <a:rPr lang="en-IN" b="0" dirty="0"/>
              <a:t>) </a:t>
            </a:r>
            <a:r>
              <a:rPr lang="en-IN" b="0" dirty="0" err="1"/>
              <a:t>context.getBean</a:t>
            </a:r>
            <a:r>
              <a:rPr lang="en-IN" b="0" dirty="0"/>
              <a:t>("</a:t>
            </a:r>
            <a:r>
              <a:rPr lang="en-IN" b="0" dirty="0" err="1"/>
              <a:t>testevent</a:t>
            </a:r>
            <a:r>
              <a:rPr lang="en-IN" b="0" dirty="0"/>
              <a:t>");</a:t>
            </a:r>
          </a:p>
          <a:p>
            <a:pPr marL="0" indent="0">
              <a:buNone/>
            </a:pPr>
            <a:r>
              <a:rPr lang="en-IN" b="0" dirty="0"/>
              <a:t>      </a:t>
            </a:r>
            <a:r>
              <a:rPr lang="en-IN" b="0" dirty="0" err="1"/>
              <a:t>event.getTestevent</a:t>
            </a:r>
            <a:r>
              <a:rPr lang="en-IN" b="0" dirty="0"/>
              <a:t>();</a:t>
            </a:r>
          </a:p>
          <a:p>
            <a:pPr marL="0" indent="0">
              <a:buNone/>
            </a:pPr>
            <a:r>
              <a:rPr lang="en-IN" b="0" dirty="0"/>
              <a:t>      </a:t>
            </a:r>
            <a:r>
              <a:rPr lang="en-IN" b="0" dirty="0" err="1"/>
              <a:t>System.</a:t>
            </a:r>
            <a:r>
              <a:rPr lang="en-IN" b="0" i="1" dirty="0" err="1"/>
              <a:t>out.println</a:t>
            </a:r>
            <a:r>
              <a:rPr lang="en-IN" b="0" i="1" dirty="0"/>
              <a:t>("end");</a:t>
            </a:r>
          </a:p>
          <a:p>
            <a:pPr marL="0" indent="0">
              <a:buNone/>
            </a:pPr>
            <a:endParaRPr lang="en-IN" b="0" dirty="0"/>
          </a:p>
          <a:p>
            <a:pPr marL="0" indent="0">
              <a:buNone/>
            </a:pPr>
            <a:r>
              <a:rPr lang="en-IN" b="0" dirty="0"/>
              <a:t>      // Let us raise a stop event.</a:t>
            </a:r>
          </a:p>
          <a:p>
            <a:pPr marL="0" indent="0">
              <a:buNone/>
            </a:pPr>
            <a:r>
              <a:rPr lang="en-IN" b="0" dirty="0"/>
              <a:t>      </a:t>
            </a:r>
            <a:r>
              <a:rPr lang="en-IN" b="0" dirty="0" err="1"/>
              <a:t>context.stop</a:t>
            </a:r>
            <a:r>
              <a:rPr lang="en-IN" b="0" dirty="0"/>
              <a:t>();</a:t>
            </a:r>
          </a:p>
          <a:p>
            <a:pPr marL="0" indent="0">
              <a:buNone/>
            </a:pPr>
            <a:r>
              <a:rPr lang="en-IN" b="0" dirty="0"/>
              <a:t>   }}</a:t>
            </a:r>
          </a:p>
          <a:p>
            <a:pPr marL="0" indent="0">
              <a:buNone/>
            </a:pPr>
            <a:endParaRPr lang="en-IN" dirty="0"/>
          </a:p>
        </p:txBody>
      </p:sp>
    </p:spTree>
    <p:extLst>
      <p:ext uri="{BB962C8B-B14F-4D97-AF65-F5344CB8AC3E}">
        <p14:creationId xmlns:p14="http://schemas.microsoft.com/office/powerpoint/2010/main" val="148340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207D-3713-460A-9B91-24A1C94ACFE1}"/>
              </a:ext>
            </a:extLst>
          </p:cNvPr>
          <p:cNvSpPr>
            <a:spLocks noGrp="1"/>
          </p:cNvSpPr>
          <p:nvPr>
            <p:ph type="title"/>
          </p:nvPr>
        </p:nvSpPr>
        <p:spPr/>
        <p:txBody>
          <a:bodyPr/>
          <a:lstStyle/>
          <a:p>
            <a:r>
              <a:rPr lang="en-US" dirty="0"/>
              <a:t>Event Handling in Spring Example</a:t>
            </a:r>
            <a:endParaRPr lang="en-IN" dirty="0"/>
          </a:p>
        </p:txBody>
      </p:sp>
      <p:sp>
        <p:nvSpPr>
          <p:cNvPr id="3" name="Content Placeholder 2">
            <a:extLst>
              <a:ext uri="{FF2B5EF4-FFF2-40B4-BE49-F238E27FC236}">
                <a16:creationId xmlns:a16="http://schemas.microsoft.com/office/drawing/2014/main" id="{8EB1CB83-FE85-49A3-9CA5-8BABA5C1480C}"/>
              </a:ext>
            </a:extLst>
          </p:cNvPr>
          <p:cNvSpPr>
            <a:spLocks noGrp="1"/>
          </p:cNvSpPr>
          <p:nvPr>
            <p:ph idx="1"/>
          </p:nvPr>
        </p:nvSpPr>
        <p:spPr>
          <a:xfrm>
            <a:off x="395536" y="1124744"/>
            <a:ext cx="8352928" cy="5328592"/>
          </a:xfrm>
        </p:spPr>
        <p:txBody>
          <a:bodyPr>
            <a:normAutofit/>
          </a:bodyPr>
          <a:lstStyle/>
          <a:p>
            <a:pPr marL="0" indent="0">
              <a:buNone/>
            </a:pPr>
            <a:r>
              <a:rPr lang="en-IN" dirty="0"/>
              <a:t>&lt;?xml version = </a:t>
            </a:r>
            <a:r>
              <a:rPr lang="en-IN" i="1" dirty="0"/>
              <a:t>"1.0" encoding = "UTF-8"?&gt;</a:t>
            </a:r>
          </a:p>
          <a:p>
            <a:pPr marL="0" indent="0">
              <a:buNone/>
            </a:pPr>
            <a:endParaRPr lang="en-IN" dirty="0"/>
          </a:p>
          <a:p>
            <a:pPr marL="0" indent="0">
              <a:buNone/>
            </a:pPr>
            <a:r>
              <a:rPr lang="en-IN" dirty="0"/>
              <a:t>&lt;beans </a:t>
            </a:r>
            <a:r>
              <a:rPr lang="en-IN" dirty="0" err="1"/>
              <a:t>xmlns</a:t>
            </a:r>
            <a:r>
              <a:rPr lang="en-IN" dirty="0"/>
              <a:t> = </a:t>
            </a:r>
            <a:r>
              <a:rPr lang="en-IN" i="1" dirty="0"/>
              <a:t>"http://www.springframework.org/schema/beans"</a:t>
            </a:r>
          </a:p>
          <a:p>
            <a:pPr marL="0" indent="0">
              <a:buNone/>
            </a:pPr>
            <a:r>
              <a:rPr lang="en-IN" dirty="0"/>
              <a:t>   </a:t>
            </a:r>
            <a:r>
              <a:rPr lang="en-IN" dirty="0" err="1"/>
              <a:t>xmlns:xsi</a:t>
            </a:r>
            <a:r>
              <a:rPr lang="en-IN" dirty="0"/>
              <a:t> = </a:t>
            </a:r>
            <a:r>
              <a:rPr lang="en-IN" i="1" dirty="0"/>
              <a:t>"http://www.w3.org/2001/XMLSchema-instance"</a:t>
            </a:r>
          </a:p>
          <a:p>
            <a:pPr marL="0" indent="0">
              <a:buNone/>
            </a:pPr>
            <a:r>
              <a:rPr lang="en-IN" dirty="0"/>
              <a:t>   </a:t>
            </a:r>
            <a:r>
              <a:rPr lang="en-IN" dirty="0" err="1"/>
              <a:t>xsi:schemaLocation</a:t>
            </a:r>
            <a:r>
              <a:rPr lang="en-IN" dirty="0"/>
              <a:t> = </a:t>
            </a:r>
            <a:r>
              <a:rPr lang="en-IN" i="1" dirty="0"/>
              <a:t>"http://www.springframework.org/schema/beans</a:t>
            </a:r>
          </a:p>
          <a:p>
            <a:pPr marL="0" indent="0">
              <a:buNone/>
            </a:pPr>
            <a:r>
              <a:rPr lang="en-IN" i="1" dirty="0"/>
              <a:t>   http://www.springframework.org/schema/beans/spring-beans-3.0.xsd"&gt;</a:t>
            </a:r>
          </a:p>
          <a:p>
            <a:pPr marL="0" indent="0">
              <a:buNone/>
            </a:pPr>
            <a:endParaRPr lang="en-IN" dirty="0"/>
          </a:p>
          <a:p>
            <a:pPr marL="0" indent="0">
              <a:buNone/>
            </a:pPr>
            <a:r>
              <a:rPr lang="en-IN" dirty="0"/>
              <a:t>   &lt;bean id = </a:t>
            </a:r>
            <a:r>
              <a:rPr lang="en-IN" i="1" dirty="0"/>
              <a:t>"</a:t>
            </a:r>
            <a:r>
              <a:rPr lang="en-IN" i="1" dirty="0" err="1"/>
              <a:t>tevent</a:t>
            </a:r>
            <a:r>
              <a:rPr lang="en-IN" i="1" dirty="0"/>
              <a:t>" class = "</a:t>
            </a:r>
            <a:r>
              <a:rPr lang="en-IN" i="1" dirty="0" err="1"/>
              <a:t>com.springevent.TestEvent</a:t>
            </a:r>
            <a:r>
              <a:rPr lang="en-IN" i="1" dirty="0"/>
              <a:t>"&gt;</a:t>
            </a:r>
          </a:p>
          <a:p>
            <a:pPr marL="0" indent="0">
              <a:buNone/>
            </a:pPr>
            <a:r>
              <a:rPr lang="en-IN" dirty="0"/>
              <a:t>      &lt;property name = </a:t>
            </a:r>
            <a:r>
              <a:rPr lang="en-IN" i="1" dirty="0"/>
              <a:t>"</a:t>
            </a:r>
            <a:r>
              <a:rPr lang="en-IN" i="1" dirty="0" err="1"/>
              <a:t>testevent</a:t>
            </a:r>
            <a:r>
              <a:rPr lang="en-IN" i="1" dirty="0"/>
              <a:t>" value = "Event Test "/&gt;</a:t>
            </a:r>
          </a:p>
          <a:p>
            <a:pPr marL="0" indent="0">
              <a:buNone/>
            </a:pPr>
            <a:r>
              <a:rPr lang="en-IN" dirty="0"/>
              <a:t>   &lt;/bean&gt;</a:t>
            </a:r>
          </a:p>
          <a:p>
            <a:pPr marL="0" indent="0">
              <a:buNone/>
            </a:pPr>
            <a:endParaRPr lang="en-IN" dirty="0"/>
          </a:p>
          <a:p>
            <a:pPr marL="0" indent="0">
              <a:buNone/>
            </a:pPr>
            <a:r>
              <a:rPr lang="en-IN" dirty="0"/>
              <a:t>   &lt;bean id = </a:t>
            </a:r>
            <a:r>
              <a:rPr lang="en-IN" i="1" dirty="0"/>
              <a:t>"</a:t>
            </a:r>
            <a:r>
              <a:rPr lang="en-IN" i="1" dirty="0" err="1"/>
              <a:t>starteventhandler</a:t>
            </a:r>
            <a:r>
              <a:rPr lang="en-IN" i="1" dirty="0"/>
              <a:t>" class = "</a:t>
            </a:r>
            <a:r>
              <a:rPr lang="en-IN" i="1" dirty="0" err="1"/>
              <a:t>com.springevent.StartEventHandler</a:t>
            </a:r>
            <a:r>
              <a:rPr lang="en-IN" i="1" dirty="0"/>
              <a:t>"&gt;</a:t>
            </a:r>
          </a:p>
          <a:p>
            <a:pPr marL="0" indent="0">
              <a:buNone/>
            </a:pPr>
            <a:r>
              <a:rPr lang="en-IN" dirty="0"/>
              <a:t>   &lt;/bean&gt;</a:t>
            </a:r>
          </a:p>
          <a:p>
            <a:pPr marL="0" indent="0">
              <a:buNone/>
            </a:pPr>
            <a:r>
              <a:rPr lang="en-IN" dirty="0"/>
              <a:t>   </a:t>
            </a:r>
          </a:p>
          <a:p>
            <a:pPr marL="0" indent="0">
              <a:buNone/>
            </a:pPr>
            <a:r>
              <a:rPr lang="en-IN" dirty="0"/>
              <a:t>   &lt;bean id = </a:t>
            </a:r>
            <a:r>
              <a:rPr lang="en-IN" i="1" dirty="0"/>
              <a:t>"</a:t>
            </a:r>
            <a:r>
              <a:rPr lang="en-IN" i="1" dirty="0" err="1"/>
              <a:t>stopeventhandler</a:t>
            </a:r>
            <a:r>
              <a:rPr lang="en-IN" i="1" dirty="0"/>
              <a:t>" class = "</a:t>
            </a:r>
            <a:r>
              <a:rPr lang="en-IN" i="1" dirty="0" err="1"/>
              <a:t>com.springevent.StopEventHandler</a:t>
            </a:r>
            <a:r>
              <a:rPr lang="en-IN" i="1" dirty="0"/>
              <a:t>"&gt;</a:t>
            </a:r>
          </a:p>
          <a:p>
            <a:pPr marL="0" indent="0">
              <a:buNone/>
            </a:pPr>
            <a:r>
              <a:rPr lang="en-IN" dirty="0"/>
              <a:t>   &lt;/bean&gt;</a:t>
            </a:r>
          </a:p>
          <a:p>
            <a:pPr marL="0" indent="0">
              <a:buNone/>
            </a:pPr>
            <a:endParaRPr lang="en-IN" dirty="0"/>
          </a:p>
          <a:p>
            <a:pPr marL="0" indent="0">
              <a:buNone/>
            </a:pPr>
            <a:r>
              <a:rPr lang="en-IN" dirty="0"/>
              <a:t>&lt;/beans&gt;</a:t>
            </a:r>
          </a:p>
          <a:p>
            <a:pPr marL="0" indent="0">
              <a:buNone/>
            </a:pPr>
            <a:endParaRPr lang="en-IN" dirty="0"/>
          </a:p>
        </p:txBody>
      </p:sp>
    </p:spTree>
    <p:extLst>
      <p:ext uri="{BB962C8B-B14F-4D97-AF65-F5344CB8AC3E}">
        <p14:creationId xmlns:p14="http://schemas.microsoft.com/office/powerpoint/2010/main" val="189444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A855-8B01-4A61-AFC3-6D25B02724D1}"/>
              </a:ext>
            </a:extLst>
          </p:cNvPr>
          <p:cNvSpPr>
            <a:spLocks noGrp="1"/>
          </p:cNvSpPr>
          <p:nvPr>
            <p:ph type="title"/>
          </p:nvPr>
        </p:nvSpPr>
        <p:spPr/>
        <p:txBody>
          <a:bodyPr/>
          <a:lstStyle/>
          <a:p>
            <a:r>
              <a:rPr lang="en-US" dirty="0"/>
              <a:t>Event Handling in Spring Example</a:t>
            </a:r>
            <a:endParaRPr lang="en-IN" dirty="0"/>
          </a:p>
        </p:txBody>
      </p:sp>
      <p:sp>
        <p:nvSpPr>
          <p:cNvPr id="3" name="Content Placeholder 2">
            <a:extLst>
              <a:ext uri="{FF2B5EF4-FFF2-40B4-BE49-F238E27FC236}">
                <a16:creationId xmlns:a16="http://schemas.microsoft.com/office/drawing/2014/main" id="{6D29F868-3A2C-4490-95CB-73222733A928}"/>
              </a:ext>
            </a:extLst>
          </p:cNvPr>
          <p:cNvSpPr>
            <a:spLocks noGrp="1"/>
          </p:cNvSpPr>
          <p:nvPr>
            <p:ph idx="1"/>
          </p:nvPr>
        </p:nvSpPr>
        <p:spPr/>
        <p:txBody>
          <a:bodyPr>
            <a:normAutofit/>
          </a:bodyPr>
          <a:lstStyle/>
          <a:p>
            <a:pPr marL="0" indent="0">
              <a:buNone/>
            </a:pPr>
            <a:r>
              <a:rPr lang="en-IN" sz="2000" dirty="0"/>
              <a:t>It will print the message −</a:t>
            </a:r>
          </a:p>
          <a:p>
            <a:pPr marL="0" indent="0">
              <a:buNone/>
            </a:pPr>
            <a:endParaRPr lang="en-IN" sz="2000" dirty="0"/>
          </a:p>
          <a:p>
            <a:pPr marL="0" indent="0">
              <a:buNone/>
            </a:pPr>
            <a:r>
              <a:rPr lang="en-IN" sz="1800" b="0" dirty="0">
                <a:solidFill>
                  <a:srgbClr val="FF0000"/>
                </a:solidFill>
              </a:rPr>
              <a:t>Message: Received </a:t>
            </a:r>
            <a:r>
              <a:rPr lang="en-IN" sz="1800" b="0" dirty="0" err="1">
                <a:solidFill>
                  <a:srgbClr val="FF0000"/>
                </a:solidFill>
              </a:rPr>
              <a:t>ContextStartedEvent</a:t>
            </a:r>
            <a:r>
              <a:rPr lang="en-IN" sz="1800" b="0" dirty="0">
                <a:solidFill>
                  <a:srgbClr val="FF0000"/>
                </a:solidFill>
              </a:rPr>
              <a:t> </a:t>
            </a:r>
          </a:p>
          <a:p>
            <a:pPr marL="0" indent="0">
              <a:buNone/>
            </a:pPr>
            <a:r>
              <a:rPr lang="en-IN" sz="1800" b="0" dirty="0">
                <a:solidFill>
                  <a:srgbClr val="FF0000"/>
                </a:solidFill>
              </a:rPr>
              <a:t>Your Message : Event Test</a:t>
            </a:r>
          </a:p>
          <a:p>
            <a:pPr marL="0" indent="0">
              <a:buNone/>
            </a:pPr>
            <a:r>
              <a:rPr lang="en-IN" sz="1800" b="0" dirty="0">
                <a:solidFill>
                  <a:srgbClr val="FF0000"/>
                </a:solidFill>
              </a:rPr>
              <a:t>Message: Received </a:t>
            </a:r>
            <a:r>
              <a:rPr lang="en-IN" sz="1800" b="0" dirty="0" err="1">
                <a:solidFill>
                  <a:srgbClr val="FF0000"/>
                </a:solidFill>
              </a:rPr>
              <a:t>ContextStoppedEvent</a:t>
            </a:r>
            <a:endParaRPr lang="en-IN" sz="1800" b="0" dirty="0">
              <a:solidFill>
                <a:srgbClr val="FF0000"/>
              </a:solidFill>
            </a:endParaRPr>
          </a:p>
          <a:p>
            <a:endParaRPr lang="en-IN" sz="2000" dirty="0"/>
          </a:p>
          <a:p>
            <a:pPr marL="0" indent="0">
              <a:buNone/>
            </a:pPr>
            <a:endParaRPr lang="en-IN" sz="2000" dirty="0"/>
          </a:p>
        </p:txBody>
      </p:sp>
    </p:spTree>
    <p:extLst>
      <p:ext uri="{BB962C8B-B14F-4D97-AF65-F5344CB8AC3E}">
        <p14:creationId xmlns:p14="http://schemas.microsoft.com/office/powerpoint/2010/main" val="277776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4A4A-3826-4D93-8830-05F64D14A5F0}"/>
              </a:ext>
            </a:extLst>
          </p:cNvPr>
          <p:cNvSpPr>
            <a:spLocks noGrp="1"/>
          </p:cNvSpPr>
          <p:nvPr>
            <p:ph type="title"/>
          </p:nvPr>
        </p:nvSpPr>
        <p:spPr/>
        <p:txBody>
          <a:bodyPr>
            <a:normAutofit fontScale="90000"/>
          </a:bodyPr>
          <a:lstStyle/>
          <a:p>
            <a:r>
              <a:rPr lang="en-IN" dirty="0"/>
              <a:t>Custom Event Example Duration :10 min</a:t>
            </a:r>
          </a:p>
        </p:txBody>
      </p:sp>
      <p:sp>
        <p:nvSpPr>
          <p:cNvPr id="3" name="Content Placeholder 2">
            <a:extLst>
              <a:ext uri="{FF2B5EF4-FFF2-40B4-BE49-F238E27FC236}">
                <a16:creationId xmlns:a16="http://schemas.microsoft.com/office/drawing/2014/main" id="{2CC6131B-BAAE-4F4C-AEDF-E1560D34BD98}"/>
              </a:ext>
            </a:extLst>
          </p:cNvPr>
          <p:cNvSpPr>
            <a:spLocks noGrp="1"/>
          </p:cNvSpPr>
          <p:nvPr>
            <p:ph idx="1"/>
          </p:nvPr>
        </p:nvSpPr>
        <p:spPr>
          <a:xfrm>
            <a:off x="348072" y="980728"/>
            <a:ext cx="8447856" cy="5657056"/>
          </a:xfrm>
        </p:spPr>
        <p:txBody>
          <a:bodyPr>
            <a:normAutofit fontScale="92500"/>
          </a:bodyPr>
          <a:lstStyle/>
          <a:p>
            <a:pPr marL="0" indent="0">
              <a:buNone/>
            </a:pPr>
            <a:r>
              <a:rPr lang="en-IN" sz="2400" dirty="0"/>
              <a:t>Spring allows to create and publish custom events which – by default – are synchronous. This has a few advantages – such as, for example, the listener being able to participate in the publisher’s transaction context.</a:t>
            </a:r>
          </a:p>
          <a:p>
            <a:pPr marL="0" indent="0" fontAlgn="base">
              <a:buNone/>
            </a:pPr>
            <a:r>
              <a:rPr lang="en-IN" sz="2000" dirty="0"/>
              <a:t>Let us understand the example CustomEvent.java file as below</a:t>
            </a:r>
          </a:p>
          <a:p>
            <a:pPr marL="0" indent="0" fontAlgn="base">
              <a:buNone/>
            </a:pPr>
            <a:br>
              <a:rPr lang="en-IN" sz="2000" dirty="0"/>
            </a:br>
            <a:r>
              <a:rPr lang="en-IN" sz="2000" b="0" dirty="0"/>
              <a:t>package </a:t>
            </a:r>
            <a:r>
              <a:rPr lang="en-IN" sz="2000" b="0" dirty="0" err="1"/>
              <a:t>com.example</a:t>
            </a:r>
            <a:r>
              <a:rPr lang="en-IN" sz="2000" b="0" dirty="0"/>
              <a:t>;</a:t>
            </a:r>
          </a:p>
          <a:p>
            <a:pPr marL="0" indent="0" fontAlgn="base">
              <a:buNone/>
            </a:pPr>
            <a:r>
              <a:rPr lang="en-IN" sz="2000" b="0" dirty="0"/>
              <a:t>import </a:t>
            </a:r>
            <a:r>
              <a:rPr lang="en-IN" sz="2000" b="0" dirty="0" err="1"/>
              <a:t>org.springframework.context.ApplicationEvent</a:t>
            </a:r>
            <a:r>
              <a:rPr lang="en-IN" sz="2000" b="0" dirty="0"/>
              <a:t>;</a:t>
            </a:r>
          </a:p>
          <a:p>
            <a:pPr marL="0" indent="0" fontAlgn="base">
              <a:buNone/>
            </a:pPr>
            <a:r>
              <a:rPr lang="en-IN" sz="2000" b="0" dirty="0"/>
              <a:t>public class </a:t>
            </a:r>
            <a:r>
              <a:rPr lang="en-IN" sz="2000" b="0" dirty="0" err="1"/>
              <a:t>CustomEvent</a:t>
            </a:r>
            <a:r>
              <a:rPr lang="en-IN" sz="2000" b="0" dirty="0"/>
              <a:t> extends ApplicationEvent</a:t>
            </a:r>
          </a:p>
          <a:p>
            <a:pPr marL="0" indent="0" fontAlgn="base">
              <a:buNone/>
            </a:pPr>
            <a:r>
              <a:rPr lang="en-IN" sz="2000" b="0" dirty="0"/>
              <a:t>{</a:t>
            </a:r>
          </a:p>
          <a:p>
            <a:pPr marL="0" indent="0" fontAlgn="base">
              <a:buNone/>
            </a:pPr>
            <a:r>
              <a:rPr lang="en-IN" sz="2000" b="0" dirty="0"/>
              <a:t>public </a:t>
            </a:r>
            <a:r>
              <a:rPr lang="en-IN" sz="2000" dirty="0" err="1"/>
              <a:t>CustomEvent</a:t>
            </a:r>
            <a:r>
              <a:rPr lang="en-IN" sz="2000" b="0" dirty="0"/>
              <a:t>(Object source)</a:t>
            </a:r>
          </a:p>
          <a:p>
            <a:pPr marL="0" indent="0" fontAlgn="base">
              <a:buNone/>
            </a:pPr>
            <a:r>
              <a:rPr lang="en-IN" sz="2000" b="0" dirty="0"/>
              <a:t>{</a:t>
            </a:r>
          </a:p>
          <a:p>
            <a:pPr marL="0" indent="0" fontAlgn="base">
              <a:buNone/>
            </a:pPr>
            <a:r>
              <a:rPr lang="en-IN" sz="2000" dirty="0"/>
              <a:t>super</a:t>
            </a:r>
            <a:r>
              <a:rPr lang="en-IN" sz="2000" b="0" dirty="0"/>
              <a:t>(source);</a:t>
            </a:r>
          </a:p>
          <a:p>
            <a:pPr marL="0" indent="0" fontAlgn="base">
              <a:buNone/>
            </a:pPr>
            <a:r>
              <a:rPr lang="en-IN" sz="2000" b="0" dirty="0"/>
              <a:t>}</a:t>
            </a:r>
          </a:p>
          <a:p>
            <a:pPr marL="0" indent="0" fontAlgn="base">
              <a:buNone/>
            </a:pPr>
            <a:r>
              <a:rPr lang="en-IN" sz="2000" b="0" dirty="0"/>
              <a:t>public String </a:t>
            </a:r>
            <a:r>
              <a:rPr lang="en-IN" sz="2000" dirty="0" err="1"/>
              <a:t>toString</a:t>
            </a:r>
            <a:r>
              <a:rPr lang="en-IN" sz="2000" b="0" dirty="0"/>
              <a:t>()</a:t>
            </a:r>
          </a:p>
          <a:p>
            <a:pPr marL="0" indent="0" fontAlgn="base">
              <a:buNone/>
            </a:pPr>
            <a:r>
              <a:rPr lang="en-IN" sz="2000" b="0" dirty="0"/>
              <a:t>{</a:t>
            </a:r>
          </a:p>
          <a:p>
            <a:pPr marL="0" indent="0" fontAlgn="base">
              <a:buNone/>
            </a:pPr>
            <a:r>
              <a:rPr lang="en-IN" sz="2000" b="0" dirty="0"/>
              <a:t>return "My Custom Event";</a:t>
            </a:r>
          </a:p>
          <a:p>
            <a:pPr marL="0" indent="0">
              <a:buNone/>
            </a:pPr>
            <a:endParaRPr lang="en-IN" sz="2000" dirty="0"/>
          </a:p>
        </p:txBody>
      </p:sp>
    </p:spTree>
    <p:extLst>
      <p:ext uri="{BB962C8B-B14F-4D97-AF65-F5344CB8AC3E}">
        <p14:creationId xmlns:p14="http://schemas.microsoft.com/office/powerpoint/2010/main" val="127025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8F3B-F41A-4E23-AEE6-0F460A0397E2}"/>
              </a:ext>
            </a:extLst>
          </p:cNvPr>
          <p:cNvSpPr>
            <a:spLocks noGrp="1"/>
          </p:cNvSpPr>
          <p:nvPr>
            <p:ph type="title"/>
          </p:nvPr>
        </p:nvSpPr>
        <p:spPr/>
        <p:txBody>
          <a:bodyPr/>
          <a:lstStyle/>
          <a:p>
            <a:r>
              <a:rPr lang="en-IN" dirty="0"/>
              <a:t>Custom Event Example  </a:t>
            </a:r>
          </a:p>
        </p:txBody>
      </p:sp>
      <p:sp>
        <p:nvSpPr>
          <p:cNvPr id="3" name="Content Placeholder 2">
            <a:extLst>
              <a:ext uri="{FF2B5EF4-FFF2-40B4-BE49-F238E27FC236}">
                <a16:creationId xmlns:a16="http://schemas.microsoft.com/office/drawing/2014/main" id="{212A74A6-8F82-4931-A3B0-13034C9020BC}"/>
              </a:ext>
            </a:extLst>
          </p:cNvPr>
          <p:cNvSpPr>
            <a:spLocks noGrp="1"/>
          </p:cNvSpPr>
          <p:nvPr>
            <p:ph idx="1"/>
          </p:nvPr>
        </p:nvSpPr>
        <p:spPr>
          <a:xfrm>
            <a:off x="0" y="980728"/>
            <a:ext cx="9036496" cy="5877272"/>
          </a:xfrm>
        </p:spPr>
        <p:txBody>
          <a:bodyPr/>
          <a:lstStyle/>
          <a:p>
            <a:pPr marL="0" indent="0">
              <a:buNone/>
            </a:pPr>
            <a:r>
              <a:rPr lang="en-IN" sz="2000" dirty="0"/>
              <a:t>The CustomEventPublisher.java implementing </a:t>
            </a:r>
            <a:r>
              <a:rPr lang="en-IN" sz="2000" dirty="0" err="1"/>
              <a:t>ApplicationEventPublisherAware</a:t>
            </a:r>
            <a:r>
              <a:rPr lang="en-IN" sz="2000" dirty="0"/>
              <a:t> </a:t>
            </a:r>
          </a:p>
          <a:p>
            <a:pPr marL="0" indent="0">
              <a:buNone/>
            </a:pPr>
            <a:endParaRPr lang="en-IN" dirty="0"/>
          </a:p>
          <a:p>
            <a:pPr marL="0" indent="0">
              <a:buNone/>
            </a:pPr>
            <a:r>
              <a:rPr lang="en-IN" dirty="0"/>
              <a:t>package </a:t>
            </a:r>
            <a:r>
              <a:rPr lang="en-IN" dirty="0" err="1"/>
              <a:t>com.example</a:t>
            </a:r>
            <a:r>
              <a:rPr lang="en-IN" dirty="0"/>
              <a:t>;</a:t>
            </a:r>
          </a:p>
          <a:p>
            <a:pPr marL="0" indent="0">
              <a:buNone/>
            </a:pPr>
            <a:r>
              <a:rPr lang="en-IN" dirty="0"/>
              <a:t>import </a:t>
            </a:r>
            <a:r>
              <a:rPr lang="en-IN" dirty="0" err="1"/>
              <a:t>org.springframework.context.ApplicationEventPublisher</a:t>
            </a:r>
            <a:r>
              <a:rPr lang="en-IN" dirty="0"/>
              <a:t>;</a:t>
            </a:r>
          </a:p>
          <a:p>
            <a:pPr marL="0" indent="0">
              <a:buNone/>
            </a:pPr>
            <a:r>
              <a:rPr lang="en-IN" dirty="0"/>
              <a:t>import </a:t>
            </a:r>
            <a:r>
              <a:rPr lang="en-IN" dirty="0" err="1"/>
              <a:t>org.springframework.context.ApplicationEventPublisherAware</a:t>
            </a:r>
            <a:r>
              <a:rPr lang="en-IN" dirty="0"/>
              <a:t>;</a:t>
            </a:r>
          </a:p>
          <a:p>
            <a:pPr marL="0" indent="0">
              <a:buNone/>
            </a:pPr>
            <a:r>
              <a:rPr lang="en-IN" dirty="0"/>
              <a:t>public class </a:t>
            </a:r>
            <a:r>
              <a:rPr lang="en-IN" dirty="0" err="1"/>
              <a:t>CustomEventPublisher</a:t>
            </a:r>
            <a:r>
              <a:rPr lang="en-IN" dirty="0"/>
              <a:t> implements </a:t>
            </a:r>
            <a:r>
              <a:rPr lang="en-IN" dirty="0" err="1"/>
              <a:t>ApplicationEventPublisherAware</a:t>
            </a:r>
            <a:r>
              <a:rPr lang="en-IN" dirty="0"/>
              <a:t> {</a:t>
            </a:r>
          </a:p>
          <a:p>
            <a:pPr marL="0" indent="0">
              <a:buNone/>
            </a:pPr>
            <a:r>
              <a:rPr lang="en-IN" dirty="0"/>
              <a:t>private </a:t>
            </a:r>
            <a:r>
              <a:rPr lang="en-IN" dirty="0" err="1"/>
              <a:t>ApplicationEventPublisher</a:t>
            </a:r>
            <a:r>
              <a:rPr lang="en-IN" dirty="0"/>
              <a:t> publisher;</a:t>
            </a:r>
          </a:p>
          <a:p>
            <a:pPr marL="0" indent="0">
              <a:buNone/>
            </a:pPr>
            <a:r>
              <a:rPr lang="en-IN" dirty="0"/>
              <a:t>public void </a:t>
            </a:r>
            <a:r>
              <a:rPr lang="en-IN" dirty="0" err="1"/>
              <a:t>setApplicationEventPublisher</a:t>
            </a:r>
            <a:r>
              <a:rPr lang="en-IN" dirty="0"/>
              <a:t> (</a:t>
            </a:r>
            <a:r>
              <a:rPr lang="en-IN" dirty="0" err="1"/>
              <a:t>ApplicationEventPublisher</a:t>
            </a:r>
            <a:r>
              <a:rPr lang="en-IN" dirty="0"/>
              <a:t> publisher)</a:t>
            </a:r>
          </a:p>
          <a:p>
            <a:pPr marL="0" indent="0">
              <a:buNone/>
            </a:pPr>
            <a:r>
              <a:rPr lang="en-IN" dirty="0"/>
              <a:t>{</a:t>
            </a:r>
          </a:p>
          <a:p>
            <a:pPr marL="0" indent="0">
              <a:buNone/>
            </a:pPr>
            <a:r>
              <a:rPr lang="en-IN" dirty="0" err="1"/>
              <a:t>this.publisher</a:t>
            </a:r>
            <a:r>
              <a:rPr lang="en-IN" dirty="0"/>
              <a:t> = publisher;</a:t>
            </a:r>
          </a:p>
          <a:p>
            <a:pPr marL="0" indent="0">
              <a:buNone/>
            </a:pPr>
            <a:r>
              <a:rPr lang="en-IN" dirty="0"/>
              <a:t>}</a:t>
            </a:r>
          </a:p>
          <a:p>
            <a:pPr marL="0" indent="0">
              <a:buNone/>
            </a:pPr>
            <a:r>
              <a:rPr lang="en-IN" dirty="0"/>
              <a:t>public void publish()</a:t>
            </a:r>
          </a:p>
          <a:p>
            <a:pPr marL="0" indent="0">
              <a:buNone/>
            </a:pPr>
            <a:r>
              <a:rPr lang="en-IN" dirty="0"/>
              <a:t>{</a:t>
            </a:r>
          </a:p>
          <a:p>
            <a:pPr marL="0" indent="0">
              <a:buNone/>
            </a:pPr>
            <a:r>
              <a:rPr lang="en-IN" dirty="0" err="1"/>
              <a:t>CustomEvent</a:t>
            </a:r>
            <a:r>
              <a:rPr lang="en-IN" dirty="0"/>
              <a:t> </a:t>
            </a:r>
            <a:r>
              <a:rPr lang="en-IN" dirty="0" err="1"/>
              <a:t>ce</a:t>
            </a:r>
            <a:r>
              <a:rPr lang="en-IN" dirty="0"/>
              <a:t> = new </a:t>
            </a:r>
            <a:r>
              <a:rPr lang="en-IN" dirty="0" err="1"/>
              <a:t>CustomEvent</a:t>
            </a:r>
            <a:r>
              <a:rPr lang="en-IN" dirty="0"/>
              <a:t>(this);</a:t>
            </a:r>
          </a:p>
          <a:p>
            <a:pPr marL="0" indent="0">
              <a:buNone/>
            </a:pPr>
            <a:r>
              <a:rPr lang="en-IN" dirty="0" err="1"/>
              <a:t>publisher.publishEvent</a:t>
            </a:r>
            <a:r>
              <a:rPr lang="en-IN" dirty="0"/>
              <a:t>(</a:t>
            </a:r>
            <a:r>
              <a:rPr lang="en-IN" dirty="0" err="1"/>
              <a:t>ce</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86732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9964-7880-4CBA-A143-4E939C47096B}"/>
              </a:ext>
            </a:extLst>
          </p:cNvPr>
          <p:cNvSpPr>
            <a:spLocks noGrp="1"/>
          </p:cNvSpPr>
          <p:nvPr>
            <p:ph type="title"/>
          </p:nvPr>
        </p:nvSpPr>
        <p:spPr/>
        <p:txBody>
          <a:bodyPr/>
          <a:lstStyle/>
          <a:p>
            <a:r>
              <a:rPr lang="en-IN" dirty="0"/>
              <a:t>Custom Event Example contd..</a:t>
            </a:r>
          </a:p>
        </p:txBody>
      </p:sp>
      <p:sp>
        <p:nvSpPr>
          <p:cNvPr id="3" name="Content Placeholder 2">
            <a:extLst>
              <a:ext uri="{FF2B5EF4-FFF2-40B4-BE49-F238E27FC236}">
                <a16:creationId xmlns:a16="http://schemas.microsoft.com/office/drawing/2014/main" id="{244DF005-5E3C-455E-B7BE-F4F92917C089}"/>
              </a:ext>
            </a:extLst>
          </p:cNvPr>
          <p:cNvSpPr>
            <a:spLocks noGrp="1"/>
          </p:cNvSpPr>
          <p:nvPr>
            <p:ph idx="1"/>
          </p:nvPr>
        </p:nvSpPr>
        <p:spPr>
          <a:xfrm>
            <a:off x="457200" y="1196752"/>
            <a:ext cx="8229600" cy="4929411"/>
          </a:xfrm>
        </p:spPr>
        <p:txBody>
          <a:bodyPr>
            <a:normAutofit/>
          </a:bodyPr>
          <a:lstStyle/>
          <a:p>
            <a:pPr marL="0" indent="0">
              <a:buNone/>
            </a:pPr>
            <a:r>
              <a:rPr lang="en-IN" sz="2000" dirty="0"/>
              <a:t>CustomEventHandler.java </a:t>
            </a:r>
          </a:p>
          <a:p>
            <a:pPr marL="0" indent="0">
              <a:buNone/>
            </a:pPr>
            <a:r>
              <a:rPr lang="en-IN" sz="2000" dirty="0"/>
              <a:t>package </a:t>
            </a:r>
            <a:r>
              <a:rPr lang="en-IN" sz="2000" dirty="0" err="1"/>
              <a:t>com.example</a:t>
            </a:r>
            <a:r>
              <a:rPr lang="en-IN" sz="2000" dirty="0"/>
              <a:t>;</a:t>
            </a:r>
          </a:p>
          <a:p>
            <a:pPr marL="0" indent="0">
              <a:buNone/>
            </a:pPr>
            <a:r>
              <a:rPr lang="en-IN" sz="2000" dirty="0"/>
              <a:t>import org.springframework.context.ApplicationListener;</a:t>
            </a:r>
          </a:p>
          <a:p>
            <a:pPr marL="0" indent="0">
              <a:buNone/>
            </a:pPr>
            <a:r>
              <a:rPr lang="en-IN" sz="2000" dirty="0"/>
              <a:t>public class </a:t>
            </a:r>
            <a:r>
              <a:rPr lang="en-IN" sz="2000" dirty="0" err="1"/>
              <a:t>CustomEventHandler</a:t>
            </a:r>
            <a:r>
              <a:rPr lang="en-IN" sz="2000" dirty="0"/>
              <a:t> implements ApplicationListener&lt;</a:t>
            </a:r>
            <a:r>
              <a:rPr lang="en-IN" sz="2000" dirty="0" err="1"/>
              <a:t>CustomEvent</a:t>
            </a:r>
            <a:r>
              <a:rPr lang="en-IN" sz="2000" dirty="0"/>
              <a:t>&gt; {</a:t>
            </a:r>
          </a:p>
          <a:p>
            <a:pPr marL="0" indent="0">
              <a:buNone/>
            </a:pPr>
            <a:r>
              <a:rPr lang="en-IN" sz="2000" dirty="0"/>
              <a:t>public void onApplicationEvent(</a:t>
            </a:r>
            <a:r>
              <a:rPr lang="en-IN" sz="2000" dirty="0" err="1"/>
              <a:t>CustomEvent</a:t>
            </a:r>
            <a:r>
              <a:rPr lang="en-IN" sz="2000" dirty="0"/>
              <a:t> event)</a:t>
            </a:r>
          </a:p>
          <a:p>
            <a:pPr marL="0" indent="0">
              <a:buNone/>
            </a:pPr>
            <a:r>
              <a:rPr lang="en-IN" sz="2000" dirty="0"/>
              <a:t>{</a:t>
            </a:r>
          </a:p>
          <a:p>
            <a:pPr marL="0" indent="0">
              <a:buNone/>
            </a:pPr>
            <a:r>
              <a:rPr lang="en-IN" sz="2000" dirty="0" err="1"/>
              <a:t>System.out.println</a:t>
            </a:r>
            <a:r>
              <a:rPr lang="en-IN" sz="2000" dirty="0"/>
              <a:t>(</a:t>
            </a:r>
            <a:r>
              <a:rPr lang="en-IN" sz="2000" dirty="0" err="1"/>
              <a:t>event.toString</a:t>
            </a:r>
            <a:r>
              <a:rPr lang="en-IN" sz="2000" dirty="0"/>
              <a:t>());</a:t>
            </a:r>
          </a:p>
          <a:p>
            <a:pPr marL="0" indent="0">
              <a:buNone/>
            </a:pPr>
            <a:r>
              <a:rPr lang="en-IN" sz="2000" dirty="0"/>
              <a:t>}</a:t>
            </a:r>
          </a:p>
          <a:p>
            <a:pPr marL="0" indent="0">
              <a:buNone/>
            </a:pPr>
            <a:r>
              <a:rPr lang="en-IN" sz="2000" dirty="0"/>
              <a:t>}</a:t>
            </a:r>
          </a:p>
          <a:p>
            <a:pPr marL="0" indent="0">
              <a:buNone/>
            </a:pPr>
            <a:endParaRPr lang="en-IN" sz="2000" dirty="0"/>
          </a:p>
        </p:txBody>
      </p:sp>
    </p:spTree>
    <p:extLst>
      <p:ext uri="{BB962C8B-B14F-4D97-AF65-F5344CB8AC3E}">
        <p14:creationId xmlns:p14="http://schemas.microsoft.com/office/powerpoint/2010/main" val="724468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C996-45A4-447D-905B-AD39BBCD90B4}"/>
              </a:ext>
            </a:extLst>
          </p:cNvPr>
          <p:cNvSpPr>
            <a:spLocks noGrp="1"/>
          </p:cNvSpPr>
          <p:nvPr>
            <p:ph type="title"/>
          </p:nvPr>
        </p:nvSpPr>
        <p:spPr/>
        <p:txBody>
          <a:bodyPr/>
          <a:lstStyle/>
          <a:p>
            <a:r>
              <a:rPr lang="en-IN" dirty="0"/>
              <a:t>Custom Event Example </a:t>
            </a:r>
          </a:p>
        </p:txBody>
      </p:sp>
      <p:sp>
        <p:nvSpPr>
          <p:cNvPr id="3" name="Content Placeholder 2">
            <a:extLst>
              <a:ext uri="{FF2B5EF4-FFF2-40B4-BE49-F238E27FC236}">
                <a16:creationId xmlns:a16="http://schemas.microsoft.com/office/drawing/2014/main" id="{F2B9F164-AFA6-4AB5-8805-334FF27A66CF}"/>
              </a:ext>
            </a:extLst>
          </p:cNvPr>
          <p:cNvSpPr>
            <a:spLocks noGrp="1"/>
          </p:cNvSpPr>
          <p:nvPr>
            <p:ph idx="1"/>
          </p:nvPr>
        </p:nvSpPr>
        <p:spPr>
          <a:xfrm>
            <a:off x="457200" y="1166018"/>
            <a:ext cx="8229600" cy="4525963"/>
          </a:xfrm>
        </p:spPr>
        <p:txBody>
          <a:bodyPr/>
          <a:lstStyle/>
          <a:p>
            <a:pPr marL="0" indent="0" fontAlgn="base">
              <a:buNone/>
            </a:pPr>
            <a:r>
              <a:rPr lang="en-IN" sz="2400" dirty="0"/>
              <a:t>config file Beans.xml</a:t>
            </a:r>
          </a:p>
          <a:p>
            <a:pPr marL="0" indent="0" fontAlgn="base">
              <a:buNone/>
            </a:pPr>
            <a:endParaRPr lang="en-IN" b="0" dirty="0"/>
          </a:p>
          <a:p>
            <a:pPr marL="0" indent="0" fontAlgn="base">
              <a:buNone/>
            </a:pPr>
            <a:r>
              <a:rPr lang="en-IN" b="0" dirty="0"/>
              <a:t>&lt;?xml version = "1.0" encoding = "UTF-8"?&gt;</a:t>
            </a:r>
          </a:p>
          <a:p>
            <a:pPr marL="0" indent="0" fontAlgn="base">
              <a:buNone/>
            </a:pPr>
            <a:r>
              <a:rPr lang="en-IN" b="0" dirty="0"/>
              <a:t>&lt;beans </a:t>
            </a:r>
            <a:r>
              <a:rPr lang="en-IN" b="0" dirty="0" err="1"/>
              <a:t>xmlns</a:t>
            </a:r>
            <a:r>
              <a:rPr lang="en-IN" b="0" dirty="0"/>
              <a:t> = "http://www.springframework.org/schema/beans"</a:t>
            </a:r>
          </a:p>
          <a:p>
            <a:pPr marL="0" indent="0" fontAlgn="base">
              <a:buNone/>
            </a:pPr>
            <a:r>
              <a:rPr lang="en-IN" b="0" dirty="0" err="1"/>
              <a:t>xmlns:xsi</a:t>
            </a:r>
            <a:r>
              <a:rPr lang="en-IN" b="0" dirty="0"/>
              <a:t> = "http://www.w3.org/2001/XMLSchema-instance"</a:t>
            </a:r>
          </a:p>
          <a:p>
            <a:pPr marL="0" indent="0" fontAlgn="base">
              <a:buNone/>
            </a:pPr>
            <a:r>
              <a:rPr lang="en-IN" b="0" dirty="0" err="1"/>
              <a:t>xsi:schemaLocation</a:t>
            </a:r>
            <a:r>
              <a:rPr lang="en-IN" b="0" dirty="0"/>
              <a:t> = "http://www.springframework.org/schema/beans</a:t>
            </a:r>
          </a:p>
          <a:p>
            <a:pPr marL="0" indent="0" fontAlgn="base">
              <a:buNone/>
            </a:pPr>
            <a:r>
              <a:rPr lang="en-IN" b="0" dirty="0"/>
              <a:t>http://www.springframework.org/schema/beans/spring-beans-3.0.xsd"&gt;</a:t>
            </a:r>
          </a:p>
          <a:p>
            <a:pPr marL="0" indent="0" fontAlgn="base">
              <a:buNone/>
            </a:pPr>
            <a:r>
              <a:rPr lang="en-IN" b="0" dirty="0"/>
              <a:t>&lt;bean id = "</a:t>
            </a:r>
            <a:r>
              <a:rPr lang="en-IN" b="0" dirty="0" err="1"/>
              <a:t>customEventHandler</a:t>
            </a:r>
            <a:r>
              <a:rPr lang="en-IN" b="0" dirty="0"/>
              <a:t>" class = "</a:t>
            </a:r>
            <a:r>
              <a:rPr lang="en-IN" b="0" dirty="0" err="1"/>
              <a:t>com.example.CustomEventHandler</a:t>
            </a:r>
            <a:r>
              <a:rPr lang="en-IN" b="0" dirty="0"/>
              <a:t>"/&gt;</a:t>
            </a:r>
          </a:p>
          <a:p>
            <a:pPr marL="0" indent="0" fontAlgn="base">
              <a:buNone/>
            </a:pPr>
            <a:r>
              <a:rPr lang="en-IN" b="0" dirty="0"/>
              <a:t>&lt;bean id = "</a:t>
            </a:r>
            <a:r>
              <a:rPr lang="en-IN" b="0" dirty="0" err="1"/>
              <a:t>customEventPublisher</a:t>
            </a:r>
            <a:r>
              <a:rPr lang="en-IN" b="0" dirty="0"/>
              <a:t>" class = "</a:t>
            </a:r>
            <a:r>
              <a:rPr lang="en-IN" b="0" dirty="0" err="1"/>
              <a:t>com.example.CustomEventPublisher</a:t>
            </a:r>
            <a:r>
              <a:rPr lang="en-IN" b="0" dirty="0"/>
              <a:t>"/&gt;</a:t>
            </a:r>
          </a:p>
          <a:p>
            <a:pPr marL="0" indent="0" fontAlgn="base">
              <a:buNone/>
            </a:pPr>
            <a:r>
              <a:rPr lang="en-IN" b="0" dirty="0"/>
              <a:t>&lt;/beans&gt;</a:t>
            </a:r>
          </a:p>
          <a:p>
            <a:pPr marL="0" indent="0">
              <a:buNone/>
            </a:pPr>
            <a:endParaRPr lang="en-IN" b="0" dirty="0"/>
          </a:p>
          <a:p>
            <a:pPr marL="0" indent="0">
              <a:buNone/>
            </a:pPr>
            <a:br>
              <a:rPr lang="en-IN" b="0" dirty="0"/>
            </a:br>
            <a:endParaRPr lang="en-IN" dirty="0"/>
          </a:p>
        </p:txBody>
      </p:sp>
    </p:spTree>
    <p:extLst>
      <p:ext uri="{BB962C8B-B14F-4D97-AF65-F5344CB8AC3E}">
        <p14:creationId xmlns:p14="http://schemas.microsoft.com/office/powerpoint/2010/main" val="89849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C268-0823-43EB-99E0-45FF3236D7FA}"/>
              </a:ext>
            </a:extLst>
          </p:cNvPr>
          <p:cNvSpPr>
            <a:spLocks noGrp="1"/>
          </p:cNvSpPr>
          <p:nvPr>
            <p:ph type="title"/>
          </p:nvPr>
        </p:nvSpPr>
        <p:spPr/>
        <p:txBody>
          <a:bodyPr/>
          <a:lstStyle/>
          <a:p>
            <a:r>
              <a:rPr lang="en-IN" dirty="0"/>
              <a:t>Custom Event Example </a:t>
            </a:r>
          </a:p>
        </p:txBody>
      </p:sp>
      <p:sp>
        <p:nvSpPr>
          <p:cNvPr id="3" name="Content Placeholder 2">
            <a:extLst>
              <a:ext uri="{FF2B5EF4-FFF2-40B4-BE49-F238E27FC236}">
                <a16:creationId xmlns:a16="http://schemas.microsoft.com/office/drawing/2014/main" id="{592AC2D5-93BE-46EF-A7CD-CCC47C3E97CF}"/>
              </a:ext>
            </a:extLst>
          </p:cNvPr>
          <p:cNvSpPr>
            <a:spLocks noGrp="1"/>
          </p:cNvSpPr>
          <p:nvPr>
            <p:ph idx="1"/>
          </p:nvPr>
        </p:nvSpPr>
        <p:spPr>
          <a:xfrm>
            <a:off x="0" y="836712"/>
            <a:ext cx="8915400" cy="5688632"/>
          </a:xfrm>
        </p:spPr>
        <p:txBody>
          <a:bodyPr>
            <a:normAutofit fontScale="92500" lnSpcReduction="10000"/>
          </a:bodyPr>
          <a:lstStyle/>
          <a:p>
            <a:pPr marL="0" indent="0" fontAlgn="base">
              <a:buNone/>
            </a:pPr>
            <a:r>
              <a:rPr lang="en-IN" dirty="0"/>
              <a:t>MainApp.java file</a:t>
            </a:r>
          </a:p>
          <a:p>
            <a:pPr marL="0" indent="0" fontAlgn="base">
              <a:buNone/>
            </a:pPr>
            <a:endParaRPr lang="en-IN" dirty="0"/>
          </a:p>
          <a:p>
            <a:pPr marL="0" indent="0" fontAlgn="base">
              <a:buNone/>
            </a:pPr>
            <a:r>
              <a:rPr lang="en-IN" dirty="0"/>
              <a:t>package </a:t>
            </a:r>
            <a:r>
              <a:rPr lang="en-IN" dirty="0" err="1"/>
              <a:t>com.example</a:t>
            </a:r>
            <a:r>
              <a:rPr lang="en-IN" dirty="0"/>
              <a:t>;</a:t>
            </a:r>
          </a:p>
          <a:p>
            <a:pPr marL="0" indent="0" fontAlgn="base">
              <a:buNone/>
            </a:pPr>
            <a:r>
              <a:rPr lang="en-IN" dirty="0"/>
              <a:t>import </a:t>
            </a:r>
            <a:r>
              <a:rPr lang="en-IN" dirty="0" err="1"/>
              <a:t>org.springframework.context.ConfigurableApplicationContext</a:t>
            </a:r>
            <a:r>
              <a:rPr lang="en-IN" dirty="0"/>
              <a:t>;</a:t>
            </a:r>
          </a:p>
          <a:p>
            <a:pPr marL="0" indent="0" fontAlgn="base">
              <a:buNone/>
            </a:pPr>
            <a:r>
              <a:rPr lang="en-IN" dirty="0"/>
              <a:t>import org.springframework.context.support.ClassPathXmlApplicationContext;</a:t>
            </a:r>
          </a:p>
          <a:p>
            <a:pPr marL="0" indent="0" fontAlgn="base">
              <a:buNone/>
            </a:pPr>
            <a:r>
              <a:rPr lang="en-IN" dirty="0"/>
              <a:t>public class </a:t>
            </a:r>
            <a:r>
              <a:rPr lang="en-IN" dirty="0" err="1"/>
              <a:t>MainApp</a:t>
            </a:r>
            <a:endParaRPr lang="en-IN" dirty="0"/>
          </a:p>
          <a:p>
            <a:pPr marL="0" indent="0" fontAlgn="base">
              <a:buNone/>
            </a:pPr>
            <a:r>
              <a:rPr lang="en-IN" dirty="0"/>
              <a:t>{</a:t>
            </a:r>
          </a:p>
          <a:p>
            <a:pPr marL="0" indent="0" fontAlgn="base">
              <a:buNone/>
            </a:pPr>
            <a:r>
              <a:rPr lang="en-IN" dirty="0"/>
              <a:t>public static void main(String[] </a:t>
            </a:r>
            <a:r>
              <a:rPr lang="en-IN" dirty="0" err="1"/>
              <a:t>args</a:t>
            </a:r>
            <a:r>
              <a:rPr lang="en-IN" dirty="0"/>
              <a:t>)</a:t>
            </a:r>
          </a:p>
          <a:p>
            <a:pPr marL="0" indent="0" fontAlgn="base">
              <a:buNone/>
            </a:pPr>
            <a:r>
              <a:rPr lang="en-IN" dirty="0"/>
              <a:t>{</a:t>
            </a:r>
          </a:p>
          <a:p>
            <a:pPr marL="0" indent="0" fontAlgn="base">
              <a:buNone/>
            </a:pPr>
            <a:r>
              <a:rPr lang="en-IN" dirty="0" err="1"/>
              <a:t>ConfigurableApplicationContext</a:t>
            </a:r>
            <a:r>
              <a:rPr lang="en-IN" dirty="0"/>
              <a:t> context =new </a:t>
            </a:r>
            <a:r>
              <a:rPr lang="en-IN" dirty="0" err="1"/>
              <a:t>ClassPathXmlApplicationContext</a:t>
            </a:r>
            <a:r>
              <a:rPr lang="en-IN" dirty="0"/>
              <a:t>("Beans.xml");</a:t>
            </a:r>
          </a:p>
          <a:p>
            <a:pPr marL="0" indent="0" fontAlgn="base">
              <a:buNone/>
            </a:pPr>
            <a:r>
              <a:rPr lang="en-IN" dirty="0" err="1"/>
              <a:t>CustomEventPublisher</a:t>
            </a:r>
            <a:r>
              <a:rPr lang="en-IN" dirty="0"/>
              <a:t> </a:t>
            </a:r>
            <a:r>
              <a:rPr lang="en-IN" dirty="0" err="1"/>
              <a:t>cvp</a:t>
            </a:r>
            <a:r>
              <a:rPr lang="en-IN" dirty="0"/>
              <a:t> =(</a:t>
            </a:r>
            <a:r>
              <a:rPr lang="en-IN" dirty="0" err="1"/>
              <a:t>CustomEventPublisher</a:t>
            </a:r>
            <a:r>
              <a:rPr lang="en-IN" dirty="0"/>
              <a:t>) </a:t>
            </a:r>
            <a:r>
              <a:rPr lang="en-IN" dirty="0" err="1"/>
              <a:t>context.getBean</a:t>
            </a:r>
            <a:r>
              <a:rPr lang="en-IN" dirty="0"/>
              <a:t>("</a:t>
            </a:r>
            <a:r>
              <a:rPr lang="en-IN" dirty="0" err="1"/>
              <a:t>customEventPublisher</a:t>
            </a:r>
            <a:r>
              <a:rPr lang="en-IN" dirty="0"/>
              <a:t>");</a:t>
            </a:r>
          </a:p>
          <a:p>
            <a:pPr marL="0" indent="0" fontAlgn="base">
              <a:buNone/>
            </a:pPr>
            <a:r>
              <a:rPr lang="en-IN" dirty="0" err="1"/>
              <a:t>cvp.publish</a:t>
            </a:r>
            <a:r>
              <a:rPr lang="en-IN" dirty="0"/>
              <a:t>();</a:t>
            </a:r>
          </a:p>
          <a:p>
            <a:pPr marL="0" indent="0" fontAlgn="base">
              <a:buNone/>
            </a:pPr>
            <a:r>
              <a:rPr lang="en-IN" dirty="0" err="1"/>
              <a:t>cvp.publish</a:t>
            </a:r>
            <a:r>
              <a:rPr lang="en-IN" dirty="0"/>
              <a:t>();</a:t>
            </a:r>
          </a:p>
          <a:p>
            <a:pPr marL="0" indent="0" fontAlgn="base">
              <a:buNone/>
            </a:pPr>
            <a:r>
              <a:rPr lang="en-IN" dirty="0"/>
              <a:t>}</a:t>
            </a:r>
          </a:p>
          <a:p>
            <a:pPr marL="0" indent="0" fontAlgn="base">
              <a:buNone/>
            </a:pPr>
            <a:r>
              <a:rPr lang="en-IN" dirty="0"/>
              <a:t>}</a:t>
            </a:r>
          </a:p>
          <a:p>
            <a:pPr marL="0" indent="0" fontAlgn="base">
              <a:buNone/>
            </a:pPr>
            <a:r>
              <a:rPr lang="en-IN" dirty="0"/>
              <a:t>After executing the above code we get following output</a:t>
            </a:r>
          </a:p>
          <a:p>
            <a:pPr marL="0" indent="0" fontAlgn="base">
              <a:buNone/>
            </a:pPr>
            <a:endParaRPr lang="en-IN" dirty="0"/>
          </a:p>
          <a:p>
            <a:pPr marL="0" indent="0" fontAlgn="base">
              <a:buNone/>
            </a:pPr>
            <a:r>
              <a:rPr lang="en-IN" sz="1900" dirty="0"/>
              <a:t>y Custom Event</a:t>
            </a:r>
            <a:br>
              <a:rPr lang="en-IN" sz="1900" dirty="0"/>
            </a:br>
            <a:r>
              <a:rPr lang="en-IN" sz="1900" dirty="0"/>
              <a:t>y Custom Event</a:t>
            </a:r>
          </a:p>
          <a:p>
            <a:pPr marL="0" indent="0" fontAlgn="base">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1729772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7B95-E0F9-45AC-8E99-2967150EEB81}"/>
              </a:ext>
            </a:extLst>
          </p:cNvPr>
          <p:cNvSpPr>
            <a:spLocks noGrp="1"/>
          </p:cNvSpPr>
          <p:nvPr>
            <p:ph type="title"/>
          </p:nvPr>
        </p:nvSpPr>
        <p:spPr/>
        <p:txBody>
          <a:bodyPr>
            <a:normAutofit/>
          </a:bodyPr>
          <a:lstStyle/>
          <a:p>
            <a:r>
              <a:rPr lang="en-IN" sz="2800" dirty="0">
                <a:latin typeface="+mj-lt"/>
              </a:rPr>
              <a:t>AOP with Spring Framework</a:t>
            </a:r>
          </a:p>
        </p:txBody>
      </p:sp>
      <p:sp>
        <p:nvSpPr>
          <p:cNvPr id="3" name="Content Placeholder 2">
            <a:extLst>
              <a:ext uri="{FF2B5EF4-FFF2-40B4-BE49-F238E27FC236}">
                <a16:creationId xmlns:a16="http://schemas.microsoft.com/office/drawing/2014/main" id="{99A7F526-184B-4490-AB70-BDFA8ED7C0D7}"/>
              </a:ext>
            </a:extLst>
          </p:cNvPr>
          <p:cNvSpPr>
            <a:spLocks noGrp="1"/>
          </p:cNvSpPr>
          <p:nvPr>
            <p:ph idx="1"/>
          </p:nvPr>
        </p:nvSpPr>
        <p:spPr>
          <a:xfrm>
            <a:off x="251520" y="1052736"/>
            <a:ext cx="8892480" cy="5805264"/>
          </a:xfrm>
        </p:spPr>
        <p:txBody>
          <a:bodyPr>
            <a:noAutofit/>
          </a:bodyPr>
          <a:lstStyle/>
          <a:p>
            <a:r>
              <a:rPr lang="en-IN" sz="2000" i="1" dirty="0"/>
              <a:t>Aspect-Oriented Programming</a:t>
            </a:r>
            <a:r>
              <a:rPr lang="en-IN" sz="2000" dirty="0"/>
              <a:t> (AOP)</a:t>
            </a:r>
            <a:r>
              <a:rPr lang="en-IN" sz="2000" b="0" dirty="0"/>
              <a:t> complements Object-Oriented Programming (OOP) by providing another way of thinking about program structure. The key unit of modularity in OOP is the class, whereas in AOP the unit of modularity is the </a:t>
            </a:r>
            <a:r>
              <a:rPr lang="en-IN" sz="2000" b="0" i="1" dirty="0"/>
              <a:t>aspect</a:t>
            </a:r>
            <a:r>
              <a:rPr lang="en-IN" sz="2000" b="0" dirty="0"/>
              <a:t>. Aspects enable the modularization of concerns such as transaction management that cut across multiple types and objects. (Such concerns are often termed </a:t>
            </a:r>
            <a:r>
              <a:rPr lang="en-IN" sz="2000" b="0" i="1" dirty="0"/>
              <a:t>crosscutting</a:t>
            </a:r>
            <a:r>
              <a:rPr lang="en-IN" sz="2000" b="0" dirty="0"/>
              <a:t> concerns in AOP literature.)</a:t>
            </a:r>
          </a:p>
          <a:p>
            <a:r>
              <a:rPr lang="en-IN" sz="2000" b="0" dirty="0"/>
              <a:t>One of the key components of Spring is the </a:t>
            </a:r>
            <a:r>
              <a:rPr lang="en-IN" sz="2000" b="0" i="1" dirty="0"/>
              <a:t>AOP framework</a:t>
            </a:r>
            <a:r>
              <a:rPr lang="en-IN" sz="2000" b="0" dirty="0"/>
              <a:t>. While the Spring </a:t>
            </a:r>
            <a:r>
              <a:rPr lang="en-IN" sz="2000" b="0" dirty="0" err="1"/>
              <a:t>IoC</a:t>
            </a:r>
            <a:r>
              <a:rPr lang="en-IN" sz="2000" b="0" dirty="0"/>
              <a:t> container does not depend on AOP, meaning you do not need to use AOP if you don't want to, AOP complements Spring </a:t>
            </a:r>
            <a:r>
              <a:rPr lang="en-IN" sz="2000" b="0" dirty="0" err="1"/>
              <a:t>IoC</a:t>
            </a:r>
            <a:r>
              <a:rPr lang="en-IN" sz="2000" b="0" dirty="0"/>
              <a:t> to provide a very capable middleware solution.</a:t>
            </a:r>
          </a:p>
          <a:p>
            <a:r>
              <a:rPr lang="en-IN" sz="2000" b="0" dirty="0"/>
              <a:t>AOP is used in the Spring Framework to</a:t>
            </a:r>
          </a:p>
          <a:p>
            <a:pPr lvl="1">
              <a:buFont typeface="Wingdings" panose="05000000000000000000" pitchFamily="2" charset="2"/>
              <a:buChar char="q"/>
            </a:pPr>
            <a:r>
              <a:rPr lang="en-IN" sz="2000" b="0" dirty="0"/>
              <a:t>provide declarative enterprise services, especially as a replacement for EJB declarative services. The most important such service is </a:t>
            </a:r>
            <a:r>
              <a:rPr lang="en-IN" sz="2000" b="0" i="1" dirty="0"/>
              <a:t>declarative transaction management</a:t>
            </a:r>
            <a:r>
              <a:rPr lang="en-IN" sz="2000" b="0" dirty="0"/>
              <a:t>.</a:t>
            </a:r>
          </a:p>
          <a:p>
            <a:pPr lvl="1">
              <a:buFont typeface="Wingdings" panose="05000000000000000000" pitchFamily="2" charset="2"/>
              <a:buChar char="q"/>
            </a:pPr>
            <a:r>
              <a:rPr lang="en-IN" sz="2000" b="0" dirty="0"/>
              <a:t>allow users to implement custom aspects, complementing their use of OOP with AOP</a:t>
            </a:r>
            <a:r>
              <a:rPr lang="en-IN" sz="2000" dirty="0"/>
              <a:t>.</a:t>
            </a:r>
            <a:endParaRPr lang="en-IN" sz="2000" b="0" dirty="0"/>
          </a:p>
        </p:txBody>
      </p:sp>
    </p:spTree>
    <p:extLst>
      <p:ext uri="{BB962C8B-B14F-4D97-AF65-F5344CB8AC3E}">
        <p14:creationId xmlns:p14="http://schemas.microsoft.com/office/powerpoint/2010/main" val="333266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a:p>
            <a:pPr>
              <a:buFont typeface="Wingdings" panose="05000000000000000000" pitchFamily="2" charset="2"/>
              <a:buChar char="q"/>
            </a:pPr>
            <a:r>
              <a:rPr lang="en-US" sz="1800" b="0" dirty="0"/>
              <a:t>Java Based Configuration</a:t>
            </a:r>
          </a:p>
          <a:p>
            <a:pPr>
              <a:buFont typeface="Wingdings" panose="05000000000000000000" pitchFamily="2" charset="2"/>
              <a:buChar char="q"/>
            </a:pPr>
            <a:r>
              <a:rPr lang="en-US" sz="1800" b="0" dirty="0"/>
              <a:t>Event Handling in Spring</a:t>
            </a:r>
          </a:p>
          <a:p>
            <a:pPr>
              <a:buFont typeface="Wingdings" panose="05000000000000000000" pitchFamily="2" charset="2"/>
              <a:buChar char="q"/>
            </a:pPr>
            <a:r>
              <a:rPr lang="en-US" sz="1800" b="0" dirty="0"/>
              <a:t>Custom Events in Spring</a:t>
            </a:r>
          </a:p>
          <a:p>
            <a:pPr>
              <a:buFont typeface="Wingdings" panose="05000000000000000000" pitchFamily="2" charset="2"/>
              <a:buChar char="q"/>
            </a:pPr>
            <a:r>
              <a:rPr lang="en-US" sz="1800" b="0" dirty="0"/>
              <a:t>AOP with Spring Framework</a:t>
            </a:r>
          </a:p>
          <a:p>
            <a:pPr>
              <a:buFont typeface="Wingdings" panose="05000000000000000000" pitchFamily="2" charset="2"/>
              <a:buChar char="q"/>
            </a:pPr>
            <a:r>
              <a:rPr lang="en-US" sz="1800" b="0" dirty="0"/>
              <a:t>JDBC Framework</a:t>
            </a:r>
          </a:p>
          <a:p>
            <a:pPr>
              <a:buFont typeface="Wingdings" panose="05000000000000000000" pitchFamily="2" charset="2"/>
              <a:buChar char="q"/>
            </a:pPr>
            <a:r>
              <a:rPr lang="en-US" sz="1800" b="0" dirty="0"/>
              <a:t>Transaction Management</a:t>
            </a:r>
          </a:p>
          <a:p>
            <a:pPr>
              <a:buFont typeface="Wingdings" panose="05000000000000000000" pitchFamily="2" charset="2"/>
              <a:buChar char="q"/>
            </a:pPr>
            <a:r>
              <a:rPr lang="en-US" sz="1800" b="0" dirty="0"/>
              <a:t>Web MVC Framework</a:t>
            </a:r>
          </a:p>
          <a:p>
            <a:pPr>
              <a:buFont typeface="Wingdings" panose="05000000000000000000" pitchFamily="2" charset="2"/>
              <a:buChar char="q"/>
            </a:pPr>
            <a:r>
              <a:rPr lang="en-US" sz="1800" b="0" dirty="0"/>
              <a:t>Logging with Log4j</a:t>
            </a:r>
          </a:p>
          <a:p>
            <a:pPr marL="0" indent="0">
              <a:buNone/>
            </a:pPr>
            <a:endParaRPr lang="en-US" sz="1800" b="0" dirty="0"/>
          </a:p>
        </p:txBody>
      </p:sp>
    </p:spTree>
    <p:extLst>
      <p:ext uri="{BB962C8B-B14F-4D97-AF65-F5344CB8AC3E}">
        <p14:creationId xmlns:p14="http://schemas.microsoft.com/office/powerpoint/2010/main" val="351052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1FEE-0C1D-446C-94CF-B748AC5FA174}"/>
              </a:ext>
            </a:extLst>
          </p:cNvPr>
          <p:cNvSpPr>
            <a:spLocks noGrp="1"/>
          </p:cNvSpPr>
          <p:nvPr>
            <p:ph type="title"/>
          </p:nvPr>
        </p:nvSpPr>
        <p:spPr/>
        <p:txBody>
          <a:bodyPr/>
          <a:lstStyle/>
          <a:p>
            <a:r>
              <a:rPr lang="en-IN" dirty="0"/>
              <a:t>AOP Concepts</a:t>
            </a:r>
          </a:p>
        </p:txBody>
      </p:sp>
      <p:sp>
        <p:nvSpPr>
          <p:cNvPr id="3" name="Content Placeholder 2">
            <a:extLst>
              <a:ext uri="{FF2B5EF4-FFF2-40B4-BE49-F238E27FC236}">
                <a16:creationId xmlns:a16="http://schemas.microsoft.com/office/drawing/2014/main" id="{F3307872-AB0B-426F-9D35-CA9D32A05E9A}"/>
              </a:ext>
            </a:extLst>
          </p:cNvPr>
          <p:cNvSpPr>
            <a:spLocks noGrp="1"/>
          </p:cNvSpPr>
          <p:nvPr>
            <p:ph idx="1"/>
          </p:nvPr>
        </p:nvSpPr>
        <p:spPr>
          <a:xfrm>
            <a:off x="107504" y="980728"/>
            <a:ext cx="9036496" cy="5801072"/>
          </a:xfrm>
        </p:spPr>
        <p:txBody>
          <a:bodyPr>
            <a:noAutofit/>
          </a:bodyPr>
          <a:lstStyle/>
          <a:p>
            <a:pPr marL="0" indent="0">
              <a:buNone/>
            </a:pPr>
            <a:r>
              <a:rPr lang="en-IN" sz="1700" dirty="0"/>
              <a:t>AOP terminology is not particularly intuitive; however, it would be even more confusing if Spring used its own terminology.</a:t>
            </a:r>
          </a:p>
          <a:p>
            <a:r>
              <a:rPr lang="en-IN" sz="1700" u="sng" dirty="0"/>
              <a:t>Aspect</a:t>
            </a:r>
            <a:r>
              <a:rPr lang="en-IN" sz="1700" dirty="0"/>
              <a:t>: a modularization of a concern that cuts across multiple classes. Transaction management is a good example of a crosscutting concern in J2EE applications. In Spring AOP, aspects are implemented using regular classes (the schema-based approach) or regular classes annotated with the @Aspect annotation (the @AspectJ style).</a:t>
            </a:r>
          </a:p>
          <a:p>
            <a:endParaRPr lang="en-IN" sz="1700" dirty="0"/>
          </a:p>
          <a:p>
            <a:r>
              <a:rPr lang="en-IN" sz="1700" u="sng" dirty="0"/>
              <a:t>Join point</a:t>
            </a:r>
            <a:r>
              <a:rPr lang="en-IN" sz="1700" dirty="0"/>
              <a:t>: a point during the execution of a program, such as the execution of a method or the handling of an exception. In Spring AOP, a join point always represents a method execution.</a:t>
            </a:r>
          </a:p>
          <a:p>
            <a:endParaRPr lang="en-IN" sz="1700" dirty="0"/>
          </a:p>
          <a:p>
            <a:r>
              <a:rPr lang="en-IN" sz="1700" u="sng" dirty="0"/>
              <a:t>Advice</a:t>
            </a:r>
            <a:r>
              <a:rPr lang="en-IN" sz="1700" dirty="0"/>
              <a:t>: action taken by an aspect at a particular join point. Different types of advice include "around," "before" and "after" advice. (Advice types are discussed below.) Many AOP frameworks, including Spring, model an advice as an interceptor, maintaining a chain of interceptors around the join point.</a:t>
            </a:r>
          </a:p>
          <a:p>
            <a:endParaRPr lang="en-IN" sz="1700" dirty="0"/>
          </a:p>
          <a:p>
            <a:r>
              <a:rPr lang="en-IN" sz="1700" u="sng" dirty="0"/>
              <a:t>Pointcut</a:t>
            </a:r>
            <a:r>
              <a:rPr lang="en-IN" sz="1700" dirty="0"/>
              <a:t>: a predicate that matches join points. Advice is associated with a pointcut expression and runs at any join point matched by the pointcut (for example, the execution of a method with a certain name). The concept of join points as matched by pointcut expressions is central to AOP, and Spring uses the AspectJ pointcut expression language by default.</a:t>
            </a:r>
          </a:p>
        </p:txBody>
      </p:sp>
    </p:spTree>
    <p:extLst>
      <p:ext uri="{BB962C8B-B14F-4D97-AF65-F5344CB8AC3E}">
        <p14:creationId xmlns:p14="http://schemas.microsoft.com/office/powerpoint/2010/main" val="527664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CBF2-13D4-4D03-9C44-F78D7BCADE00}"/>
              </a:ext>
            </a:extLst>
          </p:cNvPr>
          <p:cNvSpPr>
            <a:spLocks noGrp="1"/>
          </p:cNvSpPr>
          <p:nvPr>
            <p:ph type="title"/>
          </p:nvPr>
        </p:nvSpPr>
        <p:spPr/>
        <p:txBody>
          <a:bodyPr/>
          <a:lstStyle/>
          <a:p>
            <a:r>
              <a:rPr lang="en-IN" dirty="0"/>
              <a:t>AOP Concepts</a:t>
            </a:r>
          </a:p>
        </p:txBody>
      </p:sp>
      <p:sp>
        <p:nvSpPr>
          <p:cNvPr id="3" name="Content Placeholder 2">
            <a:extLst>
              <a:ext uri="{FF2B5EF4-FFF2-40B4-BE49-F238E27FC236}">
                <a16:creationId xmlns:a16="http://schemas.microsoft.com/office/drawing/2014/main" id="{4D126DA9-5737-4F5B-90E6-325E631CECDB}"/>
              </a:ext>
            </a:extLst>
          </p:cNvPr>
          <p:cNvSpPr>
            <a:spLocks noGrp="1"/>
          </p:cNvSpPr>
          <p:nvPr>
            <p:ph idx="1"/>
          </p:nvPr>
        </p:nvSpPr>
        <p:spPr/>
        <p:txBody>
          <a:bodyPr>
            <a:normAutofit lnSpcReduction="10000"/>
          </a:bodyPr>
          <a:lstStyle/>
          <a:p>
            <a:r>
              <a:rPr lang="en-IN" u="sng" dirty="0"/>
              <a:t>Introduction</a:t>
            </a:r>
            <a:r>
              <a:rPr lang="en-IN" dirty="0"/>
              <a:t>: declaring additional methods or fields on behalf of a type. Spring AOP allows you to introduce new interfaces (and a corresponding implementation) to any advised object. For example, you could use an introduction to make a bean implement an </a:t>
            </a:r>
            <a:r>
              <a:rPr lang="en-IN" dirty="0" err="1"/>
              <a:t>IsModified</a:t>
            </a:r>
            <a:r>
              <a:rPr lang="en-IN" dirty="0"/>
              <a:t> interface, to simplify caching. (An introduction is known as an inter-type declaration in the AspectJ community.)</a:t>
            </a:r>
          </a:p>
          <a:p>
            <a:endParaRPr lang="en-IN" dirty="0"/>
          </a:p>
          <a:p>
            <a:r>
              <a:rPr lang="en-IN" u="sng" dirty="0"/>
              <a:t>Target object</a:t>
            </a:r>
            <a:r>
              <a:rPr lang="en-IN" dirty="0"/>
              <a:t>: object being advised by one or more aspects. Also referred to as the advised object. Since Spring AOP is implemented using runtime proxies, this object will always be a proxied object.</a:t>
            </a:r>
          </a:p>
          <a:p>
            <a:endParaRPr lang="en-IN" dirty="0"/>
          </a:p>
          <a:p>
            <a:r>
              <a:rPr lang="en-IN" u="sng" dirty="0"/>
              <a:t>AOP proxy</a:t>
            </a:r>
            <a:r>
              <a:rPr lang="en-IN" dirty="0"/>
              <a:t>: an object created by the AOP framework in order to implement the aspect contracts (advise method executions and so on). In the Spring Framework, an AOP proxy will be a JDK dynamic proxy or a CGLIB proxy.</a:t>
            </a:r>
          </a:p>
          <a:p>
            <a:endParaRPr lang="en-IN" dirty="0"/>
          </a:p>
          <a:p>
            <a:r>
              <a:rPr lang="en-IN" u="sng" dirty="0"/>
              <a:t>Weaving:</a:t>
            </a:r>
            <a:r>
              <a:rPr lang="en-IN" dirty="0"/>
              <a:t> linking aspects with other application types or objects to create an advised object. This can be done at compile time (using the AspectJ compiler, for example), load time, or at runtime. Spring AOP, like other pure Java AOP frameworks, performs weaving at runtime.</a:t>
            </a:r>
          </a:p>
          <a:p>
            <a:endParaRPr lang="en-IN" dirty="0"/>
          </a:p>
        </p:txBody>
      </p:sp>
    </p:spTree>
    <p:extLst>
      <p:ext uri="{BB962C8B-B14F-4D97-AF65-F5344CB8AC3E}">
        <p14:creationId xmlns:p14="http://schemas.microsoft.com/office/powerpoint/2010/main" val="676327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4408-31A8-452F-9F2E-54E9A0D356E7}"/>
              </a:ext>
            </a:extLst>
          </p:cNvPr>
          <p:cNvSpPr>
            <a:spLocks noGrp="1"/>
          </p:cNvSpPr>
          <p:nvPr>
            <p:ph type="title"/>
          </p:nvPr>
        </p:nvSpPr>
        <p:spPr/>
        <p:txBody>
          <a:bodyPr/>
          <a:lstStyle/>
          <a:p>
            <a:r>
              <a:rPr lang="en-IN" dirty="0"/>
              <a:t>AOP with Spring Framework</a:t>
            </a:r>
          </a:p>
        </p:txBody>
      </p:sp>
      <p:sp>
        <p:nvSpPr>
          <p:cNvPr id="3" name="Content Placeholder 2">
            <a:extLst>
              <a:ext uri="{FF2B5EF4-FFF2-40B4-BE49-F238E27FC236}">
                <a16:creationId xmlns:a16="http://schemas.microsoft.com/office/drawing/2014/main" id="{078B64B1-64DB-4CFE-873B-04708B58A3D8}"/>
              </a:ext>
            </a:extLst>
          </p:cNvPr>
          <p:cNvSpPr>
            <a:spLocks noGrp="1"/>
          </p:cNvSpPr>
          <p:nvPr>
            <p:ph idx="1"/>
          </p:nvPr>
        </p:nvSpPr>
        <p:spPr>
          <a:xfrm>
            <a:off x="107504" y="1052736"/>
            <a:ext cx="9036496" cy="5805264"/>
          </a:xfrm>
        </p:spPr>
        <p:txBody>
          <a:bodyPr>
            <a:normAutofit fontScale="92500" lnSpcReduction="10000"/>
          </a:bodyPr>
          <a:lstStyle/>
          <a:p>
            <a:pPr marL="0" indent="0" algn="ctr">
              <a:buNone/>
            </a:pPr>
            <a:r>
              <a:rPr lang="en-IN" sz="2400" dirty="0"/>
              <a:t>Types of advice:</a:t>
            </a:r>
          </a:p>
          <a:p>
            <a:pPr marL="0" indent="0">
              <a:buNone/>
            </a:pPr>
            <a:endParaRPr lang="en-IN" dirty="0"/>
          </a:p>
          <a:p>
            <a:pPr>
              <a:buFont typeface="Wingdings" panose="05000000000000000000" pitchFamily="2" charset="2"/>
              <a:buChar char="q"/>
            </a:pPr>
            <a:r>
              <a:rPr lang="en-IN" sz="1800" i="1" dirty="0"/>
              <a:t>Before advice</a:t>
            </a:r>
            <a:r>
              <a:rPr lang="en-IN" sz="1800" dirty="0"/>
              <a:t>: </a:t>
            </a:r>
            <a:r>
              <a:rPr lang="en-IN" sz="1800" b="0" dirty="0"/>
              <a:t>Advice that executes before a join point, but which does not have the ability to prevent execution flow proceeding to the join point (unless it throws an exception).</a:t>
            </a:r>
          </a:p>
          <a:p>
            <a:pPr marL="0" indent="0">
              <a:buNone/>
            </a:pPr>
            <a:endParaRPr lang="en-IN" sz="1800" b="0" dirty="0"/>
          </a:p>
          <a:p>
            <a:pPr>
              <a:buFont typeface="Wingdings" panose="05000000000000000000" pitchFamily="2" charset="2"/>
              <a:buChar char="q"/>
            </a:pPr>
            <a:r>
              <a:rPr lang="en-IN" sz="1800" i="1" dirty="0"/>
              <a:t>After returning advice</a:t>
            </a:r>
            <a:r>
              <a:rPr lang="en-IN" sz="1800" dirty="0"/>
              <a:t>:</a:t>
            </a:r>
            <a:r>
              <a:rPr lang="en-IN" sz="1800" b="0" dirty="0"/>
              <a:t> Advice to be executed after a join point completes normally: for example, if a method returns without throwing an exception.</a:t>
            </a:r>
          </a:p>
          <a:p>
            <a:pPr>
              <a:buFont typeface="Wingdings" panose="05000000000000000000" pitchFamily="2" charset="2"/>
              <a:buChar char="q"/>
            </a:pPr>
            <a:endParaRPr lang="en-IN" sz="1800" b="0" i="1" dirty="0"/>
          </a:p>
          <a:p>
            <a:pPr>
              <a:buFont typeface="Wingdings" panose="05000000000000000000" pitchFamily="2" charset="2"/>
              <a:buChar char="q"/>
            </a:pPr>
            <a:r>
              <a:rPr lang="en-IN" sz="1800" i="1" dirty="0"/>
              <a:t>After throwing advice</a:t>
            </a:r>
            <a:r>
              <a:rPr lang="en-IN" sz="1800" dirty="0"/>
              <a:t>: </a:t>
            </a:r>
            <a:r>
              <a:rPr lang="en-IN" sz="1800" b="0" dirty="0"/>
              <a:t>Advice to be executed if a method exits by throwing an exception.</a:t>
            </a:r>
          </a:p>
          <a:p>
            <a:pPr>
              <a:buFont typeface="Wingdings" panose="05000000000000000000" pitchFamily="2" charset="2"/>
              <a:buChar char="q"/>
            </a:pPr>
            <a:endParaRPr lang="en-IN" sz="1800" b="0" i="1" dirty="0"/>
          </a:p>
          <a:p>
            <a:pPr>
              <a:buFont typeface="Wingdings" panose="05000000000000000000" pitchFamily="2" charset="2"/>
              <a:buChar char="q"/>
            </a:pPr>
            <a:r>
              <a:rPr lang="en-IN" sz="1800" i="1" dirty="0"/>
              <a:t>After (finally) advice</a:t>
            </a:r>
            <a:r>
              <a:rPr lang="en-IN" sz="1800" dirty="0"/>
              <a:t>:</a:t>
            </a:r>
            <a:r>
              <a:rPr lang="en-IN" sz="1800" b="0" dirty="0"/>
              <a:t> Advice to be executed regardless of the means by which a join point exits (normal or exceptional return).</a:t>
            </a:r>
          </a:p>
          <a:p>
            <a:pPr>
              <a:buFont typeface="Wingdings" panose="05000000000000000000" pitchFamily="2" charset="2"/>
              <a:buChar char="q"/>
            </a:pPr>
            <a:endParaRPr lang="en-IN" sz="1800" b="0" i="1" dirty="0"/>
          </a:p>
          <a:p>
            <a:pPr>
              <a:buFont typeface="Wingdings" panose="05000000000000000000" pitchFamily="2" charset="2"/>
              <a:buChar char="q"/>
            </a:pPr>
            <a:r>
              <a:rPr lang="en-IN" sz="1800" i="1" dirty="0"/>
              <a:t>Around advice</a:t>
            </a:r>
            <a:r>
              <a:rPr lang="en-IN" sz="1800" dirty="0"/>
              <a:t>:</a:t>
            </a:r>
            <a:r>
              <a:rPr lang="en-IN" sz="1800" b="0" dirty="0"/>
              <a:t> Advice that surrounds a join point such as a method invocation. This is the most powerful kind of advice. Around advice can perform custom </a:t>
            </a:r>
            <a:r>
              <a:rPr lang="en-IN" sz="1800" b="0" dirty="0" err="1"/>
              <a:t>behavior</a:t>
            </a:r>
            <a:r>
              <a:rPr lang="en-IN" sz="1800" b="0" dirty="0"/>
              <a:t> before and after the method invocation. It is also responsible for choosing whether to proceed to the join point or to shortcut the advised method execution by returning its own return value or throwing an exception.</a:t>
            </a:r>
          </a:p>
          <a:p>
            <a:pPr marL="0" indent="0">
              <a:buNone/>
            </a:pPr>
            <a:br>
              <a:rPr lang="en-IN" sz="1800" dirty="0"/>
            </a:br>
            <a:endParaRPr lang="en-IN" sz="1800" dirty="0"/>
          </a:p>
        </p:txBody>
      </p:sp>
    </p:spTree>
    <p:extLst>
      <p:ext uri="{BB962C8B-B14F-4D97-AF65-F5344CB8AC3E}">
        <p14:creationId xmlns:p14="http://schemas.microsoft.com/office/powerpoint/2010/main" val="521756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F8E7-A433-45EF-B64F-D446E496A8E6}"/>
              </a:ext>
            </a:extLst>
          </p:cNvPr>
          <p:cNvSpPr>
            <a:spLocks noGrp="1"/>
          </p:cNvSpPr>
          <p:nvPr>
            <p:ph type="title"/>
          </p:nvPr>
        </p:nvSpPr>
        <p:spPr/>
        <p:txBody>
          <a:bodyPr>
            <a:normAutofit fontScale="90000"/>
          </a:bodyPr>
          <a:lstStyle/>
          <a:p>
            <a:r>
              <a:rPr lang="en-IN" dirty="0"/>
              <a:t>Before Advice Example Duration: 10 min</a:t>
            </a:r>
          </a:p>
        </p:txBody>
      </p:sp>
      <p:sp>
        <p:nvSpPr>
          <p:cNvPr id="3" name="Content Placeholder 2">
            <a:extLst>
              <a:ext uri="{FF2B5EF4-FFF2-40B4-BE49-F238E27FC236}">
                <a16:creationId xmlns:a16="http://schemas.microsoft.com/office/drawing/2014/main" id="{661B559B-59D6-4454-8B93-FD9CD72F0F32}"/>
              </a:ext>
            </a:extLst>
          </p:cNvPr>
          <p:cNvSpPr>
            <a:spLocks noGrp="1"/>
          </p:cNvSpPr>
          <p:nvPr>
            <p:ph idx="1"/>
          </p:nvPr>
        </p:nvSpPr>
        <p:spPr>
          <a:xfrm>
            <a:off x="107504" y="980729"/>
            <a:ext cx="9036496" cy="2016223"/>
          </a:xfrm>
        </p:spPr>
        <p:txBody>
          <a:bodyPr>
            <a:normAutofit lnSpcReduction="10000"/>
          </a:bodyPr>
          <a:lstStyle/>
          <a:p>
            <a:pPr marL="0" indent="0" algn="ctr">
              <a:buNone/>
            </a:pPr>
            <a:r>
              <a:rPr lang="en-IN" sz="2000" dirty="0"/>
              <a:t> Create an Advice</a:t>
            </a:r>
          </a:p>
          <a:p>
            <a:r>
              <a:rPr lang="en-IN" dirty="0"/>
              <a:t>In AOP the Advice is an action taken before or after a method execution. There are different types of advice, such as “around,” “before” and “after” advice. Below we introduce all types of advice and create an example for each one of them.</a:t>
            </a:r>
          </a:p>
          <a:p>
            <a:endParaRPr lang="en-IN" dirty="0"/>
          </a:p>
          <a:p>
            <a:pPr marL="0" indent="0">
              <a:buNone/>
            </a:pPr>
            <a:r>
              <a:rPr lang="en-IN" dirty="0"/>
              <a:t>SimpleService.java class is the class whose methods will be intercepted by the advices we will create.</a:t>
            </a:r>
          </a:p>
          <a:p>
            <a:pPr marL="0" indent="0">
              <a:buNone/>
            </a:pPr>
            <a:r>
              <a:rPr lang="en-IN" dirty="0"/>
              <a:t>SimpleService.java</a:t>
            </a:r>
          </a:p>
          <a:p>
            <a:endParaRPr lang="en-IN" dirty="0"/>
          </a:p>
          <a:p>
            <a:pPr marL="0" indent="0">
              <a:buNone/>
            </a:pPr>
            <a:endParaRPr lang="en-IN" dirty="0"/>
          </a:p>
        </p:txBody>
      </p:sp>
      <p:sp>
        <p:nvSpPr>
          <p:cNvPr id="5" name="Rectangle 4">
            <a:extLst>
              <a:ext uri="{FF2B5EF4-FFF2-40B4-BE49-F238E27FC236}">
                <a16:creationId xmlns:a16="http://schemas.microsoft.com/office/drawing/2014/main" id="{AE7EC030-42A9-4764-83B2-A936034FBB90}"/>
              </a:ext>
            </a:extLst>
          </p:cNvPr>
          <p:cNvSpPr/>
          <p:nvPr/>
        </p:nvSpPr>
        <p:spPr>
          <a:xfrm>
            <a:off x="107504" y="2996952"/>
            <a:ext cx="4572000" cy="4247317"/>
          </a:xfrm>
          <a:prstGeom prst="rect">
            <a:avLst/>
          </a:prstGeom>
        </p:spPr>
        <p:txBody>
          <a:bodyPr>
            <a:spAutoFit/>
          </a:bodyPr>
          <a:lstStyle/>
          <a:p>
            <a:r>
              <a:rPr lang="en-IN" dirty="0"/>
              <a:t>package </a:t>
            </a:r>
            <a:r>
              <a:rPr lang="en-IN" dirty="0" err="1"/>
              <a:t>com.aop.snippets.enterprise</a:t>
            </a:r>
            <a:r>
              <a:rPr lang="en-IN" dirty="0"/>
              <a:t>;</a:t>
            </a:r>
          </a:p>
          <a:p>
            <a:r>
              <a:rPr lang="en-IN" dirty="0"/>
              <a:t> </a:t>
            </a:r>
          </a:p>
          <a:p>
            <a:r>
              <a:rPr lang="en-IN" dirty="0"/>
              <a:t>public class </a:t>
            </a:r>
            <a:r>
              <a:rPr lang="en-IN" dirty="0" err="1"/>
              <a:t>SimpleService</a:t>
            </a:r>
            <a:r>
              <a:rPr lang="en-IN" dirty="0"/>
              <a:t> {</a:t>
            </a:r>
          </a:p>
          <a:p>
            <a:r>
              <a:rPr lang="en-IN" dirty="0"/>
              <a:t> </a:t>
            </a:r>
          </a:p>
          <a:p>
            <a:r>
              <a:rPr lang="en-IN" dirty="0"/>
              <a:t>    private String name;</a:t>
            </a:r>
          </a:p>
          <a:p>
            <a:r>
              <a:rPr lang="en-IN" dirty="0"/>
              <a:t> </a:t>
            </a:r>
          </a:p>
          <a:p>
            <a:r>
              <a:rPr lang="en-IN" dirty="0"/>
              <a:t>    private int id;</a:t>
            </a:r>
          </a:p>
          <a:p>
            <a:r>
              <a:rPr lang="en-IN" dirty="0"/>
              <a:t> </a:t>
            </a:r>
          </a:p>
          <a:p>
            <a:r>
              <a:rPr lang="en-IN" dirty="0"/>
              <a:t>    public String </a:t>
            </a:r>
            <a:r>
              <a:rPr lang="en-IN" dirty="0" err="1"/>
              <a:t>getName</a:t>
            </a:r>
            <a:r>
              <a:rPr lang="en-IN" dirty="0"/>
              <a:t>() {</a:t>
            </a:r>
          </a:p>
          <a:p>
            <a:r>
              <a:rPr lang="en-IN" dirty="0"/>
              <a:t>        return name;</a:t>
            </a:r>
          </a:p>
          <a:p>
            <a:r>
              <a:rPr lang="en-IN" dirty="0"/>
              <a:t>    }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264242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06A0-1EC6-4FFF-B854-9E9CEFAADAB9}"/>
              </a:ext>
            </a:extLst>
          </p:cNvPr>
          <p:cNvSpPr>
            <a:spLocks noGrp="1"/>
          </p:cNvSpPr>
          <p:nvPr>
            <p:ph type="title"/>
          </p:nvPr>
        </p:nvSpPr>
        <p:spPr>
          <a:xfrm>
            <a:off x="1981200" y="76200"/>
            <a:ext cx="6934200" cy="639762"/>
          </a:xfrm>
        </p:spPr>
        <p:txBody>
          <a:bodyPr>
            <a:normAutofit fontScale="90000"/>
          </a:bodyPr>
          <a:lstStyle/>
          <a:p>
            <a:r>
              <a:rPr lang="en-IN" dirty="0"/>
              <a:t>Before Advice Example Duration </a:t>
            </a:r>
            <a:r>
              <a:rPr lang="en-IN" dirty="0" err="1"/>
              <a:t>Contd</a:t>
            </a:r>
            <a:r>
              <a:rPr lang="en-IN" dirty="0"/>
              <a:t>…</a:t>
            </a:r>
          </a:p>
        </p:txBody>
      </p:sp>
      <p:sp>
        <p:nvSpPr>
          <p:cNvPr id="3" name="Content Placeholder 2">
            <a:extLst>
              <a:ext uri="{FF2B5EF4-FFF2-40B4-BE49-F238E27FC236}">
                <a16:creationId xmlns:a16="http://schemas.microsoft.com/office/drawing/2014/main" id="{5EBE29AA-B0E3-434A-B014-2109E0B8AD9E}"/>
              </a:ext>
            </a:extLst>
          </p:cNvPr>
          <p:cNvSpPr>
            <a:spLocks noGrp="1"/>
          </p:cNvSpPr>
          <p:nvPr>
            <p:ph idx="1"/>
          </p:nvPr>
        </p:nvSpPr>
        <p:spPr>
          <a:xfrm>
            <a:off x="0" y="1196752"/>
            <a:ext cx="9144000" cy="5585048"/>
          </a:xfrm>
        </p:spPr>
        <p:txBody>
          <a:bodyPr>
            <a:normAutofit fontScale="92500" lnSpcReduction="10000"/>
          </a:bodyPr>
          <a:lstStyle/>
          <a:p>
            <a:pPr marL="0" indent="0">
              <a:buNone/>
            </a:pPr>
            <a:r>
              <a:rPr lang="en-IN" dirty="0"/>
              <a:t>public int </a:t>
            </a:r>
            <a:r>
              <a:rPr lang="en-IN" dirty="0" err="1"/>
              <a:t>getId</a:t>
            </a:r>
            <a:r>
              <a:rPr lang="en-IN" dirty="0"/>
              <a:t>() {</a:t>
            </a:r>
          </a:p>
          <a:p>
            <a:pPr marL="0" indent="0">
              <a:buNone/>
            </a:pPr>
            <a:r>
              <a:rPr lang="en-IN" dirty="0"/>
              <a:t>        return id;</a:t>
            </a:r>
          </a:p>
          <a:p>
            <a:pPr marL="0" indent="0">
              <a:buNone/>
            </a:pPr>
            <a:r>
              <a:rPr lang="en-IN" dirty="0"/>
              <a:t>    }</a:t>
            </a:r>
          </a:p>
          <a:p>
            <a:pPr marL="0" indent="0">
              <a:buNone/>
            </a:pPr>
            <a:r>
              <a:rPr lang="en-IN" dirty="0"/>
              <a:t> </a:t>
            </a:r>
          </a:p>
          <a:p>
            <a:pPr marL="0" indent="0">
              <a:buNone/>
            </a:pPr>
            <a:r>
              <a:rPr lang="en-IN" dirty="0"/>
              <a:t>    public void </a:t>
            </a:r>
            <a:r>
              <a:rPr lang="en-IN" dirty="0" err="1"/>
              <a:t>setId</a:t>
            </a:r>
            <a:r>
              <a:rPr lang="en-IN" dirty="0"/>
              <a:t>(int id) {</a:t>
            </a:r>
          </a:p>
          <a:p>
            <a:pPr marL="0" indent="0">
              <a:buNone/>
            </a:pPr>
            <a:r>
              <a:rPr lang="en-IN" dirty="0"/>
              <a:t>        this.id = id;</a:t>
            </a:r>
          </a:p>
          <a:p>
            <a:pPr marL="0" indent="0">
              <a:buNone/>
            </a:pPr>
            <a:r>
              <a:rPr lang="en-IN" dirty="0"/>
              <a:t>    }</a:t>
            </a:r>
          </a:p>
          <a:p>
            <a:pPr marL="0" indent="0">
              <a:buNone/>
            </a:pPr>
            <a:r>
              <a:rPr lang="en-IN" dirty="0"/>
              <a:t> </a:t>
            </a:r>
          </a:p>
          <a:p>
            <a:pPr marL="0" indent="0">
              <a:buNone/>
            </a:pPr>
            <a:r>
              <a:rPr lang="en-IN" dirty="0"/>
              <a:t>    public void </a:t>
            </a:r>
            <a:r>
              <a:rPr lang="en-IN" dirty="0" err="1"/>
              <a:t>printNameId</a:t>
            </a:r>
            <a:r>
              <a:rPr lang="en-IN" dirty="0"/>
              <a:t>() {</a:t>
            </a:r>
          </a:p>
          <a:p>
            <a:pPr marL="0" indent="0">
              <a:buNone/>
            </a:pPr>
            <a:r>
              <a:rPr lang="en-IN" dirty="0"/>
              <a:t>        </a:t>
            </a:r>
            <a:r>
              <a:rPr lang="en-IN" dirty="0" err="1"/>
              <a:t>System.out.println</a:t>
            </a:r>
            <a:r>
              <a:rPr lang="en-IN" dirty="0"/>
              <a:t>("</a:t>
            </a:r>
            <a:r>
              <a:rPr lang="en-IN" dirty="0" err="1"/>
              <a:t>SimpleService</a:t>
            </a:r>
            <a:r>
              <a:rPr lang="en-IN" dirty="0"/>
              <a:t> : Method </a:t>
            </a:r>
            <a:r>
              <a:rPr lang="en-IN" dirty="0" err="1"/>
              <a:t>printNameId</a:t>
            </a:r>
            <a:r>
              <a:rPr lang="en-IN" dirty="0"/>
              <a:t>() : My name is " + name + " and my id is " + id);</a:t>
            </a:r>
          </a:p>
          <a:p>
            <a:pPr marL="0" indent="0">
              <a:buNone/>
            </a:pPr>
            <a:r>
              <a:rPr lang="en-IN" dirty="0"/>
              <a:t>    }</a:t>
            </a:r>
          </a:p>
          <a:p>
            <a:pPr marL="0" indent="0">
              <a:buNone/>
            </a:pPr>
            <a:r>
              <a:rPr lang="en-IN" dirty="0"/>
              <a:t> </a:t>
            </a:r>
          </a:p>
          <a:p>
            <a:pPr marL="0" indent="0">
              <a:buNone/>
            </a:pPr>
            <a:r>
              <a:rPr lang="en-IN" dirty="0"/>
              <a:t>    public void </a:t>
            </a:r>
            <a:r>
              <a:rPr lang="en-IN" dirty="0" err="1"/>
              <a:t>checkName</a:t>
            </a:r>
            <a:r>
              <a:rPr lang="en-IN" dirty="0"/>
              <a:t>() {</a:t>
            </a:r>
          </a:p>
          <a:p>
            <a:pPr marL="0" indent="0">
              <a:buNone/>
            </a:pPr>
            <a:r>
              <a:rPr lang="en-IN" dirty="0"/>
              <a:t>        if (</a:t>
            </a:r>
            <a:r>
              <a:rPr lang="en-IN" dirty="0" err="1"/>
              <a:t>name.length</a:t>
            </a:r>
            <a:r>
              <a:rPr lang="en-IN" dirty="0"/>
              <a:t>() &lt; 20) {</a:t>
            </a:r>
          </a:p>
          <a:p>
            <a:pPr marL="0" indent="0">
              <a:buNone/>
            </a:pPr>
            <a:r>
              <a:rPr lang="en-IN" dirty="0"/>
              <a:t>            throw new </a:t>
            </a:r>
            <a:r>
              <a:rPr lang="en-IN" dirty="0" err="1"/>
              <a:t>IllegalArgumentException</a:t>
            </a:r>
            <a:r>
              <a:rPr lang="en-IN" dirty="0"/>
              <a:t>();</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    public void </a:t>
            </a:r>
            <a:r>
              <a:rPr lang="en-IN" dirty="0" err="1"/>
              <a:t>sayHello</a:t>
            </a:r>
            <a:r>
              <a:rPr lang="en-IN" dirty="0"/>
              <a:t>(String message){</a:t>
            </a:r>
          </a:p>
          <a:p>
            <a:pPr marL="0" indent="0">
              <a:buNone/>
            </a:pPr>
            <a:r>
              <a:rPr lang="en-IN" dirty="0"/>
              <a:t>        </a:t>
            </a:r>
            <a:r>
              <a:rPr lang="en-IN" dirty="0" err="1"/>
              <a:t>System.out.println</a:t>
            </a:r>
            <a:r>
              <a:rPr lang="en-IN" dirty="0"/>
              <a:t>("</a:t>
            </a:r>
            <a:r>
              <a:rPr lang="en-IN" dirty="0" err="1"/>
              <a:t>SimpleService</a:t>
            </a:r>
            <a:r>
              <a:rPr lang="en-IN" dirty="0"/>
              <a:t> : Method </a:t>
            </a:r>
            <a:r>
              <a:rPr lang="en-IN" dirty="0" err="1"/>
              <a:t>sayHello</a:t>
            </a:r>
            <a:r>
              <a:rPr lang="en-IN" dirty="0"/>
              <a:t>() : Hello! " + message);</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183352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645E-11ED-4D47-AA0F-DFDEAA077373}"/>
              </a:ext>
            </a:extLst>
          </p:cNvPr>
          <p:cNvSpPr>
            <a:spLocks noGrp="1"/>
          </p:cNvSpPr>
          <p:nvPr>
            <p:ph type="title"/>
          </p:nvPr>
        </p:nvSpPr>
        <p:spPr/>
        <p:txBody>
          <a:bodyPr>
            <a:normAutofit/>
          </a:bodyPr>
          <a:lstStyle/>
          <a:p>
            <a:r>
              <a:rPr lang="en-IN" dirty="0"/>
              <a:t>Before Advice Example </a:t>
            </a:r>
            <a:r>
              <a:rPr lang="en-IN" dirty="0" err="1"/>
              <a:t>Contd</a:t>
            </a:r>
            <a:r>
              <a:rPr lang="en-IN" dirty="0"/>
              <a:t>…</a:t>
            </a:r>
          </a:p>
        </p:txBody>
      </p:sp>
      <p:sp>
        <p:nvSpPr>
          <p:cNvPr id="3" name="Content Placeholder 2">
            <a:extLst>
              <a:ext uri="{FF2B5EF4-FFF2-40B4-BE49-F238E27FC236}">
                <a16:creationId xmlns:a16="http://schemas.microsoft.com/office/drawing/2014/main" id="{06572DF5-66A3-4B32-8640-3DF6BA0D75EF}"/>
              </a:ext>
            </a:extLst>
          </p:cNvPr>
          <p:cNvSpPr>
            <a:spLocks noGrp="1"/>
          </p:cNvSpPr>
          <p:nvPr>
            <p:ph idx="1"/>
          </p:nvPr>
        </p:nvSpPr>
        <p:spPr>
          <a:xfrm>
            <a:off x="0" y="1166018"/>
            <a:ext cx="9144000" cy="5691982"/>
          </a:xfrm>
        </p:spPr>
        <p:txBody>
          <a:bodyPr>
            <a:normAutofit/>
          </a:bodyPr>
          <a:lstStyle/>
          <a:p>
            <a:pPr marL="0" indent="0">
              <a:buNone/>
            </a:pPr>
            <a:r>
              <a:rPr lang="en-IN" dirty="0"/>
              <a:t>Before Advice</a:t>
            </a:r>
          </a:p>
          <a:p>
            <a:pPr marL="0" indent="0">
              <a:buNone/>
            </a:pPr>
            <a:r>
              <a:rPr lang="en-IN" dirty="0"/>
              <a:t>Before Advice executes before a method execution, but does not have the ability to prevent execution flow proceeding to the method execution (unless it throws an exception). The class that implements it is the one below:</a:t>
            </a:r>
          </a:p>
          <a:p>
            <a:pPr marL="0" indent="0">
              <a:buNone/>
            </a:pPr>
            <a:endParaRPr lang="en-IN" dirty="0"/>
          </a:p>
          <a:p>
            <a:pPr marL="0" indent="0">
              <a:buNone/>
            </a:pPr>
            <a:r>
              <a:rPr lang="en-IN" dirty="0"/>
              <a:t>DoBeforeMethod.java</a:t>
            </a:r>
          </a:p>
          <a:p>
            <a:pPr marL="0" indent="0">
              <a:buNone/>
            </a:pPr>
            <a:endParaRPr lang="en-IN" dirty="0"/>
          </a:p>
          <a:p>
            <a:pPr marL="0" indent="0">
              <a:buNone/>
            </a:pPr>
            <a:r>
              <a:rPr lang="en-IN" dirty="0"/>
              <a:t>package </a:t>
            </a:r>
            <a:r>
              <a:rPr lang="en-IN" dirty="0" err="1"/>
              <a:t>com.aop.snippets.enterprise.aop</a:t>
            </a:r>
            <a:r>
              <a:rPr lang="en-IN" dirty="0"/>
              <a:t>;</a:t>
            </a:r>
          </a:p>
          <a:p>
            <a:pPr marL="0" indent="0">
              <a:buNone/>
            </a:pPr>
            <a:r>
              <a:rPr lang="en-IN" dirty="0"/>
              <a:t> </a:t>
            </a:r>
          </a:p>
          <a:p>
            <a:pPr marL="0" indent="0">
              <a:buNone/>
            </a:pPr>
            <a:r>
              <a:rPr lang="en-IN" dirty="0"/>
              <a:t>import </a:t>
            </a:r>
            <a:r>
              <a:rPr lang="en-IN" dirty="0" err="1"/>
              <a:t>java.lang.reflect.Method</a:t>
            </a:r>
            <a:r>
              <a:rPr lang="en-IN" dirty="0"/>
              <a:t>;</a:t>
            </a:r>
          </a:p>
          <a:p>
            <a:pPr marL="0" indent="0">
              <a:buNone/>
            </a:pPr>
            <a:r>
              <a:rPr lang="en-IN" dirty="0"/>
              <a:t>import </a:t>
            </a:r>
            <a:r>
              <a:rPr lang="en-IN" dirty="0" err="1"/>
              <a:t>org.springframework.aop.MethodBeforeAdvice</a:t>
            </a:r>
            <a:r>
              <a:rPr lang="en-IN" dirty="0"/>
              <a:t>;</a:t>
            </a:r>
          </a:p>
          <a:p>
            <a:pPr marL="0" indent="0">
              <a:buNone/>
            </a:pPr>
            <a:r>
              <a:rPr lang="en-IN" dirty="0"/>
              <a:t>  </a:t>
            </a:r>
          </a:p>
          <a:p>
            <a:pPr marL="0" indent="0">
              <a:buNone/>
            </a:pPr>
            <a:r>
              <a:rPr lang="en-IN" dirty="0"/>
              <a:t>public class </a:t>
            </a:r>
            <a:r>
              <a:rPr lang="en-IN" dirty="0" err="1"/>
              <a:t>DoBeforeMethod</a:t>
            </a:r>
            <a:r>
              <a:rPr lang="en-IN" dirty="0"/>
              <a:t> implements </a:t>
            </a:r>
            <a:r>
              <a:rPr lang="en-IN" dirty="0" err="1"/>
              <a:t>MethodBeforeAdvice</a:t>
            </a:r>
            <a:endParaRPr lang="en-IN" dirty="0"/>
          </a:p>
          <a:p>
            <a:pPr marL="0" indent="0">
              <a:buNone/>
            </a:pPr>
            <a:r>
              <a:rPr lang="en-IN" dirty="0"/>
              <a:t>{</a:t>
            </a:r>
          </a:p>
          <a:p>
            <a:pPr marL="0" indent="0">
              <a:buNone/>
            </a:pPr>
            <a:r>
              <a:rPr lang="en-IN" dirty="0"/>
              <a:t>    public void before(Method </a:t>
            </a:r>
            <a:r>
              <a:rPr lang="en-IN" dirty="0" err="1"/>
              <a:t>method</a:t>
            </a:r>
            <a:r>
              <a:rPr lang="en-IN" dirty="0"/>
              <a:t>, Object[] </a:t>
            </a:r>
            <a:r>
              <a:rPr lang="en-IN" dirty="0" err="1"/>
              <a:t>args</a:t>
            </a:r>
            <a:r>
              <a:rPr lang="en-IN" dirty="0"/>
              <a:t>, Object target)</a:t>
            </a:r>
          </a:p>
          <a:p>
            <a:pPr marL="0" indent="0">
              <a:buNone/>
            </a:pPr>
            <a:r>
              <a:rPr lang="en-IN" dirty="0"/>
              <a:t>        throws Throwable {</a:t>
            </a:r>
          </a:p>
          <a:p>
            <a:pPr marL="0" indent="0">
              <a:buNone/>
            </a:pPr>
            <a:r>
              <a:rPr lang="en-IN" dirty="0"/>
              <a:t>            </a:t>
            </a:r>
            <a:r>
              <a:rPr lang="en-IN" dirty="0" err="1"/>
              <a:t>System.out.println</a:t>
            </a:r>
            <a:r>
              <a:rPr lang="en-IN" dirty="0"/>
              <a:t>("****SPRING AOP**** </a:t>
            </a:r>
            <a:r>
              <a:rPr lang="en-IN" dirty="0" err="1"/>
              <a:t>DoBeforeMethod</a:t>
            </a:r>
            <a:r>
              <a:rPr lang="en-IN" dirty="0"/>
              <a:t> : Executing before method!");</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089527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E86C-84A2-495D-A32B-414599753EFE}"/>
              </a:ext>
            </a:extLst>
          </p:cNvPr>
          <p:cNvSpPr>
            <a:spLocks noGrp="1"/>
          </p:cNvSpPr>
          <p:nvPr>
            <p:ph type="title"/>
          </p:nvPr>
        </p:nvSpPr>
        <p:spPr/>
        <p:txBody>
          <a:bodyPr/>
          <a:lstStyle/>
          <a:p>
            <a:r>
              <a:rPr lang="en-IN" dirty="0"/>
              <a:t>Before Advice Example </a:t>
            </a:r>
            <a:r>
              <a:rPr lang="en-IN" dirty="0" err="1"/>
              <a:t>Contd</a:t>
            </a:r>
            <a:r>
              <a:rPr lang="en-IN" dirty="0"/>
              <a:t>…</a:t>
            </a:r>
          </a:p>
        </p:txBody>
      </p:sp>
      <p:sp>
        <p:nvSpPr>
          <p:cNvPr id="3" name="Content Placeholder 2">
            <a:extLst>
              <a:ext uri="{FF2B5EF4-FFF2-40B4-BE49-F238E27FC236}">
                <a16:creationId xmlns:a16="http://schemas.microsoft.com/office/drawing/2014/main" id="{916801BD-3BC7-49DB-A1FF-448B411C0BDF}"/>
              </a:ext>
            </a:extLst>
          </p:cNvPr>
          <p:cNvSpPr>
            <a:spLocks noGrp="1"/>
          </p:cNvSpPr>
          <p:nvPr>
            <p:ph idx="1"/>
          </p:nvPr>
        </p:nvSpPr>
        <p:spPr>
          <a:xfrm>
            <a:off x="0" y="980728"/>
            <a:ext cx="9144000" cy="5801072"/>
          </a:xfrm>
        </p:spPr>
        <p:txBody>
          <a:bodyPr>
            <a:normAutofit/>
          </a:bodyPr>
          <a:lstStyle/>
          <a:p>
            <a:pPr marL="0" indent="0">
              <a:buNone/>
            </a:pPr>
            <a:r>
              <a:rPr lang="en-IN" sz="2000" dirty="0"/>
              <a:t>The advice bean must be defined in Spring configuration file. In addition, a proxy object must be created, of </a:t>
            </a:r>
            <a:r>
              <a:rPr lang="en-IN" sz="2000" dirty="0" err="1"/>
              <a:t>ProxyFactoryBean</a:t>
            </a:r>
            <a:r>
              <a:rPr lang="en-IN" sz="2000" dirty="0"/>
              <a:t> type. The proxy bean has a target property. Its value is a reference to the bean whose methods will be intercepted. It also has an </a:t>
            </a:r>
            <a:r>
              <a:rPr lang="en-IN" sz="2000" dirty="0" err="1"/>
              <a:t>interceptorNames</a:t>
            </a:r>
            <a:r>
              <a:rPr lang="en-IN" sz="2000" dirty="0"/>
              <a:t> property. The property value is a list of bean names that represent the advices that will be applied on this proxy /target object.</a:t>
            </a:r>
          </a:p>
          <a:p>
            <a:pPr marL="0" indent="0">
              <a:buNone/>
            </a:pPr>
            <a:endParaRPr lang="en-IN" sz="2000" dirty="0"/>
          </a:p>
          <a:p>
            <a:pPr marL="0" indent="0">
              <a:buNone/>
            </a:pPr>
            <a:r>
              <a:rPr lang="en-IN" sz="2000" dirty="0"/>
              <a:t>apllicationContext.xml file</a:t>
            </a:r>
          </a:p>
        </p:txBody>
      </p:sp>
    </p:spTree>
    <p:extLst>
      <p:ext uri="{BB962C8B-B14F-4D97-AF65-F5344CB8AC3E}">
        <p14:creationId xmlns:p14="http://schemas.microsoft.com/office/powerpoint/2010/main" val="4197121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02A1-B730-47FD-8E49-346786322322}"/>
              </a:ext>
            </a:extLst>
          </p:cNvPr>
          <p:cNvSpPr>
            <a:spLocks noGrp="1"/>
          </p:cNvSpPr>
          <p:nvPr>
            <p:ph type="title"/>
          </p:nvPr>
        </p:nvSpPr>
        <p:spPr/>
        <p:txBody>
          <a:bodyPr/>
          <a:lstStyle/>
          <a:p>
            <a:r>
              <a:rPr lang="en-IN" dirty="0"/>
              <a:t>Before Advice Example </a:t>
            </a:r>
            <a:r>
              <a:rPr lang="en-IN" dirty="0" err="1"/>
              <a:t>Contd</a:t>
            </a:r>
            <a:r>
              <a:rPr lang="en-IN" dirty="0"/>
              <a:t>…</a:t>
            </a:r>
          </a:p>
        </p:txBody>
      </p:sp>
      <p:sp>
        <p:nvSpPr>
          <p:cNvPr id="4" name="Rectangle 3">
            <a:extLst>
              <a:ext uri="{FF2B5EF4-FFF2-40B4-BE49-F238E27FC236}">
                <a16:creationId xmlns:a16="http://schemas.microsoft.com/office/drawing/2014/main" id="{DA48C206-3733-460A-84C6-457E63BF8BBB}"/>
              </a:ext>
            </a:extLst>
          </p:cNvPr>
          <p:cNvSpPr/>
          <p:nvPr/>
        </p:nvSpPr>
        <p:spPr>
          <a:xfrm>
            <a:off x="0" y="715962"/>
            <a:ext cx="9144000" cy="5878532"/>
          </a:xfrm>
          <a:prstGeom prst="rect">
            <a:avLst/>
          </a:prstGeom>
        </p:spPr>
        <p:txBody>
          <a:bodyPr wrap="square">
            <a:spAutoFit/>
          </a:bodyPr>
          <a:lstStyle/>
          <a:p>
            <a:endParaRPr lang="en-IN" sz="1400" b="1" dirty="0"/>
          </a:p>
          <a:p>
            <a:r>
              <a:rPr lang="en-IN" sz="1400" b="1" dirty="0"/>
              <a:t>applicationContext.xml</a:t>
            </a:r>
          </a:p>
          <a:p>
            <a:endParaRPr lang="en-IN" sz="1200" dirty="0"/>
          </a:p>
          <a:p>
            <a:r>
              <a:rPr lang="en-IN" sz="1200" dirty="0"/>
              <a:t>&lt;beans </a:t>
            </a:r>
            <a:r>
              <a:rPr lang="en-IN" sz="1200" dirty="0" err="1"/>
              <a:t>xmlns</a:t>
            </a:r>
            <a:r>
              <a:rPr lang="en-IN" sz="1200" dirty="0"/>
              <a:t>="http://www.springframework.org/schema/beans"</a:t>
            </a:r>
          </a:p>
          <a:p>
            <a:r>
              <a:rPr lang="en-IN" sz="1200" dirty="0"/>
              <a:t>    </a:t>
            </a:r>
            <a:r>
              <a:rPr lang="en-IN" sz="1200" dirty="0" err="1"/>
              <a:t>xmlns:xsi</a:t>
            </a:r>
            <a:r>
              <a:rPr lang="en-IN" sz="1200" dirty="0"/>
              <a:t>="http://www.w3.org/2001/XMLSchema-instance" </a:t>
            </a:r>
            <a:r>
              <a:rPr lang="en-IN" sz="1200" dirty="0" err="1"/>
              <a:t>xmlns:p</a:t>
            </a:r>
            <a:r>
              <a:rPr lang="en-IN" sz="1200" dirty="0"/>
              <a:t>="http://www.springframework.org/schema/p"</a:t>
            </a:r>
          </a:p>
          <a:p>
            <a:r>
              <a:rPr lang="en-IN" sz="1200" dirty="0"/>
              <a:t>    </a:t>
            </a:r>
            <a:r>
              <a:rPr lang="en-IN" sz="1200" dirty="0" err="1"/>
              <a:t>xmlns:aop</a:t>
            </a:r>
            <a:r>
              <a:rPr lang="en-IN" sz="1200" dirty="0"/>
              <a:t>=</a:t>
            </a:r>
            <a:r>
              <a:rPr lang="en-IN" sz="1200" dirty="0">
                <a:hlinkClick r:id="rId2"/>
              </a:rPr>
              <a:t>http://www.springframework.org/schema/</a:t>
            </a:r>
            <a:r>
              <a:rPr lang="en-IN" sz="1200" dirty="0" err="1">
                <a:hlinkClick r:id="rId2"/>
              </a:rPr>
              <a:t>aop</a:t>
            </a:r>
            <a:r>
              <a:rPr lang="en-IN" sz="1200" dirty="0"/>
              <a:t>”</a:t>
            </a:r>
          </a:p>
          <a:p>
            <a:r>
              <a:rPr lang="en-IN" sz="1200" dirty="0"/>
              <a:t>. </a:t>
            </a:r>
            <a:r>
              <a:rPr lang="en-IN" sz="1200" dirty="0" err="1"/>
              <a:t>xmlns:context</a:t>
            </a:r>
            <a:r>
              <a:rPr lang="en-IN" sz="1200" dirty="0"/>
              <a:t>="http://www.springframework.org/schema/context"</a:t>
            </a:r>
          </a:p>
          <a:p>
            <a:r>
              <a:rPr lang="en-IN" sz="1200" dirty="0"/>
              <a:t>    </a:t>
            </a:r>
            <a:r>
              <a:rPr lang="en-IN" sz="1200" dirty="0" err="1"/>
              <a:t>xmlns:jee</a:t>
            </a:r>
            <a:r>
              <a:rPr lang="en-IN" sz="1200" dirty="0"/>
              <a:t>="http://www.springframework.org/schema/jee" </a:t>
            </a:r>
            <a:r>
              <a:rPr lang="en-IN" sz="1200" dirty="0" err="1"/>
              <a:t>xmlns:tx</a:t>
            </a:r>
            <a:r>
              <a:rPr lang="en-IN" sz="1200" dirty="0"/>
              <a:t>="http://www.springframework.org/schema/tx"</a:t>
            </a:r>
          </a:p>
          <a:p>
            <a:r>
              <a:rPr lang="en-IN" sz="1200" dirty="0"/>
              <a:t>    </a:t>
            </a:r>
            <a:r>
              <a:rPr lang="en-IN" sz="1200" dirty="0" err="1"/>
              <a:t>xmlns:task</a:t>
            </a:r>
            <a:r>
              <a:rPr lang="en-IN" sz="1200" dirty="0"/>
              <a:t>="http://www.springframework.org/schema/task"</a:t>
            </a:r>
          </a:p>
          <a:p>
            <a:r>
              <a:rPr lang="en-IN" sz="1200" dirty="0"/>
              <a:t>    </a:t>
            </a:r>
            <a:r>
              <a:rPr lang="en-IN" sz="1200" dirty="0" err="1"/>
              <a:t>xsi:schemaLocation</a:t>
            </a:r>
            <a:r>
              <a:rPr lang="en-IN" sz="1200" dirty="0"/>
              <a:t>="http://www.springframework.org/schema/aop http://www.springframework.org/schema/aop/spring-aop-3.2.xsd http://www.springframework.org/schema/beans http://www.springframework.org/schema/beans/spring-beans-3.2.xsd http://www.springframework.org/schema/context http://www.springframework.org/schema/context/spring-context-3.2.xsd http://www.springframework.org/schema/jee http://www.springframework.org/schema/jee/spring-jee-3.2.xsd http://www.springframework.org/schema/tx http://www.springframework.org/schema/tx/spring-tx-3.2.xsd http://www.springframework.org/schema/task http://www.springframework.org/schema/task/spring-task-3.2.xsd"&gt;</a:t>
            </a:r>
            <a:endParaRPr lang="en-IN" sz="1400" dirty="0"/>
          </a:p>
          <a:p>
            <a:r>
              <a:rPr lang="en-IN" sz="1400" dirty="0"/>
              <a:t>     </a:t>
            </a:r>
            <a:r>
              <a:rPr lang="en-IN" sz="1600" dirty="0"/>
              <a:t>&lt;bean id="</a:t>
            </a:r>
            <a:r>
              <a:rPr lang="en-IN" sz="1600" dirty="0" err="1"/>
              <a:t>simpleServiceBean</a:t>
            </a:r>
            <a:r>
              <a:rPr lang="en-IN" sz="1600" dirty="0"/>
              <a:t>" class="</a:t>
            </a:r>
            <a:r>
              <a:rPr lang="en-IN" sz="1600" dirty="0" err="1"/>
              <a:t>com.aop.snippets.enterprise.SimpleService</a:t>
            </a:r>
            <a:r>
              <a:rPr lang="en-IN" sz="1600" dirty="0"/>
              <a:t>"&gt;</a:t>
            </a:r>
          </a:p>
          <a:p>
            <a:r>
              <a:rPr lang="en-IN" sz="1600" dirty="0"/>
              <a:t>        &lt;property name="name" value="Hello" /&gt;</a:t>
            </a:r>
          </a:p>
          <a:p>
            <a:r>
              <a:rPr lang="en-IN" sz="1600" dirty="0"/>
              <a:t>        &lt;property name="id" value="12345" /&gt;</a:t>
            </a:r>
          </a:p>
          <a:p>
            <a:r>
              <a:rPr lang="en-IN" sz="1600" dirty="0"/>
              <a:t>    &lt;/bean&gt;     &lt;bean id="</a:t>
            </a:r>
            <a:r>
              <a:rPr lang="en-IN" sz="1600" dirty="0" err="1"/>
              <a:t>doBeforeMethodBean</a:t>
            </a:r>
            <a:r>
              <a:rPr lang="en-IN" sz="1600" dirty="0"/>
              <a:t>"</a:t>
            </a:r>
          </a:p>
          <a:p>
            <a:r>
              <a:rPr lang="en-IN" sz="1600" dirty="0"/>
              <a:t>        class="</a:t>
            </a:r>
            <a:r>
              <a:rPr lang="en-IN" sz="1600" dirty="0" err="1"/>
              <a:t>com.aop.snippets.enterprise.aop.DoBeforeMethod</a:t>
            </a:r>
            <a:r>
              <a:rPr lang="en-IN" sz="1600" dirty="0"/>
              <a:t>" /&gt;</a:t>
            </a:r>
          </a:p>
          <a:p>
            <a:r>
              <a:rPr lang="en-IN" sz="1600" dirty="0"/>
              <a:t>     &lt;bean id="</a:t>
            </a:r>
            <a:r>
              <a:rPr lang="en-IN" sz="1600" dirty="0" err="1"/>
              <a:t>simpleServiceProxy</a:t>
            </a:r>
            <a:r>
              <a:rPr lang="en-IN" sz="1600" dirty="0"/>
              <a:t>" class="</a:t>
            </a:r>
            <a:r>
              <a:rPr lang="en-IN" sz="1600" dirty="0" err="1"/>
              <a:t>org.springframework.aop.framework.ProxyFactoryBean</a:t>
            </a:r>
            <a:r>
              <a:rPr lang="en-IN" sz="1600" dirty="0"/>
              <a:t>"&gt;</a:t>
            </a:r>
          </a:p>
          <a:p>
            <a:r>
              <a:rPr lang="en-IN" sz="1600" dirty="0"/>
              <a:t>        &lt;property name="target" ref="</a:t>
            </a:r>
            <a:r>
              <a:rPr lang="en-IN" sz="1600" dirty="0" err="1"/>
              <a:t>simpleServiceBean</a:t>
            </a:r>
            <a:r>
              <a:rPr lang="en-IN" sz="1600" dirty="0"/>
              <a:t>" /&gt;</a:t>
            </a:r>
          </a:p>
          <a:p>
            <a:r>
              <a:rPr lang="en-IN" sz="1600" dirty="0"/>
              <a:t>        &lt;property name="</a:t>
            </a:r>
            <a:r>
              <a:rPr lang="en-IN" sz="1600" dirty="0" err="1"/>
              <a:t>interceptorNames</a:t>
            </a:r>
            <a:r>
              <a:rPr lang="en-IN" sz="1600" dirty="0"/>
              <a:t>"&gt;</a:t>
            </a:r>
          </a:p>
          <a:p>
            <a:r>
              <a:rPr lang="en-IN" sz="1600" dirty="0"/>
              <a:t>            &lt;list&gt;</a:t>
            </a:r>
          </a:p>
          <a:p>
            <a:r>
              <a:rPr lang="en-IN" sz="1600" dirty="0"/>
              <a:t>                &lt;value&gt;</a:t>
            </a:r>
            <a:r>
              <a:rPr lang="en-IN" sz="1600" dirty="0" err="1"/>
              <a:t>doBeforeMethodBean</a:t>
            </a:r>
            <a:r>
              <a:rPr lang="en-IN" sz="1600" dirty="0"/>
              <a:t>&lt;/value&gt;</a:t>
            </a:r>
          </a:p>
          <a:p>
            <a:r>
              <a:rPr lang="en-IN" sz="1600" dirty="0"/>
              <a:t>            &lt;/list&gt;</a:t>
            </a:r>
          </a:p>
          <a:p>
            <a:r>
              <a:rPr lang="en-IN" sz="1600" dirty="0"/>
              <a:t>        &lt;/property&gt;   &lt;/bean&gt;&lt;/beans&gt;</a:t>
            </a:r>
            <a:endParaRPr lang="en-IN" sz="1400" dirty="0"/>
          </a:p>
        </p:txBody>
      </p:sp>
    </p:spTree>
    <p:extLst>
      <p:ext uri="{BB962C8B-B14F-4D97-AF65-F5344CB8AC3E}">
        <p14:creationId xmlns:p14="http://schemas.microsoft.com/office/powerpoint/2010/main" val="2984705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7389-8F5D-4DF1-A6A1-D739680AA8A5}"/>
              </a:ext>
            </a:extLst>
          </p:cNvPr>
          <p:cNvSpPr>
            <a:spLocks noGrp="1"/>
          </p:cNvSpPr>
          <p:nvPr>
            <p:ph type="title"/>
          </p:nvPr>
        </p:nvSpPr>
        <p:spPr/>
        <p:txBody>
          <a:bodyPr/>
          <a:lstStyle/>
          <a:p>
            <a:r>
              <a:rPr lang="en-IN" dirty="0"/>
              <a:t>Before Advice Example </a:t>
            </a:r>
            <a:r>
              <a:rPr lang="en-IN" dirty="0" err="1"/>
              <a:t>Contd</a:t>
            </a:r>
            <a:r>
              <a:rPr lang="en-IN" dirty="0"/>
              <a:t>…</a:t>
            </a:r>
          </a:p>
        </p:txBody>
      </p:sp>
      <p:sp>
        <p:nvSpPr>
          <p:cNvPr id="3" name="Content Placeholder 2">
            <a:extLst>
              <a:ext uri="{FF2B5EF4-FFF2-40B4-BE49-F238E27FC236}">
                <a16:creationId xmlns:a16="http://schemas.microsoft.com/office/drawing/2014/main" id="{2EC439E3-2BF8-4836-9057-91F4175C2D46}"/>
              </a:ext>
            </a:extLst>
          </p:cNvPr>
          <p:cNvSpPr>
            <a:spLocks noGrp="1"/>
          </p:cNvSpPr>
          <p:nvPr>
            <p:ph idx="1"/>
          </p:nvPr>
        </p:nvSpPr>
        <p:spPr>
          <a:xfrm>
            <a:off x="0" y="1052736"/>
            <a:ext cx="9144000" cy="5729064"/>
          </a:xfrm>
        </p:spPr>
        <p:txBody>
          <a:bodyPr>
            <a:normAutofit fontScale="85000" lnSpcReduction="20000"/>
          </a:bodyPr>
          <a:lstStyle/>
          <a:p>
            <a:pPr marL="0" indent="0">
              <a:buNone/>
            </a:pPr>
            <a:r>
              <a:rPr lang="en-IN" sz="2100" dirty="0"/>
              <a:t>App.java</a:t>
            </a:r>
          </a:p>
          <a:p>
            <a:pPr marL="0" indent="0">
              <a:buNone/>
            </a:pPr>
            <a:endParaRPr lang="en-IN" dirty="0"/>
          </a:p>
          <a:p>
            <a:pPr marL="0" indent="0">
              <a:buNone/>
            </a:pPr>
            <a:r>
              <a:rPr lang="en-IN" dirty="0"/>
              <a:t>package </a:t>
            </a:r>
            <a:r>
              <a:rPr lang="en-IN" dirty="0" err="1"/>
              <a:t>com.aop.snippets.enterprise</a:t>
            </a:r>
            <a:r>
              <a:rPr lang="en-IN" dirty="0"/>
              <a:t>;</a:t>
            </a:r>
          </a:p>
          <a:p>
            <a:pPr marL="0" indent="0">
              <a:buNone/>
            </a:pPr>
            <a:r>
              <a:rPr lang="en-IN" dirty="0"/>
              <a:t> </a:t>
            </a:r>
          </a:p>
          <a:p>
            <a:pPr marL="0" indent="0">
              <a:buNone/>
            </a:pPr>
            <a:r>
              <a:rPr lang="en-IN" dirty="0"/>
              <a:t>import </a:t>
            </a:r>
            <a:r>
              <a:rPr lang="en-IN" dirty="0" err="1"/>
              <a:t>org.springframework.context.ConfigurableApplicationContext</a:t>
            </a:r>
            <a:r>
              <a:rPr lang="en-IN" dirty="0"/>
              <a:t>;</a:t>
            </a:r>
          </a:p>
          <a:p>
            <a:pPr marL="0" indent="0">
              <a:buNone/>
            </a:pPr>
            <a:r>
              <a:rPr lang="en-IN" dirty="0"/>
              <a:t>import org.springframework.context.support.ClassPathXmlApplicationContext;</a:t>
            </a:r>
          </a:p>
          <a:p>
            <a:pPr marL="0" indent="0">
              <a:buNone/>
            </a:pPr>
            <a:r>
              <a:rPr lang="en-IN" dirty="0"/>
              <a:t> </a:t>
            </a:r>
          </a:p>
          <a:p>
            <a:pPr marL="0" indent="0">
              <a:buNone/>
            </a:pPr>
            <a:r>
              <a:rPr lang="en-IN" dirty="0"/>
              <a:t>public class App {</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a:t>
            </a:r>
          </a:p>
          <a:p>
            <a:pPr marL="0" indent="0">
              <a:buNone/>
            </a:pPr>
            <a:r>
              <a:rPr lang="en-IN" dirty="0"/>
              <a:t>            </a:t>
            </a:r>
            <a:r>
              <a:rPr lang="en-IN" dirty="0" err="1"/>
              <a:t>ConfigurableApplicationContext</a:t>
            </a:r>
            <a:r>
              <a:rPr lang="en-IN" dirty="0"/>
              <a:t> context = new </a:t>
            </a:r>
            <a:r>
              <a:rPr lang="en-IN" dirty="0" err="1"/>
              <a:t>ClassPathXmlApplicationContext</a:t>
            </a:r>
            <a:r>
              <a:rPr lang="en-IN" dirty="0"/>
              <a:t>("applicationContext.xml");</a:t>
            </a:r>
          </a:p>
          <a:p>
            <a:pPr marL="0" indent="0">
              <a:buNone/>
            </a:pPr>
            <a:r>
              <a:rPr lang="en-IN" dirty="0"/>
              <a:t>            </a:t>
            </a:r>
            <a:r>
              <a:rPr lang="en-IN" dirty="0" err="1"/>
              <a:t>SimpleService</a:t>
            </a:r>
            <a:r>
              <a:rPr lang="en-IN" dirty="0"/>
              <a:t> </a:t>
            </a:r>
            <a:r>
              <a:rPr lang="en-IN" dirty="0" err="1"/>
              <a:t>simpleService</a:t>
            </a:r>
            <a:r>
              <a:rPr lang="en-IN" dirty="0"/>
              <a:t> = (</a:t>
            </a:r>
            <a:r>
              <a:rPr lang="en-IN" dirty="0" err="1"/>
              <a:t>SimpleService</a:t>
            </a:r>
            <a:r>
              <a:rPr lang="en-IN" dirty="0"/>
              <a:t>) </a:t>
            </a:r>
            <a:r>
              <a:rPr lang="en-IN" dirty="0" err="1"/>
              <a:t>context.getBean</a:t>
            </a:r>
            <a:r>
              <a:rPr lang="en-IN" dirty="0"/>
              <a:t>("</a:t>
            </a:r>
            <a:r>
              <a:rPr lang="en-IN" dirty="0" err="1"/>
              <a:t>simpleServiceProxy</a:t>
            </a:r>
            <a:r>
              <a:rPr lang="en-IN" dirty="0"/>
              <a:t>");</a:t>
            </a:r>
          </a:p>
          <a:p>
            <a:pPr marL="0" indent="0">
              <a:buNone/>
            </a:pPr>
            <a:r>
              <a:rPr lang="en-IN" dirty="0"/>
              <a:t>            </a:t>
            </a:r>
            <a:r>
              <a:rPr lang="en-IN" dirty="0" err="1"/>
              <a:t>simpleService.printNameId</a:t>
            </a:r>
            <a:r>
              <a:rPr lang="en-IN" dirty="0"/>
              <a:t>();</a:t>
            </a:r>
          </a:p>
          <a:p>
            <a:pPr marL="0" indent="0">
              <a:buNone/>
            </a:pPr>
            <a:r>
              <a:rPr lang="en-IN" dirty="0"/>
              <a:t>            </a:t>
            </a:r>
            <a:r>
              <a:rPr lang="en-IN" dirty="0" err="1"/>
              <a:t>System.out.println</a:t>
            </a:r>
            <a:r>
              <a:rPr lang="en-IN" dirty="0"/>
              <a:t>("--------------");</a:t>
            </a:r>
          </a:p>
          <a:p>
            <a:pPr marL="0" indent="0">
              <a:buNone/>
            </a:pPr>
            <a:r>
              <a:rPr lang="en-IN" dirty="0"/>
              <a:t>            try{</a:t>
            </a:r>
          </a:p>
          <a:p>
            <a:pPr marL="0" indent="0">
              <a:buNone/>
            </a:pPr>
            <a:r>
              <a:rPr lang="en-IN" dirty="0"/>
              <a:t>                </a:t>
            </a:r>
            <a:r>
              <a:rPr lang="en-IN" dirty="0" err="1"/>
              <a:t>simpleService.checkName</a:t>
            </a:r>
            <a:r>
              <a:rPr lang="en-IN" dirty="0"/>
              <a:t>();</a:t>
            </a:r>
          </a:p>
          <a:p>
            <a:pPr marL="0" indent="0">
              <a:buNone/>
            </a:pPr>
            <a:r>
              <a:rPr lang="en-IN" dirty="0"/>
              <a:t>            } catch(Exception e){</a:t>
            </a:r>
          </a:p>
          <a:p>
            <a:pPr marL="0" indent="0">
              <a:buNone/>
            </a:pPr>
            <a:r>
              <a:rPr lang="en-IN" dirty="0"/>
              <a:t>                </a:t>
            </a:r>
            <a:r>
              <a:rPr lang="en-IN" dirty="0" err="1"/>
              <a:t>System.out.println</a:t>
            </a:r>
            <a:r>
              <a:rPr lang="en-IN" dirty="0"/>
              <a:t>("</a:t>
            </a:r>
            <a:r>
              <a:rPr lang="en-IN" dirty="0" err="1"/>
              <a:t>SimpleService</a:t>
            </a:r>
            <a:r>
              <a:rPr lang="en-IN" dirty="0"/>
              <a:t>: Method </a:t>
            </a:r>
            <a:r>
              <a:rPr lang="en-IN" dirty="0" err="1"/>
              <a:t>checkName</a:t>
            </a:r>
            <a:r>
              <a:rPr lang="en-IN" dirty="0"/>
              <a:t>() exception thrown..");</a:t>
            </a:r>
          </a:p>
          <a:p>
            <a:pPr marL="0" indent="0">
              <a:buNone/>
            </a:pPr>
            <a:r>
              <a:rPr lang="en-IN" dirty="0"/>
              <a:t>            }</a:t>
            </a:r>
          </a:p>
          <a:p>
            <a:pPr marL="0" indent="0">
              <a:buNone/>
            </a:pPr>
            <a:r>
              <a:rPr lang="en-IN" dirty="0"/>
              <a:t>            </a:t>
            </a:r>
            <a:r>
              <a:rPr lang="en-IN" dirty="0" err="1"/>
              <a:t>System.out.println</a:t>
            </a:r>
            <a:r>
              <a:rPr lang="en-IN" dirty="0"/>
              <a:t>("--------------");</a:t>
            </a:r>
          </a:p>
          <a:p>
            <a:pPr marL="0" indent="0">
              <a:buNone/>
            </a:pPr>
            <a:r>
              <a:rPr lang="en-IN" dirty="0"/>
              <a:t>            </a:t>
            </a:r>
            <a:r>
              <a:rPr lang="en-IN" dirty="0" err="1"/>
              <a:t>simpleService.sayHello</a:t>
            </a:r>
            <a:r>
              <a:rPr lang="en-IN" dirty="0"/>
              <a:t>("</a:t>
            </a:r>
            <a:r>
              <a:rPr lang="en-IN" dirty="0" err="1"/>
              <a:t>aop</a:t>
            </a:r>
            <a:r>
              <a:rPr lang="en-IN" dirty="0"/>
              <a:t>");</a:t>
            </a:r>
          </a:p>
          <a:p>
            <a:pPr marL="0" indent="0">
              <a:buNone/>
            </a:pPr>
            <a:r>
              <a:rPr lang="en-IN" dirty="0"/>
              <a:t>            </a:t>
            </a:r>
            <a:r>
              <a:rPr lang="en-IN" dirty="0" err="1"/>
              <a:t>context.close</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185316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A6B9-4BF3-4F9E-BC2A-53475B7AF51D}"/>
              </a:ext>
            </a:extLst>
          </p:cNvPr>
          <p:cNvSpPr>
            <a:spLocks noGrp="1"/>
          </p:cNvSpPr>
          <p:nvPr>
            <p:ph type="title"/>
          </p:nvPr>
        </p:nvSpPr>
        <p:spPr/>
        <p:txBody>
          <a:bodyPr/>
          <a:lstStyle/>
          <a:p>
            <a:r>
              <a:rPr lang="en-IN" dirty="0"/>
              <a:t>Before Advice Example </a:t>
            </a:r>
            <a:r>
              <a:rPr lang="en-IN" dirty="0" err="1"/>
              <a:t>Contd</a:t>
            </a:r>
            <a:r>
              <a:rPr lang="en-IN" dirty="0"/>
              <a:t>…</a:t>
            </a:r>
          </a:p>
        </p:txBody>
      </p:sp>
      <p:sp>
        <p:nvSpPr>
          <p:cNvPr id="3" name="Content Placeholder 2">
            <a:extLst>
              <a:ext uri="{FF2B5EF4-FFF2-40B4-BE49-F238E27FC236}">
                <a16:creationId xmlns:a16="http://schemas.microsoft.com/office/drawing/2014/main" id="{B2E48D4F-E201-496F-A5A2-8C0ED650BF70}"/>
              </a:ext>
            </a:extLst>
          </p:cNvPr>
          <p:cNvSpPr>
            <a:spLocks noGrp="1"/>
          </p:cNvSpPr>
          <p:nvPr>
            <p:ph idx="1"/>
          </p:nvPr>
        </p:nvSpPr>
        <p:spPr>
          <a:xfrm>
            <a:off x="107504" y="1268760"/>
            <a:ext cx="8807896" cy="5400600"/>
          </a:xfrm>
        </p:spPr>
        <p:txBody>
          <a:bodyPr/>
          <a:lstStyle/>
          <a:p>
            <a:pPr marL="0" indent="0">
              <a:buNone/>
            </a:pPr>
            <a:r>
              <a:rPr lang="en-IN" sz="1800" dirty="0"/>
              <a:t>As a result, the before(Method </a:t>
            </a:r>
            <a:r>
              <a:rPr lang="en-IN" sz="1800" dirty="0" err="1"/>
              <a:t>method</a:t>
            </a:r>
            <a:r>
              <a:rPr lang="en-IN" sz="1800" dirty="0"/>
              <a:t>, Object[] </a:t>
            </a:r>
            <a:r>
              <a:rPr lang="en-IN" sz="1800" dirty="0" err="1"/>
              <a:t>args</a:t>
            </a:r>
            <a:r>
              <a:rPr lang="en-IN" sz="1800" dirty="0"/>
              <a:t>, Object target) method of the </a:t>
            </a:r>
            <a:r>
              <a:rPr lang="en-IN" sz="1800" dirty="0" err="1"/>
              <a:t>DoBeforeMethod</a:t>
            </a:r>
            <a:r>
              <a:rPr lang="en-IN" sz="1800" dirty="0"/>
              <a:t> Advice is invoked before the </a:t>
            </a:r>
            <a:r>
              <a:rPr lang="en-IN" sz="1800" dirty="0" err="1"/>
              <a:t>simpleService‘s</a:t>
            </a:r>
            <a:r>
              <a:rPr lang="en-IN" sz="1800" dirty="0"/>
              <a:t> methods execution.</a:t>
            </a:r>
          </a:p>
          <a:p>
            <a:pPr marL="0" indent="0">
              <a:buNone/>
            </a:pPr>
            <a:endParaRPr lang="en-IN" dirty="0"/>
          </a:p>
          <a:p>
            <a:pPr marL="0" indent="0">
              <a:buNone/>
            </a:pPr>
            <a:r>
              <a:rPr lang="en-IN" sz="1800" dirty="0"/>
              <a:t>Output</a:t>
            </a:r>
          </a:p>
          <a:p>
            <a:pPr marL="0" indent="0">
              <a:buNone/>
            </a:pPr>
            <a:endParaRPr lang="en-IN" sz="1800" dirty="0"/>
          </a:p>
          <a:p>
            <a:pPr marL="0" indent="0">
              <a:buNone/>
            </a:pPr>
            <a:r>
              <a:rPr lang="en-IN" sz="1800" dirty="0"/>
              <a:t>****SPRING AOP**** </a:t>
            </a:r>
            <a:r>
              <a:rPr lang="en-IN" sz="1800" dirty="0" err="1"/>
              <a:t>DoBeforeMethod</a:t>
            </a:r>
            <a:r>
              <a:rPr lang="en-IN" sz="1800" dirty="0"/>
              <a:t> : Executing before method!</a:t>
            </a:r>
          </a:p>
          <a:p>
            <a:pPr marL="0" indent="0">
              <a:buNone/>
            </a:pPr>
            <a:r>
              <a:rPr lang="en-IN" sz="1800" dirty="0" err="1"/>
              <a:t>SimpleService</a:t>
            </a:r>
            <a:r>
              <a:rPr lang="en-IN" sz="1800" dirty="0"/>
              <a:t> : Method </a:t>
            </a:r>
            <a:r>
              <a:rPr lang="en-IN" sz="1800" dirty="0" err="1"/>
              <a:t>printNameId</a:t>
            </a:r>
            <a:r>
              <a:rPr lang="en-IN" sz="1800" dirty="0"/>
              <a:t>() : My name is Hello and my id is 12345 </a:t>
            </a:r>
          </a:p>
          <a:p>
            <a:pPr marL="0" indent="0">
              <a:buNone/>
            </a:pPr>
            <a:r>
              <a:rPr lang="en-IN" sz="1800" dirty="0"/>
              <a:t>--------------</a:t>
            </a:r>
          </a:p>
          <a:p>
            <a:pPr marL="0" indent="0">
              <a:buNone/>
            </a:pPr>
            <a:r>
              <a:rPr lang="en-IN" sz="1800" dirty="0"/>
              <a:t>****SPRING AOP**** </a:t>
            </a:r>
            <a:r>
              <a:rPr lang="en-IN" sz="1800" dirty="0" err="1"/>
              <a:t>DoBeforeMethod</a:t>
            </a:r>
            <a:r>
              <a:rPr lang="en-IN" sz="1800" dirty="0"/>
              <a:t> : Executing before method!</a:t>
            </a:r>
          </a:p>
          <a:p>
            <a:pPr marL="0" indent="0">
              <a:buNone/>
            </a:pPr>
            <a:r>
              <a:rPr lang="en-IN" sz="1800" dirty="0" err="1"/>
              <a:t>SimpleService</a:t>
            </a:r>
            <a:r>
              <a:rPr lang="en-IN" sz="1800" dirty="0"/>
              <a:t>: Method </a:t>
            </a:r>
            <a:r>
              <a:rPr lang="en-IN" sz="1800" dirty="0" err="1"/>
              <a:t>checkName</a:t>
            </a:r>
            <a:r>
              <a:rPr lang="en-IN" sz="1800" dirty="0"/>
              <a:t>() exception thrown..</a:t>
            </a:r>
          </a:p>
          <a:p>
            <a:pPr marL="0" indent="0">
              <a:buNone/>
            </a:pPr>
            <a:r>
              <a:rPr lang="en-IN" sz="1800" dirty="0"/>
              <a:t>--------------</a:t>
            </a:r>
          </a:p>
          <a:p>
            <a:pPr marL="0" indent="0">
              <a:buNone/>
            </a:pPr>
            <a:r>
              <a:rPr lang="en-IN" sz="1800" dirty="0"/>
              <a:t>****SPRING AOP**** </a:t>
            </a:r>
            <a:r>
              <a:rPr lang="en-IN" sz="1800" dirty="0" err="1"/>
              <a:t>DoBeforeMethod</a:t>
            </a:r>
            <a:r>
              <a:rPr lang="en-IN" sz="1800" dirty="0"/>
              <a:t> : Executing before method!</a:t>
            </a:r>
          </a:p>
          <a:p>
            <a:pPr marL="0" indent="0">
              <a:buNone/>
            </a:pPr>
            <a:r>
              <a:rPr lang="en-IN" sz="1800" dirty="0" err="1"/>
              <a:t>SimpleService</a:t>
            </a:r>
            <a:r>
              <a:rPr lang="en-IN" sz="1800" dirty="0"/>
              <a:t> : Method </a:t>
            </a:r>
            <a:r>
              <a:rPr lang="en-IN" sz="1800" dirty="0" err="1"/>
              <a:t>sayHello</a:t>
            </a:r>
            <a:r>
              <a:rPr lang="en-IN" sz="1800" dirty="0"/>
              <a:t>() : Hello! </a:t>
            </a:r>
            <a:r>
              <a:rPr lang="en-IN" sz="1800" dirty="0" err="1"/>
              <a:t>aop</a:t>
            </a:r>
            <a:endParaRPr lang="en-IN" sz="1800" dirty="0"/>
          </a:p>
        </p:txBody>
      </p:sp>
    </p:spTree>
    <p:extLst>
      <p:ext uri="{BB962C8B-B14F-4D97-AF65-F5344CB8AC3E}">
        <p14:creationId xmlns:p14="http://schemas.microsoft.com/office/powerpoint/2010/main" val="304146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mj-lt"/>
              </a:rPr>
              <a:t>Java Based Configuration</a:t>
            </a:r>
          </a:p>
        </p:txBody>
      </p:sp>
      <p:sp>
        <p:nvSpPr>
          <p:cNvPr id="7" name="TextBox 6">
            <a:extLst>
              <a:ext uri="{FF2B5EF4-FFF2-40B4-BE49-F238E27FC236}">
                <a16:creationId xmlns:a16="http://schemas.microsoft.com/office/drawing/2014/main" id="{34853C90-939E-4641-ABAE-45F223C56726}"/>
              </a:ext>
            </a:extLst>
          </p:cNvPr>
          <p:cNvSpPr txBox="1"/>
          <p:nvPr/>
        </p:nvSpPr>
        <p:spPr>
          <a:xfrm>
            <a:off x="323528" y="1196752"/>
            <a:ext cx="8591872" cy="4247317"/>
          </a:xfrm>
          <a:prstGeom prst="rect">
            <a:avLst/>
          </a:prstGeom>
          <a:noFill/>
        </p:spPr>
        <p:txBody>
          <a:bodyPr wrap="square" rtlCol="0">
            <a:spAutoFit/>
          </a:bodyPr>
          <a:lstStyle/>
          <a:p>
            <a:r>
              <a:rPr lang="en-IN" dirty="0"/>
              <a:t>The central </a:t>
            </a:r>
            <a:r>
              <a:rPr lang="en-IN" dirty="0" err="1"/>
              <a:t>artifact</a:t>
            </a:r>
            <a:r>
              <a:rPr lang="en-IN" dirty="0"/>
              <a:t> in Spring's new Java-configuration support is the @Configuration-annotated class. These classes consist principally of @Bean-annotated methods that define instantiation, configuration, and initialization logic for objects that are managed by the Spring </a:t>
            </a:r>
            <a:r>
              <a:rPr lang="en-IN" dirty="0" err="1"/>
              <a:t>IoC</a:t>
            </a:r>
            <a:r>
              <a:rPr lang="en-IN" dirty="0"/>
              <a:t> container.</a:t>
            </a:r>
          </a:p>
          <a:p>
            <a:endParaRPr lang="en-IN" dirty="0"/>
          </a:p>
          <a:p>
            <a:r>
              <a:rPr lang="en-IN" dirty="0"/>
              <a:t>Annotating a class with the @Configuration indicates that the class can be used by the Spring </a:t>
            </a:r>
            <a:r>
              <a:rPr lang="en-IN" dirty="0" err="1"/>
              <a:t>IoC</a:t>
            </a:r>
            <a:r>
              <a:rPr lang="en-IN" dirty="0"/>
              <a:t> container as a source of bean definitions. The simplest possible @Configuration class would read as follows:</a:t>
            </a:r>
          </a:p>
          <a:p>
            <a:endParaRPr lang="en-IN" dirty="0"/>
          </a:p>
          <a:p>
            <a:r>
              <a:rPr lang="en-IN" b="1" dirty="0"/>
              <a:t>@Configuration</a:t>
            </a:r>
          </a:p>
          <a:p>
            <a:r>
              <a:rPr lang="en-IN" dirty="0"/>
              <a:t>public class </a:t>
            </a:r>
            <a:r>
              <a:rPr lang="en-IN" dirty="0" err="1"/>
              <a:t>AppConfig</a:t>
            </a:r>
            <a:r>
              <a:rPr lang="en-IN" dirty="0"/>
              <a:t> {</a:t>
            </a:r>
          </a:p>
          <a:p>
            <a:endParaRPr lang="en-IN" dirty="0"/>
          </a:p>
          <a:p>
            <a:r>
              <a:rPr lang="en-IN" dirty="0"/>
              <a:t>}</a:t>
            </a:r>
          </a:p>
          <a:p>
            <a:endParaRPr lang="en-IN" dirty="0"/>
          </a:p>
          <a:p>
            <a:endParaRPr lang="en-IN" dirty="0"/>
          </a:p>
        </p:txBody>
      </p:sp>
    </p:spTree>
    <p:extLst>
      <p:ext uri="{BB962C8B-B14F-4D97-AF65-F5344CB8AC3E}">
        <p14:creationId xmlns:p14="http://schemas.microsoft.com/office/powerpoint/2010/main" val="2115590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C4D8-04F1-440F-8B9B-151CD74425E5}"/>
              </a:ext>
            </a:extLst>
          </p:cNvPr>
          <p:cNvSpPr>
            <a:spLocks noGrp="1"/>
          </p:cNvSpPr>
          <p:nvPr>
            <p:ph type="title"/>
          </p:nvPr>
        </p:nvSpPr>
        <p:spPr/>
        <p:txBody>
          <a:bodyPr>
            <a:noAutofit/>
          </a:bodyPr>
          <a:lstStyle/>
          <a:p>
            <a:r>
              <a:rPr lang="en-IN" sz="2400" dirty="0"/>
              <a:t>After Returning Advice Example Duration: 10 min</a:t>
            </a:r>
          </a:p>
        </p:txBody>
      </p:sp>
      <p:sp>
        <p:nvSpPr>
          <p:cNvPr id="3" name="Content Placeholder 2">
            <a:extLst>
              <a:ext uri="{FF2B5EF4-FFF2-40B4-BE49-F238E27FC236}">
                <a16:creationId xmlns:a16="http://schemas.microsoft.com/office/drawing/2014/main" id="{3C6FA539-3EFB-41CD-8733-CC0D2C5CB9AF}"/>
              </a:ext>
            </a:extLst>
          </p:cNvPr>
          <p:cNvSpPr>
            <a:spLocks noGrp="1"/>
          </p:cNvSpPr>
          <p:nvPr>
            <p:ph idx="1"/>
          </p:nvPr>
        </p:nvSpPr>
        <p:spPr>
          <a:xfrm>
            <a:off x="179512" y="908720"/>
            <a:ext cx="8964488" cy="5873080"/>
          </a:xfrm>
        </p:spPr>
        <p:txBody>
          <a:bodyPr>
            <a:normAutofit/>
          </a:bodyPr>
          <a:lstStyle/>
          <a:p>
            <a:endParaRPr lang="en-IN" dirty="0"/>
          </a:p>
          <a:p>
            <a:pPr marL="0" indent="0">
              <a:buNone/>
            </a:pPr>
            <a:r>
              <a:rPr lang="en-IN" sz="2000" dirty="0"/>
              <a:t>After returning advice is the Advice to be executed after a method execution completes normally: for example, if a method returns without throwing an exception. The class that implements it is the one below:</a:t>
            </a:r>
            <a:endParaRPr lang="en-IN" dirty="0"/>
          </a:p>
          <a:p>
            <a:pPr marL="0" indent="0">
              <a:buNone/>
            </a:pPr>
            <a:endParaRPr lang="en-IN" dirty="0"/>
          </a:p>
          <a:p>
            <a:pPr marL="0" indent="0">
              <a:buNone/>
            </a:pPr>
            <a:r>
              <a:rPr lang="en-IN" dirty="0"/>
              <a:t>DoAfterReturningMethod.java</a:t>
            </a:r>
          </a:p>
          <a:p>
            <a:pPr marL="0" indent="0">
              <a:buNone/>
            </a:pPr>
            <a:r>
              <a:rPr lang="en-IN" dirty="0"/>
              <a:t>package </a:t>
            </a:r>
            <a:r>
              <a:rPr lang="en-IN" dirty="0" err="1"/>
              <a:t>com.aop.snippets.enterprise.aop</a:t>
            </a:r>
            <a:r>
              <a:rPr lang="en-IN" dirty="0"/>
              <a:t>;</a:t>
            </a:r>
          </a:p>
          <a:p>
            <a:pPr marL="0" indent="0">
              <a:buNone/>
            </a:pPr>
            <a:r>
              <a:rPr lang="en-IN" dirty="0"/>
              <a:t> </a:t>
            </a:r>
          </a:p>
          <a:p>
            <a:pPr marL="0" indent="0">
              <a:buNone/>
            </a:pPr>
            <a:r>
              <a:rPr lang="en-IN" dirty="0"/>
              <a:t>import </a:t>
            </a:r>
            <a:r>
              <a:rPr lang="en-IN" dirty="0" err="1"/>
              <a:t>java.lang.reflect.Method</a:t>
            </a:r>
            <a:r>
              <a:rPr lang="en-IN" dirty="0"/>
              <a:t>;</a:t>
            </a:r>
          </a:p>
          <a:p>
            <a:pPr marL="0" indent="0">
              <a:buNone/>
            </a:pPr>
            <a:r>
              <a:rPr lang="en-IN" dirty="0"/>
              <a:t>import </a:t>
            </a:r>
            <a:r>
              <a:rPr lang="en-IN" dirty="0" err="1"/>
              <a:t>org.springframework.aop.AfterReturningAdvice</a:t>
            </a:r>
            <a:r>
              <a:rPr lang="en-IN" dirty="0"/>
              <a:t>;</a:t>
            </a:r>
          </a:p>
          <a:p>
            <a:pPr marL="0" indent="0">
              <a:buNone/>
            </a:pPr>
            <a:r>
              <a:rPr lang="en-IN" dirty="0"/>
              <a:t> </a:t>
            </a:r>
          </a:p>
          <a:p>
            <a:pPr marL="0" indent="0">
              <a:buNone/>
            </a:pPr>
            <a:r>
              <a:rPr lang="en-IN" dirty="0"/>
              <a:t>public class </a:t>
            </a:r>
            <a:r>
              <a:rPr lang="en-IN" dirty="0" err="1"/>
              <a:t>DoAfterReturningMethod</a:t>
            </a:r>
            <a:r>
              <a:rPr lang="en-IN" dirty="0"/>
              <a:t> implements </a:t>
            </a:r>
            <a:r>
              <a:rPr lang="en-IN" dirty="0" err="1"/>
              <a:t>AfterReturningAdvice</a:t>
            </a:r>
            <a:r>
              <a:rPr lang="en-IN" dirty="0"/>
              <a:t> {</a:t>
            </a:r>
          </a:p>
          <a:p>
            <a:pPr marL="0" indent="0">
              <a:buNone/>
            </a:pPr>
            <a:r>
              <a:rPr lang="en-IN" dirty="0"/>
              <a:t>    public void </a:t>
            </a:r>
            <a:r>
              <a:rPr lang="en-IN" dirty="0" err="1"/>
              <a:t>afterReturning</a:t>
            </a:r>
            <a:r>
              <a:rPr lang="en-IN" dirty="0"/>
              <a:t>(Object </a:t>
            </a:r>
            <a:r>
              <a:rPr lang="en-IN" dirty="0" err="1"/>
              <a:t>returnValue</a:t>
            </a:r>
            <a:r>
              <a:rPr lang="en-IN" dirty="0"/>
              <a:t>, Method </a:t>
            </a:r>
            <a:r>
              <a:rPr lang="en-IN" dirty="0" err="1"/>
              <a:t>method</a:t>
            </a:r>
            <a:r>
              <a:rPr lang="en-IN" dirty="0"/>
              <a:t>,</a:t>
            </a:r>
          </a:p>
          <a:p>
            <a:pPr marL="0" indent="0">
              <a:buNone/>
            </a:pPr>
            <a:r>
              <a:rPr lang="en-IN" dirty="0"/>
              <a:t>            Object[] </a:t>
            </a:r>
            <a:r>
              <a:rPr lang="en-IN" dirty="0" err="1"/>
              <a:t>args</a:t>
            </a:r>
            <a:r>
              <a:rPr lang="en-IN" dirty="0"/>
              <a:t>, Object target) throws Throwable {</a:t>
            </a:r>
          </a:p>
          <a:p>
            <a:pPr marL="0" indent="0">
              <a:buNone/>
            </a:pPr>
            <a:r>
              <a:rPr lang="en-IN" dirty="0"/>
              <a:t>        </a:t>
            </a:r>
            <a:r>
              <a:rPr lang="en-IN" dirty="0" err="1"/>
              <a:t>System.out.println</a:t>
            </a:r>
            <a:r>
              <a:rPr lang="en-IN" dirty="0"/>
              <a:t>("****SPRING AOP**** </a:t>
            </a:r>
            <a:r>
              <a:rPr lang="en-IN" dirty="0" err="1"/>
              <a:t>DoAfterReturningMethod</a:t>
            </a:r>
            <a:r>
              <a:rPr lang="en-IN" dirty="0"/>
              <a:t> : Executing after method return!");</a:t>
            </a:r>
          </a:p>
          <a:p>
            <a:pPr marL="0" indent="0">
              <a:buNone/>
            </a:pPr>
            <a:r>
              <a:rPr lang="en-IN" dirty="0"/>
              <a:t>    }</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1962755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25C7-F4CD-4E2A-A725-14ADA474B4D8}"/>
              </a:ext>
            </a:extLst>
          </p:cNvPr>
          <p:cNvSpPr>
            <a:spLocks noGrp="1"/>
          </p:cNvSpPr>
          <p:nvPr>
            <p:ph type="title"/>
          </p:nvPr>
        </p:nvSpPr>
        <p:spPr/>
        <p:txBody>
          <a:bodyPr/>
          <a:lstStyle/>
          <a:p>
            <a:r>
              <a:rPr lang="en-IN" dirty="0"/>
              <a:t>After Returning Advice Example contd..</a:t>
            </a:r>
          </a:p>
        </p:txBody>
      </p:sp>
      <p:sp>
        <p:nvSpPr>
          <p:cNvPr id="4" name="Rectangle 3">
            <a:extLst>
              <a:ext uri="{FF2B5EF4-FFF2-40B4-BE49-F238E27FC236}">
                <a16:creationId xmlns:a16="http://schemas.microsoft.com/office/drawing/2014/main" id="{D2CA2119-BD02-4535-B916-0D7F100CE8FA}"/>
              </a:ext>
            </a:extLst>
          </p:cNvPr>
          <p:cNvSpPr/>
          <p:nvPr/>
        </p:nvSpPr>
        <p:spPr>
          <a:xfrm>
            <a:off x="0" y="980728"/>
            <a:ext cx="9144000" cy="5816977"/>
          </a:xfrm>
          <a:prstGeom prst="rect">
            <a:avLst/>
          </a:prstGeom>
        </p:spPr>
        <p:txBody>
          <a:bodyPr wrap="square">
            <a:spAutoFit/>
          </a:bodyPr>
          <a:lstStyle/>
          <a:p>
            <a:r>
              <a:rPr lang="en-IN" sz="1200" b="1" dirty="0"/>
              <a:t>We add the new bean in applicationContext.xml, following the same steps as above.</a:t>
            </a:r>
          </a:p>
          <a:p>
            <a:endParaRPr lang="en-IN" sz="1200" dirty="0"/>
          </a:p>
          <a:p>
            <a:r>
              <a:rPr lang="en-IN" sz="1200" b="1" dirty="0"/>
              <a:t>applicationContext.xml</a:t>
            </a:r>
          </a:p>
          <a:p>
            <a:r>
              <a:rPr lang="en-IN" sz="1200" b="1" dirty="0"/>
              <a:t>&lt;beans </a:t>
            </a:r>
            <a:r>
              <a:rPr lang="en-IN" sz="1200" b="1" dirty="0" err="1"/>
              <a:t>xmlns</a:t>
            </a:r>
            <a:r>
              <a:rPr lang="en-IN" sz="1200" b="1" dirty="0"/>
              <a:t>="http://www.springframework.org/schema/beans"</a:t>
            </a:r>
          </a:p>
          <a:p>
            <a:r>
              <a:rPr lang="en-IN" sz="1200" b="1" dirty="0"/>
              <a:t>    </a:t>
            </a:r>
            <a:r>
              <a:rPr lang="en-IN" sz="1200" b="1" dirty="0" err="1"/>
              <a:t>xmlns:xsi</a:t>
            </a:r>
            <a:r>
              <a:rPr lang="en-IN" sz="1200" b="1" dirty="0"/>
              <a:t>="http://www.w3.org/2001/XMLSchema-instance" </a:t>
            </a:r>
            <a:r>
              <a:rPr lang="en-IN" sz="1200" b="1" dirty="0" err="1"/>
              <a:t>xmlns:p</a:t>
            </a:r>
            <a:r>
              <a:rPr lang="en-IN" sz="1200" b="1" dirty="0"/>
              <a:t>="http://www.springframework.org/schema/p"</a:t>
            </a:r>
          </a:p>
          <a:p>
            <a:r>
              <a:rPr lang="en-IN" sz="1200" b="1" dirty="0"/>
              <a:t>    </a:t>
            </a:r>
            <a:r>
              <a:rPr lang="en-IN" sz="1200" b="1" dirty="0" err="1"/>
              <a:t>xmlns:aop</a:t>
            </a:r>
            <a:r>
              <a:rPr lang="en-IN" sz="1200" b="1" dirty="0"/>
              <a:t>="http://www.springframework.org/schema/aop" </a:t>
            </a:r>
            <a:r>
              <a:rPr lang="en-IN" sz="1200" b="1" dirty="0" err="1"/>
              <a:t>xmlns:context</a:t>
            </a:r>
            <a:r>
              <a:rPr lang="en-IN" sz="1200" b="1" dirty="0"/>
              <a:t>="http://www.springframework.org/schema/context"</a:t>
            </a:r>
          </a:p>
          <a:p>
            <a:r>
              <a:rPr lang="en-IN" sz="1200" b="1" dirty="0"/>
              <a:t>    </a:t>
            </a:r>
            <a:r>
              <a:rPr lang="en-IN" sz="1200" b="1" dirty="0" err="1"/>
              <a:t>xmlns:jee</a:t>
            </a:r>
            <a:r>
              <a:rPr lang="en-IN" sz="1200" b="1" dirty="0"/>
              <a:t>="http://www.springframework.org/schema/jee" </a:t>
            </a:r>
            <a:r>
              <a:rPr lang="en-IN" sz="1200" b="1" dirty="0" err="1"/>
              <a:t>xmlns:tx</a:t>
            </a:r>
            <a:r>
              <a:rPr lang="en-IN" sz="1200" b="1" dirty="0"/>
              <a:t>="http://www.springframework.org/schema/tx"</a:t>
            </a:r>
          </a:p>
          <a:p>
            <a:r>
              <a:rPr lang="en-IN" sz="1200" b="1" dirty="0"/>
              <a:t>    </a:t>
            </a:r>
            <a:r>
              <a:rPr lang="en-IN" sz="1200" b="1" dirty="0" err="1"/>
              <a:t>xmlns:task</a:t>
            </a:r>
            <a:r>
              <a:rPr lang="en-IN" sz="1200" b="1" dirty="0"/>
              <a:t>="http://www.springframework.org/schema/task"</a:t>
            </a:r>
          </a:p>
          <a:p>
            <a:r>
              <a:rPr lang="en-IN" sz="1200" b="1" dirty="0"/>
              <a:t>    </a:t>
            </a:r>
            <a:r>
              <a:rPr lang="en-IN" sz="1200" b="1" dirty="0" err="1"/>
              <a:t>xsi:schemaLocation</a:t>
            </a:r>
            <a:r>
              <a:rPr lang="en-IN" sz="1200" b="1" dirty="0"/>
              <a:t>="http://www.springframework.org/schema/aop http://www.springframework.org/schema/aop/spring-aop-3.2.xsd http://www.springframework.org/schema/beans http://www.springframework.org/schema/beans/spring-beans-3.2.xsd http://www.springframework.org/schema/context http://www.springframework.org/schema/context/spring-context-3.2.xsd http://www.springframework.org/schema/jee http://www.springframework.org/schema/jee/spring-jee-3.2.xsd http://www.springframework.org/schema/tx http://www.springframework.org/schema/tx/spring-tx-3.2.xsd http://www.springframework.org/schema/task http://www.springframework.org/schema/task/spring-task-3.2.xsd"&gt;</a:t>
            </a:r>
          </a:p>
          <a:p>
            <a:r>
              <a:rPr lang="en-IN" sz="1200" b="1" dirty="0"/>
              <a:t> </a:t>
            </a:r>
          </a:p>
          <a:p>
            <a:r>
              <a:rPr lang="en-IN" sz="1200" b="1" dirty="0"/>
              <a:t>    &lt;bean id="</a:t>
            </a:r>
            <a:r>
              <a:rPr lang="en-IN" sz="1200" b="1" dirty="0" err="1"/>
              <a:t>simpleServiceBean</a:t>
            </a:r>
            <a:r>
              <a:rPr lang="en-IN" sz="1200" b="1" dirty="0"/>
              <a:t>" class="</a:t>
            </a:r>
            <a:r>
              <a:rPr lang="en-IN" sz="1200" b="1" dirty="0" err="1"/>
              <a:t>com.aop.snippets.enterprise.SimpleService</a:t>
            </a:r>
            <a:r>
              <a:rPr lang="en-IN" sz="1200" b="1" dirty="0"/>
              <a:t>"&gt;</a:t>
            </a:r>
          </a:p>
          <a:p>
            <a:r>
              <a:rPr lang="en-IN" sz="1200" b="1" dirty="0"/>
              <a:t>        &lt;property name="name" value="Hello" /&gt;</a:t>
            </a:r>
          </a:p>
          <a:p>
            <a:r>
              <a:rPr lang="en-IN" sz="1200" b="1" dirty="0"/>
              <a:t>        &lt;property name="id" value="12345" /&gt;</a:t>
            </a:r>
          </a:p>
          <a:p>
            <a:r>
              <a:rPr lang="en-IN" sz="1200" b="1" dirty="0"/>
              <a:t>    &lt;/bean&gt;</a:t>
            </a:r>
          </a:p>
          <a:p>
            <a:r>
              <a:rPr lang="en-IN" sz="1200" b="1" dirty="0"/>
              <a:t>     &lt;bean id="</a:t>
            </a:r>
            <a:r>
              <a:rPr lang="en-IN" sz="1200" b="1" dirty="0" err="1"/>
              <a:t>doBeforeMethodBean</a:t>
            </a:r>
            <a:r>
              <a:rPr lang="en-IN" sz="1200" b="1" dirty="0"/>
              <a:t>"</a:t>
            </a:r>
          </a:p>
          <a:p>
            <a:r>
              <a:rPr lang="en-IN" sz="1200" b="1" dirty="0"/>
              <a:t>        class="</a:t>
            </a:r>
            <a:r>
              <a:rPr lang="en-IN" sz="1200" b="1" dirty="0" err="1"/>
              <a:t>com.aop.snippets.enterprise.aop.DoBeforeMethod</a:t>
            </a:r>
            <a:r>
              <a:rPr lang="en-IN" sz="1200" b="1" dirty="0"/>
              <a:t>" /&gt;</a:t>
            </a:r>
          </a:p>
          <a:p>
            <a:r>
              <a:rPr lang="en-IN" sz="1200" b="1" dirty="0"/>
              <a:t>     &lt;bean id="</a:t>
            </a:r>
            <a:r>
              <a:rPr lang="en-IN" sz="1200" b="1" dirty="0" err="1"/>
              <a:t>doAfterReturningMethodBean</a:t>
            </a:r>
            <a:r>
              <a:rPr lang="en-IN" sz="1200" b="1" dirty="0"/>
              <a:t>"</a:t>
            </a:r>
          </a:p>
          <a:p>
            <a:r>
              <a:rPr lang="en-IN" sz="1200" b="1" dirty="0"/>
              <a:t>        class="</a:t>
            </a:r>
            <a:r>
              <a:rPr lang="en-IN" sz="1200" b="1" dirty="0" err="1"/>
              <a:t>com.aop.snippets.enterprise.aop.DoAfterReturningMethod</a:t>
            </a:r>
            <a:r>
              <a:rPr lang="en-IN" sz="1200" b="1" dirty="0"/>
              <a:t>" /&gt;</a:t>
            </a:r>
          </a:p>
          <a:p>
            <a:r>
              <a:rPr lang="en-IN" sz="1200" b="1" dirty="0"/>
              <a:t>     &lt;bean id="</a:t>
            </a:r>
            <a:r>
              <a:rPr lang="en-IN" sz="1200" b="1" dirty="0" err="1"/>
              <a:t>simpleServiceProxy</a:t>
            </a:r>
            <a:r>
              <a:rPr lang="en-IN" sz="1200" b="1" dirty="0"/>
              <a:t>" class="</a:t>
            </a:r>
            <a:r>
              <a:rPr lang="en-IN" sz="1200" b="1" dirty="0" err="1"/>
              <a:t>org.springframework.aop.framework.ProxyFactoryBean</a:t>
            </a:r>
            <a:r>
              <a:rPr lang="en-IN" sz="1200" b="1" dirty="0"/>
              <a:t>"&gt;</a:t>
            </a:r>
          </a:p>
          <a:p>
            <a:r>
              <a:rPr lang="en-IN" sz="1200" b="1" dirty="0"/>
              <a:t>        &lt;property name="target" ref="</a:t>
            </a:r>
            <a:r>
              <a:rPr lang="en-IN" sz="1200" b="1" dirty="0" err="1"/>
              <a:t>simpleServiceBean</a:t>
            </a:r>
            <a:r>
              <a:rPr lang="en-IN" sz="1200" b="1" dirty="0"/>
              <a:t>" /&gt;</a:t>
            </a:r>
          </a:p>
          <a:p>
            <a:r>
              <a:rPr lang="en-IN" sz="1200" b="1" dirty="0"/>
              <a:t>        &lt;property name="</a:t>
            </a:r>
            <a:r>
              <a:rPr lang="en-IN" sz="1200" b="1" dirty="0" err="1"/>
              <a:t>interceptorNames</a:t>
            </a:r>
            <a:r>
              <a:rPr lang="en-IN" sz="1200" b="1" dirty="0"/>
              <a:t>"&gt;</a:t>
            </a:r>
          </a:p>
          <a:p>
            <a:r>
              <a:rPr lang="en-IN" sz="1200" b="1" dirty="0"/>
              <a:t>            &lt;list&gt;</a:t>
            </a:r>
          </a:p>
          <a:p>
            <a:r>
              <a:rPr lang="en-IN" sz="1200" b="1" dirty="0"/>
              <a:t>                &lt;value&gt;</a:t>
            </a:r>
            <a:r>
              <a:rPr lang="en-IN" sz="1200" b="1" dirty="0" err="1"/>
              <a:t>doBeforeMethodBean</a:t>
            </a:r>
            <a:r>
              <a:rPr lang="en-IN" sz="1200" b="1" dirty="0"/>
              <a:t>&lt;/value&gt;</a:t>
            </a:r>
          </a:p>
          <a:p>
            <a:r>
              <a:rPr lang="en-IN" sz="1200" b="1" dirty="0"/>
              <a:t>                &lt;value&gt;</a:t>
            </a:r>
            <a:r>
              <a:rPr lang="en-IN" sz="1200" b="1" dirty="0" err="1"/>
              <a:t>doAfterReturningMethodBean</a:t>
            </a:r>
            <a:r>
              <a:rPr lang="en-IN" sz="1200" b="1" dirty="0"/>
              <a:t>&lt;/value&gt;</a:t>
            </a:r>
          </a:p>
          <a:p>
            <a:r>
              <a:rPr lang="en-IN" sz="1200" b="1" dirty="0"/>
              <a:t>            &lt;/list&gt;</a:t>
            </a:r>
          </a:p>
          <a:p>
            <a:r>
              <a:rPr lang="en-IN" sz="1200" b="1" dirty="0"/>
              <a:t>        &lt;/property&gt;    &lt;/bean&gt;&lt;/beans&gt;</a:t>
            </a:r>
          </a:p>
        </p:txBody>
      </p:sp>
    </p:spTree>
    <p:extLst>
      <p:ext uri="{BB962C8B-B14F-4D97-AF65-F5344CB8AC3E}">
        <p14:creationId xmlns:p14="http://schemas.microsoft.com/office/powerpoint/2010/main" val="3834030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BB54-50DD-4130-BAAD-EE9E38A0D70E}"/>
              </a:ext>
            </a:extLst>
          </p:cNvPr>
          <p:cNvSpPr>
            <a:spLocks noGrp="1"/>
          </p:cNvSpPr>
          <p:nvPr>
            <p:ph type="title"/>
          </p:nvPr>
        </p:nvSpPr>
        <p:spPr/>
        <p:txBody>
          <a:bodyPr/>
          <a:lstStyle/>
          <a:p>
            <a:r>
              <a:rPr lang="en-IN" dirty="0"/>
              <a:t>After Returning Advice Example</a:t>
            </a:r>
          </a:p>
        </p:txBody>
      </p:sp>
      <p:sp>
        <p:nvSpPr>
          <p:cNvPr id="3" name="Content Placeholder 2">
            <a:extLst>
              <a:ext uri="{FF2B5EF4-FFF2-40B4-BE49-F238E27FC236}">
                <a16:creationId xmlns:a16="http://schemas.microsoft.com/office/drawing/2014/main" id="{F07F6312-E01F-4A73-9852-6F9EFC52890E}"/>
              </a:ext>
            </a:extLst>
          </p:cNvPr>
          <p:cNvSpPr>
            <a:spLocks noGrp="1"/>
          </p:cNvSpPr>
          <p:nvPr>
            <p:ph idx="1"/>
          </p:nvPr>
        </p:nvSpPr>
        <p:spPr>
          <a:xfrm>
            <a:off x="0" y="908720"/>
            <a:ext cx="9144000" cy="5400600"/>
          </a:xfrm>
        </p:spPr>
        <p:txBody>
          <a:bodyPr>
            <a:normAutofit/>
          </a:bodyPr>
          <a:lstStyle/>
          <a:p>
            <a:r>
              <a:rPr lang="en-IN" dirty="0"/>
              <a:t>Now, after running App.java class again we can see that the </a:t>
            </a:r>
            <a:r>
              <a:rPr lang="en-IN" dirty="0" err="1"/>
              <a:t>afterReturning</a:t>
            </a:r>
            <a:r>
              <a:rPr lang="en-IN" dirty="0"/>
              <a:t>(Object </a:t>
            </a:r>
            <a:r>
              <a:rPr lang="en-IN" dirty="0" err="1"/>
              <a:t>returnValue</a:t>
            </a:r>
            <a:r>
              <a:rPr lang="en-IN" dirty="0"/>
              <a:t>, Method </a:t>
            </a:r>
            <a:r>
              <a:rPr lang="en-IN" dirty="0" err="1"/>
              <a:t>method</a:t>
            </a:r>
            <a:r>
              <a:rPr lang="en-IN" dirty="0"/>
              <a:t>, Object[] </a:t>
            </a:r>
            <a:r>
              <a:rPr lang="en-IN" dirty="0" err="1"/>
              <a:t>args</a:t>
            </a:r>
            <a:r>
              <a:rPr lang="en-IN" dirty="0"/>
              <a:t>, Object target) method of </a:t>
            </a:r>
            <a:r>
              <a:rPr lang="en-IN" dirty="0" err="1"/>
              <a:t>DoAfterReturningMethod</a:t>
            </a:r>
            <a:r>
              <a:rPr lang="en-IN" dirty="0"/>
              <a:t> advice is executed after the </a:t>
            </a:r>
            <a:r>
              <a:rPr lang="en-IN" dirty="0" err="1"/>
              <a:t>simpleService‘s</a:t>
            </a:r>
            <a:r>
              <a:rPr lang="en-IN" dirty="0"/>
              <a:t> methods’ execution. Note that since </a:t>
            </a:r>
            <a:r>
              <a:rPr lang="en-IN" dirty="0" err="1"/>
              <a:t>checkName</a:t>
            </a:r>
            <a:r>
              <a:rPr lang="en-IN" dirty="0"/>
              <a:t>() method throws an exception and does not return normally, it is not being intercepted by </a:t>
            </a:r>
            <a:r>
              <a:rPr lang="en-IN" dirty="0" err="1"/>
              <a:t>DoAfterReturningMethod</a:t>
            </a:r>
            <a:r>
              <a:rPr lang="en-IN" dirty="0"/>
              <a:t>.</a:t>
            </a:r>
          </a:p>
          <a:p>
            <a:endParaRPr lang="en-IN" dirty="0"/>
          </a:p>
          <a:p>
            <a:pPr marL="400050" lvl="1" indent="0">
              <a:buNone/>
            </a:pPr>
            <a:r>
              <a:rPr lang="en-IN" sz="1800" dirty="0"/>
              <a:t>Output</a:t>
            </a:r>
          </a:p>
          <a:p>
            <a:pPr marL="400050" lvl="1" indent="0">
              <a:buNone/>
            </a:pPr>
            <a:endParaRPr lang="en-IN" sz="1800" dirty="0"/>
          </a:p>
          <a:p>
            <a:pPr marL="400050" lvl="1" indent="0">
              <a:buNone/>
            </a:pPr>
            <a:r>
              <a:rPr lang="en-IN" sz="1800" dirty="0"/>
              <a:t>****SPRING AOP**** </a:t>
            </a:r>
            <a:r>
              <a:rPr lang="en-IN" sz="1800" dirty="0" err="1"/>
              <a:t>DoBeforeMethod</a:t>
            </a:r>
            <a:r>
              <a:rPr lang="en-IN" sz="1800" dirty="0"/>
              <a:t> : Executing before method!</a:t>
            </a:r>
          </a:p>
          <a:p>
            <a:pPr marL="400050" lvl="1" indent="0">
              <a:buNone/>
            </a:pPr>
            <a:r>
              <a:rPr lang="en-IN" sz="1800" dirty="0" err="1"/>
              <a:t>SimpleService</a:t>
            </a:r>
            <a:r>
              <a:rPr lang="en-IN" sz="1800" dirty="0"/>
              <a:t> : Method </a:t>
            </a:r>
            <a:r>
              <a:rPr lang="en-IN" sz="1800" dirty="0" err="1"/>
              <a:t>printNameId</a:t>
            </a:r>
            <a:r>
              <a:rPr lang="en-IN" sz="1800" dirty="0"/>
              <a:t>() : My name is Hello and my id is 12345</a:t>
            </a:r>
          </a:p>
          <a:p>
            <a:pPr marL="400050" lvl="1" indent="0">
              <a:buNone/>
            </a:pPr>
            <a:r>
              <a:rPr lang="en-IN" sz="1800" dirty="0"/>
              <a:t>****SPRING AOP**** </a:t>
            </a:r>
            <a:r>
              <a:rPr lang="en-IN" sz="1800" dirty="0" err="1"/>
              <a:t>DoAfterReturningMethod</a:t>
            </a:r>
            <a:r>
              <a:rPr lang="en-IN" sz="1800" dirty="0"/>
              <a:t> : Executing after method return!</a:t>
            </a:r>
          </a:p>
          <a:p>
            <a:pPr marL="400050" lvl="1" indent="0">
              <a:buNone/>
            </a:pPr>
            <a:r>
              <a:rPr lang="en-IN" sz="1800" dirty="0"/>
              <a:t>--------------</a:t>
            </a:r>
          </a:p>
          <a:p>
            <a:pPr marL="400050" lvl="1" indent="0">
              <a:buNone/>
            </a:pPr>
            <a:r>
              <a:rPr lang="en-IN" sz="1800" dirty="0"/>
              <a:t>****SPRING AOP**** </a:t>
            </a:r>
            <a:r>
              <a:rPr lang="en-IN" sz="1800" dirty="0" err="1"/>
              <a:t>DoBeforeMethod</a:t>
            </a:r>
            <a:r>
              <a:rPr lang="en-IN" sz="1800" dirty="0"/>
              <a:t> : Executing before method!</a:t>
            </a:r>
          </a:p>
          <a:p>
            <a:pPr marL="400050" lvl="1" indent="0">
              <a:buNone/>
            </a:pPr>
            <a:r>
              <a:rPr lang="en-IN" sz="1800" dirty="0" err="1"/>
              <a:t>SimpleService</a:t>
            </a:r>
            <a:r>
              <a:rPr lang="en-IN" sz="1800" dirty="0"/>
              <a:t>: Method </a:t>
            </a:r>
            <a:r>
              <a:rPr lang="en-IN" sz="1800" dirty="0" err="1"/>
              <a:t>checkName</a:t>
            </a:r>
            <a:r>
              <a:rPr lang="en-IN" sz="1800" dirty="0"/>
              <a:t>() exception thrown..</a:t>
            </a:r>
          </a:p>
          <a:p>
            <a:pPr marL="400050" lvl="1" indent="0">
              <a:buNone/>
            </a:pPr>
            <a:r>
              <a:rPr lang="en-IN" sz="1800" dirty="0"/>
              <a:t>--------------</a:t>
            </a:r>
          </a:p>
          <a:p>
            <a:pPr marL="400050" lvl="1" indent="0">
              <a:buNone/>
            </a:pPr>
            <a:r>
              <a:rPr lang="en-IN" sz="1800" dirty="0"/>
              <a:t>****SPRING AOP**** </a:t>
            </a:r>
            <a:r>
              <a:rPr lang="en-IN" sz="1800" dirty="0" err="1"/>
              <a:t>DoBeforeMethod</a:t>
            </a:r>
            <a:r>
              <a:rPr lang="en-IN" sz="1800" dirty="0"/>
              <a:t> : Executing before method!</a:t>
            </a:r>
          </a:p>
          <a:p>
            <a:pPr marL="400050" lvl="1" indent="0">
              <a:buNone/>
            </a:pPr>
            <a:r>
              <a:rPr lang="en-IN" sz="1800" dirty="0" err="1"/>
              <a:t>SimpleService</a:t>
            </a:r>
            <a:r>
              <a:rPr lang="en-IN" sz="1800" dirty="0"/>
              <a:t> : Method </a:t>
            </a:r>
            <a:r>
              <a:rPr lang="en-IN" sz="1800" dirty="0" err="1"/>
              <a:t>sayHello</a:t>
            </a:r>
            <a:r>
              <a:rPr lang="en-IN" sz="1800" dirty="0"/>
              <a:t>() : Hello! </a:t>
            </a:r>
            <a:r>
              <a:rPr lang="en-IN" sz="1800" dirty="0" err="1"/>
              <a:t>aop</a:t>
            </a:r>
            <a:endParaRPr lang="en-IN" sz="1800" dirty="0"/>
          </a:p>
          <a:p>
            <a:pPr marL="400050" lvl="1" indent="0">
              <a:buNone/>
            </a:pPr>
            <a:r>
              <a:rPr lang="en-IN" sz="1800" dirty="0"/>
              <a:t>****SPRING AOP**** </a:t>
            </a:r>
            <a:r>
              <a:rPr lang="en-IN" sz="1800" dirty="0" err="1"/>
              <a:t>DoAfterReturningMethod</a:t>
            </a:r>
            <a:r>
              <a:rPr lang="en-IN" sz="1800" dirty="0"/>
              <a:t> : Executing after method return!</a:t>
            </a:r>
            <a:endParaRPr lang="en-IN" dirty="0"/>
          </a:p>
          <a:p>
            <a:endParaRPr lang="en-IN" dirty="0"/>
          </a:p>
          <a:p>
            <a:endParaRPr lang="en-IN" dirty="0"/>
          </a:p>
        </p:txBody>
      </p:sp>
    </p:spTree>
    <p:extLst>
      <p:ext uri="{BB962C8B-B14F-4D97-AF65-F5344CB8AC3E}">
        <p14:creationId xmlns:p14="http://schemas.microsoft.com/office/powerpoint/2010/main" val="2486872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FC02-8D09-4599-9DBF-E06BDF76494C}"/>
              </a:ext>
            </a:extLst>
          </p:cNvPr>
          <p:cNvSpPr>
            <a:spLocks noGrp="1"/>
          </p:cNvSpPr>
          <p:nvPr>
            <p:ph type="title"/>
          </p:nvPr>
        </p:nvSpPr>
        <p:spPr/>
        <p:txBody>
          <a:bodyPr>
            <a:noAutofit/>
          </a:bodyPr>
          <a:lstStyle/>
          <a:p>
            <a:r>
              <a:rPr lang="en-IN" sz="2400" dirty="0"/>
              <a:t>After Throwing Advice Example Duration: 10 min </a:t>
            </a:r>
          </a:p>
        </p:txBody>
      </p:sp>
      <p:sp>
        <p:nvSpPr>
          <p:cNvPr id="3" name="Content Placeholder 2">
            <a:extLst>
              <a:ext uri="{FF2B5EF4-FFF2-40B4-BE49-F238E27FC236}">
                <a16:creationId xmlns:a16="http://schemas.microsoft.com/office/drawing/2014/main" id="{7AF76727-77D3-4F32-B19E-4A3F867DDFE7}"/>
              </a:ext>
            </a:extLst>
          </p:cNvPr>
          <p:cNvSpPr>
            <a:spLocks noGrp="1"/>
          </p:cNvSpPr>
          <p:nvPr>
            <p:ph idx="1"/>
          </p:nvPr>
        </p:nvSpPr>
        <p:spPr>
          <a:xfrm>
            <a:off x="0" y="1052736"/>
            <a:ext cx="9144000" cy="5729064"/>
          </a:xfrm>
        </p:spPr>
        <p:txBody>
          <a:bodyPr>
            <a:normAutofit/>
          </a:bodyPr>
          <a:lstStyle/>
          <a:p>
            <a:pPr marL="0" indent="0">
              <a:buNone/>
            </a:pPr>
            <a:r>
              <a:rPr lang="en-IN" dirty="0"/>
              <a:t>After throwing Advice is the Advice to be executed if a method exits by throwing an exception. The class that implements it in the example is the one shown below:</a:t>
            </a:r>
          </a:p>
          <a:p>
            <a:endParaRPr lang="en-IN" dirty="0"/>
          </a:p>
          <a:p>
            <a:pPr marL="400050" lvl="1" indent="0">
              <a:buNone/>
            </a:pPr>
            <a:r>
              <a:rPr lang="en-IN" sz="2000" b="1" dirty="0"/>
              <a:t>DoAfterThrowingExceptionMethod.java</a:t>
            </a:r>
          </a:p>
          <a:p>
            <a:pPr marL="400050" lvl="1" indent="0">
              <a:buNone/>
            </a:pPr>
            <a:endParaRPr lang="en-IN" sz="2000" dirty="0"/>
          </a:p>
          <a:p>
            <a:pPr marL="400050" lvl="1" indent="0">
              <a:buNone/>
            </a:pPr>
            <a:r>
              <a:rPr lang="en-IN" sz="2000" dirty="0"/>
              <a:t>package </a:t>
            </a:r>
            <a:r>
              <a:rPr lang="en-IN" sz="2000" dirty="0" err="1"/>
              <a:t>com.aop.snippets.enterprise.aop</a:t>
            </a:r>
            <a:r>
              <a:rPr lang="en-IN" sz="2000" dirty="0"/>
              <a:t>;</a:t>
            </a:r>
          </a:p>
          <a:p>
            <a:pPr marL="400050" lvl="1" indent="0">
              <a:buNone/>
            </a:pPr>
            <a:r>
              <a:rPr lang="en-IN" sz="2000" dirty="0"/>
              <a:t> </a:t>
            </a:r>
          </a:p>
          <a:p>
            <a:pPr marL="400050" lvl="1" indent="0">
              <a:buNone/>
            </a:pPr>
            <a:r>
              <a:rPr lang="en-IN" sz="2000" dirty="0"/>
              <a:t>import </a:t>
            </a:r>
            <a:r>
              <a:rPr lang="en-IN" sz="2000" dirty="0" err="1"/>
              <a:t>org.springframework.aop.ThrowsAdvice</a:t>
            </a:r>
            <a:r>
              <a:rPr lang="en-IN" sz="2000" dirty="0"/>
              <a:t>;</a:t>
            </a:r>
          </a:p>
          <a:p>
            <a:pPr marL="400050" lvl="1" indent="0">
              <a:buNone/>
            </a:pPr>
            <a:r>
              <a:rPr lang="en-IN" sz="2000" dirty="0"/>
              <a:t> </a:t>
            </a:r>
          </a:p>
          <a:p>
            <a:pPr marL="400050" lvl="1" indent="0">
              <a:buNone/>
            </a:pPr>
            <a:r>
              <a:rPr lang="en-IN" sz="2000" dirty="0"/>
              <a:t>public class </a:t>
            </a:r>
            <a:r>
              <a:rPr lang="en-IN" sz="2000" dirty="0" err="1"/>
              <a:t>DoAfterThrowingExceptionMethod</a:t>
            </a:r>
            <a:r>
              <a:rPr lang="en-IN" sz="2000" dirty="0"/>
              <a:t> implements </a:t>
            </a:r>
            <a:r>
              <a:rPr lang="en-IN" sz="2000" dirty="0" err="1"/>
              <a:t>ThrowsAdvice</a:t>
            </a:r>
            <a:r>
              <a:rPr lang="en-IN" sz="2000" dirty="0"/>
              <a:t> {</a:t>
            </a:r>
          </a:p>
          <a:p>
            <a:pPr marL="400050" lvl="1" indent="0">
              <a:buNone/>
            </a:pPr>
            <a:r>
              <a:rPr lang="en-IN" sz="2000" dirty="0"/>
              <a:t>    public void </a:t>
            </a:r>
            <a:r>
              <a:rPr lang="en-IN" sz="2000" dirty="0" err="1"/>
              <a:t>afterThrowing</a:t>
            </a:r>
            <a:r>
              <a:rPr lang="en-IN" sz="2000" dirty="0"/>
              <a:t>(</a:t>
            </a:r>
            <a:r>
              <a:rPr lang="en-IN" sz="2000" dirty="0" err="1"/>
              <a:t>IllegalArgumentException</a:t>
            </a:r>
            <a:r>
              <a:rPr lang="en-IN" sz="2000" dirty="0"/>
              <a:t> e) throws Throwable {</a:t>
            </a:r>
          </a:p>
          <a:p>
            <a:pPr marL="400050" lvl="1" indent="0">
              <a:buNone/>
            </a:pPr>
            <a:r>
              <a:rPr lang="en-IN" sz="2000" dirty="0"/>
              <a:t>        </a:t>
            </a:r>
            <a:r>
              <a:rPr lang="en-IN" sz="2000" dirty="0" err="1"/>
              <a:t>System.out.println</a:t>
            </a:r>
            <a:r>
              <a:rPr lang="en-IN" sz="2000" dirty="0"/>
              <a:t>("****SPRING AOP**** </a:t>
            </a:r>
            <a:r>
              <a:rPr lang="en-IN" sz="2000" dirty="0" err="1"/>
              <a:t>DoAfterThrowingExceptionMethod</a:t>
            </a:r>
            <a:r>
              <a:rPr lang="en-IN" sz="2000" dirty="0"/>
              <a:t> : Executing when method throws exception!");</a:t>
            </a:r>
          </a:p>
          <a:p>
            <a:pPr marL="400050" lvl="1" indent="0">
              <a:buNone/>
            </a:pPr>
            <a:r>
              <a:rPr lang="en-IN" sz="2000" dirty="0"/>
              <a:t>    }</a:t>
            </a:r>
          </a:p>
          <a:p>
            <a:pPr marL="400050" lvl="1" indent="0">
              <a:buNone/>
            </a:pPr>
            <a:r>
              <a:rPr lang="en-IN" sz="2000" dirty="0"/>
              <a:t>}</a:t>
            </a:r>
            <a:endParaRPr lang="en-IN" dirty="0"/>
          </a:p>
          <a:p>
            <a:endParaRPr lang="en-IN" dirty="0"/>
          </a:p>
        </p:txBody>
      </p:sp>
    </p:spTree>
    <p:extLst>
      <p:ext uri="{BB962C8B-B14F-4D97-AF65-F5344CB8AC3E}">
        <p14:creationId xmlns:p14="http://schemas.microsoft.com/office/powerpoint/2010/main" val="261689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7F5B-74E4-4999-BAD5-D43BBE2321C5}"/>
              </a:ext>
            </a:extLst>
          </p:cNvPr>
          <p:cNvSpPr>
            <a:spLocks noGrp="1"/>
          </p:cNvSpPr>
          <p:nvPr>
            <p:ph type="title"/>
          </p:nvPr>
        </p:nvSpPr>
        <p:spPr/>
        <p:txBody>
          <a:bodyPr/>
          <a:lstStyle/>
          <a:p>
            <a:r>
              <a:rPr lang="en-IN" dirty="0"/>
              <a:t>After Throwing Advice Example Contd..</a:t>
            </a:r>
          </a:p>
        </p:txBody>
      </p:sp>
      <p:sp>
        <p:nvSpPr>
          <p:cNvPr id="4" name="Rectangle 3">
            <a:extLst>
              <a:ext uri="{FF2B5EF4-FFF2-40B4-BE49-F238E27FC236}">
                <a16:creationId xmlns:a16="http://schemas.microsoft.com/office/drawing/2014/main" id="{C9ADE480-7A5A-4A6F-8966-CE5C6D1B3C6E}"/>
              </a:ext>
            </a:extLst>
          </p:cNvPr>
          <p:cNvSpPr/>
          <p:nvPr/>
        </p:nvSpPr>
        <p:spPr>
          <a:xfrm>
            <a:off x="114300" y="1124744"/>
            <a:ext cx="4673724" cy="4339650"/>
          </a:xfrm>
          <a:prstGeom prst="rect">
            <a:avLst/>
          </a:prstGeom>
        </p:spPr>
        <p:txBody>
          <a:bodyPr wrap="square">
            <a:spAutoFit/>
          </a:bodyPr>
          <a:lstStyle/>
          <a:p>
            <a:r>
              <a:rPr lang="en-IN" sz="1200" dirty="0"/>
              <a:t>We add the new bean in applicationContext.xml.</a:t>
            </a:r>
          </a:p>
          <a:p>
            <a:r>
              <a:rPr lang="en-IN" sz="1200" dirty="0"/>
              <a:t> </a:t>
            </a:r>
          </a:p>
          <a:p>
            <a:r>
              <a:rPr lang="en-IN" sz="1200" dirty="0"/>
              <a:t>&lt;beans </a:t>
            </a:r>
            <a:r>
              <a:rPr lang="en-IN" sz="1200" dirty="0" err="1"/>
              <a:t>xmlns</a:t>
            </a:r>
            <a:r>
              <a:rPr lang="en-IN" sz="1200" dirty="0"/>
              <a:t>="http://www.springframework.org/schema/beans"</a:t>
            </a:r>
          </a:p>
          <a:p>
            <a:r>
              <a:rPr lang="en-IN" sz="1200" dirty="0"/>
              <a:t>    </a:t>
            </a:r>
            <a:r>
              <a:rPr lang="en-IN" sz="1200" dirty="0" err="1"/>
              <a:t>xmlns:xsi</a:t>
            </a:r>
            <a:r>
              <a:rPr lang="en-IN" sz="1200" dirty="0"/>
              <a:t>="http://www.w3.org/2001/XMLSchema-instance" </a:t>
            </a:r>
            <a:r>
              <a:rPr lang="en-IN" sz="1200" dirty="0" err="1"/>
              <a:t>xmlns:p</a:t>
            </a:r>
            <a:r>
              <a:rPr lang="en-IN" sz="1200" dirty="0"/>
              <a:t>="http://www.springframework.org/schema/p"</a:t>
            </a:r>
          </a:p>
          <a:p>
            <a:r>
              <a:rPr lang="en-IN" sz="1200" dirty="0"/>
              <a:t>    </a:t>
            </a:r>
            <a:r>
              <a:rPr lang="en-IN" sz="1200" dirty="0" err="1"/>
              <a:t>xmlns:aop</a:t>
            </a:r>
            <a:r>
              <a:rPr lang="en-IN" sz="1200" dirty="0"/>
              <a:t>="http://www.springframework.org/schema/aop" </a:t>
            </a:r>
            <a:r>
              <a:rPr lang="en-IN" sz="1200" dirty="0" err="1"/>
              <a:t>xmlns:context</a:t>
            </a:r>
            <a:r>
              <a:rPr lang="en-IN" sz="1200" dirty="0"/>
              <a:t>="http://www.springframework.org/schema/context"</a:t>
            </a:r>
          </a:p>
          <a:p>
            <a:r>
              <a:rPr lang="en-IN" sz="1200" dirty="0"/>
              <a:t>    </a:t>
            </a:r>
            <a:r>
              <a:rPr lang="en-IN" sz="1200" dirty="0" err="1"/>
              <a:t>xmlns:jee</a:t>
            </a:r>
            <a:r>
              <a:rPr lang="en-IN" sz="1200" dirty="0"/>
              <a:t>="http://www.springframework.org/schema/jee" </a:t>
            </a:r>
            <a:r>
              <a:rPr lang="en-IN" sz="1200" dirty="0" err="1"/>
              <a:t>xmlns:tx</a:t>
            </a:r>
            <a:r>
              <a:rPr lang="en-IN" sz="1200" dirty="0"/>
              <a:t>="http://www.springframework.org/schema/tx"</a:t>
            </a:r>
          </a:p>
          <a:p>
            <a:r>
              <a:rPr lang="en-IN" sz="1200" dirty="0"/>
              <a:t>    </a:t>
            </a:r>
            <a:r>
              <a:rPr lang="en-IN" sz="1200" dirty="0" err="1"/>
              <a:t>xmlns:task</a:t>
            </a:r>
            <a:r>
              <a:rPr lang="en-IN" sz="1200" dirty="0"/>
              <a:t>="http://www.springframework.org/schema/task"</a:t>
            </a:r>
          </a:p>
          <a:p>
            <a:r>
              <a:rPr lang="en-IN" sz="1200" dirty="0"/>
              <a:t>    </a:t>
            </a:r>
            <a:r>
              <a:rPr lang="en-IN" sz="1200" dirty="0" err="1"/>
              <a:t>xsi:schemaLocation</a:t>
            </a:r>
            <a:r>
              <a:rPr lang="en-IN" sz="1200" dirty="0"/>
              <a:t>="http://www.springframework.org/schema/aop http://www.springframework.org/schema/aop/spring-aop-3.2.xsd http://www.springframework.org/schema/beans http://www.springframework.org/schema/beans/spring-beans-3.2.xsd http://www.springframework.org/schema/context http://www.springframework.org/schema/context/spring-context-3.2.xsd http://www.springframework.org/schema/jee http://www.springframework.org/schema/jee/spring-jee-3.2.xsd http://www.springframework.org/schema/tx http://www.springframework.org/schema/tx/spring-tx-3.2.xsd http://www.springframework.org/schema/task http://www.springframework.org/schema/task/spring-task-3.2.xsd"&gt;</a:t>
            </a:r>
          </a:p>
          <a:p>
            <a:r>
              <a:rPr lang="en-IN" sz="1200" dirty="0"/>
              <a:t>     </a:t>
            </a:r>
          </a:p>
        </p:txBody>
      </p:sp>
      <p:sp>
        <p:nvSpPr>
          <p:cNvPr id="5" name="Rectangle 4">
            <a:extLst>
              <a:ext uri="{FF2B5EF4-FFF2-40B4-BE49-F238E27FC236}">
                <a16:creationId xmlns:a16="http://schemas.microsoft.com/office/drawing/2014/main" id="{B83AE84B-BD96-4F95-A600-04FF7DCA678C}"/>
              </a:ext>
            </a:extLst>
          </p:cNvPr>
          <p:cNvSpPr/>
          <p:nvPr/>
        </p:nvSpPr>
        <p:spPr>
          <a:xfrm>
            <a:off x="4572000" y="819479"/>
            <a:ext cx="4572000" cy="5262979"/>
          </a:xfrm>
          <a:prstGeom prst="rect">
            <a:avLst/>
          </a:prstGeom>
        </p:spPr>
        <p:txBody>
          <a:bodyPr wrap="square">
            <a:spAutoFit/>
          </a:bodyPr>
          <a:lstStyle/>
          <a:p>
            <a:r>
              <a:rPr lang="en-IN" sz="1200" dirty="0"/>
              <a:t>&lt;bean id="</a:t>
            </a:r>
            <a:r>
              <a:rPr lang="en-IN" sz="1200" dirty="0" err="1"/>
              <a:t>simpleServiceBean</a:t>
            </a:r>
            <a:r>
              <a:rPr lang="en-IN" sz="1200" dirty="0"/>
              <a:t>" class="</a:t>
            </a:r>
            <a:r>
              <a:rPr lang="en-IN" sz="1200" dirty="0" err="1"/>
              <a:t>com.aop.snippets.enterprise.SimpleService</a:t>
            </a:r>
            <a:r>
              <a:rPr lang="en-IN" sz="1200" dirty="0"/>
              <a:t>"&gt;</a:t>
            </a:r>
          </a:p>
          <a:p>
            <a:r>
              <a:rPr lang="en-IN" sz="1200" dirty="0"/>
              <a:t>        &lt;property name="name" value="Hello" /&gt;</a:t>
            </a:r>
          </a:p>
          <a:p>
            <a:r>
              <a:rPr lang="en-IN" sz="1200" dirty="0"/>
              <a:t>        &lt;property name="id" value="12345" /&gt;</a:t>
            </a:r>
          </a:p>
          <a:p>
            <a:r>
              <a:rPr lang="en-IN" sz="1200" dirty="0"/>
              <a:t>    &lt;/bean&gt;</a:t>
            </a:r>
          </a:p>
          <a:p>
            <a:r>
              <a:rPr lang="en-IN" sz="1200" dirty="0"/>
              <a:t>     &lt;bean id="</a:t>
            </a:r>
            <a:r>
              <a:rPr lang="en-IN" sz="1200" dirty="0" err="1"/>
              <a:t>doBeforeMethodBean</a:t>
            </a:r>
            <a:r>
              <a:rPr lang="en-IN" sz="1200" dirty="0"/>
              <a:t>"</a:t>
            </a:r>
          </a:p>
          <a:p>
            <a:r>
              <a:rPr lang="en-IN" sz="1200" dirty="0"/>
              <a:t>        class="</a:t>
            </a:r>
            <a:r>
              <a:rPr lang="en-IN" sz="1200" dirty="0" err="1"/>
              <a:t>com.aop.snippets.enterprise.aop.DoBeforeMethod</a:t>
            </a:r>
            <a:r>
              <a:rPr lang="en-IN" sz="1200" dirty="0"/>
              <a:t>" /&gt;</a:t>
            </a:r>
          </a:p>
          <a:p>
            <a:r>
              <a:rPr lang="en-IN" sz="1200" dirty="0"/>
              <a:t> </a:t>
            </a:r>
          </a:p>
          <a:p>
            <a:r>
              <a:rPr lang="en-IN" sz="1200" dirty="0"/>
              <a:t>    &lt;bean id="</a:t>
            </a:r>
            <a:r>
              <a:rPr lang="en-IN" sz="1200" dirty="0" err="1"/>
              <a:t>doAfterReturningMethodBean</a:t>
            </a:r>
            <a:r>
              <a:rPr lang="en-IN" sz="1200" dirty="0"/>
              <a:t>"</a:t>
            </a:r>
          </a:p>
          <a:p>
            <a:r>
              <a:rPr lang="en-IN" sz="1200" dirty="0"/>
              <a:t>        class="</a:t>
            </a:r>
            <a:r>
              <a:rPr lang="en-IN" sz="1200" dirty="0" err="1"/>
              <a:t>com.aop.snippets.enterprise.aop.DoAfterReturningMethod</a:t>
            </a:r>
            <a:r>
              <a:rPr lang="en-IN" sz="1200" dirty="0"/>
              <a:t>" /&gt;</a:t>
            </a:r>
          </a:p>
          <a:p>
            <a:r>
              <a:rPr lang="en-IN" sz="1200" dirty="0"/>
              <a:t> &lt;bean id="</a:t>
            </a:r>
            <a:r>
              <a:rPr lang="en-IN" sz="1200" dirty="0" err="1"/>
              <a:t>doAfterThrowingExceptionMethodBean</a:t>
            </a:r>
            <a:r>
              <a:rPr lang="en-IN" sz="1200" dirty="0"/>
              <a:t>"</a:t>
            </a:r>
          </a:p>
          <a:p>
            <a:r>
              <a:rPr lang="en-IN" sz="1200" dirty="0"/>
              <a:t>        class="com.aop.snippets.enterprise.aop.DoAfterThrowingExceptionMethod" /&gt;</a:t>
            </a:r>
          </a:p>
          <a:p>
            <a:r>
              <a:rPr lang="en-IN" sz="1200" dirty="0"/>
              <a:t>     &lt;bean id="</a:t>
            </a:r>
            <a:r>
              <a:rPr lang="en-IN" sz="1200" dirty="0" err="1"/>
              <a:t>simpleServiceProxy</a:t>
            </a:r>
            <a:r>
              <a:rPr lang="en-IN" sz="1200" dirty="0"/>
              <a:t>" class="</a:t>
            </a:r>
            <a:r>
              <a:rPr lang="en-IN" sz="1200" dirty="0" err="1"/>
              <a:t>org.springframework.aop.framework.ProxyFactoryBean</a:t>
            </a:r>
            <a:r>
              <a:rPr lang="en-IN" sz="1200" dirty="0"/>
              <a:t>"&gt;</a:t>
            </a:r>
          </a:p>
          <a:p>
            <a:r>
              <a:rPr lang="en-IN" sz="1200" dirty="0"/>
              <a:t>        &lt;property name="target" ref="</a:t>
            </a:r>
            <a:r>
              <a:rPr lang="en-IN" sz="1200" dirty="0" err="1"/>
              <a:t>simpleServiceBean</a:t>
            </a:r>
            <a:r>
              <a:rPr lang="en-IN" sz="1200" dirty="0"/>
              <a:t>" /&gt;</a:t>
            </a:r>
          </a:p>
          <a:p>
            <a:r>
              <a:rPr lang="en-IN" sz="1200" dirty="0"/>
              <a:t>        &lt;property name="</a:t>
            </a:r>
            <a:r>
              <a:rPr lang="en-IN" sz="1200" dirty="0" err="1"/>
              <a:t>interceptorNames</a:t>
            </a:r>
            <a:r>
              <a:rPr lang="en-IN" sz="1200" dirty="0"/>
              <a:t>"&gt;</a:t>
            </a:r>
          </a:p>
          <a:p>
            <a:r>
              <a:rPr lang="en-IN" sz="1200" dirty="0"/>
              <a:t>            &lt;list&gt;</a:t>
            </a:r>
          </a:p>
          <a:p>
            <a:r>
              <a:rPr lang="en-IN" sz="1200" dirty="0"/>
              <a:t>                &lt;value&gt;</a:t>
            </a:r>
            <a:r>
              <a:rPr lang="en-IN" sz="1200" dirty="0" err="1"/>
              <a:t>doBeforeMethodBean</a:t>
            </a:r>
            <a:r>
              <a:rPr lang="en-IN" sz="1200" dirty="0"/>
              <a:t>&lt;/value&gt;</a:t>
            </a:r>
          </a:p>
          <a:p>
            <a:r>
              <a:rPr lang="en-IN" sz="1200" dirty="0"/>
              <a:t>                &lt;value&gt;</a:t>
            </a:r>
            <a:r>
              <a:rPr lang="en-IN" sz="1200" dirty="0" err="1"/>
              <a:t>doAfterReturningMethodBean</a:t>
            </a:r>
            <a:r>
              <a:rPr lang="en-IN" sz="1200" dirty="0"/>
              <a:t>&lt;/value&gt;</a:t>
            </a:r>
          </a:p>
          <a:p>
            <a:r>
              <a:rPr lang="en-IN" sz="1200" dirty="0"/>
              <a:t>                &lt;value&gt;</a:t>
            </a:r>
            <a:r>
              <a:rPr lang="en-IN" sz="1200" dirty="0" err="1"/>
              <a:t>doAfterThrowingExceptionMethodBean</a:t>
            </a:r>
            <a:r>
              <a:rPr lang="en-IN" sz="1200" dirty="0"/>
              <a:t>&lt;/value&gt;</a:t>
            </a:r>
          </a:p>
          <a:p>
            <a:r>
              <a:rPr lang="en-IN" sz="1200" dirty="0"/>
              <a:t>            &lt;/list&gt;</a:t>
            </a:r>
          </a:p>
          <a:p>
            <a:r>
              <a:rPr lang="en-IN" sz="1200" dirty="0"/>
              <a:t>        &lt;/property&gt;</a:t>
            </a:r>
          </a:p>
          <a:p>
            <a:r>
              <a:rPr lang="en-IN" sz="1200" dirty="0"/>
              <a:t>    &lt;/bean&gt;</a:t>
            </a:r>
          </a:p>
          <a:p>
            <a:r>
              <a:rPr lang="en-IN" sz="1200" dirty="0"/>
              <a:t>&lt;/beans&gt;</a:t>
            </a:r>
          </a:p>
        </p:txBody>
      </p:sp>
    </p:spTree>
    <p:extLst>
      <p:ext uri="{BB962C8B-B14F-4D97-AF65-F5344CB8AC3E}">
        <p14:creationId xmlns:p14="http://schemas.microsoft.com/office/powerpoint/2010/main" val="3796457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CF80-57BA-4906-B9EF-8587F47717E0}"/>
              </a:ext>
            </a:extLst>
          </p:cNvPr>
          <p:cNvSpPr>
            <a:spLocks noGrp="1"/>
          </p:cNvSpPr>
          <p:nvPr>
            <p:ph type="title"/>
          </p:nvPr>
        </p:nvSpPr>
        <p:spPr/>
        <p:txBody>
          <a:bodyPr/>
          <a:lstStyle/>
          <a:p>
            <a:r>
              <a:rPr lang="en-IN" dirty="0"/>
              <a:t>After Throwing Advice Example</a:t>
            </a:r>
          </a:p>
        </p:txBody>
      </p:sp>
      <p:sp>
        <p:nvSpPr>
          <p:cNvPr id="3" name="Content Placeholder 2">
            <a:extLst>
              <a:ext uri="{FF2B5EF4-FFF2-40B4-BE49-F238E27FC236}">
                <a16:creationId xmlns:a16="http://schemas.microsoft.com/office/drawing/2014/main" id="{86116C0F-FC24-4FBF-892F-0D2FCB39AA3B}"/>
              </a:ext>
            </a:extLst>
          </p:cNvPr>
          <p:cNvSpPr>
            <a:spLocks noGrp="1"/>
          </p:cNvSpPr>
          <p:nvPr>
            <p:ph idx="1"/>
          </p:nvPr>
        </p:nvSpPr>
        <p:spPr>
          <a:xfrm>
            <a:off x="179512" y="1600200"/>
            <a:ext cx="8735888" cy="4925144"/>
          </a:xfrm>
        </p:spPr>
        <p:txBody>
          <a:bodyPr>
            <a:normAutofit fontScale="92500" lnSpcReduction="10000"/>
          </a:bodyPr>
          <a:lstStyle/>
          <a:p>
            <a:pPr marL="0" indent="0">
              <a:buNone/>
            </a:pPr>
            <a:r>
              <a:rPr lang="en-IN" dirty="0"/>
              <a:t>Now, after running the example again we can see that only the </a:t>
            </a:r>
            <a:r>
              <a:rPr lang="en-IN" dirty="0" err="1"/>
              <a:t>checkName</a:t>
            </a:r>
            <a:r>
              <a:rPr lang="en-IN" dirty="0"/>
              <a:t>() method is being intercepted by the </a:t>
            </a:r>
            <a:r>
              <a:rPr lang="en-IN" dirty="0" err="1"/>
              <a:t>DoAfterThrowingExceptionMethod</a:t>
            </a:r>
            <a:r>
              <a:rPr lang="en-IN" dirty="0"/>
              <a:t>.</a:t>
            </a:r>
          </a:p>
          <a:p>
            <a:endParaRPr lang="en-IN" dirty="0"/>
          </a:p>
          <a:p>
            <a:pPr marL="0" indent="0">
              <a:buNone/>
            </a:pPr>
            <a:r>
              <a:rPr lang="en-IN" sz="1800" dirty="0"/>
              <a:t>Output</a:t>
            </a:r>
          </a:p>
          <a:p>
            <a:pPr marL="0" indent="0">
              <a:buNone/>
            </a:pPr>
            <a:endParaRPr lang="en-IN" sz="1800" dirty="0"/>
          </a:p>
          <a:p>
            <a:pPr marL="0" indent="0">
              <a:buNone/>
            </a:pPr>
            <a:r>
              <a:rPr lang="en-IN" sz="1800" dirty="0"/>
              <a:t>****SPRING AOP**** </a:t>
            </a:r>
            <a:r>
              <a:rPr lang="en-IN" sz="1800" dirty="0" err="1"/>
              <a:t>DoBeforeMethod</a:t>
            </a:r>
            <a:r>
              <a:rPr lang="en-IN" sz="1800" dirty="0"/>
              <a:t> : Executing before method!</a:t>
            </a:r>
          </a:p>
          <a:p>
            <a:pPr marL="0" indent="0">
              <a:buNone/>
            </a:pPr>
            <a:r>
              <a:rPr lang="en-IN" sz="1800" dirty="0" err="1"/>
              <a:t>SimpleService</a:t>
            </a:r>
            <a:r>
              <a:rPr lang="en-IN" sz="1800" dirty="0"/>
              <a:t> : Method </a:t>
            </a:r>
            <a:r>
              <a:rPr lang="en-IN" sz="1800" dirty="0" err="1"/>
              <a:t>printNameId</a:t>
            </a:r>
            <a:r>
              <a:rPr lang="en-IN" sz="1800" dirty="0"/>
              <a:t>() : My name is Hello and my id is 12345</a:t>
            </a:r>
          </a:p>
          <a:p>
            <a:pPr marL="0" indent="0">
              <a:buNone/>
            </a:pPr>
            <a:r>
              <a:rPr lang="en-IN" sz="1800" dirty="0"/>
              <a:t>****SPRING AOP**** </a:t>
            </a:r>
            <a:r>
              <a:rPr lang="en-IN" sz="1800" dirty="0" err="1"/>
              <a:t>DoAfterReturningMethod</a:t>
            </a:r>
            <a:r>
              <a:rPr lang="en-IN" sz="1800" dirty="0"/>
              <a:t> : Executing after method return!</a:t>
            </a:r>
          </a:p>
          <a:p>
            <a:pPr marL="0" indent="0">
              <a:buNone/>
            </a:pPr>
            <a:r>
              <a:rPr lang="en-IN" sz="1800" dirty="0"/>
              <a:t>--------------</a:t>
            </a:r>
          </a:p>
          <a:p>
            <a:pPr marL="0" indent="0">
              <a:buNone/>
            </a:pPr>
            <a:r>
              <a:rPr lang="en-IN" sz="1800" dirty="0"/>
              <a:t>****SPRING AOP**** </a:t>
            </a:r>
            <a:r>
              <a:rPr lang="en-IN" sz="1800" dirty="0" err="1"/>
              <a:t>DoBeforeMethod</a:t>
            </a:r>
            <a:r>
              <a:rPr lang="en-IN" sz="1800" dirty="0"/>
              <a:t> : Executing before method!</a:t>
            </a:r>
          </a:p>
          <a:p>
            <a:pPr marL="0" indent="0">
              <a:buNone/>
            </a:pPr>
            <a:r>
              <a:rPr lang="en-IN" sz="1800" dirty="0"/>
              <a:t>****SPRING AOP**** </a:t>
            </a:r>
            <a:r>
              <a:rPr lang="en-IN" sz="1800" dirty="0" err="1"/>
              <a:t>DoAfterThrowingExceptionMethod</a:t>
            </a:r>
            <a:r>
              <a:rPr lang="en-IN" sz="1800" dirty="0"/>
              <a:t> : Executing when method throws exception!</a:t>
            </a:r>
          </a:p>
          <a:p>
            <a:pPr marL="0" indent="0">
              <a:buNone/>
            </a:pPr>
            <a:r>
              <a:rPr lang="en-IN" sz="1800" dirty="0" err="1"/>
              <a:t>SimpleService</a:t>
            </a:r>
            <a:r>
              <a:rPr lang="en-IN" sz="1800" dirty="0"/>
              <a:t>: Method </a:t>
            </a:r>
            <a:r>
              <a:rPr lang="en-IN" sz="1800" dirty="0" err="1"/>
              <a:t>checkName</a:t>
            </a:r>
            <a:r>
              <a:rPr lang="en-IN" sz="1800" dirty="0"/>
              <a:t>() exception thrown..</a:t>
            </a:r>
          </a:p>
          <a:p>
            <a:pPr marL="0" indent="0">
              <a:buNone/>
            </a:pPr>
            <a:r>
              <a:rPr lang="en-IN" sz="1800" dirty="0"/>
              <a:t>--------------</a:t>
            </a:r>
          </a:p>
          <a:p>
            <a:pPr marL="0" indent="0">
              <a:buNone/>
            </a:pPr>
            <a:r>
              <a:rPr lang="en-IN" sz="1800" dirty="0"/>
              <a:t>****SPRING AOP**** </a:t>
            </a:r>
            <a:r>
              <a:rPr lang="en-IN" sz="1800" dirty="0" err="1"/>
              <a:t>DoBeforeMethod</a:t>
            </a:r>
            <a:r>
              <a:rPr lang="en-IN" sz="1800" dirty="0"/>
              <a:t> : Executing before method!</a:t>
            </a:r>
          </a:p>
          <a:p>
            <a:pPr marL="0" indent="0">
              <a:buNone/>
            </a:pPr>
            <a:r>
              <a:rPr lang="en-IN" sz="1800" dirty="0" err="1"/>
              <a:t>SimpleService</a:t>
            </a:r>
            <a:r>
              <a:rPr lang="en-IN" sz="1800" dirty="0"/>
              <a:t> : Method </a:t>
            </a:r>
            <a:r>
              <a:rPr lang="en-IN" sz="1800" dirty="0" err="1"/>
              <a:t>sayHello</a:t>
            </a:r>
            <a:r>
              <a:rPr lang="en-IN" sz="1800" dirty="0"/>
              <a:t>() : Hello! </a:t>
            </a:r>
            <a:r>
              <a:rPr lang="en-IN" sz="1800" dirty="0" err="1"/>
              <a:t>aop</a:t>
            </a:r>
            <a:endParaRPr lang="en-IN" sz="1800" dirty="0"/>
          </a:p>
          <a:p>
            <a:pPr marL="0" indent="0">
              <a:buNone/>
            </a:pPr>
            <a:r>
              <a:rPr lang="en-IN" sz="1800" dirty="0"/>
              <a:t>****SPRING AOP**** </a:t>
            </a:r>
            <a:r>
              <a:rPr lang="en-IN" sz="1800" dirty="0" err="1"/>
              <a:t>DoAfterReturningMethod</a:t>
            </a:r>
            <a:r>
              <a:rPr lang="en-IN" sz="1800" dirty="0"/>
              <a:t> : Executing after method return!</a:t>
            </a:r>
            <a:endParaRPr lang="en-IN" dirty="0"/>
          </a:p>
          <a:p>
            <a:endParaRPr lang="en-IN" dirty="0"/>
          </a:p>
        </p:txBody>
      </p:sp>
    </p:spTree>
    <p:extLst>
      <p:ext uri="{BB962C8B-B14F-4D97-AF65-F5344CB8AC3E}">
        <p14:creationId xmlns:p14="http://schemas.microsoft.com/office/powerpoint/2010/main" val="861767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2874-F31E-43B5-8AF6-5647B5759143}"/>
              </a:ext>
            </a:extLst>
          </p:cNvPr>
          <p:cNvSpPr>
            <a:spLocks noGrp="1"/>
          </p:cNvSpPr>
          <p:nvPr>
            <p:ph type="title"/>
          </p:nvPr>
        </p:nvSpPr>
        <p:spPr/>
        <p:txBody>
          <a:bodyPr>
            <a:normAutofit fontScale="90000"/>
          </a:bodyPr>
          <a:lstStyle/>
          <a:p>
            <a:r>
              <a:rPr lang="en-IN" dirty="0"/>
              <a:t>Around Advice Example Duration:10 min</a:t>
            </a:r>
          </a:p>
        </p:txBody>
      </p:sp>
      <p:sp>
        <p:nvSpPr>
          <p:cNvPr id="3" name="Content Placeholder 2">
            <a:extLst>
              <a:ext uri="{FF2B5EF4-FFF2-40B4-BE49-F238E27FC236}">
                <a16:creationId xmlns:a16="http://schemas.microsoft.com/office/drawing/2014/main" id="{FBBF315C-D736-44B0-B3E3-90B5E4958368}"/>
              </a:ext>
            </a:extLst>
          </p:cNvPr>
          <p:cNvSpPr>
            <a:spLocks noGrp="1"/>
          </p:cNvSpPr>
          <p:nvPr>
            <p:ph idx="1"/>
          </p:nvPr>
        </p:nvSpPr>
        <p:spPr>
          <a:xfrm>
            <a:off x="179512" y="1124744"/>
            <a:ext cx="8735888" cy="5001419"/>
          </a:xfrm>
        </p:spPr>
        <p:txBody>
          <a:bodyPr/>
          <a:lstStyle/>
          <a:p>
            <a:pPr marL="0" indent="0">
              <a:buNone/>
            </a:pPr>
            <a:r>
              <a:rPr lang="en-IN" dirty="0"/>
              <a:t>Around advice is the Advice that surrounds a join point such as a method invocation. This is the most powerful kind of advice. Around advice can perform custom behaviour before and after the method invocation. It is also responsible for choosing whether to proceed to the join point or to shortcut the advised method execution by returning its own return value or throwing an exception. The class that implements an around Advice is shown below:</a:t>
            </a:r>
          </a:p>
        </p:txBody>
      </p:sp>
    </p:spTree>
    <p:extLst>
      <p:ext uri="{BB962C8B-B14F-4D97-AF65-F5344CB8AC3E}">
        <p14:creationId xmlns:p14="http://schemas.microsoft.com/office/powerpoint/2010/main" val="2298465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52E0-7923-419A-972D-3D02D206A69C}"/>
              </a:ext>
            </a:extLst>
          </p:cNvPr>
          <p:cNvSpPr>
            <a:spLocks noGrp="1"/>
          </p:cNvSpPr>
          <p:nvPr>
            <p:ph type="title"/>
          </p:nvPr>
        </p:nvSpPr>
        <p:spPr/>
        <p:txBody>
          <a:bodyPr/>
          <a:lstStyle/>
          <a:p>
            <a:r>
              <a:rPr lang="en-IN" dirty="0"/>
              <a:t>Around Advice Example</a:t>
            </a:r>
          </a:p>
        </p:txBody>
      </p:sp>
      <p:sp>
        <p:nvSpPr>
          <p:cNvPr id="4" name="Rectangle 3">
            <a:extLst>
              <a:ext uri="{FF2B5EF4-FFF2-40B4-BE49-F238E27FC236}">
                <a16:creationId xmlns:a16="http://schemas.microsoft.com/office/drawing/2014/main" id="{5C5B7E2D-3E94-454A-9266-F8DCE4964E59}"/>
              </a:ext>
            </a:extLst>
          </p:cNvPr>
          <p:cNvSpPr/>
          <p:nvPr/>
        </p:nvSpPr>
        <p:spPr>
          <a:xfrm>
            <a:off x="107504" y="748512"/>
            <a:ext cx="8807896" cy="6001643"/>
          </a:xfrm>
          <a:prstGeom prst="rect">
            <a:avLst/>
          </a:prstGeom>
        </p:spPr>
        <p:txBody>
          <a:bodyPr wrap="square">
            <a:spAutoFit/>
          </a:bodyPr>
          <a:lstStyle/>
          <a:p>
            <a:endParaRPr lang="en-IN" sz="1200" dirty="0"/>
          </a:p>
          <a:p>
            <a:r>
              <a:rPr lang="en-IN" sz="1200" dirty="0"/>
              <a:t>DoAroundMethod.java</a:t>
            </a:r>
          </a:p>
          <a:p>
            <a:r>
              <a:rPr lang="en-IN" sz="1200" dirty="0"/>
              <a:t>package </a:t>
            </a:r>
            <a:r>
              <a:rPr lang="en-IN" sz="1200" dirty="0" err="1"/>
              <a:t>com.aop.snippets.enterprise.aop</a:t>
            </a:r>
            <a:r>
              <a:rPr lang="en-IN" sz="1200" dirty="0"/>
              <a:t>;</a:t>
            </a:r>
          </a:p>
          <a:p>
            <a:r>
              <a:rPr lang="en-IN" sz="1200" dirty="0"/>
              <a:t> </a:t>
            </a:r>
          </a:p>
          <a:p>
            <a:r>
              <a:rPr lang="en-IN" sz="1200" dirty="0"/>
              <a:t>    import </a:t>
            </a:r>
            <a:r>
              <a:rPr lang="en-IN" sz="1200" dirty="0" err="1"/>
              <a:t>java.util.Arrays</a:t>
            </a:r>
            <a:r>
              <a:rPr lang="en-IN" sz="1200" dirty="0"/>
              <a:t>;</a:t>
            </a:r>
          </a:p>
          <a:p>
            <a:r>
              <a:rPr lang="en-IN" sz="1200" dirty="0"/>
              <a:t>      </a:t>
            </a:r>
          </a:p>
          <a:p>
            <a:r>
              <a:rPr lang="en-IN" sz="1200" dirty="0"/>
              <a:t>    import </a:t>
            </a:r>
            <a:r>
              <a:rPr lang="en-IN" sz="1200" dirty="0" err="1"/>
              <a:t>org.aopalliance.intercept.MethodInterceptor</a:t>
            </a:r>
            <a:r>
              <a:rPr lang="en-IN" sz="1200" dirty="0"/>
              <a:t>;</a:t>
            </a:r>
          </a:p>
          <a:p>
            <a:r>
              <a:rPr lang="en-IN" sz="1200" dirty="0"/>
              <a:t>    import </a:t>
            </a:r>
            <a:r>
              <a:rPr lang="en-IN" sz="1200" dirty="0" err="1"/>
              <a:t>org.aopalliance.intercept.MethodInvocation</a:t>
            </a:r>
            <a:r>
              <a:rPr lang="en-IN" sz="1200" dirty="0"/>
              <a:t>;</a:t>
            </a:r>
          </a:p>
          <a:p>
            <a:r>
              <a:rPr lang="en-IN" sz="1200" dirty="0"/>
              <a:t> </a:t>
            </a:r>
          </a:p>
          <a:p>
            <a:r>
              <a:rPr lang="en-IN" sz="1200" dirty="0"/>
              <a:t>public class </a:t>
            </a:r>
            <a:r>
              <a:rPr lang="en-IN" sz="1200" dirty="0" err="1"/>
              <a:t>DoAroundMethod</a:t>
            </a:r>
            <a:r>
              <a:rPr lang="en-IN" sz="1200" dirty="0"/>
              <a:t> implements </a:t>
            </a:r>
            <a:r>
              <a:rPr lang="en-IN" sz="1200" dirty="0" err="1"/>
              <a:t>MethodInterceptor</a:t>
            </a:r>
            <a:r>
              <a:rPr lang="en-IN" sz="1200" dirty="0"/>
              <a:t> {</a:t>
            </a:r>
          </a:p>
          <a:p>
            <a:r>
              <a:rPr lang="en-IN" sz="1200" dirty="0"/>
              <a:t>        public Object invoke(</a:t>
            </a:r>
            <a:r>
              <a:rPr lang="en-IN" sz="1200" dirty="0" err="1"/>
              <a:t>MethodInvocation</a:t>
            </a:r>
            <a:r>
              <a:rPr lang="en-IN" sz="1200" dirty="0"/>
              <a:t> </a:t>
            </a:r>
            <a:r>
              <a:rPr lang="en-IN" sz="1200" dirty="0" err="1"/>
              <a:t>methodInvocation</a:t>
            </a:r>
            <a:r>
              <a:rPr lang="en-IN" sz="1200" dirty="0"/>
              <a:t>) throws Throwable {</a:t>
            </a:r>
          </a:p>
          <a:p>
            <a:r>
              <a:rPr lang="en-IN" sz="1200" dirty="0"/>
              <a:t>      </a:t>
            </a:r>
          </a:p>
          <a:p>
            <a:r>
              <a:rPr lang="en-IN" sz="1200" dirty="0"/>
              <a:t>            </a:t>
            </a:r>
            <a:r>
              <a:rPr lang="en-IN" sz="1200" dirty="0" err="1"/>
              <a:t>System.out.println</a:t>
            </a:r>
            <a:r>
              <a:rPr lang="en-IN" sz="1200" dirty="0"/>
              <a:t>("****SPRING AOP**** </a:t>
            </a:r>
            <a:r>
              <a:rPr lang="en-IN" sz="1200" dirty="0" err="1"/>
              <a:t>DoAroundMethod</a:t>
            </a:r>
            <a:r>
              <a:rPr lang="en-IN" sz="1200" dirty="0"/>
              <a:t>: Method name : "</a:t>
            </a:r>
          </a:p>
          <a:p>
            <a:r>
              <a:rPr lang="en-IN" sz="1200" dirty="0"/>
              <a:t>                    + </a:t>
            </a:r>
            <a:r>
              <a:rPr lang="en-IN" sz="1200" dirty="0" err="1"/>
              <a:t>methodInvocation.getMethod</a:t>
            </a:r>
            <a:r>
              <a:rPr lang="en-IN" sz="1200" dirty="0"/>
              <a:t>().</a:t>
            </a:r>
            <a:r>
              <a:rPr lang="en-IN" sz="1200" dirty="0" err="1"/>
              <a:t>getName</a:t>
            </a:r>
            <a:r>
              <a:rPr lang="en-IN" sz="1200" dirty="0"/>
              <a:t>());</a:t>
            </a:r>
          </a:p>
          <a:p>
            <a:r>
              <a:rPr lang="en-IN" sz="1200" dirty="0"/>
              <a:t>            </a:t>
            </a:r>
            <a:r>
              <a:rPr lang="en-IN" sz="1200" dirty="0" err="1"/>
              <a:t>System.out.println</a:t>
            </a:r>
            <a:r>
              <a:rPr lang="en-IN" sz="1200" dirty="0"/>
              <a:t>("****SPRING AOP**** </a:t>
            </a:r>
            <a:r>
              <a:rPr lang="en-IN" sz="1200" dirty="0" err="1"/>
              <a:t>DoAroundMethod</a:t>
            </a:r>
            <a:r>
              <a:rPr lang="en-IN" sz="1200" dirty="0"/>
              <a:t>: Method arguments : "</a:t>
            </a:r>
          </a:p>
          <a:p>
            <a:r>
              <a:rPr lang="en-IN" sz="1200" dirty="0"/>
              <a:t>                    + </a:t>
            </a:r>
            <a:r>
              <a:rPr lang="en-IN" sz="1200" dirty="0" err="1"/>
              <a:t>Arrays.toString</a:t>
            </a:r>
            <a:r>
              <a:rPr lang="en-IN" sz="1200" dirty="0"/>
              <a:t>(</a:t>
            </a:r>
            <a:r>
              <a:rPr lang="en-IN" sz="1200" dirty="0" err="1"/>
              <a:t>methodInvocation.getArguments</a:t>
            </a:r>
            <a:r>
              <a:rPr lang="en-IN" sz="1200" dirty="0"/>
              <a:t>()));</a:t>
            </a:r>
          </a:p>
          <a:p>
            <a:r>
              <a:rPr lang="en-IN" sz="1200" dirty="0"/>
              <a:t>            // same with </a:t>
            </a:r>
            <a:r>
              <a:rPr lang="en-IN" sz="1200" dirty="0" err="1"/>
              <a:t>MethodBeforeAdvice</a:t>
            </a:r>
            <a:endParaRPr lang="en-IN" sz="1200" dirty="0"/>
          </a:p>
          <a:p>
            <a:r>
              <a:rPr lang="en-IN" sz="1200" dirty="0"/>
              <a:t>            </a:t>
            </a:r>
            <a:r>
              <a:rPr lang="en-IN" sz="1200" dirty="0" err="1"/>
              <a:t>System.out.println</a:t>
            </a:r>
            <a:r>
              <a:rPr lang="en-IN" sz="1200" dirty="0"/>
              <a:t>("****SPRING AOP**** </a:t>
            </a:r>
            <a:r>
              <a:rPr lang="en-IN" sz="1200" dirty="0" err="1"/>
              <a:t>DoAroundMethod</a:t>
            </a:r>
            <a:r>
              <a:rPr lang="en-IN" sz="1200" dirty="0"/>
              <a:t>: Before method executing!");</a:t>
            </a:r>
          </a:p>
          <a:p>
            <a:r>
              <a:rPr lang="en-IN" sz="1200" dirty="0"/>
              <a:t>      </a:t>
            </a:r>
          </a:p>
          <a:p>
            <a:r>
              <a:rPr lang="en-IN" sz="1200" dirty="0"/>
              <a:t>            try {</a:t>
            </a:r>
          </a:p>
          <a:p>
            <a:r>
              <a:rPr lang="en-IN" sz="1200" dirty="0"/>
              <a:t>                // proceed to original method call</a:t>
            </a:r>
          </a:p>
          <a:p>
            <a:r>
              <a:rPr lang="en-IN" sz="1200" dirty="0"/>
              <a:t>                Object result = </a:t>
            </a:r>
            <a:r>
              <a:rPr lang="en-IN" sz="1200" dirty="0" err="1"/>
              <a:t>methodInvocation.proceed</a:t>
            </a:r>
            <a:r>
              <a:rPr lang="en-IN" sz="1200" dirty="0"/>
              <a:t>();</a:t>
            </a:r>
          </a:p>
          <a:p>
            <a:r>
              <a:rPr lang="en-IN" sz="1200" dirty="0"/>
              <a:t>                // same with </a:t>
            </a:r>
            <a:r>
              <a:rPr lang="en-IN" sz="1200" dirty="0" err="1"/>
              <a:t>AfterReturningAdvice</a:t>
            </a:r>
            <a:endParaRPr lang="en-IN" sz="1200" dirty="0"/>
          </a:p>
          <a:p>
            <a:r>
              <a:rPr lang="en-IN" sz="1200" dirty="0"/>
              <a:t>                </a:t>
            </a:r>
            <a:r>
              <a:rPr lang="en-IN" sz="1200" dirty="0" err="1"/>
              <a:t>System.out.println</a:t>
            </a:r>
            <a:r>
              <a:rPr lang="en-IN" sz="1200" dirty="0"/>
              <a:t>("****SPRING AOP**** </a:t>
            </a:r>
            <a:r>
              <a:rPr lang="en-IN" sz="1200" dirty="0" err="1"/>
              <a:t>DoAroundMethod</a:t>
            </a:r>
            <a:r>
              <a:rPr lang="en-IN" sz="1200" dirty="0"/>
              <a:t>: After method executing!");</a:t>
            </a:r>
          </a:p>
          <a:p>
            <a:r>
              <a:rPr lang="en-IN" sz="1200" dirty="0"/>
              <a:t>                return result;</a:t>
            </a:r>
          </a:p>
          <a:p>
            <a:r>
              <a:rPr lang="en-IN" sz="1200" dirty="0"/>
              <a:t>      </a:t>
            </a:r>
          </a:p>
          <a:p>
            <a:r>
              <a:rPr lang="en-IN" sz="1200" dirty="0"/>
              <a:t>            } catch (</a:t>
            </a:r>
            <a:r>
              <a:rPr lang="en-IN" sz="1200" dirty="0" err="1"/>
              <a:t>IllegalArgumentException</a:t>
            </a:r>
            <a:r>
              <a:rPr lang="en-IN" sz="1200" dirty="0"/>
              <a:t> e) {</a:t>
            </a:r>
          </a:p>
          <a:p>
            <a:r>
              <a:rPr lang="en-IN" sz="1200" dirty="0"/>
              <a:t>                // same with </a:t>
            </a:r>
            <a:r>
              <a:rPr lang="en-IN" sz="1200" dirty="0" err="1"/>
              <a:t>ThrowsAdvice</a:t>
            </a:r>
            <a:endParaRPr lang="en-IN" sz="1200" dirty="0"/>
          </a:p>
          <a:p>
            <a:r>
              <a:rPr lang="en-IN" sz="1200" dirty="0"/>
              <a:t>                </a:t>
            </a:r>
            <a:r>
              <a:rPr lang="en-IN" sz="1200" dirty="0" err="1"/>
              <a:t>System.out.println</a:t>
            </a:r>
            <a:r>
              <a:rPr lang="en-IN" sz="1200" dirty="0"/>
              <a:t>("****SPRING AOP**** </a:t>
            </a:r>
            <a:r>
              <a:rPr lang="en-IN" sz="1200" dirty="0" err="1"/>
              <a:t>DoAroundMethod</a:t>
            </a:r>
            <a:r>
              <a:rPr lang="en-IN" sz="1200" dirty="0"/>
              <a:t>: When method throws Exception!");</a:t>
            </a:r>
          </a:p>
          <a:p>
            <a:r>
              <a:rPr lang="en-IN" sz="1200" dirty="0"/>
              <a:t>                throw e;</a:t>
            </a:r>
          </a:p>
          <a:p>
            <a:r>
              <a:rPr lang="en-IN" sz="1200" dirty="0"/>
              <a:t>            }        } </a:t>
            </a:r>
          </a:p>
          <a:p>
            <a:r>
              <a:rPr lang="en-IN" sz="1200" dirty="0"/>
              <a:t>}</a:t>
            </a:r>
          </a:p>
        </p:txBody>
      </p:sp>
    </p:spTree>
    <p:extLst>
      <p:ext uri="{BB962C8B-B14F-4D97-AF65-F5344CB8AC3E}">
        <p14:creationId xmlns:p14="http://schemas.microsoft.com/office/powerpoint/2010/main" val="868967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1BEC-CBDB-474B-AD44-D2B5D54F9DA7}"/>
              </a:ext>
            </a:extLst>
          </p:cNvPr>
          <p:cNvSpPr>
            <a:spLocks noGrp="1"/>
          </p:cNvSpPr>
          <p:nvPr>
            <p:ph type="title"/>
          </p:nvPr>
        </p:nvSpPr>
        <p:spPr/>
        <p:txBody>
          <a:bodyPr/>
          <a:lstStyle/>
          <a:p>
            <a:r>
              <a:rPr lang="en-IN" dirty="0"/>
              <a:t>Around Advice Example</a:t>
            </a:r>
          </a:p>
        </p:txBody>
      </p:sp>
      <p:sp>
        <p:nvSpPr>
          <p:cNvPr id="4" name="Rectangle 3">
            <a:extLst>
              <a:ext uri="{FF2B5EF4-FFF2-40B4-BE49-F238E27FC236}">
                <a16:creationId xmlns:a16="http://schemas.microsoft.com/office/drawing/2014/main" id="{5396FA4B-FC74-4E2E-BDBA-CE77303DFD26}"/>
              </a:ext>
            </a:extLst>
          </p:cNvPr>
          <p:cNvSpPr/>
          <p:nvPr/>
        </p:nvSpPr>
        <p:spPr>
          <a:xfrm>
            <a:off x="228599" y="1412776"/>
            <a:ext cx="4055369" cy="4993675"/>
          </a:xfrm>
          <a:prstGeom prst="rect">
            <a:avLst/>
          </a:prstGeom>
        </p:spPr>
        <p:txBody>
          <a:bodyPr wrap="square">
            <a:spAutoFit/>
          </a:bodyPr>
          <a:lstStyle/>
          <a:p>
            <a:r>
              <a:rPr lang="en-IN" sz="1400" b="1" dirty="0"/>
              <a:t>applicationContext.xml</a:t>
            </a:r>
          </a:p>
          <a:p>
            <a:endParaRPr lang="en-IN" sz="1050" dirty="0"/>
          </a:p>
          <a:p>
            <a:r>
              <a:rPr lang="en-IN" sz="1050" dirty="0"/>
              <a:t>&lt;beans </a:t>
            </a:r>
            <a:r>
              <a:rPr lang="en-IN" sz="1050" dirty="0" err="1"/>
              <a:t>xmlns</a:t>
            </a:r>
            <a:r>
              <a:rPr lang="en-IN" sz="1050" dirty="0"/>
              <a:t>="http://www.springframework.org/schema/beans"</a:t>
            </a:r>
          </a:p>
          <a:p>
            <a:r>
              <a:rPr lang="en-IN" sz="1050" dirty="0"/>
              <a:t>    </a:t>
            </a:r>
            <a:r>
              <a:rPr lang="en-IN" sz="1050" dirty="0" err="1"/>
              <a:t>xmlns:xsi</a:t>
            </a:r>
            <a:r>
              <a:rPr lang="en-IN" sz="1050" dirty="0"/>
              <a:t>="http://www.w3.org/2001/XMLSchema-instance" </a:t>
            </a:r>
            <a:r>
              <a:rPr lang="en-IN" sz="1050" dirty="0" err="1"/>
              <a:t>xmlns:p</a:t>
            </a:r>
            <a:r>
              <a:rPr lang="en-IN" sz="1050" dirty="0"/>
              <a:t>="http://www.springframework.org/schema/p"</a:t>
            </a:r>
          </a:p>
          <a:p>
            <a:r>
              <a:rPr lang="en-IN" sz="1050" dirty="0"/>
              <a:t>    </a:t>
            </a:r>
            <a:r>
              <a:rPr lang="en-IN" sz="1050" dirty="0" err="1"/>
              <a:t>xmlns:aop</a:t>
            </a:r>
            <a:r>
              <a:rPr lang="en-IN" sz="1050" dirty="0"/>
              <a:t>="http://www.springframework.org/schema/aop" </a:t>
            </a:r>
            <a:r>
              <a:rPr lang="en-IN" sz="1050" dirty="0" err="1"/>
              <a:t>xmlns:context</a:t>
            </a:r>
            <a:r>
              <a:rPr lang="en-IN" sz="1050" dirty="0"/>
              <a:t>="http://www.springframework.org/schema/context"</a:t>
            </a:r>
          </a:p>
          <a:p>
            <a:r>
              <a:rPr lang="en-IN" sz="1050" dirty="0"/>
              <a:t>    </a:t>
            </a:r>
            <a:r>
              <a:rPr lang="en-IN" sz="1050" dirty="0" err="1"/>
              <a:t>xmlns:jee</a:t>
            </a:r>
            <a:r>
              <a:rPr lang="en-IN" sz="1050" dirty="0"/>
              <a:t>="http://www.springframework.org/schema/jee" </a:t>
            </a:r>
            <a:r>
              <a:rPr lang="en-IN" sz="1050" dirty="0" err="1"/>
              <a:t>xmlns:tx</a:t>
            </a:r>
            <a:r>
              <a:rPr lang="en-IN" sz="1050" dirty="0"/>
              <a:t>="http://www.springframework.org/schema/tx"</a:t>
            </a:r>
          </a:p>
          <a:p>
            <a:r>
              <a:rPr lang="en-IN" sz="1050" dirty="0"/>
              <a:t>    </a:t>
            </a:r>
            <a:r>
              <a:rPr lang="en-IN" sz="1050" dirty="0" err="1"/>
              <a:t>xmlns:task</a:t>
            </a:r>
            <a:r>
              <a:rPr lang="en-IN" sz="1050" dirty="0"/>
              <a:t>="http://www.springframework.org/schema/task"</a:t>
            </a:r>
          </a:p>
          <a:p>
            <a:r>
              <a:rPr lang="en-IN" sz="1050" dirty="0"/>
              <a:t>    </a:t>
            </a:r>
            <a:r>
              <a:rPr lang="en-IN" sz="1050" dirty="0" err="1"/>
              <a:t>xsi:schemaLocation</a:t>
            </a:r>
            <a:r>
              <a:rPr lang="en-IN" sz="1050" dirty="0"/>
              <a:t>="http://www.springframework.org/schema/aop http://www.springframework.org/schema/aop/spring-aop-3.2.xsd http://www.springframework.org/schema/beans http://www.springframework.org/schema/beans/spring-beans-3.2.xsd http://www.springframework.org/schema/context http://www.springframework.org/schema/context/spring-context-3.2.xsd http://www.springframework.org/schema/jee http://www.springframework.org/schema/jee/spring-jee-3.2.xsd http://www.springframework.org/schema/tx http://www.springframework.org/schema/tx/spring-tx-3.2.xsd http://www.springframework.org/schema/task http://www.springframework.org/schema/task/spring-task-3.2.xsd"&gt;</a:t>
            </a:r>
          </a:p>
          <a:p>
            <a:r>
              <a:rPr lang="en-IN" sz="1050" dirty="0"/>
              <a:t> </a:t>
            </a:r>
          </a:p>
          <a:p>
            <a:r>
              <a:rPr lang="en-IN" sz="1050" dirty="0"/>
              <a:t>    &lt;bean id="</a:t>
            </a:r>
            <a:r>
              <a:rPr lang="en-IN" sz="1050" dirty="0" err="1"/>
              <a:t>simpleServiceBean</a:t>
            </a:r>
            <a:r>
              <a:rPr lang="en-IN" sz="1050" dirty="0"/>
              <a:t>" class="</a:t>
            </a:r>
            <a:r>
              <a:rPr lang="en-IN" sz="1050" dirty="0" err="1"/>
              <a:t>com.aop.snippets.enterprise.SimpleService</a:t>
            </a:r>
            <a:r>
              <a:rPr lang="en-IN" sz="1050" dirty="0"/>
              <a:t>"&gt;</a:t>
            </a:r>
          </a:p>
          <a:p>
            <a:r>
              <a:rPr lang="en-IN" sz="1050" dirty="0"/>
              <a:t>        &lt;property name="name" value="Hello" /&gt;</a:t>
            </a:r>
          </a:p>
          <a:p>
            <a:r>
              <a:rPr lang="en-IN" sz="1050" dirty="0"/>
              <a:t>        &lt;property name="id" value="12345" /&gt;</a:t>
            </a:r>
          </a:p>
          <a:p>
            <a:r>
              <a:rPr lang="en-IN" sz="1050" dirty="0"/>
              <a:t>    &lt;/bean&gt;</a:t>
            </a:r>
          </a:p>
          <a:p>
            <a:r>
              <a:rPr lang="en-IN" sz="1050" dirty="0"/>
              <a:t> </a:t>
            </a:r>
          </a:p>
          <a:p>
            <a:r>
              <a:rPr lang="en-IN" sz="1050" dirty="0"/>
              <a:t>   </a:t>
            </a:r>
          </a:p>
        </p:txBody>
      </p:sp>
      <p:sp>
        <p:nvSpPr>
          <p:cNvPr id="5" name="Rectangle 4">
            <a:extLst>
              <a:ext uri="{FF2B5EF4-FFF2-40B4-BE49-F238E27FC236}">
                <a16:creationId xmlns:a16="http://schemas.microsoft.com/office/drawing/2014/main" id="{96286696-6279-4C7D-8F6F-E823CE1560D5}"/>
              </a:ext>
            </a:extLst>
          </p:cNvPr>
          <p:cNvSpPr/>
          <p:nvPr/>
        </p:nvSpPr>
        <p:spPr>
          <a:xfrm>
            <a:off x="4283968" y="1370098"/>
            <a:ext cx="4631433" cy="5447645"/>
          </a:xfrm>
          <a:prstGeom prst="rect">
            <a:avLst/>
          </a:prstGeom>
        </p:spPr>
        <p:txBody>
          <a:bodyPr wrap="square">
            <a:spAutoFit/>
          </a:bodyPr>
          <a:lstStyle/>
          <a:p>
            <a:r>
              <a:rPr lang="en-IN" sz="1200" dirty="0"/>
              <a:t> &lt;bean id="</a:t>
            </a:r>
            <a:r>
              <a:rPr lang="en-IN" sz="1200" dirty="0" err="1"/>
              <a:t>doBeforeMethodBean</a:t>
            </a:r>
            <a:r>
              <a:rPr lang="en-IN" sz="1200" dirty="0"/>
              <a:t>"</a:t>
            </a:r>
          </a:p>
          <a:p>
            <a:r>
              <a:rPr lang="en-IN" sz="1200" dirty="0"/>
              <a:t>        class="</a:t>
            </a:r>
            <a:r>
              <a:rPr lang="en-IN" sz="1200" dirty="0" err="1"/>
              <a:t>com.aop.snippets.enterprise.aop.DoBeforeMethod</a:t>
            </a:r>
            <a:r>
              <a:rPr lang="en-IN" sz="1200" dirty="0"/>
              <a:t>" /&gt;</a:t>
            </a:r>
          </a:p>
          <a:p>
            <a:r>
              <a:rPr lang="en-IN" sz="1200" dirty="0"/>
              <a:t> </a:t>
            </a:r>
          </a:p>
          <a:p>
            <a:r>
              <a:rPr lang="en-IN" sz="1200" dirty="0"/>
              <a:t>    &lt;bean id="</a:t>
            </a:r>
            <a:r>
              <a:rPr lang="en-IN" sz="1200" dirty="0" err="1"/>
              <a:t>doAfterReturningMethodBean</a:t>
            </a:r>
            <a:r>
              <a:rPr lang="en-IN" sz="1200" dirty="0"/>
              <a:t>"</a:t>
            </a:r>
          </a:p>
          <a:p>
            <a:r>
              <a:rPr lang="en-IN" sz="1200" dirty="0"/>
              <a:t>        class="</a:t>
            </a:r>
            <a:r>
              <a:rPr lang="en-IN" sz="1200" dirty="0" err="1"/>
              <a:t>com.aop.snippets.enterprise.aop.DoAfterReturningMethod</a:t>
            </a:r>
            <a:r>
              <a:rPr lang="en-IN" sz="1200" dirty="0"/>
              <a:t>" /&gt;</a:t>
            </a:r>
          </a:p>
          <a:p>
            <a:r>
              <a:rPr lang="en-IN" sz="1200" dirty="0"/>
              <a:t> </a:t>
            </a:r>
          </a:p>
          <a:p>
            <a:r>
              <a:rPr lang="en-IN" sz="1200" dirty="0"/>
              <a:t>&lt;bean id="</a:t>
            </a:r>
            <a:r>
              <a:rPr lang="en-IN" sz="1200" dirty="0" err="1"/>
              <a:t>doAfterThrowingExceptionMethodBean</a:t>
            </a:r>
            <a:r>
              <a:rPr lang="en-IN" sz="1200" dirty="0"/>
              <a:t>"</a:t>
            </a:r>
          </a:p>
          <a:p>
            <a:r>
              <a:rPr lang="en-IN" sz="1200" dirty="0"/>
              <a:t>        class="com.aop.snippets.enterprise.aop.DoAfterThrowingExceptionMethod" /&gt;</a:t>
            </a:r>
          </a:p>
          <a:p>
            <a:r>
              <a:rPr lang="en-IN" sz="1200" dirty="0"/>
              <a:t> </a:t>
            </a:r>
          </a:p>
          <a:p>
            <a:r>
              <a:rPr lang="en-IN" sz="1200" dirty="0"/>
              <a:t>&lt;bean id="</a:t>
            </a:r>
            <a:r>
              <a:rPr lang="en-IN" sz="1200" dirty="0" err="1"/>
              <a:t>doAroundMethodBean</a:t>
            </a:r>
            <a:r>
              <a:rPr lang="en-IN" sz="1200" dirty="0"/>
              <a:t>"</a:t>
            </a:r>
          </a:p>
          <a:p>
            <a:r>
              <a:rPr lang="en-IN" sz="1200" dirty="0"/>
              <a:t>        class="</a:t>
            </a:r>
            <a:r>
              <a:rPr lang="en-IN" sz="1200" dirty="0" err="1"/>
              <a:t>com.aop.snippets.enterprise.aop.DoAroundMethod</a:t>
            </a:r>
            <a:r>
              <a:rPr lang="en-IN" sz="1200" dirty="0"/>
              <a:t>" /&gt;</a:t>
            </a:r>
          </a:p>
          <a:p>
            <a:r>
              <a:rPr lang="en-IN" sz="1200" dirty="0"/>
              <a:t> </a:t>
            </a:r>
          </a:p>
          <a:p>
            <a:r>
              <a:rPr lang="en-IN" sz="1200" dirty="0"/>
              <a:t>    &lt;bean id="</a:t>
            </a:r>
            <a:r>
              <a:rPr lang="en-IN" sz="1200" dirty="0" err="1"/>
              <a:t>simpleServiceProxy</a:t>
            </a:r>
            <a:r>
              <a:rPr lang="en-IN" sz="1200" dirty="0"/>
              <a:t>" class="</a:t>
            </a:r>
            <a:r>
              <a:rPr lang="en-IN" sz="1200" dirty="0" err="1"/>
              <a:t>org.springframework.aop.framework.ProxyFactoryBean</a:t>
            </a:r>
            <a:r>
              <a:rPr lang="en-IN" sz="1200" dirty="0"/>
              <a:t>"&gt;</a:t>
            </a:r>
          </a:p>
          <a:p>
            <a:r>
              <a:rPr lang="en-IN" sz="1200" dirty="0"/>
              <a:t>        &lt;property name="target" ref="</a:t>
            </a:r>
            <a:r>
              <a:rPr lang="en-IN" sz="1200" dirty="0" err="1"/>
              <a:t>simpleServiceBean</a:t>
            </a:r>
            <a:r>
              <a:rPr lang="en-IN" sz="1200" dirty="0"/>
              <a:t>" /&gt;</a:t>
            </a:r>
          </a:p>
          <a:p>
            <a:r>
              <a:rPr lang="en-IN" sz="1200" dirty="0"/>
              <a:t>        &lt;property name="</a:t>
            </a:r>
            <a:r>
              <a:rPr lang="en-IN" sz="1200" dirty="0" err="1"/>
              <a:t>interceptorNames</a:t>
            </a:r>
            <a:r>
              <a:rPr lang="en-IN" sz="1200" dirty="0"/>
              <a:t>"&gt;</a:t>
            </a:r>
          </a:p>
          <a:p>
            <a:r>
              <a:rPr lang="en-IN" sz="1200" dirty="0"/>
              <a:t>            &lt;list&gt;</a:t>
            </a:r>
          </a:p>
          <a:p>
            <a:r>
              <a:rPr lang="en-IN" sz="1200" dirty="0"/>
              <a:t>                &lt;value&gt;</a:t>
            </a:r>
            <a:r>
              <a:rPr lang="en-IN" sz="1200" dirty="0" err="1"/>
              <a:t>doBeforeMethodBean</a:t>
            </a:r>
            <a:r>
              <a:rPr lang="en-IN" sz="1200" dirty="0"/>
              <a:t>&lt;/value&gt;</a:t>
            </a:r>
          </a:p>
          <a:p>
            <a:r>
              <a:rPr lang="en-IN" sz="1200" dirty="0"/>
              <a:t>                &lt;value&gt;</a:t>
            </a:r>
            <a:r>
              <a:rPr lang="en-IN" sz="1200" dirty="0" err="1"/>
              <a:t>doAfterReturningMethodBean</a:t>
            </a:r>
            <a:r>
              <a:rPr lang="en-IN" sz="1200" dirty="0"/>
              <a:t>&lt;/value&gt;</a:t>
            </a:r>
          </a:p>
          <a:p>
            <a:r>
              <a:rPr lang="en-IN" sz="1200" dirty="0"/>
              <a:t>                &lt;value&gt;</a:t>
            </a:r>
            <a:r>
              <a:rPr lang="en-IN" sz="1200" dirty="0" err="1"/>
              <a:t>doAfterThrowingExceptionMethodBean</a:t>
            </a:r>
            <a:r>
              <a:rPr lang="en-IN" sz="1200" dirty="0"/>
              <a:t>&lt;/value&gt;</a:t>
            </a:r>
          </a:p>
          <a:p>
            <a:r>
              <a:rPr lang="en-IN" sz="1200" dirty="0"/>
              <a:t>                &lt;value&gt;</a:t>
            </a:r>
            <a:r>
              <a:rPr lang="en-IN" sz="1200" dirty="0" err="1"/>
              <a:t>doAroundMethodBean</a:t>
            </a:r>
            <a:r>
              <a:rPr lang="en-IN" sz="1200" dirty="0"/>
              <a:t>&lt;/value&gt;</a:t>
            </a:r>
          </a:p>
          <a:p>
            <a:r>
              <a:rPr lang="en-IN" sz="1200" dirty="0"/>
              <a:t>            &lt;/list&gt;</a:t>
            </a:r>
          </a:p>
          <a:p>
            <a:r>
              <a:rPr lang="en-IN" sz="1200" dirty="0"/>
              <a:t>        &lt;/property&gt;</a:t>
            </a:r>
          </a:p>
          <a:p>
            <a:r>
              <a:rPr lang="en-IN" sz="1200" dirty="0"/>
              <a:t>    &lt;/bean&gt;</a:t>
            </a:r>
          </a:p>
          <a:p>
            <a:r>
              <a:rPr lang="en-IN" sz="1200" dirty="0"/>
              <a:t>&lt;/beans&gt;</a:t>
            </a:r>
          </a:p>
        </p:txBody>
      </p:sp>
    </p:spTree>
    <p:extLst>
      <p:ext uri="{BB962C8B-B14F-4D97-AF65-F5344CB8AC3E}">
        <p14:creationId xmlns:p14="http://schemas.microsoft.com/office/powerpoint/2010/main" val="2988508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3E60-8D65-4522-907E-A8CE351B9A0D}"/>
              </a:ext>
            </a:extLst>
          </p:cNvPr>
          <p:cNvSpPr>
            <a:spLocks noGrp="1"/>
          </p:cNvSpPr>
          <p:nvPr>
            <p:ph type="title"/>
          </p:nvPr>
        </p:nvSpPr>
        <p:spPr/>
        <p:txBody>
          <a:bodyPr/>
          <a:lstStyle/>
          <a:p>
            <a:r>
              <a:rPr lang="en-IN" dirty="0"/>
              <a:t>Around  Advice Example contd..</a:t>
            </a:r>
          </a:p>
        </p:txBody>
      </p:sp>
      <p:sp>
        <p:nvSpPr>
          <p:cNvPr id="4" name="Rectangle 3">
            <a:extLst>
              <a:ext uri="{FF2B5EF4-FFF2-40B4-BE49-F238E27FC236}">
                <a16:creationId xmlns:a16="http://schemas.microsoft.com/office/drawing/2014/main" id="{4178B929-DC16-424F-8CDE-D633F7FDEF57}"/>
              </a:ext>
            </a:extLst>
          </p:cNvPr>
          <p:cNvSpPr/>
          <p:nvPr/>
        </p:nvSpPr>
        <p:spPr>
          <a:xfrm>
            <a:off x="280358" y="980728"/>
            <a:ext cx="8991600" cy="5693866"/>
          </a:xfrm>
          <a:prstGeom prst="rect">
            <a:avLst/>
          </a:prstGeom>
        </p:spPr>
        <p:txBody>
          <a:bodyPr wrap="square">
            <a:spAutoFit/>
          </a:bodyPr>
          <a:lstStyle/>
          <a:p>
            <a:r>
              <a:rPr lang="en-IN" sz="1400" dirty="0"/>
              <a:t>When running the application with the </a:t>
            </a:r>
            <a:r>
              <a:rPr lang="en-IN" sz="1400" dirty="0" err="1"/>
              <a:t>DoAroundMethod</a:t>
            </a:r>
            <a:r>
              <a:rPr lang="en-IN" sz="1400" dirty="0"/>
              <a:t> advice we can see that it intercepts all methods of </a:t>
            </a:r>
            <a:r>
              <a:rPr lang="en-IN" sz="1400" dirty="0" err="1"/>
              <a:t>simpleService</a:t>
            </a:r>
            <a:r>
              <a:rPr lang="en-IN" sz="1400" dirty="0"/>
              <a:t>. Output:</a:t>
            </a:r>
          </a:p>
          <a:p>
            <a:endParaRPr lang="en-IN" sz="1400" dirty="0"/>
          </a:p>
          <a:p>
            <a:r>
              <a:rPr lang="en-IN" sz="1400" dirty="0"/>
              <a:t>****SPRING AOP**** </a:t>
            </a:r>
            <a:r>
              <a:rPr lang="en-IN" sz="1400" dirty="0" err="1"/>
              <a:t>DoBeforeMethod</a:t>
            </a:r>
            <a:r>
              <a:rPr lang="en-IN" sz="1400" dirty="0"/>
              <a:t> : Executing before method!</a:t>
            </a:r>
          </a:p>
          <a:p>
            <a:r>
              <a:rPr lang="en-IN" sz="1400" dirty="0"/>
              <a:t>****SPRING AOP**** </a:t>
            </a:r>
            <a:r>
              <a:rPr lang="en-IN" sz="1400" dirty="0" err="1"/>
              <a:t>DoAroundMethod</a:t>
            </a:r>
            <a:r>
              <a:rPr lang="en-IN" sz="1400" dirty="0"/>
              <a:t>: Method name : </a:t>
            </a:r>
            <a:r>
              <a:rPr lang="en-IN" sz="1400" dirty="0" err="1"/>
              <a:t>printNameId</a:t>
            </a:r>
            <a:endParaRPr lang="en-IN" sz="1400" dirty="0"/>
          </a:p>
          <a:p>
            <a:r>
              <a:rPr lang="en-IN" sz="1400" dirty="0"/>
              <a:t>****SPRING AOP**** </a:t>
            </a:r>
            <a:r>
              <a:rPr lang="en-IN" sz="1400" dirty="0" err="1"/>
              <a:t>DoAroundMethod</a:t>
            </a:r>
            <a:r>
              <a:rPr lang="en-IN" sz="1400" dirty="0"/>
              <a:t>: Method arguments : []</a:t>
            </a:r>
          </a:p>
          <a:p>
            <a:r>
              <a:rPr lang="en-IN" sz="1400" dirty="0"/>
              <a:t>****SPRING AOP**** </a:t>
            </a:r>
            <a:r>
              <a:rPr lang="en-IN" sz="1400" dirty="0" err="1"/>
              <a:t>DoAroundMethod</a:t>
            </a:r>
            <a:r>
              <a:rPr lang="en-IN" sz="1400" dirty="0"/>
              <a:t>: Before method executing!</a:t>
            </a:r>
          </a:p>
          <a:p>
            <a:r>
              <a:rPr lang="en-IN" sz="1400" dirty="0" err="1"/>
              <a:t>SimpleService</a:t>
            </a:r>
            <a:r>
              <a:rPr lang="en-IN" sz="1400" dirty="0"/>
              <a:t> : Method </a:t>
            </a:r>
            <a:r>
              <a:rPr lang="en-IN" sz="1400" dirty="0" err="1"/>
              <a:t>printNameId</a:t>
            </a:r>
            <a:r>
              <a:rPr lang="en-IN" sz="1400" dirty="0"/>
              <a:t>() : My name is Hello and my id is 12345</a:t>
            </a:r>
          </a:p>
          <a:p>
            <a:r>
              <a:rPr lang="en-IN" sz="1400" dirty="0"/>
              <a:t>****SPRING AOP**** </a:t>
            </a:r>
            <a:r>
              <a:rPr lang="en-IN" sz="1400" dirty="0" err="1"/>
              <a:t>DoAroundMethod</a:t>
            </a:r>
            <a:r>
              <a:rPr lang="en-IN" sz="1400" dirty="0"/>
              <a:t>: After method executing!</a:t>
            </a:r>
          </a:p>
          <a:p>
            <a:r>
              <a:rPr lang="en-IN" sz="1400" dirty="0"/>
              <a:t>****SPRING AOP**** </a:t>
            </a:r>
            <a:r>
              <a:rPr lang="en-IN" sz="1400" dirty="0" err="1"/>
              <a:t>DoAfterReturningMethod</a:t>
            </a:r>
            <a:r>
              <a:rPr lang="en-IN" sz="1400" dirty="0"/>
              <a:t> : Executing after method return!</a:t>
            </a:r>
          </a:p>
          <a:p>
            <a:r>
              <a:rPr lang="en-IN" sz="1400" dirty="0"/>
              <a:t>--------------</a:t>
            </a:r>
          </a:p>
          <a:p>
            <a:r>
              <a:rPr lang="en-IN" sz="1400" dirty="0"/>
              <a:t>****SPRING AOP**** </a:t>
            </a:r>
            <a:r>
              <a:rPr lang="en-IN" sz="1400" dirty="0" err="1"/>
              <a:t>DoBeforeMethod</a:t>
            </a:r>
            <a:r>
              <a:rPr lang="en-IN" sz="1400" dirty="0"/>
              <a:t> : Executing before method!</a:t>
            </a:r>
          </a:p>
          <a:p>
            <a:r>
              <a:rPr lang="en-IN" sz="1400" dirty="0"/>
              <a:t>****SPRING AOP**** </a:t>
            </a:r>
            <a:r>
              <a:rPr lang="en-IN" sz="1400" dirty="0" err="1"/>
              <a:t>DoAroundMethod</a:t>
            </a:r>
            <a:r>
              <a:rPr lang="en-IN" sz="1400" dirty="0"/>
              <a:t>: Method name : </a:t>
            </a:r>
            <a:r>
              <a:rPr lang="en-IN" sz="1400" dirty="0" err="1"/>
              <a:t>checkName</a:t>
            </a:r>
            <a:endParaRPr lang="en-IN" sz="1400" dirty="0"/>
          </a:p>
          <a:p>
            <a:r>
              <a:rPr lang="en-IN" sz="1400" dirty="0"/>
              <a:t>****SPRING AOP**** </a:t>
            </a:r>
            <a:r>
              <a:rPr lang="en-IN" sz="1400" dirty="0" err="1"/>
              <a:t>DoAroundMethod</a:t>
            </a:r>
            <a:r>
              <a:rPr lang="en-IN" sz="1400" dirty="0"/>
              <a:t>: Method arguments : []</a:t>
            </a:r>
          </a:p>
          <a:p>
            <a:r>
              <a:rPr lang="en-IN" sz="1400" dirty="0"/>
              <a:t>****SPRING AOP**** </a:t>
            </a:r>
            <a:r>
              <a:rPr lang="en-IN" sz="1400" dirty="0" err="1"/>
              <a:t>DoAroundMethod</a:t>
            </a:r>
            <a:r>
              <a:rPr lang="en-IN" sz="1400" dirty="0"/>
              <a:t>: Before method executing!</a:t>
            </a:r>
          </a:p>
          <a:p>
            <a:r>
              <a:rPr lang="en-IN" sz="1400" dirty="0"/>
              <a:t>****SPRING AOP**** </a:t>
            </a:r>
            <a:r>
              <a:rPr lang="en-IN" sz="1400" dirty="0" err="1"/>
              <a:t>DoAroundMethod</a:t>
            </a:r>
            <a:r>
              <a:rPr lang="en-IN" sz="1400" dirty="0"/>
              <a:t>: When method throws Exception!</a:t>
            </a:r>
          </a:p>
          <a:p>
            <a:r>
              <a:rPr lang="en-IN" sz="1400" dirty="0"/>
              <a:t>****SPRING AOP**** </a:t>
            </a:r>
            <a:r>
              <a:rPr lang="en-IN" sz="1400" dirty="0" err="1"/>
              <a:t>DoAfterThrowingExceptionMethod</a:t>
            </a:r>
            <a:r>
              <a:rPr lang="en-IN" sz="1400" dirty="0"/>
              <a:t> : Executing when method throws exception!</a:t>
            </a:r>
          </a:p>
          <a:p>
            <a:r>
              <a:rPr lang="en-IN" sz="1400" dirty="0" err="1"/>
              <a:t>SimpleService</a:t>
            </a:r>
            <a:r>
              <a:rPr lang="en-IN" sz="1400" dirty="0"/>
              <a:t>: Method </a:t>
            </a:r>
            <a:r>
              <a:rPr lang="en-IN" sz="1400" dirty="0" err="1"/>
              <a:t>checkName</a:t>
            </a:r>
            <a:r>
              <a:rPr lang="en-IN" sz="1400" dirty="0"/>
              <a:t>() exception thrown..</a:t>
            </a:r>
          </a:p>
          <a:p>
            <a:r>
              <a:rPr lang="en-IN" sz="1400" dirty="0"/>
              <a:t>--------------</a:t>
            </a:r>
          </a:p>
          <a:p>
            <a:r>
              <a:rPr lang="en-IN" sz="1400" dirty="0"/>
              <a:t>****SPRING AOP**** </a:t>
            </a:r>
            <a:r>
              <a:rPr lang="en-IN" sz="1400" dirty="0" err="1"/>
              <a:t>DoBeforeMethod</a:t>
            </a:r>
            <a:r>
              <a:rPr lang="en-IN" sz="1400" dirty="0"/>
              <a:t> : Executing before method!</a:t>
            </a:r>
          </a:p>
          <a:p>
            <a:r>
              <a:rPr lang="en-IN" sz="1400" dirty="0"/>
              <a:t>****SPRING AOP**** </a:t>
            </a:r>
            <a:r>
              <a:rPr lang="en-IN" sz="1400" dirty="0" err="1"/>
              <a:t>DoAroundMethod</a:t>
            </a:r>
            <a:r>
              <a:rPr lang="en-IN" sz="1400" dirty="0"/>
              <a:t>: Method name : </a:t>
            </a:r>
            <a:r>
              <a:rPr lang="en-IN" sz="1400" dirty="0" err="1"/>
              <a:t>sayHello</a:t>
            </a:r>
            <a:endParaRPr lang="en-IN" sz="1400" dirty="0"/>
          </a:p>
          <a:p>
            <a:r>
              <a:rPr lang="en-IN" sz="1400" dirty="0"/>
              <a:t>****SPRING AOP**** </a:t>
            </a:r>
            <a:r>
              <a:rPr lang="en-IN" sz="1400" dirty="0" err="1"/>
              <a:t>DoAroundMethod</a:t>
            </a:r>
            <a:r>
              <a:rPr lang="en-IN" sz="1400" dirty="0"/>
              <a:t>: Method arguments : [</a:t>
            </a:r>
            <a:r>
              <a:rPr lang="en-IN" sz="1400" dirty="0" err="1"/>
              <a:t>aop</a:t>
            </a:r>
            <a:r>
              <a:rPr lang="en-IN" sz="1400" dirty="0"/>
              <a:t>]</a:t>
            </a:r>
          </a:p>
          <a:p>
            <a:r>
              <a:rPr lang="en-IN" sz="1400" dirty="0"/>
              <a:t>****SPRING AOP**** </a:t>
            </a:r>
            <a:r>
              <a:rPr lang="en-IN" sz="1400" dirty="0" err="1"/>
              <a:t>DoAroundMethod</a:t>
            </a:r>
            <a:r>
              <a:rPr lang="en-IN" sz="1400" dirty="0"/>
              <a:t>: Before method executing!</a:t>
            </a:r>
          </a:p>
          <a:p>
            <a:r>
              <a:rPr lang="en-IN" sz="1400" dirty="0" err="1"/>
              <a:t>SimpleService</a:t>
            </a:r>
            <a:r>
              <a:rPr lang="en-IN" sz="1400" dirty="0"/>
              <a:t> : Method </a:t>
            </a:r>
            <a:r>
              <a:rPr lang="en-IN" sz="1400" dirty="0" err="1"/>
              <a:t>sayHello</a:t>
            </a:r>
            <a:r>
              <a:rPr lang="en-IN" sz="1400" dirty="0"/>
              <a:t>() : Hello! </a:t>
            </a:r>
            <a:r>
              <a:rPr lang="en-IN" sz="1400" dirty="0" err="1"/>
              <a:t>aop</a:t>
            </a:r>
            <a:endParaRPr lang="en-IN" sz="1400" dirty="0"/>
          </a:p>
          <a:p>
            <a:r>
              <a:rPr lang="en-IN" sz="1400" dirty="0"/>
              <a:t>****SPRING AOP**** </a:t>
            </a:r>
            <a:r>
              <a:rPr lang="en-IN" sz="1400" dirty="0" err="1"/>
              <a:t>DoAroundMethod</a:t>
            </a:r>
            <a:r>
              <a:rPr lang="en-IN" sz="1400" dirty="0"/>
              <a:t>: After method executing!</a:t>
            </a:r>
          </a:p>
          <a:p>
            <a:r>
              <a:rPr lang="en-IN" sz="1400" dirty="0"/>
              <a:t>****SPRING AOP**** </a:t>
            </a:r>
            <a:r>
              <a:rPr lang="en-IN" sz="1400" dirty="0" err="1"/>
              <a:t>DoAfterReturningMethod</a:t>
            </a:r>
            <a:r>
              <a:rPr lang="en-IN" sz="1400" dirty="0"/>
              <a:t> : Executing after method return!</a:t>
            </a:r>
          </a:p>
        </p:txBody>
      </p:sp>
    </p:spTree>
    <p:extLst>
      <p:ext uri="{BB962C8B-B14F-4D97-AF65-F5344CB8AC3E}">
        <p14:creationId xmlns:p14="http://schemas.microsoft.com/office/powerpoint/2010/main" val="21747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0988-F4BB-49D0-80C5-E0F6452E5AC7}"/>
              </a:ext>
            </a:extLst>
          </p:cNvPr>
          <p:cNvSpPr>
            <a:spLocks noGrp="1"/>
          </p:cNvSpPr>
          <p:nvPr>
            <p:ph type="title"/>
          </p:nvPr>
        </p:nvSpPr>
        <p:spPr/>
        <p:txBody>
          <a:bodyPr>
            <a:noAutofit/>
          </a:bodyPr>
          <a:lstStyle/>
          <a:p>
            <a:r>
              <a:rPr lang="en-US" sz="2400" dirty="0"/>
              <a:t>Java Based Configuration Example Duration:10 min</a:t>
            </a:r>
            <a:endParaRPr lang="en-IN" sz="2400" dirty="0"/>
          </a:p>
        </p:txBody>
      </p:sp>
      <p:sp>
        <p:nvSpPr>
          <p:cNvPr id="3" name="Content Placeholder 2">
            <a:extLst>
              <a:ext uri="{FF2B5EF4-FFF2-40B4-BE49-F238E27FC236}">
                <a16:creationId xmlns:a16="http://schemas.microsoft.com/office/drawing/2014/main" id="{78A859F2-CBEC-40DF-A930-860576384708}"/>
              </a:ext>
            </a:extLst>
          </p:cNvPr>
          <p:cNvSpPr>
            <a:spLocks noGrp="1"/>
          </p:cNvSpPr>
          <p:nvPr>
            <p:ph idx="1"/>
          </p:nvPr>
        </p:nvSpPr>
        <p:spPr>
          <a:xfrm>
            <a:off x="323528" y="1052736"/>
            <a:ext cx="8363272" cy="5073427"/>
          </a:xfrm>
        </p:spPr>
        <p:txBody>
          <a:bodyPr>
            <a:normAutofit fontScale="92500" lnSpcReduction="10000"/>
          </a:bodyPr>
          <a:lstStyle/>
          <a:p>
            <a:pPr marL="0" indent="0" fontAlgn="base">
              <a:buNone/>
            </a:pPr>
            <a:r>
              <a:rPr lang="en-IN" b="0" dirty="0"/>
              <a:t>Create a bean class called country.java in package </a:t>
            </a:r>
            <a:r>
              <a:rPr lang="en-IN" dirty="0" err="1"/>
              <a:t>com.annotation.model</a:t>
            </a:r>
            <a:r>
              <a:rPr lang="en-IN" dirty="0"/>
              <a:t> </a:t>
            </a:r>
            <a:r>
              <a:rPr lang="en-IN" b="0" dirty="0"/>
              <a:t>.</a:t>
            </a:r>
          </a:p>
          <a:p>
            <a:pPr marL="0" indent="0" fontAlgn="base">
              <a:buNone/>
            </a:pPr>
            <a:endParaRPr lang="en-IN" b="0" dirty="0"/>
          </a:p>
          <a:p>
            <a:pPr marL="0" indent="0" fontAlgn="base">
              <a:buNone/>
            </a:pPr>
            <a:r>
              <a:rPr lang="en-IN" b="0" dirty="0"/>
              <a:t>public class Country {</a:t>
            </a:r>
          </a:p>
          <a:p>
            <a:pPr marL="0" indent="0" fontAlgn="base">
              <a:buNone/>
            </a:pPr>
            <a:r>
              <a:rPr lang="en-IN" b="0" dirty="0"/>
              <a:t> </a:t>
            </a:r>
          </a:p>
          <a:p>
            <a:pPr marL="0" indent="0" fontAlgn="base">
              <a:buNone/>
            </a:pPr>
            <a:r>
              <a:rPr lang="en-IN" b="0" dirty="0"/>
              <a:t>    String </a:t>
            </a:r>
            <a:r>
              <a:rPr lang="en-IN" b="0" dirty="0" err="1"/>
              <a:t>countryName</a:t>
            </a:r>
            <a:r>
              <a:rPr lang="en-IN" b="0" dirty="0"/>
              <a:t>;</a:t>
            </a:r>
          </a:p>
          <a:p>
            <a:pPr marL="0" indent="0" fontAlgn="base">
              <a:buNone/>
            </a:pPr>
            <a:r>
              <a:rPr lang="en-IN" b="0" dirty="0"/>
              <a:t>    </a:t>
            </a:r>
          </a:p>
          <a:p>
            <a:pPr marL="0" indent="0" fontAlgn="base">
              <a:buNone/>
            </a:pPr>
            <a:r>
              <a:rPr lang="en-IN" b="0" dirty="0"/>
              <a:t>    public Country(String </a:t>
            </a:r>
            <a:r>
              <a:rPr lang="en-IN" b="0" dirty="0" err="1"/>
              <a:t>countryName</a:t>
            </a:r>
            <a:r>
              <a:rPr lang="en-IN" b="0" dirty="0"/>
              <a:t>) {</a:t>
            </a:r>
          </a:p>
          <a:p>
            <a:pPr marL="0" indent="0" fontAlgn="base">
              <a:buNone/>
            </a:pPr>
            <a:r>
              <a:rPr lang="en-IN" b="0" dirty="0"/>
              <a:t>  </a:t>
            </a:r>
            <a:r>
              <a:rPr lang="en-IN" b="0" dirty="0" err="1"/>
              <a:t>this.countryName</a:t>
            </a:r>
            <a:r>
              <a:rPr lang="en-IN" b="0" dirty="0"/>
              <a:t>=</a:t>
            </a:r>
            <a:r>
              <a:rPr lang="en-IN" b="0" dirty="0" err="1"/>
              <a:t>countryName</a:t>
            </a:r>
            <a:r>
              <a:rPr lang="en-IN" b="0" dirty="0"/>
              <a:t>;</a:t>
            </a:r>
          </a:p>
          <a:p>
            <a:pPr marL="0" indent="0" fontAlgn="base">
              <a:buNone/>
            </a:pPr>
            <a:r>
              <a:rPr lang="en-IN" b="0" dirty="0"/>
              <a:t>}</a:t>
            </a:r>
          </a:p>
          <a:p>
            <a:pPr marL="0" indent="0" fontAlgn="base">
              <a:buNone/>
            </a:pPr>
            <a:r>
              <a:rPr lang="en-IN" b="0" dirty="0"/>
              <a:t>public String </a:t>
            </a:r>
            <a:r>
              <a:rPr lang="en-IN" b="0" dirty="0" err="1"/>
              <a:t>getCountryName</a:t>
            </a:r>
            <a:r>
              <a:rPr lang="en-IN" b="0" dirty="0"/>
              <a:t>() {</a:t>
            </a:r>
          </a:p>
          <a:p>
            <a:pPr marL="0" indent="0" fontAlgn="base">
              <a:buNone/>
            </a:pPr>
            <a:r>
              <a:rPr lang="en-IN" b="0" dirty="0"/>
              <a:t>        return </a:t>
            </a:r>
            <a:r>
              <a:rPr lang="en-IN" b="0" dirty="0" err="1"/>
              <a:t>countryName</a:t>
            </a:r>
            <a:r>
              <a:rPr lang="en-IN" b="0" dirty="0"/>
              <a:t>;</a:t>
            </a:r>
          </a:p>
          <a:p>
            <a:pPr marL="0" indent="0" fontAlgn="base">
              <a:buNone/>
            </a:pPr>
            <a:r>
              <a:rPr lang="en-IN" b="0" dirty="0"/>
              <a:t>    }</a:t>
            </a:r>
          </a:p>
          <a:p>
            <a:pPr marL="0" indent="0" fontAlgn="base">
              <a:buNone/>
            </a:pPr>
            <a:r>
              <a:rPr lang="en-IN" b="0" dirty="0"/>
              <a:t>    public void </a:t>
            </a:r>
            <a:r>
              <a:rPr lang="en-IN" b="0" dirty="0" err="1"/>
              <a:t>setCountryName</a:t>
            </a:r>
            <a:r>
              <a:rPr lang="en-IN" b="0" dirty="0"/>
              <a:t>(String </a:t>
            </a:r>
            <a:r>
              <a:rPr lang="en-IN" b="0" dirty="0" err="1"/>
              <a:t>countryName</a:t>
            </a:r>
            <a:r>
              <a:rPr lang="en-IN" b="0" dirty="0"/>
              <a:t>) {</a:t>
            </a:r>
          </a:p>
          <a:p>
            <a:pPr marL="0" indent="0" fontAlgn="base">
              <a:buNone/>
            </a:pPr>
            <a:r>
              <a:rPr lang="en-IN" b="0" dirty="0"/>
              <a:t>        </a:t>
            </a:r>
            <a:r>
              <a:rPr lang="en-IN" b="0" dirty="0" err="1"/>
              <a:t>this.countryName</a:t>
            </a:r>
            <a:r>
              <a:rPr lang="en-IN" b="0" dirty="0"/>
              <a:t> = </a:t>
            </a:r>
            <a:r>
              <a:rPr lang="en-IN" b="0" dirty="0" err="1"/>
              <a:t>countryName</a:t>
            </a:r>
            <a:r>
              <a:rPr lang="en-IN" b="0" dirty="0"/>
              <a:t>;</a:t>
            </a:r>
          </a:p>
          <a:p>
            <a:pPr marL="0" indent="0" fontAlgn="base">
              <a:buNone/>
            </a:pPr>
            <a:r>
              <a:rPr lang="en-IN" b="0" dirty="0"/>
              <a:t>    }</a:t>
            </a:r>
          </a:p>
          <a:p>
            <a:pPr marL="0" indent="0" fontAlgn="base">
              <a:buNone/>
            </a:pPr>
            <a:r>
              <a:rPr lang="en-IN" b="0" dirty="0"/>
              <a:t> </a:t>
            </a:r>
          </a:p>
          <a:p>
            <a:pPr marL="0" indent="0" fontAlgn="base">
              <a:buNone/>
            </a:pPr>
            <a:r>
              <a:rPr lang="en-IN" b="0" dirty="0"/>
              <a:t>}</a:t>
            </a:r>
          </a:p>
          <a:p>
            <a:pPr marL="0" indent="0">
              <a:buNone/>
            </a:pPr>
            <a:br>
              <a:rPr lang="en-IN" dirty="0"/>
            </a:br>
            <a:endParaRPr lang="en-IN" dirty="0"/>
          </a:p>
        </p:txBody>
      </p:sp>
    </p:spTree>
    <p:extLst>
      <p:ext uri="{BB962C8B-B14F-4D97-AF65-F5344CB8AC3E}">
        <p14:creationId xmlns:p14="http://schemas.microsoft.com/office/powerpoint/2010/main" val="3714710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2BCC-94D4-4F53-B037-743A765072E4}"/>
              </a:ext>
            </a:extLst>
          </p:cNvPr>
          <p:cNvSpPr>
            <a:spLocks noGrp="1"/>
          </p:cNvSpPr>
          <p:nvPr>
            <p:ph type="title"/>
          </p:nvPr>
        </p:nvSpPr>
        <p:spPr/>
        <p:txBody>
          <a:bodyPr/>
          <a:lstStyle/>
          <a:p>
            <a:r>
              <a:rPr lang="en-IN" b="0" dirty="0"/>
              <a:t>JDBC Framework</a:t>
            </a:r>
            <a:r>
              <a:rPr lang="en-IN" dirty="0"/>
              <a:t> </a:t>
            </a:r>
          </a:p>
        </p:txBody>
      </p:sp>
      <p:sp>
        <p:nvSpPr>
          <p:cNvPr id="5" name="Rectangle 4">
            <a:extLst>
              <a:ext uri="{FF2B5EF4-FFF2-40B4-BE49-F238E27FC236}">
                <a16:creationId xmlns:a16="http://schemas.microsoft.com/office/drawing/2014/main" id="{75BD710C-967A-4296-923C-E0DFA041A6B1}"/>
              </a:ext>
            </a:extLst>
          </p:cNvPr>
          <p:cNvSpPr/>
          <p:nvPr/>
        </p:nvSpPr>
        <p:spPr>
          <a:xfrm>
            <a:off x="0" y="908720"/>
            <a:ext cx="9144000" cy="5016758"/>
          </a:xfrm>
          <a:prstGeom prst="rect">
            <a:avLst/>
          </a:prstGeom>
        </p:spPr>
        <p:txBody>
          <a:bodyPr wrap="square">
            <a:spAutoFit/>
          </a:bodyPr>
          <a:lstStyle/>
          <a:p>
            <a:r>
              <a:rPr lang="en-IN" sz="2000" dirty="0">
                <a:solidFill>
                  <a:srgbClr val="000000"/>
                </a:solidFill>
              </a:rPr>
              <a:t>Spring </a:t>
            </a:r>
            <a:r>
              <a:rPr lang="en-IN" sz="2000" b="1" dirty="0" err="1">
                <a:solidFill>
                  <a:srgbClr val="2F4F4F"/>
                </a:solidFill>
              </a:rPr>
              <a:t>JdbcTemplate</a:t>
            </a:r>
            <a:r>
              <a:rPr lang="en-IN" sz="2000" dirty="0">
                <a:solidFill>
                  <a:srgbClr val="000000"/>
                </a:solidFill>
              </a:rPr>
              <a:t> is a powerful mechanism to connect to the database and execute SQL queries. It internally uses JDBC </a:t>
            </a:r>
            <a:r>
              <a:rPr lang="en-IN" sz="2000" dirty="0" err="1">
                <a:solidFill>
                  <a:srgbClr val="000000"/>
                </a:solidFill>
              </a:rPr>
              <a:t>api</a:t>
            </a:r>
            <a:r>
              <a:rPr lang="en-IN" sz="2000" dirty="0">
                <a:solidFill>
                  <a:srgbClr val="000000"/>
                </a:solidFill>
              </a:rPr>
              <a:t>, but eliminates a lot of problems of JDBC API.</a:t>
            </a:r>
          </a:p>
          <a:p>
            <a:endParaRPr lang="en-IN" sz="2000" dirty="0">
              <a:solidFill>
                <a:srgbClr val="000000"/>
              </a:solidFill>
            </a:endParaRPr>
          </a:p>
          <a:p>
            <a:r>
              <a:rPr lang="en-IN" sz="2000" b="1" dirty="0"/>
              <a:t>Problems of JDBC API</a:t>
            </a:r>
          </a:p>
          <a:p>
            <a:pPr marL="342900" indent="-342900">
              <a:buFont typeface="Wingdings" panose="05000000000000000000" pitchFamily="2" charset="2"/>
              <a:buChar char="q"/>
            </a:pPr>
            <a:r>
              <a:rPr lang="en-IN" sz="2000" dirty="0"/>
              <a:t>The problems of JDBC API are as follows:</a:t>
            </a:r>
          </a:p>
          <a:p>
            <a:pPr marL="342900" indent="-342900">
              <a:buFont typeface="Wingdings" panose="05000000000000000000" pitchFamily="2" charset="2"/>
              <a:buChar char="q"/>
            </a:pPr>
            <a:r>
              <a:rPr lang="en-IN" sz="2000" dirty="0"/>
              <a:t>We need to write a lot of code before and after executing the query, such as creating connection, statement, closing </a:t>
            </a:r>
            <a:r>
              <a:rPr lang="en-IN" sz="2000" dirty="0" err="1"/>
              <a:t>resultset</a:t>
            </a:r>
            <a:r>
              <a:rPr lang="en-IN" sz="2000" dirty="0"/>
              <a:t>, connection etc.</a:t>
            </a:r>
          </a:p>
          <a:p>
            <a:pPr marL="342900" indent="-342900">
              <a:buFont typeface="Wingdings" panose="05000000000000000000" pitchFamily="2" charset="2"/>
              <a:buChar char="q"/>
            </a:pPr>
            <a:r>
              <a:rPr lang="en-IN" sz="2000" dirty="0"/>
              <a:t>We need to perform exception handling code on the database logic.</a:t>
            </a:r>
          </a:p>
          <a:p>
            <a:pPr marL="342900" indent="-342900">
              <a:buFont typeface="Wingdings" panose="05000000000000000000" pitchFamily="2" charset="2"/>
              <a:buChar char="q"/>
            </a:pPr>
            <a:r>
              <a:rPr lang="en-IN" sz="2000" dirty="0"/>
              <a:t>We need to handle transaction.</a:t>
            </a:r>
          </a:p>
          <a:p>
            <a:pPr marL="342900" indent="-342900">
              <a:buFont typeface="Wingdings" panose="05000000000000000000" pitchFamily="2" charset="2"/>
              <a:buChar char="q"/>
            </a:pPr>
            <a:r>
              <a:rPr lang="en-IN" sz="2000" dirty="0"/>
              <a:t>Repetition of all these codes from one to another database logic is a time consuming task.</a:t>
            </a:r>
          </a:p>
          <a:p>
            <a:br>
              <a:rPr lang="en-IN" sz="2000" b="1" dirty="0"/>
            </a:br>
            <a:r>
              <a:rPr lang="en-IN" sz="2000" b="1" dirty="0"/>
              <a:t>Advantage of Spring </a:t>
            </a:r>
            <a:r>
              <a:rPr lang="en-IN" sz="2000" b="1" dirty="0" err="1"/>
              <a:t>JdbcTemplate</a:t>
            </a:r>
            <a:endParaRPr lang="en-IN" sz="2000" b="1" dirty="0"/>
          </a:p>
          <a:p>
            <a:endParaRPr lang="en-IN" sz="2000" b="1" dirty="0"/>
          </a:p>
          <a:p>
            <a:r>
              <a:rPr lang="en-IN" sz="2000" dirty="0"/>
              <a:t>Spring </a:t>
            </a:r>
            <a:r>
              <a:rPr lang="en-IN" sz="2000" dirty="0" err="1"/>
              <a:t>JdbcTemplate</a:t>
            </a:r>
            <a:r>
              <a:rPr lang="en-IN" sz="2000" dirty="0"/>
              <a:t> eliminates all the above mentioned problems of JDBC API. It provides you methods to write the queries directly, so it saves a lot of work and time.</a:t>
            </a:r>
          </a:p>
        </p:txBody>
      </p:sp>
    </p:spTree>
    <p:extLst>
      <p:ext uri="{BB962C8B-B14F-4D97-AF65-F5344CB8AC3E}">
        <p14:creationId xmlns:p14="http://schemas.microsoft.com/office/powerpoint/2010/main" val="3443856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765F-3FC5-45B8-A187-DB862F92E948}"/>
              </a:ext>
            </a:extLst>
          </p:cNvPr>
          <p:cNvSpPr>
            <a:spLocks noGrp="1"/>
          </p:cNvSpPr>
          <p:nvPr>
            <p:ph type="title"/>
          </p:nvPr>
        </p:nvSpPr>
        <p:spPr/>
        <p:txBody>
          <a:bodyPr/>
          <a:lstStyle/>
          <a:p>
            <a:r>
              <a:rPr lang="en-IN" dirty="0"/>
              <a:t>JDBC Framework</a:t>
            </a:r>
          </a:p>
        </p:txBody>
      </p:sp>
      <p:sp>
        <p:nvSpPr>
          <p:cNvPr id="4" name="Rectangle 3">
            <a:extLst>
              <a:ext uri="{FF2B5EF4-FFF2-40B4-BE49-F238E27FC236}">
                <a16:creationId xmlns:a16="http://schemas.microsoft.com/office/drawing/2014/main" id="{B2D2FF64-2502-47B2-95E7-4C376BABC41A}"/>
              </a:ext>
            </a:extLst>
          </p:cNvPr>
          <p:cNvSpPr/>
          <p:nvPr/>
        </p:nvSpPr>
        <p:spPr>
          <a:xfrm>
            <a:off x="107504" y="980728"/>
            <a:ext cx="9036496" cy="5601533"/>
          </a:xfrm>
          <a:prstGeom prst="rect">
            <a:avLst/>
          </a:prstGeom>
        </p:spPr>
        <p:txBody>
          <a:bodyPr wrap="square">
            <a:spAutoFit/>
          </a:bodyPr>
          <a:lstStyle/>
          <a:p>
            <a:r>
              <a:rPr lang="en-IN" sz="2000" b="1" dirty="0"/>
              <a:t>Spring </a:t>
            </a:r>
            <a:r>
              <a:rPr lang="en-IN" sz="2000" b="1" dirty="0" err="1"/>
              <a:t>Jdbc</a:t>
            </a:r>
            <a:r>
              <a:rPr lang="en-IN" sz="2000" b="1" dirty="0"/>
              <a:t> Approaches</a:t>
            </a:r>
          </a:p>
          <a:p>
            <a:endParaRPr lang="en-IN" sz="2000" b="1" dirty="0"/>
          </a:p>
          <a:p>
            <a:r>
              <a:rPr lang="en-IN" dirty="0">
                <a:solidFill>
                  <a:srgbClr val="000000"/>
                </a:solidFill>
              </a:rPr>
              <a:t>Spring framework provides following approaches for JDBC database access:</a:t>
            </a:r>
          </a:p>
          <a:p>
            <a:pPr marL="285750" indent="-285750">
              <a:buFont typeface="Wingdings" panose="05000000000000000000" pitchFamily="2" charset="2"/>
              <a:buChar char="q"/>
            </a:pPr>
            <a:r>
              <a:rPr lang="en-IN" dirty="0" err="1">
                <a:solidFill>
                  <a:srgbClr val="000000"/>
                </a:solidFill>
              </a:rPr>
              <a:t>JdbcTemplate</a:t>
            </a:r>
            <a:endParaRPr lang="en-IN" dirty="0">
              <a:solidFill>
                <a:srgbClr val="000000"/>
              </a:solidFill>
            </a:endParaRPr>
          </a:p>
          <a:p>
            <a:pPr marL="285750" indent="-285750">
              <a:buFont typeface="Wingdings" panose="05000000000000000000" pitchFamily="2" charset="2"/>
              <a:buChar char="q"/>
            </a:pPr>
            <a:r>
              <a:rPr lang="en-IN" dirty="0" err="1">
                <a:solidFill>
                  <a:srgbClr val="000000"/>
                </a:solidFill>
              </a:rPr>
              <a:t>NamedParameterJdbcTemplate</a:t>
            </a:r>
            <a:endParaRPr lang="en-IN" dirty="0">
              <a:solidFill>
                <a:srgbClr val="000000"/>
              </a:solidFill>
            </a:endParaRPr>
          </a:p>
          <a:p>
            <a:pPr marL="285750" indent="-285750">
              <a:buFont typeface="Wingdings" panose="05000000000000000000" pitchFamily="2" charset="2"/>
              <a:buChar char="q"/>
            </a:pPr>
            <a:r>
              <a:rPr lang="en-IN" dirty="0" err="1">
                <a:solidFill>
                  <a:srgbClr val="000000"/>
                </a:solidFill>
              </a:rPr>
              <a:t>SimpleJdbcTemplate</a:t>
            </a:r>
            <a:endParaRPr lang="en-IN" dirty="0">
              <a:solidFill>
                <a:srgbClr val="000000"/>
              </a:solidFill>
            </a:endParaRPr>
          </a:p>
          <a:p>
            <a:pPr marL="285750" indent="-285750">
              <a:buFont typeface="Wingdings" panose="05000000000000000000" pitchFamily="2" charset="2"/>
              <a:buChar char="q"/>
            </a:pPr>
            <a:r>
              <a:rPr lang="en-IN" dirty="0" err="1">
                <a:solidFill>
                  <a:srgbClr val="000000"/>
                </a:solidFill>
              </a:rPr>
              <a:t>SimpleJdbcInsert</a:t>
            </a:r>
            <a:r>
              <a:rPr lang="en-IN" dirty="0">
                <a:solidFill>
                  <a:srgbClr val="000000"/>
                </a:solidFill>
              </a:rPr>
              <a:t> and </a:t>
            </a:r>
            <a:r>
              <a:rPr lang="en-IN" dirty="0" err="1">
                <a:solidFill>
                  <a:srgbClr val="000000"/>
                </a:solidFill>
              </a:rPr>
              <a:t>SimpleJdbcCall</a:t>
            </a:r>
            <a:endParaRPr lang="en-IN" dirty="0">
              <a:solidFill>
                <a:srgbClr val="000000"/>
              </a:solidFill>
            </a:endParaRPr>
          </a:p>
          <a:p>
            <a:pPr marL="285750" indent="-285750">
              <a:buFont typeface="Wingdings" panose="05000000000000000000" pitchFamily="2" charset="2"/>
              <a:buChar char="q"/>
            </a:pPr>
            <a:endParaRPr lang="en-IN" dirty="0">
              <a:solidFill>
                <a:srgbClr val="000000"/>
              </a:solidFill>
            </a:endParaRPr>
          </a:p>
          <a:p>
            <a:r>
              <a:rPr lang="en-IN" sz="2400" b="1" dirty="0" err="1"/>
              <a:t>JdbcTemplate</a:t>
            </a:r>
            <a:r>
              <a:rPr lang="en-IN" sz="2400" b="1" dirty="0"/>
              <a:t> class</a:t>
            </a:r>
          </a:p>
          <a:p>
            <a:endParaRPr lang="en-IN" sz="2400" b="1" dirty="0"/>
          </a:p>
          <a:p>
            <a:r>
              <a:rPr lang="en-IN" dirty="0"/>
              <a:t>It is the central class in the Spring JDBC support classes. It takes care of creation and release of resources such as creating and closing of connection object etc. So it will not lead to any problem if you forget to close the connection.</a:t>
            </a:r>
          </a:p>
          <a:p>
            <a:endParaRPr lang="en-IN" dirty="0"/>
          </a:p>
          <a:p>
            <a:r>
              <a:rPr lang="en-IN" dirty="0"/>
              <a:t>It handles the exception and provides the informative exception messages by the help of exception classes defined in the </a:t>
            </a:r>
            <a:r>
              <a:rPr lang="en-IN" b="1" dirty="0" err="1"/>
              <a:t>org.springframework.dao</a:t>
            </a:r>
            <a:r>
              <a:rPr lang="en-IN" dirty="0"/>
              <a:t> package.</a:t>
            </a:r>
          </a:p>
          <a:p>
            <a:endParaRPr lang="en-IN" dirty="0"/>
          </a:p>
          <a:p>
            <a:r>
              <a:rPr lang="en-IN" dirty="0"/>
              <a:t>We can perform all the database operations by the help of </a:t>
            </a:r>
            <a:r>
              <a:rPr lang="en-IN" dirty="0" err="1"/>
              <a:t>JdbcTemplate</a:t>
            </a:r>
            <a:r>
              <a:rPr lang="en-IN" dirty="0"/>
              <a:t> class such as insertion, </a:t>
            </a:r>
            <a:r>
              <a:rPr lang="en-IN" dirty="0" err="1"/>
              <a:t>updation</a:t>
            </a:r>
            <a:r>
              <a:rPr lang="en-IN" dirty="0"/>
              <a:t>, deletion and retrieval of the data from the database.</a:t>
            </a:r>
          </a:p>
        </p:txBody>
      </p:sp>
    </p:spTree>
    <p:extLst>
      <p:ext uri="{BB962C8B-B14F-4D97-AF65-F5344CB8AC3E}">
        <p14:creationId xmlns:p14="http://schemas.microsoft.com/office/powerpoint/2010/main" val="1525941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DDD4-5C99-4DE9-8FDA-CC3C85EA0961}"/>
              </a:ext>
            </a:extLst>
          </p:cNvPr>
          <p:cNvSpPr>
            <a:spLocks noGrp="1"/>
          </p:cNvSpPr>
          <p:nvPr>
            <p:ph type="title"/>
          </p:nvPr>
        </p:nvSpPr>
        <p:spPr/>
        <p:txBody>
          <a:bodyPr/>
          <a:lstStyle/>
          <a:p>
            <a:r>
              <a:rPr lang="en-IN" dirty="0"/>
              <a:t>JDBC Framework</a:t>
            </a:r>
          </a:p>
        </p:txBody>
      </p:sp>
      <p:sp>
        <p:nvSpPr>
          <p:cNvPr id="4" name="Rectangle 3">
            <a:extLst>
              <a:ext uri="{FF2B5EF4-FFF2-40B4-BE49-F238E27FC236}">
                <a16:creationId xmlns:a16="http://schemas.microsoft.com/office/drawing/2014/main" id="{8D56A9FA-2D2C-4438-A397-203C27073B14}"/>
              </a:ext>
            </a:extLst>
          </p:cNvPr>
          <p:cNvSpPr/>
          <p:nvPr/>
        </p:nvSpPr>
        <p:spPr>
          <a:xfrm>
            <a:off x="251520" y="1196752"/>
            <a:ext cx="8663880" cy="923330"/>
          </a:xfrm>
          <a:prstGeom prst="rect">
            <a:avLst/>
          </a:prstGeom>
        </p:spPr>
        <p:txBody>
          <a:bodyPr wrap="square">
            <a:spAutoFit/>
          </a:bodyPr>
          <a:lstStyle/>
          <a:p>
            <a:r>
              <a:rPr lang="en-IN" dirty="0">
                <a:solidFill>
                  <a:srgbClr val="000000"/>
                </a:solidFill>
              </a:rPr>
              <a:t>Let's see the methods of spring </a:t>
            </a:r>
            <a:r>
              <a:rPr lang="en-IN" dirty="0" err="1">
                <a:solidFill>
                  <a:srgbClr val="000000"/>
                </a:solidFill>
              </a:rPr>
              <a:t>JdbcTemplate</a:t>
            </a:r>
            <a:r>
              <a:rPr lang="en-IN" dirty="0">
                <a:solidFill>
                  <a:srgbClr val="000000"/>
                </a:solidFill>
              </a:rPr>
              <a:t> class.</a:t>
            </a:r>
          </a:p>
          <a:p>
            <a:br>
              <a:rPr lang="en-IN" dirty="0"/>
            </a:br>
            <a:endParaRPr lang="en-IN" dirty="0"/>
          </a:p>
        </p:txBody>
      </p:sp>
      <p:graphicFrame>
        <p:nvGraphicFramePr>
          <p:cNvPr id="5" name="Table 4">
            <a:extLst>
              <a:ext uri="{FF2B5EF4-FFF2-40B4-BE49-F238E27FC236}">
                <a16:creationId xmlns:a16="http://schemas.microsoft.com/office/drawing/2014/main" id="{F4E72850-3D25-426F-90F4-7F5C7D10DC60}"/>
              </a:ext>
            </a:extLst>
          </p:cNvPr>
          <p:cNvGraphicFramePr>
            <a:graphicFrameLocks noGrp="1"/>
          </p:cNvGraphicFramePr>
          <p:nvPr>
            <p:extLst>
              <p:ext uri="{D42A27DB-BD31-4B8C-83A1-F6EECF244321}">
                <p14:modId xmlns:p14="http://schemas.microsoft.com/office/powerpoint/2010/main" val="3192620125"/>
              </p:ext>
            </p:extLst>
          </p:nvPr>
        </p:nvGraphicFramePr>
        <p:xfrm>
          <a:off x="251521" y="1658417"/>
          <a:ext cx="8640959" cy="4738799"/>
        </p:xfrm>
        <a:graphic>
          <a:graphicData uri="http://schemas.openxmlformats.org/drawingml/2006/table">
            <a:tbl>
              <a:tblPr/>
              <a:tblGrid>
                <a:gridCol w="504055">
                  <a:extLst>
                    <a:ext uri="{9D8B030D-6E8A-4147-A177-3AD203B41FA5}">
                      <a16:colId xmlns:a16="http://schemas.microsoft.com/office/drawing/2014/main" val="4012893734"/>
                    </a:ext>
                  </a:extLst>
                </a:gridCol>
                <a:gridCol w="4793229">
                  <a:extLst>
                    <a:ext uri="{9D8B030D-6E8A-4147-A177-3AD203B41FA5}">
                      <a16:colId xmlns:a16="http://schemas.microsoft.com/office/drawing/2014/main" val="2387124233"/>
                    </a:ext>
                  </a:extLst>
                </a:gridCol>
                <a:gridCol w="3343675">
                  <a:extLst>
                    <a:ext uri="{9D8B030D-6E8A-4147-A177-3AD203B41FA5}">
                      <a16:colId xmlns:a16="http://schemas.microsoft.com/office/drawing/2014/main" val="2154341768"/>
                    </a:ext>
                  </a:extLst>
                </a:gridCol>
              </a:tblGrid>
              <a:tr h="372091">
                <a:tc>
                  <a:txBody>
                    <a:bodyPr/>
                    <a:lstStyle/>
                    <a:p>
                      <a:pPr algn="l" fontAlgn="t"/>
                      <a:r>
                        <a:rPr lang="en-IN" sz="1600" b="1" dirty="0">
                          <a:solidFill>
                            <a:srgbClr val="000000"/>
                          </a:solidFill>
                          <a:effectLst/>
                          <a:latin typeface="times new roman" panose="02020603050405020304" pitchFamily="18" charset="0"/>
                        </a:rPr>
                        <a:t>No.</a:t>
                      </a:r>
                    </a:p>
                  </a:txBody>
                  <a:tcPr marL="72069" marR="72069" marT="72069" marB="720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600" b="1" dirty="0">
                          <a:solidFill>
                            <a:srgbClr val="000000"/>
                          </a:solidFill>
                          <a:effectLst/>
                          <a:latin typeface="times new roman" panose="02020603050405020304" pitchFamily="18" charset="0"/>
                        </a:rPr>
                        <a:t>Method</a:t>
                      </a:r>
                    </a:p>
                  </a:txBody>
                  <a:tcPr marL="72069" marR="72069" marT="72069" marB="720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600" b="1" dirty="0">
                          <a:solidFill>
                            <a:srgbClr val="000000"/>
                          </a:solidFill>
                          <a:effectLst/>
                          <a:latin typeface="times new roman" panose="02020603050405020304" pitchFamily="18" charset="0"/>
                        </a:rPr>
                        <a:t>Description</a:t>
                      </a:r>
                    </a:p>
                  </a:txBody>
                  <a:tcPr marL="72069" marR="72069" marT="72069" marB="720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0055164"/>
                  </a:ext>
                </a:extLst>
              </a:tr>
              <a:tr h="716920">
                <a:tc>
                  <a:txBody>
                    <a:bodyPr/>
                    <a:lstStyle/>
                    <a:p>
                      <a:pPr algn="l" fontAlgn="t"/>
                      <a:r>
                        <a:rPr lang="en-IN" sz="1400">
                          <a:solidFill>
                            <a:srgbClr val="000000"/>
                          </a:solidFill>
                          <a:effectLst/>
                          <a:latin typeface="verdana" panose="020B0604030504040204" pitchFamily="34" charset="0"/>
                        </a:rPr>
                        <a:t>1)</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public int update(String query)</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is used to insert, update and delete records.</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7587829"/>
                  </a:ext>
                </a:extLst>
              </a:tr>
              <a:tr h="766222">
                <a:tc>
                  <a:txBody>
                    <a:bodyPr/>
                    <a:lstStyle/>
                    <a:p>
                      <a:pPr algn="l" fontAlgn="t"/>
                      <a:r>
                        <a:rPr lang="en-IN" sz="1400">
                          <a:solidFill>
                            <a:srgbClr val="000000"/>
                          </a:solidFill>
                          <a:effectLst/>
                          <a:latin typeface="verdana" panose="020B0604030504040204" pitchFamily="34" charset="0"/>
                        </a:rPr>
                        <a:t>2)</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a:solidFill>
                            <a:srgbClr val="000000"/>
                          </a:solidFill>
                          <a:effectLst/>
                          <a:latin typeface="verdana" panose="020B0604030504040204" pitchFamily="34" charset="0"/>
                        </a:rPr>
                        <a:t>public int update(String </a:t>
                      </a:r>
                      <a:r>
                        <a:rPr lang="en-IN" sz="1400" dirty="0" err="1">
                          <a:solidFill>
                            <a:srgbClr val="000000"/>
                          </a:solidFill>
                          <a:effectLst/>
                          <a:latin typeface="verdana" panose="020B0604030504040204" pitchFamily="34" charset="0"/>
                        </a:rPr>
                        <a:t>query,Object</a:t>
                      </a:r>
                      <a:r>
                        <a:rPr lang="en-IN" sz="1400" dirty="0">
                          <a:solidFill>
                            <a:srgbClr val="000000"/>
                          </a:solidFill>
                          <a:effectLst/>
                          <a:latin typeface="verdana" panose="020B0604030504040204" pitchFamily="34" charset="0"/>
                        </a:rPr>
                        <a:t>... </a:t>
                      </a:r>
                      <a:r>
                        <a:rPr lang="en-IN" sz="1400" dirty="0" err="1">
                          <a:solidFill>
                            <a:srgbClr val="000000"/>
                          </a:solidFill>
                          <a:effectLst/>
                          <a:latin typeface="verdana" panose="020B0604030504040204" pitchFamily="34" charset="0"/>
                        </a:rPr>
                        <a:t>args</a:t>
                      </a:r>
                      <a:r>
                        <a:rPr lang="en-IN" sz="1400" dirty="0">
                          <a:solidFill>
                            <a:srgbClr val="000000"/>
                          </a:solidFill>
                          <a:effectLst/>
                          <a:latin typeface="verdana" panose="020B0604030504040204" pitchFamily="34" charset="0"/>
                        </a:rPr>
                        <a:t>)</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is used to insert, update and delete records using PreparedStatement using given arguments.</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4436645"/>
                  </a:ext>
                </a:extLst>
              </a:tr>
              <a:tr h="515286">
                <a:tc>
                  <a:txBody>
                    <a:bodyPr/>
                    <a:lstStyle/>
                    <a:p>
                      <a:pPr algn="l" fontAlgn="t"/>
                      <a:r>
                        <a:rPr lang="en-IN" sz="1400">
                          <a:solidFill>
                            <a:srgbClr val="000000"/>
                          </a:solidFill>
                          <a:effectLst/>
                          <a:latin typeface="verdana" panose="020B0604030504040204" pitchFamily="34" charset="0"/>
                        </a:rPr>
                        <a:t>3)</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public void execute(String query)</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is used to execute DDL query.</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795949"/>
                  </a:ext>
                </a:extLst>
              </a:tr>
              <a:tr h="918553">
                <a:tc>
                  <a:txBody>
                    <a:bodyPr/>
                    <a:lstStyle/>
                    <a:p>
                      <a:pPr algn="l" fontAlgn="t"/>
                      <a:r>
                        <a:rPr lang="en-IN" sz="1400">
                          <a:solidFill>
                            <a:srgbClr val="000000"/>
                          </a:solidFill>
                          <a:effectLst/>
                          <a:latin typeface="verdana" panose="020B0604030504040204" pitchFamily="34" charset="0"/>
                        </a:rPr>
                        <a:t>4)</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a:solidFill>
                            <a:srgbClr val="000000"/>
                          </a:solidFill>
                          <a:effectLst/>
                          <a:latin typeface="verdana" panose="020B0604030504040204" pitchFamily="34" charset="0"/>
                        </a:rPr>
                        <a:t>public T execute(String </a:t>
                      </a:r>
                      <a:r>
                        <a:rPr lang="en-IN" sz="1400" dirty="0" err="1">
                          <a:solidFill>
                            <a:srgbClr val="000000"/>
                          </a:solidFill>
                          <a:effectLst/>
                          <a:latin typeface="verdana" panose="020B0604030504040204" pitchFamily="34" charset="0"/>
                        </a:rPr>
                        <a:t>sql</a:t>
                      </a:r>
                      <a:r>
                        <a:rPr lang="en-IN" sz="1400" dirty="0">
                          <a:solidFill>
                            <a:srgbClr val="000000"/>
                          </a:solidFill>
                          <a:effectLst/>
                          <a:latin typeface="verdana" panose="020B0604030504040204" pitchFamily="34" charset="0"/>
                        </a:rPr>
                        <a:t>, </a:t>
                      </a:r>
                      <a:r>
                        <a:rPr lang="en-IN" sz="1400" dirty="0" err="1">
                          <a:solidFill>
                            <a:srgbClr val="000000"/>
                          </a:solidFill>
                          <a:effectLst/>
                          <a:latin typeface="verdana" panose="020B0604030504040204" pitchFamily="34" charset="0"/>
                        </a:rPr>
                        <a:t>PreparedStatementCallback</a:t>
                      </a:r>
                      <a:r>
                        <a:rPr lang="en-IN" sz="1400" dirty="0">
                          <a:solidFill>
                            <a:srgbClr val="000000"/>
                          </a:solidFill>
                          <a:effectLst/>
                          <a:latin typeface="verdana" panose="020B0604030504040204" pitchFamily="34" charset="0"/>
                        </a:rPr>
                        <a:t> action)</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executes the query by using PreparedStatement callback.</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7546300"/>
                  </a:ext>
                </a:extLst>
              </a:tr>
              <a:tr h="716920">
                <a:tc>
                  <a:txBody>
                    <a:bodyPr/>
                    <a:lstStyle/>
                    <a:p>
                      <a:pPr algn="l" fontAlgn="t"/>
                      <a:r>
                        <a:rPr lang="en-IN" sz="1400">
                          <a:solidFill>
                            <a:srgbClr val="000000"/>
                          </a:solidFill>
                          <a:effectLst/>
                          <a:latin typeface="verdana" panose="020B0604030504040204" pitchFamily="34" charset="0"/>
                        </a:rPr>
                        <a:t>5)</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a:solidFill>
                            <a:srgbClr val="000000"/>
                          </a:solidFill>
                          <a:effectLst/>
                          <a:latin typeface="verdana" panose="020B0604030504040204" pitchFamily="34" charset="0"/>
                        </a:rPr>
                        <a:t>public T query(String </a:t>
                      </a:r>
                      <a:r>
                        <a:rPr lang="en-IN" sz="1400" dirty="0" err="1">
                          <a:solidFill>
                            <a:srgbClr val="000000"/>
                          </a:solidFill>
                          <a:effectLst/>
                          <a:latin typeface="verdana" panose="020B0604030504040204" pitchFamily="34" charset="0"/>
                        </a:rPr>
                        <a:t>sql</a:t>
                      </a:r>
                      <a:r>
                        <a:rPr lang="en-IN" sz="1400" dirty="0">
                          <a:solidFill>
                            <a:srgbClr val="000000"/>
                          </a:solidFill>
                          <a:effectLst/>
                          <a:latin typeface="verdana" panose="020B0604030504040204" pitchFamily="34" charset="0"/>
                        </a:rPr>
                        <a:t>, </a:t>
                      </a:r>
                      <a:r>
                        <a:rPr lang="en-IN" sz="1400" dirty="0" err="1">
                          <a:solidFill>
                            <a:srgbClr val="000000"/>
                          </a:solidFill>
                          <a:effectLst/>
                          <a:latin typeface="verdana" panose="020B0604030504040204" pitchFamily="34" charset="0"/>
                        </a:rPr>
                        <a:t>ResultSetExtractorrse</a:t>
                      </a:r>
                      <a:r>
                        <a:rPr lang="en-IN" sz="1400" dirty="0">
                          <a:solidFill>
                            <a:srgbClr val="000000"/>
                          </a:solidFill>
                          <a:effectLst/>
                          <a:latin typeface="verdana" panose="020B0604030504040204" pitchFamily="34" charset="0"/>
                        </a:rPr>
                        <a:t>)</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is used to fetch records using ResultSetExtractor.</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4484130"/>
                  </a:ext>
                </a:extLst>
              </a:tr>
              <a:tr h="716920">
                <a:tc>
                  <a:txBody>
                    <a:bodyPr/>
                    <a:lstStyle/>
                    <a:p>
                      <a:pPr algn="l" fontAlgn="t"/>
                      <a:r>
                        <a:rPr lang="en-IN" sz="1400">
                          <a:solidFill>
                            <a:srgbClr val="000000"/>
                          </a:solidFill>
                          <a:effectLst/>
                          <a:latin typeface="verdana" panose="020B0604030504040204" pitchFamily="34" charset="0"/>
                        </a:rPr>
                        <a:t>6)</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public List query(String sql, RowMapper rse)</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a:solidFill>
                            <a:srgbClr val="000000"/>
                          </a:solidFill>
                          <a:effectLst/>
                          <a:latin typeface="verdana" panose="020B0604030504040204" pitchFamily="34" charset="0"/>
                        </a:rPr>
                        <a:t>is used to fetch records using </a:t>
                      </a:r>
                      <a:r>
                        <a:rPr lang="en-IN" sz="1400" dirty="0" err="1">
                          <a:solidFill>
                            <a:srgbClr val="000000"/>
                          </a:solidFill>
                          <a:effectLst/>
                          <a:latin typeface="verdana" panose="020B0604030504040204" pitchFamily="34" charset="0"/>
                        </a:rPr>
                        <a:t>RowMapper</a:t>
                      </a:r>
                      <a:r>
                        <a:rPr lang="en-IN" sz="1400" dirty="0">
                          <a:solidFill>
                            <a:srgbClr val="000000"/>
                          </a:solidFill>
                          <a:effectLst/>
                          <a:latin typeface="verdana" panose="020B0604030504040204" pitchFamily="34" charset="0"/>
                        </a:rPr>
                        <a:t>.</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1787128"/>
                  </a:ext>
                </a:extLst>
              </a:tr>
            </a:tbl>
          </a:graphicData>
        </a:graphic>
      </p:graphicFrame>
    </p:spTree>
    <p:extLst>
      <p:ext uri="{BB962C8B-B14F-4D97-AF65-F5344CB8AC3E}">
        <p14:creationId xmlns:p14="http://schemas.microsoft.com/office/powerpoint/2010/main" val="4138753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5209-D570-436D-82D4-C50AB40AA27A}"/>
              </a:ext>
            </a:extLst>
          </p:cNvPr>
          <p:cNvSpPr>
            <a:spLocks noGrp="1"/>
          </p:cNvSpPr>
          <p:nvPr>
            <p:ph type="title"/>
          </p:nvPr>
        </p:nvSpPr>
        <p:spPr/>
        <p:txBody>
          <a:bodyPr>
            <a:normAutofit/>
          </a:bodyPr>
          <a:lstStyle/>
          <a:p>
            <a:r>
              <a:rPr lang="en-IN" sz="2400" dirty="0">
                <a:latin typeface="+mj-lt"/>
              </a:rPr>
              <a:t>Spring JDBC Template Example Duration :25 min</a:t>
            </a:r>
          </a:p>
        </p:txBody>
      </p:sp>
      <p:sp>
        <p:nvSpPr>
          <p:cNvPr id="5" name="Rectangle 4">
            <a:extLst>
              <a:ext uri="{FF2B5EF4-FFF2-40B4-BE49-F238E27FC236}">
                <a16:creationId xmlns:a16="http://schemas.microsoft.com/office/drawing/2014/main" id="{AE8B801B-7209-49E1-A9D5-4A57AE3531DA}"/>
              </a:ext>
            </a:extLst>
          </p:cNvPr>
          <p:cNvSpPr/>
          <p:nvPr/>
        </p:nvSpPr>
        <p:spPr>
          <a:xfrm>
            <a:off x="172879" y="1052736"/>
            <a:ext cx="8735888" cy="5355312"/>
          </a:xfrm>
          <a:prstGeom prst="rect">
            <a:avLst/>
          </a:prstGeom>
        </p:spPr>
        <p:txBody>
          <a:bodyPr wrap="square">
            <a:spAutoFit/>
          </a:bodyPr>
          <a:lstStyle/>
          <a:p>
            <a:r>
              <a:rPr lang="en-IN" dirty="0"/>
              <a:t>To understand the concepts related to Spring JDBC framework with </a:t>
            </a:r>
            <a:r>
              <a:rPr lang="en-IN" dirty="0" err="1"/>
              <a:t>JdbcTemplate</a:t>
            </a:r>
            <a:r>
              <a:rPr lang="en-IN" dirty="0"/>
              <a:t> class, we will create a simple example, which will implement all the CRUD operations on the following Student table.</a:t>
            </a:r>
          </a:p>
          <a:p>
            <a:endParaRPr lang="en-IN" dirty="0"/>
          </a:p>
          <a:p>
            <a:r>
              <a:rPr lang="en-IN" dirty="0"/>
              <a:t>CREATE TABLE Student(</a:t>
            </a:r>
          </a:p>
          <a:p>
            <a:r>
              <a:rPr lang="en-IN" dirty="0"/>
              <a:t>   ID   INT NOT NULL AUTO_INCREMENT,</a:t>
            </a:r>
          </a:p>
          <a:p>
            <a:r>
              <a:rPr lang="en-IN" dirty="0"/>
              <a:t>   NAME VARCHAR(20) NOT NULL,</a:t>
            </a:r>
          </a:p>
          <a:p>
            <a:r>
              <a:rPr lang="en-IN" dirty="0"/>
              <a:t>   AGE  INT NOT NULL,</a:t>
            </a:r>
          </a:p>
          <a:p>
            <a:r>
              <a:rPr lang="en-IN" dirty="0"/>
              <a:t>   PRIMARY KEY (ID)</a:t>
            </a:r>
          </a:p>
          <a:p>
            <a:r>
              <a:rPr lang="en-IN" dirty="0"/>
              <a:t>);</a:t>
            </a:r>
          </a:p>
          <a:p>
            <a:endParaRPr lang="en-IN" dirty="0"/>
          </a:p>
          <a:p>
            <a:r>
              <a:rPr lang="en-IN" dirty="0"/>
              <a:t>After creating table in </a:t>
            </a:r>
            <a:r>
              <a:rPr lang="en-IN" dirty="0" err="1"/>
              <a:t>mysql</a:t>
            </a:r>
            <a:r>
              <a:rPr lang="en-IN" dirty="0"/>
              <a:t>  Add Spring JDBC specific latest libraries </a:t>
            </a:r>
          </a:p>
          <a:p>
            <a:r>
              <a:rPr lang="en-IN" b="1" dirty="0"/>
              <a:t>mysql-connector-java.jar, </a:t>
            </a:r>
          </a:p>
          <a:p>
            <a:r>
              <a:rPr lang="en-IN" b="1" dirty="0"/>
              <a:t>org.springframework.jdbc.jar and </a:t>
            </a:r>
          </a:p>
          <a:p>
            <a:r>
              <a:rPr lang="en-IN" b="1" dirty="0"/>
              <a:t>org.springframework.transaction.jar </a:t>
            </a:r>
          </a:p>
          <a:p>
            <a:r>
              <a:rPr lang="en-IN" b="1" dirty="0"/>
              <a:t>Along with this jar </a:t>
            </a:r>
            <a:r>
              <a:rPr lang="en-IN" b="1" dirty="0" err="1"/>
              <a:t>weneed</a:t>
            </a:r>
            <a:r>
              <a:rPr lang="en-IN" b="1" dirty="0"/>
              <a:t> to add basic spring libraries i.e.</a:t>
            </a:r>
          </a:p>
          <a:p>
            <a:r>
              <a:rPr lang="en-IN" b="1" dirty="0"/>
              <a:t>Spring core, spring context, spring </a:t>
            </a:r>
            <a:r>
              <a:rPr lang="en-IN" b="1" dirty="0" err="1"/>
              <a:t>aop,common</a:t>
            </a:r>
            <a:r>
              <a:rPr lang="en-IN" b="1" dirty="0"/>
              <a:t> </a:t>
            </a:r>
            <a:r>
              <a:rPr lang="en-IN" b="1" dirty="0" err="1"/>
              <a:t>loggings,spring</a:t>
            </a:r>
            <a:r>
              <a:rPr lang="en-IN" b="1" dirty="0"/>
              <a:t> context-support which we used in before in all examples.</a:t>
            </a:r>
          </a:p>
          <a:p>
            <a:endParaRPr lang="en-IN" dirty="0"/>
          </a:p>
        </p:txBody>
      </p:sp>
    </p:spTree>
    <p:extLst>
      <p:ext uri="{BB962C8B-B14F-4D97-AF65-F5344CB8AC3E}">
        <p14:creationId xmlns:p14="http://schemas.microsoft.com/office/powerpoint/2010/main" val="1696449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CCB2-749C-4B8E-819F-2EC7FE90E1F7}"/>
              </a:ext>
            </a:extLst>
          </p:cNvPr>
          <p:cNvSpPr>
            <a:spLocks noGrp="1"/>
          </p:cNvSpPr>
          <p:nvPr>
            <p:ph type="title"/>
          </p:nvPr>
        </p:nvSpPr>
        <p:spPr/>
        <p:txBody>
          <a:bodyPr/>
          <a:lstStyle/>
          <a:p>
            <a:r>
              <a:rPr lang="en-IN" dirty="0"/>
              <a:t>Spring JDBC Template Example contd..</a:t>
            </a:r>
          </a:p>
        </p:txBody>
      </p:sp>
      <p:sp>
        <p:nvSpPr>
          <p:cNvPr id="5" name="Rectangle 4">
            <a:extLst>
              <a:ext uri="{FF2B5EF4-FFF2-40B4-BE49-F238E27FC236}">
                <a16:creationId xmlns:a16="http://schemas.microsoft.com/office/drawing/2014/main" id="{E6244FBE-2F47-404D-BB8B-4741199C78FF}"/>
              </a:ext>
            </a:extLst>
          </p:cNvPr>
          <p:cNvSpPr/>
          <p:nvPr/>
        </p:nvSpPr>
        <p:spPr>
          <a:xfrm>
            <a:off x="107504" y="980728"/>
            <a:ext cx="9036496" cy="5632311"/>
          </a:xfrm>
          <a:prstGeom prst="rect">
            <a:avLst/>
          </a:prstGeom>
        </p:spPr>
        <p:txBody>
          <a:bodyPr wrap="square">
            <a:spAutoFit/>
          </a:bodyPr>
          <a:lstStyle/>
          <a:p>
            <a:r>
              <a:rPr lang="en-IN" sz="2400" b="1" dirty="0"/>
              <a:t>		Steps to create Spring JDBC Example</a:t>
            </a:r>
          </a:p>
          <a:p>
            <a:endParaRPr lang="en-IN" sz="2400" b="1" dirty="0"/>
          </a:p>
          <a:p>
            <a:pPr marL="342900" indent="-342900">
              <a:buFont typeface="+mj-lt"/>
              <a:buAutoNum type="arabicPeriod"/>
            </a:pPr>
            <a:r>
              <a:rPr lang="en-IN" sz="2400" dirty="0"/>
              <a:t>Create DAO interface </a:t>
            </a:r>
            <a:r>
              <a:rPr lang="en-IN" sz="2400" dirty="0" err="1"/>
              <a:t>StudentDAO</a:t>
            </a:r>
            <a:r>
              <a:rPr lang="en-IN" sz="2400" dirty="0"/>
              <a:t> and list down all the required methods. Though it is not required and you can directly write </a:t>
            </a:r>
            <a:r>
              <a:rPr lang="en-IN" sz="2400" dirty="0" err="1"/>
              <a:t>StudentJDBCTemplate</a:t>
            </a:r>
            <a:r>
              <a:rPr lang="en-IN" sz="2400" dirty="0"/>
              <a:t> class, but as a good practice, let's do it.</a:t>
            </a:r>
          </a:p>
          <a:p>
            <a:pPr marL="342900" indent="-342900">
              <a:buFont typeface="+mj-lt"/>
              <a:buAutoNum type="arabicPeriod"/>
            </a:pPr>
            <a:r>
              <a:rPr lang="en-IN" sz="2400" dirty="0"/>
              <a:t>Create other required Java classes Student, </a:t>
            </a:r>
            <a:r>
              <a:rPr lang="en-IN" sz="2400" dirty="0" err="1"/>
              <a:t>StudentMapper</a:t>
            </a:r>
            <a:r>
              <a:rPr lang="en-IN" sz="2400" dirty="0"/>
              <a:t>, </a:t>
            </a:r>
            <a:r>
              <a:rPr lang="en-IN" sz="2400" dirty="0" err="1"/>
              <a:t>StudentJDBCTemplate</a:t>
            </a:r>
            <a:r>
              <a:rPr lang="en-IN" sz="2400" dirty="0"/>
              <a:t> and </a:t>
            </a:r>
            <a:r>
              <a:rPr lang="en-IN" sz="2400" dirty="0" err="1"/>
              <a:t>MainApp</a:t>
            </a:r>
            <a:r>
              <a:rPr lang="en-IN" sz="2400" dirty="0"/>
              <a:t> under the </a:t>
            </a:r>
            <a:r>
              <a:rPr lang="en-IN" sz="2400" dirty="0" err="1"/>
              <a:t>com.tutorialspoint</a:t>
            </a:r>
            <a:r>
              <a:rPr lang="en-IN" sz="2400" dirty="0"/>
              <a:t> package.</a:t>
            </a:r>
          </a:p>
          <a:p>
            <a:pPr marL="342900" indent="-342900">
              <a:buFont typeface="+mj-lt"/>
              <a:buAutoNum type="arabicPeriod"/>
            </a:pPr>
            <a:r>
              <a:rPr lang="en-IN" sz="2400" dirty="0"/>
              <a:t>Make sure you already created Student table in TEST database. Also make sure your MySQL server is working fine and you have read/write access on the database using the give username and password.</a:t>
            </a:r>
          </a:p>
          <a:p>
            <a:pPr marL="342900" indent="-342900">
              <a:buFont typeface="+mj-lt"/>
              <a:buAutoNum type="arabicPeriod"/>
            </a:pPr>
            <a:r>
              <a:rPr lang="en-IN" sz="2400" dirty="0"/>
              <a:t>Create Beans configuration file Beans.xml under the </a:t>
            </a:r>
            <a:r>
              <a:rPr lang="en-IN" sz="2400" dirty="0" err="1"/>
              <a:t>src</a:t>
            </a:r>
            <a:r>
              <a:rPr lang="en-IN" sz="2400" dirty="0"/>
              <a:t> folder.</a:t>
            </a:r>
          </a:p>
          <a:p>
            <a:pPr marL="342900" indent="-342900">
              <a:buFont typeface="+mj-lt"/>
              <a:buAutoNum type="arabicPeriod"/>
            </a:pPr>
            <a:r>
              <a:rPr lang="en-IN" sz="2400" dirty="0"/>
              <a:t>The final step is to create the content of all the Java files and Bean Configuration file and run the application as explained below.</a:t>
            </a:r>
          </a:p>
        </p:txBody>
      </p:sp>
    </p:spTree>
    <p:extLst>
      <p:ext uri="{BB962C8B-B14F-4D97-AF65-F5344CB8AC3E}">
        <p14:creationId xmlns:p14="http://schemas.microsoft.com/office/powerpoint/2010/main" val="3304246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00A1-5C9B-452A-978E-033ACC14F5E5}"/>
              </a:ext>
            </a:extLst>
          </p:cNvPr>
          <p:cNvSpPr>
            <a:spLocks noGrp="1"/>
          </p:cNvSpPr>
          <p:nvPr>
            <p:ph type="title"/>
          </p:nvPr>
        </p:nvSpPr>
        <p:spPr/>
        <p:txBody>
          <a:bodyPr/>
          <a:lstStyle/>
          <a:p>
            <a:r>
              <a:rPr lang="en-IN" dirty="0"/>
              <a:t>Spring JDBC Template Example contd..</a:t>
            </a:r>
          </a:p>
        </p:txBody>
      </p:sp>
      <p:sp>
        <p:nvSpPr>
          <p:cNvPr id="4" name="Rectangle 3">
            <a:extLst>
              <a:ext uri="{FF2B5EF4-FFF2-40B4-BE49-F238E27FC236}">
                <a16:creationId xmlns:a16="http://schemas.microsoft.com/office/drawing/2014/main" id="{A11E6E24-139C-4A14-B83F-CAB4DDC0F68F}"/>
              </a:ext>
            </a:extLst>
          </p:cNvPr>
          <p:cNvSpPr/>
          <p:nvPr/>
        </p:nvSpPr>
        <p:spPr>
          <a:xfrm>
            <a:off x="251520" y="980728"/>
            <a:ext cx="8663880" cy="5509200"/>
          </a:xfrm>
          <a:prstGeom prst="rect">
            <a:avLst/>
          </a:prstGeom>
        </p:spPr>
        <p:txBody>
          <a:bodyPr wrap="square">
            <a:spAutoFit/>
          </a:bodyPr>
          <a:lstStyle/>
          <a:p>
            <a:r>
              <a:rPr lang="en-IN" sz="1600" dirty="0"/>
              <a:t>Following is the content of the Data Access Object interface file StudentDAO.java −</a:t>
            </a:r>
          </a:p>
          <a:p>
            <a:endParaRPr lang="en-IN" sz="1600" dirty="0"/>
          </a:p>
          <a:p>
            <a:r>
              <a:rPr lang="en-IN" sz="1600" dirty="0"/>
              <a:t>package </a:t>
            </a:r>
            <a:r>
              <a:rPr lang="en-IN" sz="1600" dirty="0" err="1"/>
              <a:t>com.test.springjdbc</a:t>
            </a:r>
            <a:r>
              <a:rPr lang="en-IN" sz="1600" dirty="0"/>
              <a:t>;</a:t>
            </a:r>
          </a:p>
          <a:p>
            <a:endParaRPr lang="en-IN" sz="1600" dirty="0"/>
          </a:p>
          <a:p>
            <a:r>
              <a:rPr lang="en-IN" sz="1600" dirty="0"/>
              <a:t>import </a:t>
            </a:r>
            <a:r>
              <a:rPr lang="en-IN" sz="1600" dirty="0" err="1"/>
              <a:t>java.util.List</a:t>
            </a:r>
            <a:r>
              <a:rPr lang="en-IN" sz="1600" dirty="0"/>
              <a:t>;</a:t>
            </a:r>
          </a:p>
          <a:p>
            <a:r>
              <a:rPr lang="en-IN" sz="1600" dirty="0"/>
              <a:t>import </a:t>
            </a:r>
            <a:r>
              <a:rPr lang="en-IN" sz="1600" dirty="0" err="1"/>
              <a:t>javax.sql.DataSource</a:t>
            </a:r>
            <a:r>
              <a:rPr lang="en-IN" sz="1600" dirty="0"/>
              <a:t>;</a:t>
            </a:r>
          </a:p>
          <a:p>
            <a:endParaRPr lang="en-IN" sz="1600" dirty="0"/>
          </a:p>
          <a:p>
            <a:r>
              <a:rPr lang="en-IN" sz="1600" dirty="0"/>
              <a:t>public interface </a:t>
            </a:r>
            <a:r>
              <a:rPr lang="en-IN" sz="1600" dirty="0" err="1"/>
              <a:t>StudentDAO</a:t>
            </a:r>
            <a:r>
              <a:rPr lang="en-IN" sz="1600" dirty="0"/>
              <a:t> {</a:t>
            </a:r>
          </a:p>
          <a:p>
            <a:r>
              <a:rPr lang="en-IN" sz="1600" dirty="0"/>
              <a:t>   </a:t>
            </a:r>
          </a:p>
          <a:p>
            <a:r>
              <a:rPr lang="en-IN" sz="1600" dirty="0"/>
              <a:t>   public void </a:t>
            </a:r>
            <a:r>
              <a:rPr lang="en-IN" sz="1600" dirty="0" err="1"/>
              <a:t>setDataSource</a:t>
            </a:r>
            <a:r>
              <a:rPr lang="en-IN" sz="1600" dirty="0"/>
              <a:t>(</a:t>
            </a:r>
            <a:r>
              <a:rPr lang="en-IN" sz="1600" dirty="0" err="1"/>
              <a:t>DataSource</a:t>
            </a:r>
            <a:r>
              <a:rPr lang="en-IN" sz="1600" dirty="0"/>
              <a:t> ds);</a:t>
            </a:r>
          </a:p>
          <a:p>
            <a:r>
              <a:rPr lang="en-IN" sz="1600" dirty="0"/>
              <a:t>   </a:t>
            </a:r>
          </a:p>
          <a:p>
            <a:r>
              <a:rPr lang="en-IN" sz="1600" dirty="0"/>
              <a:t>  </a:t>
            </a:r>
          </a:p>
          <a:p>
            <a:r>
              <a:rPr lang="en-IN" sz="1600" dirty="0"/>
              <a:t>   public void create(String name, Integer age);</a:t>
            </a:r>
          </a:p>
          <a:p>
            <a:r>
              <a:rPr lang="en-IN" sz="1600" dirty="0"/>
              <a:t>   </a:t>
            </a:r>
          </a:p>
          <a:p>
            <a:r>
              <a:rPr lang="en-IN" sz="1600" dirty="0"/>
              <a:t>    public Student </a:t>
            </a:r>
            <a:r>
              <a:rPr lang="en-IN" sz="1600" dirty="0" err="1"/>
              <a:t>getStudent</a:t>
            </a:r>
            <a:r>
              <a:rPr lang="en-IN" sz="1600" dirty="0"/>
              <a:t>(Integer id);</a:t>
            </a:r>
          </a:p>
          <a:p>
            <a:r>
              <a:rPr lang="en-IN" sz="1600" dirty="0"/>
              <a:t>     </a:t>
            </a:r>
          </a:p>
          <a:p>
            <a:r>
              <a:rPr lang="en-IN" sz="1600" dirty="0"/>
              <a:t>   public List&lt;Student&gt; </a:t>
            </a:r>
            <a:r>
              <a:rPr lang="en-IN" sz="1600" dirty="0" err="1"/>
              <a:t>listStudents</a:t>
            </a:r>
            <a:r>
              <a:rPr lang="en-IN" sz="1600" dirty="0"/>
              <a:t>();</a:t>
            </a:r>
          </a:p>
          <a:p>
            <a:r>
              <a:rPr lang="en-IN" sz="1600" dirty="0"/>
              <a:t>   </a:t>
            </a:r>
          </a:p>
          <a:p>
            <a:r>
              <a:rPr lang="en-IN" sz="1600" dirty="0"/>
              <a:t>     public void delete(Integer id);</a:t>
            </a:r>
          </a:p>
          <a:p>
            <a:r>
              <a:rPr lang="en-IN" sz="1600" dirty="0"/>
              <a:t>      </a:t>
            </a:r>
          </a:p>
          <a:p>
            <a:r>
              <a:rPr lang="en-IN" sz="1600" dirty="0"/>
              <a:t>   public void update(Integer id, Integer age);</a:t>
            </a:r>
          </a:p>
          <a:p>
            <a:r>
              <a:rPr lang="en-IN" sz="1600" dirty="0"/>
              <a:t>}</a:t>
            </a:r>
          </a:p>
        </p:txBody>
      </p:sp>
    </p:spTree>
    <p:extLst>
      <p:ext uri="{BB962C8B-B14F-4D97-AF65-F5344CB8AC3E}">
        <p14:creationId xmlns:p14="http://schemas.microsoft.com/office/powerpoint/2010/main" val="3844820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7775-4BDB-4490-AA49-A33B615A1190}"/>
              </a:ext>
            </a:extLst>
          </p:cNvPr>
          <p:cNvSpPr>
            <a:spLocks noGrp="1"/>
          </p:cNvSpPr>
          <p:nvPr>
            <p:ph type="title"/>
          </p:nvPr>
        </p:nvSpPr>
        <p:spPr/>
        <p:txBody>
          <a:bodyPr/>
          <a:lstStyle/>
          <a:p>
            <a:r>
              <a:rPr lang="en-IN" dirty="0"/>
              <a:t>Spring JDBC Template Example contd..</a:t>
            </a:r>
          </a:p>
        </p:txBody>
      </p:sp>
      <p:sp>
        <p:nvSpPr>
          <p:cNvPr id="4" name="Rectangle 3">
            <a:extLst>
              <a:ext uri="{FF2B5EF4-FFF2-40B4-BE49-F238E27FC236}">
                <a16:creationId xmlns:a16="http://schemas.microsoft.com/office/drawing/2014/main" id="{8B09F6B3-D115-4D17-86AC-8E0364348190}"/>
              </a:ext>
            </a:extLst>
          </p:cNvPr>
          <p:cNvSpPr/>
          <p:nvPr/>
        </p:nvSpPr>
        <p:spPr>
          <a:xfrm>
            <a:off x="247570" y="916592"/>
            <a:ext cx="8915400" cy="5909310"/>
          </a:xfrm>
          <a:prstGeom prst="rect">
            <a:avLst/>
          </a:prstGeom>
        </p:spPr>
        <p:txBody>
          <a:bodyPr wrap="square">
            <a:spAutoFit/>
          </a:bodyPr>
          <a:lstStyle/>
          <a:p>
            <a:r>
              <a:rPr lang="en-IN" sz="1400" dirty="0"/>
              <a:t>Following is the content of the Student.java file</a:t>
            </a:r>
          </a:p>
          <a:p>
            <a:endParaRPr lang="en-IN" sz="1400" dirty="0"/>
          </a:p>
          <a:p>
            <a:r>
              <a:rPr lang="en-IN" sz="1400" dirty="0"/>
              <a:t>package </a:t>
            </a:r>
            <a:r>
              <a:rPr lang="en-IN" sz="1400" dirty="0" err="1"/>
              <a:t>com.test.springjdbc</a:t>
            </a:r>
            <a:r>
              <a:rPr lang="en-IN" sz="1400" dirty="0"/>
              <a:t>;</a:t>
            </a:r>
          </a:p>
          <a:p>
            <a:endParaRPr lang="en-IN" sz="1400" dirty="0"/>
          </a:p>
          <a:p>
            <a:r>
              <a:rPr lang="en-IN" sz="1400" dirty="0"/>
              <a:t>public class Student {</a:t>
            </a:r>
          </a:p>
          <a:p>
            <a:r>
              <a:rPr lang="en-IN" sz="1400" dirty="0"/>
              <a:t>   private Integer age;</a:t>
            </a:r>
          </a:p>
          <a:p>
            <a:r>
              <a:rPr lang="en-IN" sz="1400" dirty="0"/>
              <a:t>   private String name;</a:t>
            </a:r>
          </a:p>
          <a:p>
            <a:r>
              <a:rPr lang="en-IN" sz="1400" dirty="0"/>
              <a:t>   private Integer id;</a:t>
            </a:r>
          </a:p>
          <a:p>
            <a:endParaRPr lang="en-IN" sz="1400" dirty="0"/>
          </a:p>
          <a:p>
            <a:r>
              <a:rPr lang="en-IN" sz="1400" dirty="0"/>
              <a:t>   public void </a:t>
            </a:r>
            <a:r>
              <a:rPr lang="en-IN" sz="1400" dirty="0" err="1"/>
              <a:t>setAge</a:t>
            </a:r>
            <a:r>
              <a:rPr lang="en-IN" sz="1400" dirty="0"/>
              <a:t>(Integer age) {</a:t>
            </a:r>
          </a:p>
          <a:p>
            <a:r>
              <a:rPr lang="en-IN" sz="1400" dirty="0"/>
              <a:t>      </a:t>
            </a:r>
            <a:r>
              <a:rPr lang="en-IN" sz="1400" dirty="0" err="1"/>
              <a:t>this.age</a:t>
            </a:r>
            <a:r>
              <a:rPr lang="en-IN" sz="1400" dirty="0"/>
              <a:t> = age;</a:t>
            </a:r>
          </a:p>
          <a:p>
            <a:r>
              <a:rPr lang="en-IN" sz="1400" dirty="0"/>
              <a:t>   }</a:t>
            </a:r>
          </a:p>
          <a:p>
            <a:r>
              <a:rPr lang="en-IN" sz="1400" dirty="0"/>
              <a:t>   public Integer </a:t>
            </a:r>
            <a:r>
              <a:rPr lang="en-IN" sz="1400" dirty="0" err="1"/>
              <a:t>getAge</a:t>
            </a:r>
            <a:r>
              <a:rPr lang="en-IN" sz="1400" dirty="0"/>
              <a:t>() {</a:t>
            </a:r>
          </a:p>
          <a:p>
            <a:r>
              <a:rPr lang="en-IN" sz="1400" dirty="0"/>
              <a:t>      return age;</a:t>
            </a:r>
          </a:p>
          <a:p>
            <a:r>
              <a:rPr lang="en-IN" sz="1400" dirty="0"/>
              <a:t>   }</a:t>
            </a:r>
          </a:p>
          <a:p>
            <a:r>
              <a:rPr lang="en-IN" sz="1400" dirty="0"/>
              <a:t>   public void </a:t>
            </a:r>
            <a:r>
              <a:rPr lang="en-IN" sz="1400" dirty="0" err="1"/>
              <a:t>setName</a:t>
            </a:r>
            <a:r>
              <a:rPr lang="en-IN" sz="1400" dirty="0"/>
              <a:t>(String name) {</a:t>
            </a:r>
          </a:p>
          <a:p>
            <a:r>
              <a:rPr lang="en-IN" sz="1400" dirty="0"/>
              <a:t>      this.name = name;</a:t>
            </a:r>
          </a:p>
          <a:p>
            <a:r>
              <a:rPr lang="en-IN" sz="1400" dirty="0"/>
              <a:t>   }</a:t>
            </a:r>
          </a:p>
          <a:p>
            <a:r>
              <a:rPr lang="en-IN" sz="1400" dirty="0"/>
              <a:t>   public String </a:t>
            </a:r>
            <a:r>
              <a:rPr lang="en-IN" sz="1400" dirty="0" err="1"/>
              <a:t>getName</a:t>
            </a:r>
            <a:r>
              <a:rPr lang="en-IN" sz="1400" dirty="0"/>
              <a:t>() {</a:t>
            </a:r>
          </a:p>
          <a:p>
            <a:r>
              <a:rPr lang="en-IN" sz="1400" dirty="0"/>
              <a:t>      return name;</a:t>
            </a:r>
          </a:p>
          <a:p>
            <a:r>
              <a:rPr lang="en-IN" sz="1400" dirty="0"/>
              <a:t>   }</a:t>
            </a:r>
          </a:p>
          <a:p>
            <a:r>
              <a:rPr lang="en-IN" sz="1400" dirty="0"/>
              <a:t>   public void </a:t>
            </a:r>
            <a:r>
              <a:rPr lang="en-IN" sz="1400" dirty="0" err="1"/>
              <a:t>setId</a:t>
            </a:r>
            <a:r>
              <a:rPr lang="en-IN" sz="1400" dirty="0"/>
              <a:t>(Integer id) {</a:t>
            </a:r>
          </a:p>
          <a:p>
            <a:r>
              <a:rPr lang="en-IN" sz="1400" dirty="0"/>
              <a:t>      this.id = id;</a:t>
            </a:r>
          </a:p>
          <a:p>
            <a:r>
              <a:rPr lang="en-IN" sz="1400" dirty="0"/>
              <a:t>   }</a:t>
            </a:r>
          </a:p>
          <a:p>
            <a:r>
              <a:rPr lang="en-IN" sz="1400" dirty="0"/>
              <a:t>   public Integer </a:t>
            </a:r>
            <a:r>
              <a:rPr lang="en-IN" sz="1400" dirty="0" err="1"/>
              <a:t>getId</a:t>
            </a:r>
            <a:r>
              <a:rPr lang="en-IN" sz="1400" dirty="0"/>
              <a:t>() {</a:t>
            </a:r>
          </a:p>
          <a:p>
            <a:r>
              <a:rPr lang="en-IN" sz="1400" dirty="0"/>
              <a:t>      return id;</a:t>
            </a:r>
          </a:p>
          <a:p>
            <a:r>
              <a:rPr lang="en-IN" sz="1400" dirty="0"/>
              <a:t>   }}</a:t>
            </a:r>
          </a:p>
        </p:txBody>
      </p:sp>
    </p:spTree>
    <p:extLst>
      <p:ext uri="{BB962C8B-B14F-4D97-AF65-F5344CB8AC3E}">
        <p14:creationId xmlns:p14="http://schemas.microsoft.com/office/powerpoint/2010/main" val="3537376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43DA-5F4C-4B3F-B8C7-B13F85023946}"/>
              </a:ext>
            </a:extLst>
          </p:cNvPr>
          <p:cNvSpPr>
            <a:spLocks noGrp="1"/>
          </p:cNvSpPr>
          <p:nvPr>
            <p:ph type="title"/>
          </p:nvPr>
        </p:nvSpPr>
        <p:spPr/>
        <p:txBody>
          <a:bodyPr/>
          <a:lstStyle/>
          <a:p>
            <a:r>
              <a:rPr lang="en-IN" dirty="0"/>
              <a:t>Spring JDBC Template Example contd..</a:t>
            </a:r>
          </a:p>
        </p:txBody>
      </p:sp>
      <p:sp>
        <p:nvSpPr>
          <p:cNvPr id="4" name="Rectangle 3">
            <a:extLst>
              <a:ext uri="{FF2B5EF4-FFF2-40B4-BE49-F238E27FC236}">
                <a16:creationId xmlns:a16="http://schemas.microsoft.com/office/drawing/2014/main" id="{BBB22A7A-2ABB-489F-AA73-7EB92EF539FA}"/>
              </a:ext>
            </a:extLst>
          </p:cNvPr>
          <p:cNvSpPr/>
          <p:nvPr/>
        </p:nvSpPr>
        <p:spPr>
          <a:xfrm>
            <a:off x="107504" y="1052736"/>
            <a:ext cx="8807896" cy="5078313"/>
          </a:xfrm>
          <a:prstGeom prst="rect">
            <a:avLst/>
          </a:prstGeom>
        </p:spPr>
        <p:txBody>
          <a:bodyPr wrap="square">
            <a:spAutoFit/>
          </a:bodyPr>
          <a:lstStyle/>
          <a:p>
            <a:r>
              <a:rPr lang="en-IN" dirty="0"/>
              <a:t>Following is the content of the StudentMapper.java file</a:t>
            </a:r>
          </a:p>
          <a:p>
            <a:endParaRPr lang="en-IN" dirty="0"/>
          </a:p>
          <a:p>
            <a:r>
              <a:rPr lang="en-IN" dirty="0"/>
              <a:t>package </a:t>
            </a:r>
            <a:r>
              <a:rPr lang="en-IN" dirty="0" err="1"/>
              <a:t>com.test.springjdbc</a:t>
            </a:r>
            <a:r>
              <a:rPr lang="en-IN" dirty="0"/>
              <a:t>;</a:t>
            </a:r>
          </a:p>
          <a:p>
            <a:endParaRPr lang="en-IN" dirty="0"/>
          </a:p>
          <a:p>
            <a:r>
              <a:rPr lang="en-IN" dirty="0"/>
              <a:t>import </a:t>
            </a:r>
            <a:r>
              <a:rPr lang="en-IN" dirty="0" err="1"/>
              <a:t>java.sql.ResultSet</a:t>
            </a:r>
            <a:r>
              <a:rPr lang="en-IN" dirty="0"/>
              <a:t>;</a:t>
            </a:r>
          </a:p>
          <a:p>
            <a:r>
              <a:rPr lang="en-IN" dirty="0"/>
              <a:t>import </a:t>
            </a:r>
            <a:r>
              <a:rPr lang="en-IN" dirty="0" err="1"/>
              <a:t>java.sql.SQLException</a:t>
            </a:r>
            <a:r>
              <a:rPr lang="en-IN" dirty="0"/>
              <a:t>;</a:t>
            </a:r>
          </a:p>
          <a:p>
            <a:r>
              <a:rPr lang="en-IN" dirty="0"/>
              <a:t>import </a:t>
            </a:r>
            <a:r>
              <a:rPr lang="en-IN" dirty="0" err="1"/>
              <a:t>org.springframework.jdbc.core.RowMapper</a:t>
            </a:r>
            <a:r>
              <a:rPr lang="en-IN" dirty="0"/>
              <a:t>;</a:t>
            </a:r>
          </a:p>
          <a:p>
            <a:endParaRPr lang="en-IN" dirty="0"/>
          </a:p>
          <a:p>
            <a:r>
              <a:rPr lang="en-IN" dirty="0"/>
              <a:t>public class </a:t>
            </a:r>
            <a:r>
              <a:rPr lang="en-IN" dirty="0" err="1"/>
              <a:t>StudentMapper</a:t>
            </a:r>
            <a:r>
              <a:rPr lang="en-IN" dirty="0"/>
              <a:t> implements </a:t>
            </a:r>
            <a:r>
              <a:rPr lang="en-IN" dirty="0" err="1"/>
              <a:t>RowMapper</a:t>
            </a:r>
            <a:r>
              <a:rPr lang="en-IN" dirty="0"/>
              <a:t>&lt;Student&gt; {</a:t>
            </a:r>
          </a:p>
          <a:p>
            <a:r>
              <a:rPr lang="en-IN" dirty="0"/>
              <a:t>   public Student </a:t>
            </a:r>
            <a:r>
              <a:rPr lang="en-IN" dirty="0" err="1"/>
              <a:t>mapRow</a:t>
            </a:r>
            <a:r>
              <a:rPr lang="en-IN" dirty="0"/>
              <a:t>(</a:t>
            </a:r>
            <a:r>
              <a:rPr lang="en-IN" dirty="0" err="1"/>
              <a:t>ResultSet</a:t>
            </a:r>
            <a:r>
              <a:rPr lang="en-IN" dirty="0"/>
              <a:t> </a:t>
            </a:r>
            <a:r>
              <a:rPr lang="en-IN" dirty="0" err="1"/>
              <a:t>rs</a:t>
            </a:r>
            <a:r>
              <a:rPr lang="en-IN" dirty="0"/>
              <a:t>, int </a:t>
            </a:r>
            <a:r>
              <a:rPr lang="en-IN" dirty="0" err="1"/>
              <a:t>rowNum</a:t>
            </a:r>
            <a:r>
              <a:rPr lang="en-IN" dirty="0"/>
              <a:t>) throws </a:t>
            </a:r>
            <a:r>
              <a:rPr lang="en-IN" dirty="0" err="1"/>
              <a:t>SQLException</a:t>
            </a:r>
            <a:r>
              <a:rPr lang="en-IN" dirty="0"/>
              <a:t> {</a:t>
            </a:r>
          </a:p>
          <a:p>
            <a:r>
              <a:rPr lang="en-IN" dirty="0"/>
              <a:t>      Student </a:t>
            </a:r>
            <a:r>
              <a:rPr lang="en-IN" dirty="0" err="1"/>
              <a:t>student</a:t>
            </a:r>
            <a:r>
              <a:rPr lang="en-IN" dirty="0"/>
              <a:t> = new Student();</a:t>
            </a:r>
          </a:p>
          <a:p>
            <a:r>
              <a:rPr lang="en-IN" dirty="0"/>
              <a:t>      </a:t>
            </a:r>
            <a:r>
              <a:rPr lang="en-IN" dirty="0" err="1"/>
              <a:t>student.setId</a:t>
            </a:r>
            <a:r>
              <a:rPr lang="en-IN" dirty="0"/>
              <a:t>(</a:t>
            </a:r>
            <a:r>
              <a:rPr lang="en-IN" dirty="0" err="1"/>
              <a:t>rs.getInt</a:t>
            </a:r>
            <a:r>
              <a:rPr lang="en-IN" dirty="0"/>
              <a:t>("id"));</a:t>
            </a:r>
          </a:p>
          <a:p>
            <a:r>
              <a:rPr lang="en-IN" dirty="0"/>
              <a:t>      </a:t>
            </a:r>
            <a:r>
              <a:rPr lang="en-IN" dirty="0" err="1"/>
              <a:t>student.setName</a:t>
            </a:r>
            <a:r>
              <a:rPr lang="en-IN" dirty="0"/>
              <a:t>(</a:t>
            </a:r>
            <a:r>
              <a:rPr lang="en-IN" dirty="0" err="1"/>
              <a:t>rs.getString</a:t>
            </a:r>
            <a:r>
              <a:rPr lang="en-IN" dirty="0"/>
              <a:t>("name"));</a:t>
            </a:r>
          </a:p>
          <a:p>
            <a:r>
              <a:rPr lang="en-IN" dirty="0"/>
              <a:t>      </a:t>
            </a:r>
            <a:r>
              <a:rPr lang="en-IN" dirty="0" err="1"/>
              <a:t>student.setAge</a:t>
            </a:r>
            <a:r>
              <a:rPr lang="en-IN" dirty="0"/>
              <a:t>(</a:t>
            </a:r>
            <a:r>
              <a:rPr lang="en-IN" dirty="0" err="1"/>
              <a:t>rs.getInt</a:t>
            </a:r>
            <a:r>
              <a:rPr lang="en-IN" dirty="0"/>
              <a:t>("age"));</a:t>
            </a:r>
          </a:p>
          <a:p>
            <a:r>
              <a:rPr lang="en-IN" dirty="0"/>
              <a:t>      </a:t>
            </a:r>
          </a:p>
          <a:p>
            <a:r>
              <a:rPr lang="en-IN" dirty="0"/>
              <a:t>      return student;</a:t>
            </a:r>
          </a:p>
          <a:p>
            <a:r>
              <a:rPr lang="en-IN" dirty="0"/>
              <a:t>   }</a:t>
            </a:r>
          </a:p>
          <a:p>
            <a:r>
              <a:rPr lang="en-IN" dirty="0"/>
              <a:t>}</a:t>
            </a:r>
          </a:p>
        </p:txBody>
      </p:sp>
    </p:spTree>
    <p:extLst>
      <p:ext uri="{BB962C8B-B14F-4D97-AF65-F5344CB8AC3E}">
        <p14:creationId xmlns:p14="http://schemas.microsoft.com/office/powerpoint/2010/main" val="1893482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E02B-C9DF-4783-95B7-6D5EA5C3BFB3}"/>
              </a:ext>
            </a:extLst>
          </p:cNvPr>
          <p:cNvSpPr>
            <a:spLocks noGrp="1"/>
          </p:cNvSpPr>
          <p:nvPr>
            <p:ph type="title"/>
          </p:nvPr>
        </p:nvSpPr>
        <p:spPr/>
        <p:txBody>
          <a:bodyPr/>
          <a:lstStyle/>
          <a:p>
            <a:r>
              <a:rPr lang="en-IN" dirty="0"/>
              <a:t>Spring JDBC Template Example contd..</a:t>
            </a:r>
          </a:p>
        </p:txBody>
      </p:sp>
      <p:sp>
        <p:nvSpPr>
          <p:cNvPr id="4" name="Rectangle 3">
            <a:extLst>
              <a:ext uri="{FF2B5EF4-FFF2-40B4-BE49-F238E27FC236}">
                <a16:creationId xmlns:a16="http://schemas.microsoft.com/office/drawing/2014/main" id="{96B1DAB9-6271-4B8B-B383-9B6E93294179}"/>
              </a:ext>
            </a:extLst>
          </p:cNvPr>
          <p:cNvSpPr/>
          <p:nvPr/>
        </p:nvSpPr>
        <p:spPr>
          <a:xfrm>
            <a:off x="0" y="1124745"/>
            <a:ext cx="4572000" cy="5693866"/>
          </a:xfrm>
          <a:prstGeom prst="rect">
            <a:avLst/>
          </a:prstGeom>
        </p:spPr>
        <p:txBody>
          <a:bodyPr wrap="square">
            <a:spAutoFit/>
          </a:bodyPr>
          <a:lstStyle/>
          <a:p>
            <a:r>
              <a:rPr lang="en-IN" sz="1400" dirty="0"/>
              <a:t>Following is the implementation class file StudentJDBCTemplate.java for the defined DAO interface </a:t>
            </a:r>
            <a:r>
              <a:rPr lang="en-IN" sz="1400" dirty="0" err="1"/>
              <a:t>StudentDAO</a:t>
            </a:r>
            <a:r>
              <a:rPr lang="en-IN" sz="1400" dirty="0"/>
              <a:t>.</a:t>
            </a:r>
          </a:p>
          <a:p>
            <a:endParaRPr lang="en-IN" sz="1400" dirty="0"/>
          </a:p>
          <a:p>
            <a:r>
              <a:rPr lang="en-IN" sz="1400" dirty="0"/>
              <a:t>package </a:t>
            </a:r>
            <a:r>
              <a:rPr lang="en-IN" sz="1400" dirty="0" err="1"/>
              <a:t>com.test.springjdbc</a:t>
            </a:r>
            <a:r>
              <a:rPr lang="en-IN" sz="1400" dirty="0"/>
              <a:t>;</a:t>
            </a:r>
          </a:p>
          <a:p>
            <a:endParaRPr lang="en-IN" sz="1400" dirty="0"/>
          </a:p>
          <a:p>
            <a:r>
              <a:rPr lang="en-IN" sz="1400" dirty="0"/>
              <a:t>import </a:t>
            </a:r>
            <a:r>
              <a:rPr lang="en-IN" sz="1400" dirty="0" err="1"/>
              <a:t>java.util.List</a:t>
            </a:r>
            <a:r>
              <a:rPr lang="en-IN" sz="1400" dirty="0"/>
              <a:t>;</a:t>
            </a:r>
          </a:p>
          <a:p>
            <a:r>
              <a:rPr lang="en-IN" sz="1400" dirty="0"/>
              <a:t>import </a:t>
            </a:r>
            <a:r>
              <a:rPr lang="en-IN" sz="1400" dirty="0" err="1"/>
              <a:t>javax.sql.DataSource</a:t>
            </a:r>
            <a:r>
              <a:rPr lang="en-IN" sz="1400" dirty="0"/>
              <a:t>;</a:t>
            </a:r>
          </a:p>
          <a:p>
            <a:r>
              <a:rPr lang="en-IN" sz="1400" dirty="0"/>
              <a:t>import </a:t>
            </a:r>
            <a:r>
              <a:rPr lang="en-IN" sz="1400" dirty="0" err="1"/>
              <a:t>org.springframework.jdbc.core.JdbcTemplate</a:t>
            </a:r>
            <a:r>
              <a:rPr lang="en-IN" sz="1400" dirty="0"/>
              <a:t>;</a:t>
            </a:r>
          </a:p>
          <a:p>
            <a:endParaRPr lang="en-IN" sz="1400" dirty="0"/>
          </a:p>
          <a:p>
            <a:r>
              <a:rPr lang="en-IN" sz="1400" dirty="0"/>
              <a:t>public class </a:t>
            </a:r>
            <a:r>
              <a:rPr lang="en-IN" sz="1400" dirty="0" err="1"/>
              <a:t>StudentJDBCTemplate</a:t>
            </a:r>
            <a:r>
              <a:rPr lang="en-IN" sz="1400" dirty="0"/>
              <a:t> implements </a:t>
            </a:r>
            <a:r>
              <a:rPr lang="en-IN" sz="1400" dirty="0" err="1"/>
              <a:t>StudentDAO</a:t>
            </a:r>
            <a:r>
              <a:rPr lang="en-IN" sz="1400" dirty="0"/>
              <a:t> {</a:t>
            </a:r>
          </a:p>
          <a:p>
            <a:r>
              <a:rPr lang="en-IN" sz="1400" dirty="0"/>
              <a:t>   private </a:t>
            </a:r>
            <a:r>
              <a:rPr lang="en-IN" sz="1400" dirty="0" err="1"/>
              <a:t>DataSource</a:t>
            </a:r>
            <a:r>
              <a:rPr lang="en-IN" sz="1400" dirty="0"/>
              <a:t> </a:t>
            </a:r>
            <a:r>
              <a:rPr lang="en-IN" sz="1400" dirty="0" err="1"/>
              <a:t>dataSource</a:t>
            </a:r>
            <a:r>
              <a:rPr lang="en-IN" sz="1400" dirty="0"/>
              <a:t>;</a:t>
            </a:r>
          </a:p>
          <a:p>
            <a:r>
              <a:rPr lang="en-IN" sz="1400" dirty="0"/>
              <a:t>   private </a:t>
            </a:r>
            <a:r>
              <a:rPr lang="en-IN" sz="1400" dirty="0" err="1"/>
              <a:t>JdbcTemplate</a:t>
            </a:r>
            <a:r>
              <a:rPr lang="en-IN" sz="1400" dirty="0"/>
              <a:t> </a:t>
            </a:r>
            <a:r>
              <a:rPr lang="en-IN" sz="1400" dirty="0" err="1"/>
              <a:t>jdbcTemplateObject</a:t>
            </a:r>
            <a:r>
              <a:rPr lang="en-IN" sz="1400" dirty="0"/>
              <a:t>;</a:t>
            </a:r>
          </a:p>
          <a:p>
            <a:r>
              <a:rPr lang="en-IN" sz="1400" dirty="0"/>
              <a:t>   </a:t>
            </a:r>
          </a:p>
          <a:p>
            <a:r>
              <a:rPr lang="en-IN" sz="1400" dirty="0"/>
              <a:t>   public void </a:t>
            </a:r>
            <a:r>
              <a:rPr lang="en-IN" sz="1400" dirty="0" err="1"/>
              <a:t>setDataSource</a:t>
            </a:r>
            <a:r>
              <a:rPr lang="en-IN" sz="1400" dirty="0"/>
              <a:t>(</a:t>
            </a:r>
            <a:r>
              <a:rPr lang="en-IN" sz="1400" dirty="0" err="1"/>
              <a:t>DataSource</a:t>
            </a:r>
            <a:r>
              <a:rPr lang="en-IN" sz="1400" dirty="0"/>
              <a:t> </a:t>
            </a:r>
            <a:r>
              <a:rPr lang="en-IN" sz="1400" dirty="0" err="1"/>
              <a:t>dataSource</a:t>
            </a:r>
            <a:r>
              <a:rPr lang="en-IN" sz="1400" dirty="0"/>
              <a:t>) {</a:t>
            </a:r>
          </a:p>
          <a:p>
            <a:r>
              <a:rPr lang="en-IN" sz="1400" dirty="0"/>
              <a:t>      </a:t>
            </a:r>
            <a:r>
              <a:rPr lang="en-IN" sz="1400" dirty="0" err="1"/>
              <a:t>this.dataSource</a:t>
            </a:r>
            <a:r>
              <a:rPr lang="en-IN" sz="1400" dirty="0"/>
              <a:t> = </a:t>
            </a:r>
            <a:r>
              <a:rPr lang="en-IN" sz="1400" dirty="0" err="1"/>
              <a:t>dataSource</a:t>
            </a:r>
            <a:r>
              <a:rPr lang="en-IN" sz="1400" dirty="0"/>
              <a:t>;</a:t>
            </a:r>
          </a:p>
          <a:p>
            <a:r>
              <a:rPr lang="en-IN" sz="1400" dirty="0"/>
              <a:t>      </a:t>
            </a:r>
            <a:r>
              <a:rPr lang="en-IN" sz="1400" dirty="0" err="1"/>
              <a:t>this.jdbcTemplateObject</a:t>
            </a:r>
            <a:r>
              <a:rPr lang="en-IN" sz="1400" dirty="0"/>
              <a:t> = new </a:t>
            </a:r>
            <a:r>
              <a:rPr lang="en-IN" sz="1400" dirty="0" err="1"/>
              <a:t>JdbcTemplate</a:t>
            </a:r>
            <a:r>
              <a:rPr lang="en-IN" sz="1400" dirty="0"/>
              <a:t>(</a:t>
            </a:r>
            <a:r>
              <a:rPr lang="en-IN" sz="1400" dirty="0" err="1"/>
              <a:t>dataSource</a:t>
            </a:r>
            <a:r>
              <a:rPr lang="en-IN" sz="1400" dirty="0"/>
              <a:t>);</a:t>
            </a:r>
          </a:p>
          <a:p>
            <a:r>
              <a:rPr lang="en-IN" sz="1400" dirty="0"/>
              <a:t>   }</a:t>
            </a:r>
          </a:p>
          <a:p>
            <a:r>
              <a:rPr lang="en-IN" sz="1400" dirty="0"/>
              <a:t>   public void create(String name, Integer age) {</a:t>
            </a:r>
          </a:p>
          <a:p>
            <a:r>
              <a:rPr lang="en-IN" sz="1400" dirty="0"/>
              <a:t>      String SQL = "insert into Student (name, age) values (?, ?)";</a:t>
            </a:r>
          </a:p>
          <a:p>
            <a:r>
              <a:rPr lang="en-IN" sz="1400" dirty="0"/>
              <a:t>      </a:t>
            </a:r>
            <a:r>
              <a:rPr lang="en-IN" sz="1400" dirty="0" err="1"/>
              <a:t>jdbcTemplateObject.update</a:t>
            </a:r>
            <a:r>
              <a:rPr lang="en-IN" sz="1400" dirty="0"/>
              <a:t>( SQL, name, age);</a:t>
            </a:r>
          </a:p>
          <a:p>
            <a:r>
              <a:rPr lang="en-IN" sz="1400" dirty="0"/>
              <a:t>      </a:t>
            </a:r>
            <a:r>
              <a:rPr lang="en-IN" sz="1400" dirty="0" err="1"/>
              <a:t>System.out.println</a:t>
            </a:r>
            <a:r>
              <a:rPr lang="en-IN" sz="1400" dirty="0"/>
              <a:t>("Created Record Name = " + name + " Age = " + age);</a:t>
            </a:r>
          </a:p>
          <a:p>
            <a:r>
              <a:rPr lang="en-IN" sz="1400" dirty="0"/>
              <a:t>      return;   }   </a:t>
            </a:r>
          </a:p>
        </p:txBody>
      </p:sp>
      <p:sp>
        <p:nvSpPr>
          <p:cNvPr id="5" name="Rectangle 4">
            <a:extLst>
              <a:ext uri="{FF2B5EF4-FFF2-40B4-BE49-F238E27FC236}">
                <a16:creationId xmlns:a16="http://schemas.microsoft.com/office/drawing/2014/main" id="{70F4D012-B7E7-4E5B-9F5A-7C97875D4AFC}"/>
              </a:ext>
            </a:extLst>
          </p:cNvPr>
          <p:cNvSpPr/>
          <p:nvPr/>
        </p:nvSpPr>
        <p:spPr>
          <a:xfrm>
            <a:off x="4572000" y="980728"/>
            <a:ext cx="4572000" cy="5693866"/>
          </a:xfrm>
          <a:prstGeom prst="rect">
            <a:avLst/>
          </a:prstGeom>
        </p:spPr>
        <p:txBody>
          <a:bodyPr wrap="square">
            <a:spAutoFit/>
          </a:bodyPr>
          <a:lstStyle/>
          <a:p>
            <a:r>
              <a:rPr lang="en-IN" sz="1400" dirty="0"/>
              <a:t>public Student </a:t>
            </a:r>
            <a:r>
              <a:rPr lang="en-IN" sz="1400" dirty="0" err="1"/>
              <a:t>getStudent</a:t>
            </a:r>
            <a:r>
              <a:rPr lang="en-IN" sz="1400" dirty="0"/>
              <a:t>(Integer id) {</a:t>
            </a:r>
          </a:p>
          <a:p>
            <a:r>
              <a:rPr lang="en-IN" sz="1400" dirty="0"/>
              <a:t>      String SQL = "select * from Student where id = ?";</a:t>
            </a:r>
          </a:p>
          <a:p>
            <a:r>
              <a:rPr lang="en-IN" sz="1400" dirty="0"/>
              <a:t>      Student </a:t>
            </a:r>
            <a:r>
              <a:rPr lang="en-IN" sz="1400" dirty="0" err="1"/>
              <a:t>student</a:t>
            </a:r>
            <a:r>
              <a:rPr lang="en-IN" sz="1400" dirty="0"/>
              <a:t> = </a:t>
            </a:r>
            <a:r>
              <a:rPr lang="en-IN" sz="1400" dirty="0" err="1"/>
              <a:t>jdbcTemplateObject.queryForObject</a:t>
            </a:r>
            <a:r>
              <a:rPr lang="en-IN" sz="1400" dirty="0"/>
              <a:t>(SQL, </a:t>
            </a:r>
          </a:p>
          <a:p>
            <a:r>
              <a:rPr lang="en-IN" sz="1400" dirty="0"/>
              <a:t>         new Object[]{id}, new </a:t>
            </a:r>
            <a:r>
              <a:rPr lang="en-IN" sz="1400" dirty="0" err="1"/>
              <a:t>StudentMapper</a:t>
            </a:r>
            <a:r>
              <a:rPr lang="en-IN" sz="1400" dirty="0"/>
              <a:t>());</a:t>
            </a:r>
          </a:p>
          <a:p>
            <a:r>
              <a:rPr lang="en-IN" sz="1400" dirty="0"/>
              <a:t>      </a:t>
            </a:r>
          </a:p>
          <a:p>
            <a:r>
              <a:rPr lang="en-IN" sz="1400" dirty="0"/>
              <a:t>      return student;</a:t>
            </a:r>
          </a:p>
          <a:p>
            <a:r>
              <a:rPr lang="en-IN" sz="1400" dirty="0"/>
              <a:t>   }</a:t>
            </a:r>
          </a:p>
          <a:p>
            <a:r>
              <a:rPr lang="en-IN" sz="1400" dirty="0"/>
              <a:t>   public List&lt;Student&gt; </a:t>
            </a:r>
            <a:r>
              <a:rPr lang="en-IN" sz="1400" dirty="0" err="1"/>
              <a:t>listStudents</a:t>
            </a:r>
            <a:r>
              <a:rPr lang="en-IN" sz="1400" dirty="0"/>
              <a:t>() {</a:t>
            </a:r>
          </a:p>
          <a:p>
            <a:r>
              <a:rPr lang="en-IN" sz="1400" dirty="0"/>
              <a:t>      String SQL = "select * from Student";</a:t>
            </a:r>
          </a:p>
          <a:p>
            <a:r>
              <a:rPr lang="en-IN" sz="1400" dirty="0"/>
              <a:t>      List &lt;Student&gt; students = </a:t>
            </a:r>
            <a:r>
              <a:rPr lang="en-IN" sz="1400" dirty="0" err="1"/>
              <a:t>jdbcTemplateObject.query</a:t>
            </a:r>
            <a:r>
              <a:rPr lang="en-IN" sz="1400" dirty="0"/>
              <a:t>(SQL, new </a:t>
            </a:r>
            <a:r>
              <a:rPr lang="en-IN" sz="1400" dirty="0" err="1"/>
              <a:t>StudentMapper</a:t>
            </a:r>
            <a:r>
              <a:rPr lang="en-IN" sz="1400" dirty="0"/>
              <a:t>());</a:t>
            </a:r>
          </a:p>
          <a:p>
            <a:r>
              <a:rPr lang="en-IN" sz="1400" dirty="0"/>
              <a:t>      return students;</a:t>
            </a:r>
          </a:p>
          <a:p>
            <a:r>
              <a:rPr lang="en-IN" sz="1400" dirty="0"/>
              <a:t>   }</a:t>
            </a:r>
          </a:p>
          <a:p>
            <a:r>
              <a:rPr lang="en-IN" sz="1400" dirty="0"/>
              <a:t>   public void delete(Integer id) {</a:t>
            </a:r>
          </a:p>
          <a:p>
            <a:r>
              <a:rPr lang="en-IN" sz="1400" dirty="0"/>
              <a:t>      String SQL = "delete from Student where id = ?";</a:t>
            </a:r>
          </a:p>
          <a:p>
            <a:r>
              <a:rPr lang="en-IN" sz="1400" dirty="0"/>
              <a:t>      </a:t>
            </a:r>
            <a:r>
              <a:rPr lang="en-IN" sz="1400" dirty="0" err="1"/>
              <a:t>jdbcTemplateObject.update</a:t>
            </a:r>
            <a:r>
              <a:rPr lang="en-IN" sz="1400" dirty="0"/>
              <a:t>(SQL, id);</a:t>
            </a:r>
          </a:p>
          <a:p>
            <a:r>
              <a:rPr lang="en-IN" sz="1400" dirty="0"/>
              <a:t>      </a:t>
            </a:r>
            <a:r>
              <a:rPr lang="en-IN" sz="1400" dirty="0" err="1"/>
              <a:t>System.out.println</a:t>
            </a:r>
            <a:r>
              <a:rPr lang="en-IN" sz="1400" dirty="0"/>
              <a:t>("Deleted Record with ID = " + id );</a:t>
            </a:r>
          </a:p>
          <a:p>
            <a:r>
              <a:rPr lang="en-IN" sz="1400" dirty="0"/>
              <a:t>      return;</a:t>
            </a:r>
          </a:p>
          <a:p>
            <a:r>
              <a:rPr lang="en-IN" sz="1400" dirty="0"/>
              <a:t>   }</a:t>
            </a:r>
          </a:p>
          <a:p>
            <a:r>
              <a:rPr lang="en-IN" sz="1400" dirty="0"/>
              <a:t>   public void update(Integer id, Integer age){</a:t>
            </a:r>
          </a:p>
          <a:p>
            <a:r>
              <a:rPr lang="en-IN" sz="1400" dirty="0"/>
              <a:t>      String SQL = "update Student set age = ? where id = ?";</a:t>
            </a:r>
          </a:p>
          <a:p>
            <a:r>
              <a:rPr lang="en-IN" sz="1400" dirty="0"/>
              <a:t>      </a:t>
            </a:r>
            <a:r>
              <a:rPr lang="en-IN" sz="1400" dirty="0" err="1"/>
              <a:t>jdbcTemplateObject.update</a:t>
            </a:r>
            <a:r>
              <a:rPr lang="en-IN" sz="1400" dirty="0"/>
              <a:t>(SQL, age, id);</a:t>
            </a:r>
          </a:p>
          <a:p>
            <a:r>
              <a:rPr lang="en-IN" sz="1400" dirty="0"/>
              <a:t>      </a:t>
            </a:r>
            <a:r>
              <a:rPr lang="en-IN" sz="1400" dirty="0" err="1"/>
              <a:t>System.out.println</a:t>
            </a:r>
            <a:r>
              <a:rPr lang="en-IN" sz="1400" dirty="0"/>
              <a:t>("Updated Record with ID = " + id );</a:t>
            </a:r>
          </a:p>
          <a:p>
            <a:r>
              <a:rPr lang="en-IN" sz="1400" dirty="0"/>
              <a:t>      return;</a:t>
            </a:r>
          </a:p>
          <a:p>
            <a:r>
              <a:rPr lang="en-IN" sz="1400" dirty="0"/>
              <a:t>   }}</a:t>
            </a:r>
          </a:p>
        </p:txBody>
      </p:sp>
    </p:spTree>
    <p:extLst>
      <p:ext uri="{BB962C8B-B14F-4D97-AF65-F5344CB8AC3E}">
        <p14:creationId xmlns:p14="http://schemas.microsoft.com/office/powerpoint/2010/main" val="4075934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05D6-1322-48F1-88D5-5EAEB121240D}"/>
              </a:ext>
            </a:extLst>
          </p:cNvPr>
          <p:cNvSpPr>
            <a:spLocks noGrp="1"/>
          </p:cNvSpPr>
          <p:nvPr>
            <p:ph type="title"/>
          </p:nvPr>
        </p:nvSpPr>
        <p:spPr/>
        <p:txBody>
          <a:bodyPr/>
          <a:lstStyle/>
          <a:p>
            <a:r>
              <a:rPr lang="en-IN" dirty="0"/>
              <a:t>Spring JDBC Template Example contd..</a:t>
            </a:r>
          </a:p>
        </p:txBody>
      </p:sp>
      <p:sp>
        <p:nvSpPr>
          <p:cNvPr id="4" name="Rectangle 3">
            <a:extLst>
              <a:ext uri="{FF2B5EF4-FFF2-40B4-BE49-F238E27FC236}">
                <a16:creationId xmlns:a16="http://schemas.microsoft.com/office/drawing/2014/main" id="{75556BD2-393E-4C3C-9B8E-D50A4BD2C93F}"/>
              </a:ext>
            </a:extLst>
          </p:cNvPr>
          <p:cNvSpPr/>
          <p:nvPr/>
        </p:nvSpPr>
        <p:spPr>
          <a:xfrm>
            <a:off x="168052" y="1012954"/>
            <a:ext cx="8807896" cy="4616648"/>
          </a:xfrm>
          <a:prstGeom prst="rect">
            <a:avLst/>
          </a:prstGeom>
        </p:spPr>
        <p:txBody>
          <a:bodyPr wrap="square">
            <a:spAutoFit/>
          </a:bodyPr>
          <a:lstStyle/>
          <a:p>
            <a:r>
              <a:rPr lang="en-IN" sz="1400" dirty="0"/>
              <a:t>&lt;?xml version = "1.0" encoding = "UTF-8"?&gt;</a:t>
            </a:r>
          </a:p>
          <a:p>
            <a:r>
              <a:rPr lang="en-IN" sz="1400" dirty="0"/>
              <a:t>&lt;beans </a:t>
            </a:r>
            <a:r>
              <a:rPr lang="en-IN" sz="1400" dirty="0" err="1"/>
              <a:t>xmlns</a:t>
            </a:r>
            <a:r>
              <a:rPr lang="en-IN" sz="1400" dirty="0"/>
              <a:t> = "http://www.springframework.org/schema/beans"</a:t>
            </a:r>
          </a:p>
          <a:p>
            <a:r>
              <a:rPr lang="en-IN" sz="1400" dirty="0"/>
              <a:t>   </a:t>
            </a:r>
            <a:r>
              <a:rPr lang="en-IN" sz="1400" dirty="0" err="1"/>
              <a:t>xmlns:xsi</a:t>
            </a:r>
            <a:r>
              <a:rPr lang="en-IN" sz="1400" dirty="0"/>
              <a:t> = "http://www.w3.org/2001/XMLSchema-instance" </a:t>
            </a:r>
          </a:p>
          <a:p>
            <a:r>
              <a:rPr lang="en-IN" sz="1400" dirty="0"/>
              <a:t>   </a:t>
            </a:r>
            <a:r>
              <a:rPr lang="en-IN" sz="1400" dirty="0" err="1"/>
              <a:t>xsi:schemaLocation</a:t>
            </a:r>
            <a:r>
              <a:rPr lang="en-IN" sz="1400" dirty="0"/>
              <a:t> = "http://www.springframework.org/schema/beans</a:t>
            </a:r>
          </a:p>
          <a:p>
            <a:r>
              <a:rPr lang="en-IN" sz="1400" dirty="0"/>
              <a:t>   http://www.springframework.org/schema/beans/spring-beans-3.0.xsd "&gt;</a:t>
            </a:r>
          </a:p>
          <a:p>
            <a:endParaRPr lang="en-IN" sz="1400" dirty="0"/>
          </a:p>
          <a:p>
            <a:r>
              <a:rPr lang="en-IN" sz="1400" dirty="0"/>
              <a:t>   &lt;!-- Initialization for data source --&gt;</a:t>
            </a:r>
          </a:p>
          <a:p>
            <a:r>
              <a:rPr lang="en-IN" sz="1400" dirty="0"/>
              <a:t>   &lt;bean id="</a:t>
            </a:r>
            <a:r>
              <a:rPr lang="en-IN" sz="1400" dirty="0" err="1"/>
              <a:t>dataSource</a:t>
            </a:r>
            <a:r>
              <a:rPr lang="en-IN" sz="1400" dirty="0"/>
              <a:t>" </a:t>
            </a:r>
          </a:p>
          <a:p>
            <a:r>
              <a:rPr lang="en-IN" sz="1400" dirty="0"/>
              <a:t>      class = "</a:t>
            </a:r>
            <a:r>
              <a:rPr lang="en-IN" sz="1400" dirty="0" err="1"/>
              <a:t>org.springframework.jdbc.datasource.DriverManagerDataSource</a:t>
            </a:r>
            <a:r>
              <a:rPr lang="en-IN" sz="1400" dirty="0"/>
              <a:t>"&gt;</a:t>
            </a:r>
          </a:p>
          <a:p>
            <a:r>
              <a:rPr lang="en-IN" sz="1400" dirty="0"/>
              <a:t>      &lt;property name = "</a:t>
            </a:r>
            <a:r>
              <a:rPr lang="en-IN" sz="1400" dirty="0" err="1"/>
              <a:t>driverClassName</a:t>
            </a:r>
            <a:r>
              <a:rPr lang="en-IN" sz="1400" dirty="0"/>
              <a:t>" value = "</a:t>
            </a:r>
            <a:r>
              <a:rPr lang="en-IN" sz="1400" dirty="0" err="1"/>
              <a:t>com.mysql.jdbc.Driver</a:t>
            </a:r>
            <a:r>
              <a:rPr lang="en-IN" sz="1400" dirty="0"/>
              <a:t>"/&gt;</a:t>
            </a:r>
          </a:p>
          <a:p>
            <a:r>
              <a:rPr lang="en-IN" sz="1400" dirty="0"/>
              <a:t>      &lt;property name = "</a:t>
            </a:r>
            <a:r>
              <a:rPr lang="en-IN" sz="1400" dirty="0" err="1"/>
              <a:t>url</a:t>
            </a:r>
            <a:r>
              <a:rPr lang="en-IN" sz="1400" dirty="0"/>
              <a:t>" value = "</a:t>
            </a:r>
            <a:r>
              <a:rPr lang="en-IN" sz="1400" dirty="0" err="1"/>
              <a:t>jdbc:mysql</a:t>
            </a:r>
            <a:r>
              <a:rPr lang="en-IN" sz="1400" dirty="0"/>
              <a:t>://localhost:3306/TEST"/&gt;</a:t>
            </a:r>
          </a:p>
          <a:p>
            <a:r>
              <a:rPr lang="en-IN" sz="1400" dirty="0"/>
              <a:t>      &lt;property name = "username" value = "root"/&gt;</a:t>
            </a:r>
          </a:p>
          <a:p>
            <a:r>
              <a:rPr lang="en-IN" sz="1400" dirty="0"/>
              <a:t>      &lt;property name = "password" value = “root"/&gt;</a:t>
            </a:r>
          </a:p>
          <a:p>
            <a:r>
              <a:rPr lang="en-IN" sz="1400" dirty="0"/>
              <a:t>   &lt;/bean&gt;</a:t>
            </a:r>
          </a:p>
          <a:p>
            <a:r>
              <a:rPr lang="en-IN" sz="1400" dirty="0"/>
              <a:t>   &lt;!-- Definition for </a:t>
            </a:r>
            <a:r>
              <a:rPr lang="en-IN" sz="1400" dirty="0" err="1"/>
              <a:t>studentJDBCTemplate</a:t>
            </a:r>
            <a:r>
              <a:rPr lang="en-IN" sz="1400" dirty="0"/>
              <a:t> bean --&gt;</a:t>
            </a:r>
          </a:p>
          <a:p>
            <a:r>
              <a:rPr lang="en-IN" sz="1400" dirty="0"/>
              <a:t>   &lt;bean id = "</a:t>
            </a:r>
            <a:r>
              <a:rPr lang="en-IN" sz="1400" dirty="0" err="1"/>
              <a:t>studentJDBCTemplate</a:t>
            </a:r>
            <a:r>
              <a:rPr lang="en-IN" sz="1400" dirty="0"/>
              <a:t>" </a:t>
            </a:r>
          </a:p>
          <a:p>
            <a:r>
              <a:rPr lang="en-IN" sz="1400" dirty="0"/>
              <a:t>      class = "</a:t>
            </a:r>
            <a:r>
              <a:rPr lang="en-IN" sz="1400" dirty="0" err="1"/>
              <a:t>com.test.springjdbc.StudentJDBCTemplate</a:t>
            </a:r>
            <a:r>
              <a:rPr lang="en-IN" sz="1400" dirty="0"/>
              <a:t>"&gt;</a:t>
            </a:r>
          </a:p>
          <a:p>
            <a:r>
              <a:rPr lang="en-IN" sz="1400" dirty="0"/>
              <a:t>      &lt;property name = "</a:t>
            </a:r>
            <a:r>
              <a:rPr lang="en-IN" sz="1400" dirty="0" err="1"/>
              <a:t>dataSource</a:t>
            </a:r>
            <a:r>
              <a:rPr lang="en-IN" sz="1400" dirty="0"/>
              <a:t>" ref = "</a:t>
            </a:r>
            <a:r>
              <a:rPr lang="en-IN" sz="1400" dirty="0" err="1"/>
              <a:t>dataSource</a:t>
            </a:r>
            <a:r>
              <a:rPr lang="en-IN" sz="1400" dirty="0"/>
              <a:t>" /&gt;    </a:t>
            </a:r>
          </a:p>
          <a:p>
            <a:r>
              <a:rPr lang="en-IN" sz="1400" dirty="0"/>
              <a:t>   &lt;/bean&gt;</a:t>
            </a:r>
          </a:p>
          <a:p>
            <a:r>
              <a:rPr lang="en-IN" sz="1400" dirty="0"/>
              <a:t>      </a:t>
            </a:r>
          </a:p>
          <a:p>
            <a:r>
              <a:rPr lang="en-IN" sz="1400" dirty="0"/>
              <a:t>&lt;/beans&gt;</a:t>
            </a:r>
          </a:p>
        </p:txBody>
      </p:sp>
    </p:spTree>
    <p:extLst>
      <p:ext uri="{BB962C8B-B14F-4D97-AF65-F5344CB8AC3E}">
        <p14:creationId xmlns:p14="http://schemas.microsoft.com/office/powerpoint/2010/main" val="105538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2B8F-B82B-4E57-B624-2ECAA29FADCB}"/>
              </a:ext>
            </a:extLst>
          </p:cNvPr>
          <p:cNvSpPr>
            <a:spLocks noGrp="1"/>
          </p:cNvSpPr>
          <p:nvPr>
            <p:ph type="title"/>
          </p:nvPr>
        </p:nvSpPr>
        <p:spPr/>
        <p:txBody>
          <a:bodyPr>
            <a:normAutofit/>
          </a:bodyPr>
          <a:lstStyle/>
          <a:p>
            <a:r>
              <a:rPr lang="en-US" sz="2800" dirty="0"/>
              <a:t>Java Based Configuration Example contd..</a:t>
            </a:r>
            <a:endParaRPr lang="en-IN" sz="2800" dirty="0"/>
          </a:p>
        </p:txBody>
      </p:sp>
      <p:sp>
        <p:nvSpPr>
          <p:cNvPr id="3" name="Content Placeholder 2">
            <a:extLst>
              <a:ext uri="{FF2B5EF4-FFF2-40B4-BE49-F238E27FC236}">
                <a16:creationId xmlns:a16="http://schemas.microsoft.com/office/drawing/2014/main" id="{C518D078-9CC5-4325-B10B-945E768589C9}"/>
              </a:ext>
            </a:extLst>
          </p:cNvPr>
          <p:cNvSpPr>
            <a:spLocks noGrp="1"/>
          </p:cNvSpPr>
          <p:nvPr>
            <p:ph idx="1"/>
          </p:nvPr>
        </p:nvSpPr>
        <p:spPr/>
        <p:txBody>
          <a:bodyPr>
            <a:normAutofit fontScale="85000" lnSpcReduction="20000"/>
          </a:bodyPr>
          <a:lstStyle/>
          <a:p>
            <a:pPr marL="0" indent="0" fontAlgn="base">
              <a:buNone/>
            </a:pPr>
            <a:r>
              <a:rPr lang="en-IN" dirty="0"/>
              <a:t>Create application configuration class </a:t>
            </a:r>
            <a:r>
              <a:rPr lang="en-IN" b="0" dirty="0"/>
              <a:t>This class will have @</a:t>
            </a:r>
            <a:r>
              <a:rPr lang="en-IN" b="0" dirty="0" err="1"/>
              <a:t>Configuaration</a:t>
            </a:r>
            <a:r>
              <a:rPr lang="en-IN" b="0" dirty="0"/>
              <a:t> and @Bean annotation .</a:t>
            </a:r>
          </a:p>
          <a:p>
            <a:pPr marL="0" indent="0" fontAlgn="base">
              <a:buNone/>
            </a:pPr>
            <a:r>
              <a:rPr lang="en-IN" b="0" dirty="0"/>
              <a:t>Create class called ApplicationConfiguration.java in package </a:t>
            </a:r>
            <a:r>
              <a:rPr lang="en-IN" dirty="0" err="1"/>
              <a:t>com.annotaion.config</a:t>
            </a:r>
            <a:endParaRPr lang="en-IN" dirty="0"/>
          </a:p>
          <a:p>
            <a:pPr marL="0" indent="0" fontAlgn="base" latinLnBrk="1">
              <a:buNone/>
            </a:pPr>
            <a:endParaRPr lang="en-IN" b="0" dirty="0"/>
          </a:p>
          <a:p>
            <a:pPr marL="0" indent="0" fontAlgn="base" latinLnBrk="1">
              <a:buNone/>
            </a:pPr>
            <a:r>
              <a:rPr lang="en-IN" b="0" dirty="0"/>
              <a:t>package </a:t>
            </a:r>
            <a:r>
              <a:rPr lang="en-IN" dirty="0" err="1"/>
              <a:t>com.annotaion.config</a:t>
            </a:r>
            <a:r>
              <a:rPr lang="en-IN" b="0" dirty="0"/>
              <a:t>;</a:t>
            </a:r>
          </a:p>
          <a:p>
            <a:pPr marL="0" indent="0" fontAlgn="base" latinLnBrk="1">
              <a:buNone/>
            </a:pPr>
            <a:r>
              <a:rPr lang="en-IN" b="0" dirty="0"/>
              <a:t>import </a:t>
            </a:r>
            <a:r>
              <a:rPr lang="en-IN" dirty="0" err="1"/>
              <a:t>com.annotaion</a:t>
            </a:r>
            <a:r>
              <a:rPr lang="en-IN" b="0" dirty="0" err="1"/>
              <a:t>.model.Country</a:t>
            </a:r>
            <a:r>
              <a:rPr lang="en-IN" b="0" dirty="0"/>
              <a:t>;</a:t>
            </a:r>
          </a:p>
          <a:p>
            <a:pPr marL="0" indent="0" fontAlgn="base" latinLnBrk="1">
              <a:buNone/>
            </a:pPr>
            <a:r>
              <a:rPr lang="en-IN" b="0" dirty="0"/>
              <a:t>import </a:t>
            </a:r>
            <a:r>
              <a:rPr lang="en-IN" b="0" dirty="0" err="1"/>
              <a:t>org.springframework.context.annotation.Bean</a:t>
            </a:r>
            <a:r>
              <a:rPr lang="en-IN" b="0" dirty="0"/>
              <a:t>;</a:t>
            </a:r>
          </a:p>
          <a:p>
            <a:pPr marL="0" indent="0" fontAlgn="base" latinLnBrk="1">
              <a:buNone/>
            </a:pPr>
            <a:r>
              <a:rPr lang="en-IN" b="0" dirty="0"/>
              <a:t>import </a:t>
            </a:r>
            <a:r>
              <a:rPr lang="en-IN" b="0" dirty="0" err="1"/>
              <a:t>org.springframework.context.annotation.Configuration</a:t>
            </a:r>
            <a:r>
              <a:rPr lang="en-IN" b="0" dirty="0"/>
              <a:t>;</a:t>
            </a:r>
          </a:p>
          <a:p>
            <a:pPr marL="0" indent="0" fontAlgn="base" latinLnBrk="1">
              <a:buNone/>
            </a:pPr>
            <a:r>
              <a:rPr lang="en-IN" b="0" dirty="0"/>
              <a:t> </a:t>
            </a:r>
          </a:p>
          <a:p>
            <a:pPr marL="0" indent="0" fontAlgn="base" latinLnBrk="1">
              <a:buNone/>
            </a:pPr>
            <a:r>
              <a:rPr lang="en-IN" b="0" dirty="0"/>
              <a:t>@Configuration</a:t>
            </a:r>
          </a:p>
          <a:p>
            <a:pPr marL="0" indent="0" fontAlgn="base" latinLnBrk="1">
              <a:buNone/>
            </a:pPr>
            <a:r>
              <a:rPr lang="en-IN" b="0" dirty="0"/>
              <a:t>public class </a:t>
            </a:r>
            <a:r>
              <a:rPr lang="en-IN" b="0" dirty="0" err="1"/>
              <a:t>ApplicationConfiguration</a:t>
            </a:r>
            <a:r>
              <a:rPr lang="en-IN" b="0" dirty="0"/>
              <a:t> {</a:t>
            </a:r>
          </a:p>
          <a:p>
            <a:pPr marL="0" indent="0" fontAlgn="base" latinLnBrk="1">
              <a:buNone/>
            </a:pPr>
            <a:r>
              <a:rPr lang="en-IN" b="0" dirty="0"/>
              <a:t> </a:t>
            </a:r>
          </a:p>
          <a:p>
            <a:pPr marL="0" indent="0" fontAlgn="base" latinLnBrk="1">
              <a:buNone/>
            </a:pPr>
            <a:r>
              <a:rPr lang="en-IN" b="0" dirty="0"/>
              <a:t>@Bean(name="</a:t>
            </a:r>
            <a:r>
              <a:rPr lang="en-IN" b="0" dirty="0" err="1"/>
              <a:t>countryObj</a:t>
            </a:r>
            <a:r>
              <a:rPr lang="en-IN" b="0" dirty="0"/>
              <a:t>")</a:t>
            </a:r>
          </a:p>
          <a:p>
            <a:pPr marL="0" indent="0" fontAlgn="base" latinLnBrk="1">
              <a:buNone/>
            </a:pPr>
            <a:r>
              <a:rPr lang="en-IN" b="0" dirty="0"/>
              <a:t>public Country </a:t>
            </a:r>
            <a:r>
              <a:rPr lang="en-IN" b="0" dirty="0" err="1"/>
              <a:t>getCountry</a:t>
            </a:r>
            <a:r>
              <a:rPr lang="en-IN" b="0" dirty="0"/>
              <a:t>()</a:t>
            </a:r>
          </a:p>
          <a:p>
            <a:pPr marL="0" indent="0" fontAlgn="base" latinLnBrk="1">
              <a:buNone/>
            </a:pPr>
            <a:r>
              <a:rPr lang="en-IN" b="0" dirty="0"/>
              <a:t>{</a:t>
            </a:r>
          </a:p>
          <a:p>
            <a:pPr marL="0" indent="0" fontAlgn="base" latinLnBrk="1">
              <a:buNone/>
            </a:pPr>
            <a:r>
              <a:rPr lang="en-IN" b="0" dirty="0"/>
              <a:t>  return new Country("India");</a:t>
            </a:r>
          </a:p>
          <a:p>
            <a:pPr marL="0" indent="0" fontAlgn="base" latinLnBrk="1">
              <a:buNone/>
            </a:pPr>
            <a:r>
              <a:rPr lang="en-IN" b="0" dirty="0"/>
              <a:t>}</a:t>
            </a:r>
          </a:p>
          <a:p>
            <a:pPr marL="0" indent="0" fontAlgn="base" latinLnBrk="1">
              <a:buNone/>
            </a:pPr>
            <a:r>
              <a:rPr lang="en-IN" b="0" dirty="0"/>
              <a:t>}</a:t>
            </a:r>
          </a:p>
          <a:p>
            <a:br>
              <a:rPr lang="en-IN" dirty="0"/>
            </a:br>
            <a:endParaRPr lang="en-IN" b="0" dirty="0"/>
          </a:p>
          <a:p>
            <a:pPr marL="0" indent="0">
              <a:buNone/>
            </a:pPr>
            <a:br>
              <a:rPr lang="en-IN" dirty="0"/>
            </a:br>
            <a:endParaRPr lang="en-IN" dirty="0"/>
          </a:p>
        </p:txBody>
      </p:sp>
    </p:spTree>
    <p:extLst>
      <p:ext uri="{BB962C8B-B14F-4D97-AF65-F5344CB8AC3E}">
        <p14:creationId xmlns:p14="http://schemas.microsoft.com/office/powerpoint/2010/main" val="2425572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08B2-2BC7-4524-912F-88027A5DF7DA}"/>
              </a:ext>
            </a:extLst>
          </p:cNvPr>
          <p:cNvSpPr>
            <a:spLocks noGrp="1"/>
          </p:cNvSpPr>
          <p:nvPr>
            <p:ph type="title"/>
          </p:nvPr>
        </p:nvSpPr>
        <p:spPr/>
        <p:txBody>
          <a:bodyPr/>
          <a:lstStyle/>
          <a:p>
            <a:r>
              <a:rPr lang="en-IN" dirty="0"/>
              <a:t>Spring JDBC Template Example contd..</a:t>
            </a:r>
          </a:p>
        </p:txBody>
      </p:sp>
      <p:sp>
        <p:nvSpPr>
          <p:cNvPr id="4" name="Rectangle 3">
            <a:extLst>
              <a:ext uri="{FF2B5EF4-FFF2-40B4-BE49-F238E27FC236}">
                <a16:creationId xmlns:a16="http://schemas.microsoft.com/office/drawing/2014/main" id="{52BBDDD3-89B5-44AC-81DA-C81DDD46DFF7}"/>
              </a:ext>
            </a:extLst>
          </p:cNvPr>
          <p:cNvSpPr/>
          <p:nvPr/>
        </p:nvSpPr>
        <p:spPr>
          <a:xfrm>
            <a:off x="107504" y="750275"/>
            <a:ext cx="8807896" cy="6001643"/>
          </a:xfrm>
          <a:prstGeom prst="rect">
            <a:avLst/>
          </a:prstGeom>
        </p:spPr>
        <p:txBody>
          <a:bodyPr wrap="square">
            <a:spAutoFit/>
          </a:bodyPr>
          <a:lstStyle/>
          <a:p>
            <a:r>
              <a:rPr lang="en-IN" sz="1200" dirty="0"/>
              <a:t>Following is the content of the MainApp.java file</a:t>
            </a:r>
          </a:p>
          <a:p>
            <a:endParaRPr lang="en-IN" sz="1200" dirty="0"/>
          </a:p>
          <a:p>
            <a:r>
              <a:rPr lang="en-IN" sz="1200" dirty="0"/>
              <a:t>package </a:t>
            </a:r>
            <a:r>
              <a:rPr lang="en-IN" sz="1200" dirty="0" err="1"/>
              <a:t>com.test.springjdbc</a:t>
            </a:r>
            <a:r>
              <a:rPr lang="en-IN" sz="1200" dirty="0"/>
              <a:t>;</a:t>
            </a:r>
          </a:p>
          <a:p>
            <a:r>
              <a:rPr lang="en-IN" sz="1200" dirty="0"/>
              <a:t>import </a:t>
            </a:r>
            <a:r>
              <a:rPr lang="en-IN" sz="1200" dirty="0" err="1"/>
              <a:t>java.util.List</a:t>
            </a:r>
            <a:r>
              <a:rPr lang="en-IN" sz="1200" dirty="0"/>
              <a:t>;</a:t>
            </a:r>
          </a:p>
          <a:p>
            <a:r>
              <a:rPr lang="en-IN" sz="1200" dirty="0"/>
              <a:t>import </a:t>
            </a:r>
            <a:r>
              <a:rPr lang="en-IN" sz="1200" dirty="0" err="1"/>
              <a:t>org.springframework.context.ApplicationContext</a:t>
            </a:r>
            <a:r>
              <a:rPr lang="en-IN" sz="1200" dirty="0"/>
              <a:t>;</a:t>
            </a:r>
          </a:p>
          <a:p>
            <a:r>
              <a:rPr lang="en-IN" sz="1200" dirty="0"/>
              <a:t>import org.springframework.context.support.ClassPathXmlApplicationContext;</a:t>
            </a:r>
          </a:p>
          <a:p>
            <a:r>
              <a:rPr lang="en-IN" sz="1200" dirty="0"/>
              <a:t>import </a:t>
            </a:r>
            <a:r>
              <a:rPr lang="en-IN" sz="1200" dirty="0" err="1"/>
              <a:t>com.test.springjdbc.StudentJDBCTemplate</a:t>
            </a:r>
            <a:r>
              <a:rPr lang="en-IN" sz="1200" dirty="0"/>
              <a:t>;</a:t>
            </a:r>
          </a:p>
          <a:p>
            <a:endParaRPr lang="en-IN" sz="1200" dirty="0"/>
          </a:p>
          <a:p>
            <a:r>
              <a:rPr lang="en-IN" sz="1200" dirty="0"/>
              <a:t>public class </a:t>
            </a:r>
            <a:r>
              <a:rPr lang="en-IN" sz="1200" dirty="0" err="1"/>
              <a:t>MainApp</a:t>
            </a:r>
            <a:r>
              <a:rPr lang="en-IN" sz="1200" dirty="0"/>
              <a:t> {</a:t>
            </a:r>
          </a:p>
          <a:p>
            <a:r>
              <a:rPr lang="en-IN" sz="1200" dirty="0"/>
              <a:t>   public static void main(String[] </a:t>
            </a:r>
            <a:r>
              <a:rPr lang="en-IN" sz="1200" dirty="0" err="1"/>
              <a:t>args</a:t>
            </a:r>
            <a:r>
              <a:rPr lang="en-IN" sz="1200" dirty="0"/>
              <a:t>) {</a:t>
            </a:r>
          </a:p>
          <a:p>
            <a:r>
              <a:rPr lang="en-IN" sz="1200" dirty="0"/>
              <a:t>      ApplicationContext context = new </a:t>
            </a:r>
            <a:r>
              <a:rPr lang="en-IN" sz="1200" dirty="0" err="1"/>
              <a:t>ClassPathXmlApplicationContext</a:t>
            </a:r>
            <a:r>
              <a:rPr lang="en-IN" sz="1200" dirty="0"/>
              <a:t>("Beans.xml");</a:t>
            </a:r>
          </a:p>
          <a:p>
            <a:r>
              <a:rPr lang="en-IN" sz="1200" dirty="0"/>
              <a:t>      </a:t>
            </a:r>
            <a:r>
              <a:rPr lang="en-IN" sz="1200" dirty="0" err="1"/>
              <a:t>StudentJDBCTemplate</a:t>
            </a:r>
            <a:r>
              <a:rPr lang="en-IN" sz="1200" dirty="0"/>
              <a:t> </a:t>
            </a:r>
            <a:r>
              <a:rPr lang="en-IN" sz="1200" dirty="0" err="1"/>
              <a:t>studentJDBCTemplate</a:t>
            </a:r>
            <a:r>
              <a:rPr lang="en-IN" sz="1200" dirty="0"/>
              <a:t> = </a:t>
            </a:r>
          </a:p>
          <a:p>
            <a:r>
              <a:rPr lang="en-IN" sz="1200" dirty="0"/>
              <a:t>         (</a:t>
            </a:r>
            <a:r>
              <a:rPr lang="en-IN" sz="1200" dirty="0" err="1"/>
              <a:t>StudentJDBCTemplate</a:t>
            </a:r>
            <a:r>
              <a:rPr lang="en-IN" sz="1200" dirty="0"/>
              <a:t>)</a:t>
            </a:r>
            <a:r>
              <a:rPr lang="en-IN" sz="1200" dirty="0" err="1"/>
              <a:t>context.getBean</a:t>
            </a:r>
            <a:r>
              <a:rPr lang="en-IN" sz="1200" dirty="0"/>
              <a:t>("</a:t>
            </a:r>
            <a:r>
              <a:rPr lang="en-IN" sz="1200" dirty="0" err="1"/>
              <a:t>studentJDBCTemplate</a:t>
            </a:r>
            <a:r>
              <a:rPr lang="en-IN" sz="1200" dirty="0"/>
              <a:t>");</a:t>
            </a:r>
          </a:p>
          <a:p>
            <a:r>
              <a:rPr lang="en-IN" sz="1200" dirty="0"/>
              <a:t>      </a:t>
            </a:r>
            <a:r>
              <a:rPr lang="en-IN" sz="1200" dirty="0" err="1"/>
              <a:t>System.out.println</a:t>
            </a:r>
            <a:r>
              <a:rPr lang="en-IN" sz="1200" dirty="0"/>
              <a:t>("------Records Creation--------" );</a:t>
            </a:r>
          </a:p>
          <a:p>
            <a:r>
              <a:rPr lang="en-IN" sz="1200" dirty="0"/>
              <a:t>      </a:t>
            </a:r>
            <a:r>
              <a:rPr lang="en-IN" sz="1200" dirty="0" err="1"/>
              <a:t>studentJDBCTemplate.create</a:t>
            </a:r>
            <a:r>
              <a:rPr lang="en-IN" sz="1200" dirty="0"/>
              <a:t>(“Teena", 18);</a:t>
            </a:r>
          </a:p>
          <a:p>
            <a:r>
              <a:rPr lang="en-IN" sz="1200" dirty="0"/>
              <a:t>      </a:t>
            </a:r>
            <a:r>
              <a:rPr lang="en-IN" sz="1200" dirty="0" err="1"/>
              <a:t>studentJDBCTemplate.create</a:t>
            </a:r>
            <a:r>
              <a:rPr lang="en-IN" sz="1200" dirty="0"/>
              <a:t>(“Sudhir", 20);</a:t>
            </a:r>
          </a:p>
          <a:p>
            <a:r>
              <a:rPr lang="en-IN" sz="1200" dirty="0"/>
              <a:t>      </a:t>
            </a:r>
            <a:r>
              <a:rPr lang="en-IN" sz="1200" dirty="0" err="1"/>
              <a:t>studentJDBCTemplate.create</a:t>
            </a:r>
            <a:r>
              <a:rPr lang="en-IN" sz="1200" dirty="0"/>
              <a:t>(“Nikisha", 17);</a:t>
            </a:r>
          </a:p>
          <a:p>
            <a:r>
              <a:rPr lang="en-IN" sz="1200" dirty="0"/>
              <a:t>      </a:t>
            </a:r>
            <a:r>
              <a:rPr lang="en-IN" sz="1200" dirty="0" err="1"/>
              <a:t>System.out.println</a:t>
            </a:r>
            <a:r>
              <a:rPr lang="en-IN" sz="1200" dirty="0"/>
              <a:t>("------Listing Multiple Records--------" );</a:t>
            </a:r>
          </a:p>
          <a:p>
            <a:r>
              <a:rPr lang="en-IN" sz="1200" dirty="0"/>
              <a:t>      List&lt;Student&gt; students = </a:t>
            </a:r>
            <a:r>
              <a:rPr lang="en-IN" sz="1200" dirty="0" err="1"/>
              <a:t>studentJDBCTemplate.listStudents</a:t>
            </a:r>
            <a:r>
              <a:rPr lang="en-IN" sz="1200" dirty="0"/>
              <a:t>();</a:t>
            </a:r>
          </a:p>
          <a:p>
            <a:r>
              <a:rPr lang="en-IN" sz="1200" dirty="0"/>
              <a:t>           for (Student record : students) {</a:t>
            </a:r>
          </a:p>
          <a:p>
            <a:r>
              <a:rPr lang="en-IN" sz="1200" dirty="0"/>
              <a:t>         </a:t>
            </a:r>
            <a:r>
              <a:rPr lang="en-IN" sz="1200" dirty="0" err="1"/>
              <a:t>System.out.print</a:t>
            </a:r>
            <a:r>
              <a:rPr lang="en-IN" sz="1200" dirty="0"/>
              <a:t>("ID : " + </a:t>
            </a:r>
            <a:r>
              <a:rPr lang="en-IN" sz="1200" dirty="0" err="1"/>
              <a:t>record.getId</a:t>
            </a:r>
            <a:r>
              <a:rPr lang="en-IN" sz="1200" dirty="0"/>
              <a:t>() );</a:t>
            </a:r>
          </a:p>
          <a:p>
            <a:r>
              <a:rPr lang="en-IN" sz="1200" dirty="0"/>
              <a:t>         </a:t>
            </a:r>
            <a:r>
              <a:rPr lang="en-IN" sz="1200" dirty="0" err="1"/>
              <a:t>System.out.print</a:t>
            </a:r>
            <a:r>
              <a:rPr lang="en-IN" sz="1200" dirty="0"/>
              <a:t>(", Name : " + </a:t>
            </a:r>
            <a:r>
              <a:rPr lang="en-IN" sz="1200" dirty="0" err="1"/>
              <a:t>record.getName</a:t>
            </a:r>
            <a:r>
              <a:rPr lang="en-IN" sz="1200" dirty="0"/>
              <a:t>() );</a:t>
            </a:r>
          </a:p>
          <a:p>
            <a:r>
              <a:rPr lang="en-IN" sz="1200" dirty="0"/>
              <a:t>         </a:t>
            </a:r>
            <a:r>
              <a:rPr lang="en-IN" sz="1200" dirty="0" err="1"/>
              <a:t>System.out.println</a:t>
            </a:r>
            <a:r>
              <a:rPr lang="en-IN" sz="1200" dirty="0"/>
              <a:t>(", Age : " + </a:t>
            </a:r>
            <a:r>
              <a:rPr lang="en-IN" sz="1200" dirty="0" err="1"/>
              <a:t>record.getAge</a:t>
            </a:r>
            <a:r>
              <a:rPr lang="en-IN" sz="1200" dirty="0"/>
              <a:t>());</a:t>
            </a:r>
          </a:p>
          <a:p>
            <a:r>
              <a:rPr lang="en-IN" sz="1200" dirty="0"/>
              <a:t>      }</a:t>
            </a:r>
          </a:p>
          <a:p>
            <a:r>
              <a:rPr lang="en-IN" sz="1200" dirty="0"/>
              <a:t>      </a:t>
            </a:r>
            <a:r>
              <a:rPr lang="en-IN" sz="1200" dirty="0" err="1"/>
              <a:t>System.out.println</a:t>
            </a:r>
            <a:r>
              <a:rPr lang="en-IN" sz="1200" dirty="0"/>
              <a:t>("----Updating Record with ID = 2 -----" );</a:t>
            </a:r>
          </a:p>
          <a:p>
            <a:r>
              <a:rPr lang="en-IN" sz="1200" dirty="0"/>
              <a:t>      </a:t>
            </a:r>
            <a:r>
              <a:rPr lang="en-IN" sz="1200" dirty="0" err="1"/>
              <a:t>studentJDBCTemplate.update</a:t>
            </a:r>
            <a:r>
              <a:rPr lang="en-IN" sz="1200" dirty="0"/>
              <a:t>(2, 20);</a:t>
            </a:r>
          </a:p>
          <a:p>
            <a:r>
              <a:rPr lang="en-IN" sz="1200" dirty="0"/>
              <a:t>      </a:t>
            </a:r>
            <a:r>
              <a:rPr lang="en-IN" sz="1200" dirty="0" err="1"/>
              <a:t>System.out.println</a:t>
            </a:r>
            <a:r>
              <a:rPr lang="en-IN" sz="1200" dirty="0"/>
              <a:t>("----Listing Record with ID = 2 -----" );</a:t>
            </a:r>
          </a:p>
          <a:p>
            <a:r>
              <a:rPr lang="en-IN" sz="1200" dirty="0"/>
              <a:t>      Student </a:t>
            </a:r>
            <a:r>
              <a:rPr lang="en-IN" sz="1200" dirty="0" err="1"/>
              <a:t>student</a:t>
            </a:r>
            <a:r>
              <a:rPr lang="en-IN" sz="1200" dirty="0"/>
              <a:t> = </a:t>
            </a:r>
            <a:r>
              <a:rPr lang="en-IN" sz="1200" dirty="0" err="1"/>
              <a:t>studentJDBCTemplate.getStudent</a:t>
            </a:r>
            <a:r>
              <a:rPr lang="en-IN" sz="1200" dirty="0"/>
              <a:t>(2);</a:t>
            </a:r>
          </a:p>
          <a:p>
            <a:r>
              <a:rPr lang="en-IN" sz="1200" dirty="0"/>
              <a:t>      </a:t>
            </a:r>
            <a:r>
              <a:rPr lang="en-IN" sz="1200" dirty="0" err="1"/>
              <a:t>System.out.print</a:t>
            </a:r>
            <a:r>
              <a:rPr lang="en-IN" sz="1200" dirty="0"/>
              <a:t>("ID : " + </a:t>
            </a:r>
            <a:r>
              <a:rPr lang="en-IN" sz="1200" dirty="0" err="1"/>
              <a:t>student.getId</a:t>
            </a:r>
            <a:r>
              <a:rPr lang="en-IN" sz="1200" dirty="0"/>
              <a:t>() );</a:t>
            </a:r>
          </a:p>
          <a:p>
            <a:r>
              <a:rPr lang="en-IN" sz="1200" dirty="0"/>
              <a:t>      </a:t>
            </a:r>
            <a:r>
              <a:rPr lang="en-IN" sz="1200" dirty="0" err="1"/>
              <a:t>System.out.print</a:t>
            </a:r>
            <a:r>
              <a:rPr lang="en-IN" sz="1200" dirty="0"/>
              <a:t>(", Name : " + </a:t>
            </a:r>
            <a:r>
              <a:rPr lang="en-IN" sz="1200" dirty="0" err="1"/>
              <a:t>student.getName</a:t>
            </a:r>
            <a:r>
              <a:rPr lang="en-IN" sz="1200" dirty="0"/>
              <a:t>() );</a:t>
            </a:r>
          </a:p>
          <a:p>
            <a:r>
              <a:rPr lang="en-IN" sz="1200" dirty="0"/>
              <a:t>      </a:t>
            </a:r>
            <a:r>
              <a:rPr lang="en-IN" sz="1200" dirty="0" err="1"/>
              <a:t>System.out.println</a:t>
            </a:r>
            <a:r>
              <a:rPr lang="en-IN" sz="1200" dirty="0"/>
              <a:t>(", Age : " + </a:t>
            </a:r>
            <a:r>
              <a:rPr lang="en-IN" sz="1200" dirty="0" err="1"/>
              <a:t>student.getAge</a:t>
            </a:r>
            <a:r>
              <a:rPr lang="en-IN" sz="1200" dirty="0"/>
              <a:t>());</a:t>
            </a:r>
          </a:p>
          <a:p>
            <a:r>
              <a:rPr lang="en-IN" sz="1200" dirty="0"/>
              <a:t>   }}</a:t>
            </a:r>
          </a:p>
        </p:txBody>
      </p:sp>
    </p:spTree>
    <p:extLst>
      <p:ext uri="{BB962C8B-B14F-4D97-AF65-F5344CB8AC3E}">
        <p14:creationId xmlns:p14="http://schemas.microsoft.com/office/powerpoint/2010/main" val="2151485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F26F-9A20-498C-99C9-646199539D9B}"/>
              </a:ext>
            </a:extLst>
          </p:cNvPr>
          <p:cNvSpPr>
            <a:spLocks noGrp="1"/>
          </p:cNvSpPr>
          <p:nvPr>
            <p:ph type="title"/>
          </p:nvPr>
        </p:nvSpPr>
        <p:spPr/>
        <p:txBody>
          <a:bodyPr/>
          <a:lstStyle/>
          <a:p>
            <a:r>
              <a:rPr lang="en-IN" dirty="0"/>
              <a:t>Spring JDBC Template Example contd..</a:t>
            </a:r>
          </a:p>
        </p:txBody>
      </p:sp>
      <p:sp>
        <p:nvSpPr>
          <p:cNvPr id="5" name="Rectangle 4">
            <a:extLst>
              <a:ext uri="{FF2B5EF4-FFF2-40B4-BE49-F238E27FC236}">
                <a16:creationId xmlns:a16="http://schemas.microsoft.com/office/drawing/2014/main" id="{DD7AFF04-6565-4868-98C6-9E6D433A3508}"/>
              </a:ext>
            </a:extLst>
          </p:cNvPr>
          <p:cNvSpPr/>
          <p:nvPr/>
        </p:nvSpPr>
        <p:spPr>
          <a:xfrm>
            <a:off x="179512" y="1268760"/>
            <a:ext cx="8735888" cy="4862870"/>
          </a:xfrm>
          <a:prstGeom prst="rect">
            <a:avLst/>
          </a:prstGeom>
        </p:spPr>
        <p:txBody>
          <a:bodyPr wrap="square">
            <a:spAutoFit/>
          </a:bodyPr>
          <a:lstStyle/>
          <a:p>
            <a:r>
              <a:rPr lang="en-IN" sz="1600" dirty="0"/>
              <a:t>Once you are done creating the source and bean configuration files, let us run the application. If everything is fine with your application, it will print the following message −</a:t>
            </a:r>
          </a:p>
          <a:p>
            <a:endParaRPr lang="en-IN" sz="1600" dirty="0"/>
          </a:p>
          <a:p>
            <a:r>
              <a:rPr lang="en-IN" sz="1600" dirty="0"/>
              <a:t>------Records Creation--------</a:t>
            </a:r>
          </a:p>
          <a:p>
            <a:r>
              <a:rPr lang="en-IN" sz="1600" dirty="0"/>
              <a:t>Created Record Name = Teena Age = 18</a:t>
            </a:r>
          </a:p>
          <a:p>
            <a:r>
              <a:rPr lang="en-IN" sz="1600" dirty="0"/>
              <a:t>Created Record Name = Sudhir Age = 20</a:t>
            </a:r>
          </a:p>
          <a:p>
            <a:r>
              <a:rPr lang="en-IN" sz="1600" dirty="0"/>
              <a:t>Created Record Name = Nikisha Age = 17</a:t>
            </a:r>
          </a:p>
          <a:p>
            <a:r>
              <a:rPr lang="en-IN" sz="1600" dirty="0"/>
              <a:t>------Listing Multiple Records--------</a:t>
            </a:r>
          </a:p>
          <a:p>
            <a:r>
              <a:rPr lang="en-IN" sz="1600" dirty="0"/>
              <a:t>ID : 1, Name : Teena, Age : 18</a:t>
            </a:r>
          </a:p>
          <a:p>
            <a:r>
              <a:rPr lang="en-IN" sz="1600" dirty="0"/>
              <a:t>ID : 2, Name : Sudhir, Age : 20</a:t>
            </a:r>
          </a:p>
          <a:p>
            <a:r>
              <a:rPr lang="en-IN" sz="1600" dirty="0"/>
              <a:t>ID : 3, Name : Nikisha, Age : 17</a:t>
            </a:r>
          </a:p>
          <a:p>
            <a:r>
              <a:rPr lang="en-IN" sz="1600" dirty="0"/>
              <a:t>----Updating Record with ID = 2 -----</a:t>
            </a:r>
          </a:p>
          <a:p>
            <a:r>
              <a:rPr lang="en-IN" sz="1600" dirty="0"/>
              <a:t>Updated Record with ID = 2</a:t>
            </a:r>
          </a:p>
          <a:p>
            <a:r>
              <a:rPr lang="en-IN" sz="1600" dirty="0"/>
              <a:t>----Listing Record with ID = 2 -----</a:t>
            </a:r>
          </a:p>
          <a:p>
            <a:r>
              <a:rPr lang="en-IN" sz="1600" dirty="0"/>
              <a:t>ID : 2, Name : Sudhir, Age : 20</a:t>
            </a:r>
          </a:p>
          <a:p>
            <a:endParaRPr lang="en-IN" sz="1600" dirty="0"/>
          </a:p>
          <a:p>
            <a:r>
              <a:rPr lang="en-IN" dirty="0"/>
              <a:t>You can try and delete the operation yourself, which we have not used in the example, but now you have one working application based on Spring JDBC framework, which you can extend to add sophisticated functionality based on your project requirements.</a:t>
            </a:r>
            <a:endParaRPr lang="en-IN" sz="1600" dirty="0"/>
          </a:p>
        </p:txBody>
      </p:sp>
    </p:spTree>
    <p:extLst>
      <p:ext uri="{BB962C8B-B14F-4D97-AF65-F5344CB8AC3E}">
        <p14:creationId xmlns:p14="http://schemas.microsoft.com/office/powerpoint/2010/main" val="2487429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EFE2-DF3D-4F97-AF34-77CDD37F4490}"/>
              </a:ext>
            </a:extLst>
          </p:cNvPr>
          <p:cNvSpPr>
            <a:spLocks noGrp="1"/>
          </p:cNvSpPr>
          <p:nvPr>
            <p:ph type="title"/>
          </p:nvPr>
        </p:nvSpPr>
        <p:spPr/>
        <p:txBody>
          <a:bodyPr>
            <a:normAutofit/>
          </a:bodyPr>
          <a:lstStyle/>
          <a:p>
            <a:r>
              <a:rPr lang="en-IN" dirty="0"/>
              <a:t>Transaction Management</a:t>
            </a:r>
          </a:p>
        </p:txBody>
      </p:sp>
      <p:sp>
        <p:nvSpPr>
          <p:cNvPr id="4" name="Rectangle 3">
            <a:extLst>
              <a:ext uri="{FF2B5EF4-FFF2-40B4-BE49-F238E27FC236}">
                <a16:creationId xmlns:a16="http://schemas.microsoft.com/office/drawing/2014/main" id="{D5A80E37-DD60-4194-B537-A216E13AF1F3}"/>
              </a:ext>
            </a:extLst>
          </p:cNvPr>
          <p:cNvSpPr/>
          <p:nvPr/>
        </p:nvSpPr>
        <p:spPr>
          <a:xfrm>
            <a:off x="0" y="1124744"/>
            <a:ext cx="9036496" cy="4247317"/>
          </a:xfrm>
          <a:prstGeom prst="rect">
            <a:avLst/>
          </a:prstGeom>
        </p:spPr>
        <p:txBody>
          <a:bodyPr wrap="square">
            <a:spAutoFit/>
          </a:bodyPr>
          <a:lstStyle/>
          <a:p>
            <a:r>
              <a:rPr lang="en-IN" b="1" dirty="0">
                <a:solidFill>
                  <a:srgbClr val="333333"/>
                </a:solidFill>
                <a:latin typeface="Nunito"/>
              </a:rPr>
              <a:t>What is Transaction Management</a:t>
            </a:r>
          </a:p>
          <a:p>
            <a:endParaRPr lang="en-IN" dirty="0"/>
          </a:p>
          <a:p>
            <a:r>
              <a:rPr lang="en-IN" dirty="0"/>
              <a:t>Sequence of action that will be performed to complete database operation and its management is known as Transaction Management. All these action in combination will be treated as ONE action only. So that DB doesn’t fall in inconsistent mode ever. For more details you can search for ACID property of relation DB.</a:t>
            </a:r>
          </a:p>
          <a:p>
            <a:br>
              <a:rPr lang="en-IN" dirty="0"/>
            </a:br>
            <a:r>
              <a:rPr lang="en-IN" b="1" dirty="0"/>
              <a:t>Type of Transaction Management</a:t>
            </a:r>
          </a:p>
          <a:p>
            <a:r>
              <a:rPr lang="en-IN" dirty="0"/>
              <a:t>In J2EE, Transaction Management can be divided in two types.</a:t>
            </a:r>
          </a:p>
          <a:p>
            <a:endParaRPr lang="en-IN" dirty="0"/>
          </a:p>
          <a:p>
            <a:pPr marL="285750" indent="-285750">
              <a:buFont typeface="Wingdings" panose="05000000000000000000" pitchFamily="2" charset="2"/>
              <a:buChar char="q"/>
            </a:pPr>
            <a:r>
              <a:rPr lang="en-IN" dirty="0"/>
              <a:t>Global Transaction</a:t>
            </a:r>
          </a:p>
          <a:p>
            <a:pPr marL="285750" indent="-285750">
              <a:buFont typeface="Wingdings" panose="05000000000000000000" pitchFamily="2" charset="2"/>
              <a:buChar char="q"/>
            </a:pPr>
            <a:r>
              <a:rPr lang="en-IN" dirty="0"/>
              <a:t>Local Transaction</a:t>
            </a:r>
          </a:p>
          <a:p>
            <a:endParaRPr lang="en-IN" dirty="0"/>
          </a:p>
          <a:p>
            <a:br>
              <a:rPr lang="en-IN" dirty="0"/>
            </a:br>
            <a:endParaRPr lang="en-IN" dirty="0"/>
          </a:p>
        </p:txBody>
      </p:sp>
    </p:spTree>
    <p:extLst>
      <p:ext uri="{BB962C8B-B14F-4D97-AF65-F5344CB8AC3E}">
        <p14:creationId xmlns:p14="http://schemas.microsoft.com/office/powerpoint/2010/main" val="1031026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EFE2-DF3D-4F97-AF34-77CDD37F4490}"/>
              </a:ext>
            </a:extLst>
          </p:cNvPr>
          <p:cNvSpPr>
            <a:spLocks noGrp="1"/>
          </p:cNvSpPr>
          <p:nvPr>
            <p:ph type="title"/>
          </p:nvPr>
        </p:nvSpPr>
        <p:spPr/>
        <p:txBody>
          <a:bodyPr>
            <a:normAutofit/>
          </a:bodyPr>
          <a:lstStyle/>
          <a:p>
            <a:r>
              <a:rPr lang="en-IN" dirty="0"/>
              <a:t>Transaction Management</a:t>
            </a:r>
          </a:p>
        </p:txBody>
      </p:sp>
      <p:sp>
        <p:nvSpPr>
          <p:cNvPr id="3" name="Rectangle 2">
            <a:extLst>
              <a:ext uri="{FF2B5EF4-FFF2-40B4-BE49-F238E27FC236}">
                <a16:creationId xmlns:a16="http://schemas.microsoft.com/office/drawing/2014/main" id="{B932CC18-9527-4F36-ABED-ACE357F18291}"/>
              </a:ext>
            </a:extLst>
          </p:cNvPr>
          <p:cNvSpPr/>
          <p:nvPr/>
        </p:nvSpPr>
        <p:spPr>
          <a:xfrm>
            <a:off x="0" y="1052736"/>
            <a:ext cx="9018240" cy="4524315"/>
          </a:xfrm>
          <a:prstGeom prst="rect">
            <a:avLst/>
          </a:prstGeom>
        </p:spPr>
        <p:txBody>
          <a:bodyPr wrap="square">
            <a:spAutoFit/>
          </a:bodyPr>
          <a:lstStyle/>
          <a:p>
            <a:r>
              <a:rPr lang="en-IN" b="1" dirty="0"/>
              <a:t>Global Transaction</a:t>
            </a:r>
          </a:p>
          <a:p>
            <a:endParaRPr lang="en-IN" b="1" dirty="0"/>
          </a:p>
          <a:p>
            <a:pPr marL="285750" indent="-285750">
              <a:buFont typeface="Wingdings" panose="05000000000000000000" pitchFamily="2" charset="2"/>
              <a:buChar char="q"/>
            </a:pPr>
            <a:r>
              <a:rPr lang="en-IN" dirty="0"/>
              <a:t>Use to work with multiple transaction resources like RDBMS or Message Queue (Pros)</a:t>
            </a:r>
          </a:p>
          <a:p>
            <a:pPr marL="285750" indent="-285750">
              <a:buFont typeface="Wingdings" panose="05000000000000000000" pitchFamily="2" charset="2"/>
              <a:buChar char="q"/>
            </a:pPr>
            <a:r>
              <a:rPr lang="en-IN" dirty="0"/>
              <a:t>Managed by Application Server (WebSphere, </a:t>
            </a:r>
            <a:r>
              <a:rPr lang="en-IN" dirty="0" err="1"/>
              <a:t>Weblogic</a:t>
            </a:r>
            <a:r>
              <a:rPr lang="en-IN" dirty="0"/>
              <a:t>) using JTA (Cons)</a:t>
            </a:r>
          </a:p>
          <a:p>
            <a:pPr marL="285750" indent="-285750">
              <a:buFont typeface="Wingdings" panose="05000000000000000000" pitchFamily="2" charset="2"/>
              <a:buChar char="q"/>
            </a:pPr>
            <a:r>
              <a:rPr lang="en-IN" dirty="0"/>
              <a:t>JNDI is required to use JTA</a:t>
            </a:r>
          </a:p>
          <a:p>
            <a:pPr marL="285750" indent="-285750">
              <a:buFont typeface="Wingdings" panose="05000000000000000000" pitchFamily="2" charset="2"/>
              <a:buChar char="q"/>
            </a:pPr>
            <a:r>
              <a:rPr lang="en-IN" dirty="0"/>
              <a:t>Code can not be reused as JTA is available at server level(Cons)</a:t>
            </a:r>
          </a:p>
          <a:p>
            <a:pPr marL="285750" indent="-285750">
              <a:buFont typeface="Wingdings" panose="05000000000000000000" pitchFamily="2" charset="2"/>
              <a:buChar char="q"/>
            </a:pPr>
            <a:r>
              <a:rPr lang="en-IN" dirty="0"/>
              <a:t>Example of Global Transaction : EJB CMT</a:t>
            </a:r>
            <a:endParaRPr lang="en-IN" b="1" dirty="0">
              <a:solidFill>
                <a:srgbClr val="333333"/>
              </a:solidFill>
              <a:latin typeface="Nunito"/>
            </a:endParaRPr>
          </a:p>
          <a:p>
            <a:endParaRPr lang="en-IN" b="1" dirty="0">
              <a:solidFill>
                <a:srgbClr val="333333"/>
              </a:solidFill>
              <a:latin typeface="Nunito"/>
            </a:endParaRPr>
          </a:p>
          <a:p>
            <a:r>
              <a:rPr lang="en-IN" b="1" dirty="0">
                <a:solidFill>
                  <a:srgbClr val="333333"/>
                </a:solidFill>
                <a:latin typeface="Nunito"/>
              </a:rPr>
              <a:t>Local Transaction</a:t>
            </a:r>
          </a:p>
          <a:p>
            <a:endParaRPr lang="en-IN" b="1" dirty="0">
              <a:solidFill>
                <a:srgbClr val="333333"/>
              </a:solidFill>
              <a:latin typeface="Nunito"/>
            </a:endParaRPr>
          </a:p>
          <a:p>
            <a:pPr marL="285750" indent="-285750">
              <a:buFont typeface="Wingdings" panose="05000000000000000000" pitchFamily="2" charset="2"/>
              <a:buChar char="q"/>
            </a:pPr>
            <a:r>
              <a:rPr lang="en-IN" dirty="0">
                <a:solidFill>
                  <a:srgbClr val="333333"/>
                </a:solidFill>
                <a:latin typeface="Karla"/>
              </a:rPr>
              <a:t>Use to work with specific resource(transaction associated with JDBC)</a:t>
            </a:r>
          </a:p>
          <a:p>
            <a:pPr marL="285750" indent="-285750">
              <a:buFont typeface="Wingdings" panose="05000000000000000000" pitchFamily="2" charset="2"/>
              <a:buChar char="q"/>
            </a:pPr>
            <a:r>
              <a:rPr lang="en-IN" dirty="0">
                <a:solidFill>
                  <a:srgbClr val="333333"/>
                </a:solidFill>
                <a:latin typeface="Karla"/>
              </a:rPr>
              <a:t>Can not work across multiple transaction resource opposite to Global transaction (cons)</a:t>
            </a:r>
          </a:p>
          <a:p>
            <a:pPr marL="285750" indent="-285750">
              <a:buFont typeface="Wingdings" panose="05000000000000000000" pitchFamily="2" charset="2"/>
              <a:buChar char="q"/>
            </a:pPr>
            <a:r>
              <a:rPr lang="en-IN" dirty="0">
                <a:solidFill>
                  <a:srgbClr val="333333"/>
                </a:solidFill>
                <a:latin typeface="Karla"/>
              </a:rPr>
              <a:t>Most of web application uses only single resources hence it is best option to use in normal app.</a:t>
            </a:r>
          </a:p>
          <a:p>
            <a:br>
              <a:rPr lang="en-IN" dirty="0"/>
            </a:br>
            <a:endParaRPr lang="en-IN" dirty="0"/>
          </a:p>
        </p:txBody>
      </p:sp>
    </p:spTree>
    <p:extLst>
      <p:ext uri="{BB962C8B-B14F-4D97-AF65-F5344CB8AC3E}">
        <p14:creationId xmlns:p14="http://schemas.microsoft.com/office/powerpoint/2010/main" val="3667276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3BA6-5D88-477C-97E8-ECB839596CE6}"/>
              </a:ext>
            </a:extLst>
          </p:cNvPr>
          <p:cNvSpPr>
            <a:spLocks noGrp="1"/>
          </p:cNvSpPr>
          <p:nvPr>
            <p:ph type="title"/>
          </p:nvPr>
        </p:nvSpPr>
        <p:spPr/>
        <p:txBody>
          <a:bodyPr/>
          <a:lstStyle/>
          <a:p>
            <a:r>
              <a:rPr lang="en-IN" dirty="0">
                <a:latin typeface="Nunito"/>
              </a:rPr>
              <a:t>Transaction Management</a:t>
            </a:r>
            <a:endParaRPr lang="en-IN" dirty="0"/>
          </a:p>
        </p:txBody>
      </p:sp>
      <p:sp>
        <p:nvSpPr>
          <p:cNvPr id="4" name="Rectangle 3">
            <a:extLst>
              <a:ext uri="{FF2B5EF4-FFF2-40B4-BE49-F238E27FC236}">
                <a16:creationId xmlns:a16="http://schemas.microsoft.com/office/drawing/2014/main" id="{C04CBCF8-4554-46B7-A057-47CB7763EAAB}"/>
              </a:ext>
            </a:extLst>
          </p:cNvPr>
          <p:cNvSpPr/>
          <p:nvPr/>
        </p:nvSpPr>
        <p:spPr>
          <a:xfrm>
            <a:off x="179512" y="1196752"/>
            <a:ext cx="8087816" cy="2308324"/>
          </a:xfrm>
          <a:prstGeom prst="rect">
            <a:avLst/>
          </a:prstGeom>
        </p:spPr>
        <p:txBody>
          <a:bodyPr wrap="square">
            <a:spAutoFit/>
          </a:bodyPr>
          <a:lstStyle/>
          <a:p>
            <a:r>
              <a:rPr lang="en-IN" b="1" dirty="0">
                <a:solidFill>
                  <a:srgbClr val="333333"/>
                </a:solidFill>
                <a:latin typeface="Nunito"/>
              </a:rPr>
              <a:t>Spring Framework Transaction Management</a:t>
            </a:r>
          </a:p>
          <a:p>
            <a:pPr algn="just"/>
            <a:endParaRPr lang="en-IN" dirty="0">
              <a:solidFill>
                <a:srgbClr val="535353"/>
              </a:solidFill>
              <a:latin typeface="Karla"/>
            </a:endParaRPr>
          </a:p>
          <a:p>
            <a:pPr algn="just"/>
            <a:r>
              <a:rPr lang="en-IN" dirty="0">
                <a:solidFill>
                  <a:srgbClr val="535353"/>
                </a:solidFill>
                <a:latin typeface="Karla"/>
              </a:rPr>
              <a:t>As you can see above there are some pros and cons associated with both approach. Spring transaction management tries to resolve the problem of both transactions. Consistent programming model approach can be used in any environment. Same code will work for different transactions management in different environment.</a:t>
            </a:r>
          </a:p>
          <a:p>
            <a:br>
              <a:rPr lang="en-IN" dirty="0"/>
            </a:br>
            <a:endParaRPr lang="en-IN" dirty="0"/>
          </a:p>
        </p:txBody>
      </p:sp>
    </p:spTree>
    <p:extLst>
      <p:ext uri="{BB962C8B-B14F-4D97-AF65-F5344CB8AC3E}">
        <p14:creationId xmlns:p14="http://schemas.microsoft.com/office/powerpoint/2010/main" val="7958283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697C-A2AC-4440-908C-3AA986DA0C53}"/>
              </a:ext>
            </a:extLst>
          </p:cNvPr>
          <p:cNvSpPr>
            <a:spLocks noGrp="1"/>
          </p:cNvSpPr>
          <p:nvPr>
            <p:ph type="title"/>
          </p:nvPr>
        </p:nvSpPr>
        <p:spPr/>
        <p:txBody>
          <a:bodyPr/>
          <a:lstStyle/>
          <a:p>
            <a:r>
              <a:rPr lang="en-IN" dirty="0">
                <a:latin typeface="Nunito"/>
              </a:rPr>
              <a:t>Transaction management</a:t>
            </a:r>
            <a:endParaRPr lang="en-IN" dirty="0"/>
          </a:p>
        </p:txBody>
      </p:sp>
      <p:sp>
        <p:nvSpPr>
          <p:cNvPr id="4" name="Rectangle 3">
            <a:extLst>
              <a:ext uri="{FF2B5EF4-FFF2-40B4-BE49-F238E27FC236}">
                <a16:creationId xmlns:a16="http://schemas.microsoft.com/office/drawing/2014/main" id="{D86A3B5F-9645-420B-9B09-694D29B63559}"/>
              </a:ext>
            </a:extLst>
          </p:cNvPr>
          <p:cNvSpPr/>
          <p:nvPr/>
        </p:nvSpPr>
        <p:spPr>
          <a:xfrm>
            <a:off x="323528" y="1628800"/>
            <a:ext cx="8735888" cy="3693319"/>
          </a:xfrm>
          <a:prstGeom prst="rect">
            <a:avLst/>
          </a:prstGeom>
        </p:spPr>
        <p:txBody>
          <a:bodyPr wrap="square">
            <a:spAutoFit/>
          </a:bodyPr>
          <a:lstStyle/>
          <a:p>
            <a:pPr algn="just"/>
            <a:r>
              <a:rPr lang="en-IN" b="1" dirty="0">
                <a:solidFill>
                  <a:srgbClr val="333333"/>
                </a:solidFill>
                <a:latin typeface="Nunito"/>
              </a:rPr>
              <a:t>Different Approach for transaction management</a:t>
            </a:r>
          </a:p>
          <a:p>
            <a:r>
              <a:rPr lang="en-IN" dirty="0">
                <a:solidFill>
                  <a:srgbClr val="535353"/>
                </a:solidFill>
                <a:latin typeface="Karla"/>
              </a:rPr>
              <a:t>Spring supports two different approach for transaction management.</a:t>
            </a:r>
          </a:p>
          <a:p>
            <a:endParaRPr lang="en-IN" dirty="0">
              <a:solidFill>
                <a:srgbClr val="535353"/>
              </a:solidFill>
              <a:latin typeface="Karla"/>
            </a:endParaRPr>
          </a:p>
          <a:p>
            <a:pPr marL="285750" indent="-285750">
              <a:buFont typeface="Wingdings" panose="05000000000000000000" pitchFamily="2" charset="2"/>
              <a:buChar char="q"/>
            </a:pPr>
            <a:r>
              <a:rPr lang="en-IN" b="1" dirty="0">
                <a:solidFill>
                  <a:srgbClr val="333333"/>
                </a:solidFill>
                <a:latin typeface="Nunito"/>
              </a:rPr>
              <a:t>Programmatic Transaction Management</a:t>
            </a:r>
          </a:p>
          <a:p>
            <a:r>
              <a:rPr lang="en-IN" dirty="0">
                <a:solidFill>
                  <a:srgbClr val="535353"/>
                </a:solidFill>
                <a:latin typeface="Karla"/>
              </a:rPr>
              <a:t>Here you will write code for transaction </a:t>
            </a:r>
            <a:r>
              <a:rPr lang="en-IN" dirty="0" err="1">
                <a:solidFill>
                  <a:srgbClr val="535353"/>
                </a:solidFill>
                <a:latin typeface="Karla"/>
              </a:rPr>
              <a:t>management.Spring</a:t>
            </a:r>
            <a:r>
              <a:rPr lang="en-IN" dirty="0">
                <a:solidFill>
                  <a:srgbClr val="535353"/>
                </a:solidFill>
                <a:latin typeface="Karla"/>
              </a:rPr>
              <a:t> API dependency. Not good for maintenance. Good for development. </a:t>
            </a:r>
            <a:r>
              <a:rPr lang="en-IN" dirty="0" err="1">
                <a:solidFill>
                  <a:srgbClr val="535353"/>
                </a:solidFill>
                <a:latin typeface="Karla"/>
              </a:rPr>
              <a:t>Flexibity</a:t>
            </a:r>
            <a:r>
              <a:rPr lang="en-IN" dirty="0">
                <a:solidFill>
                  <a:srgbClr val="535353"/>
                </a:solidFill>
                <a:latin typeface="Karla"/>
              </a:rPr>
              <a:t>.</a:t>
            </a:r>
          </a:p>
          <a:p>
            <a:endParaRPr lang="en-IN" dirty="0">
              <a:solidFill>
                <a:srgbClr val="535353"/>
              </a:solidFill>
              <a:latin typeface="Karla"/>
            </a:endParaRPr>
          </a:p>
          <a:p>
            <a:pPr marL="285750" indent="-285750">
              <a:buFont typeface="Wingdings" panose="05000000000000000000" pitchFamily="2" charset="2"/>
              <a:buChar char="q"/>
            </a:pPr>
            <a:r>
              <a:rPr lang="en-IN" b="1" dirty="0">
                <a:solidFill>
                  <a:srgbClr val="333333"/>
                </a:solidFill>
                <a:latin typeface="Nunito"/>
              </a:rPr>
              <a:t>Declarative Transaction Management</a:t>
            </a:r>
          </a:p>
          <a:p>
            <a:r>
              <a:rPr lang="en-IN" dirty="0">
                <a:solidFill>
                  <a:srgbClr val="535353"/>
                </a:solidFill>
                <a:latin typeface="Karla"/>
              </a:rPr>
              <a:t>Here you will use XML or annotation for transaction management. Less flexible but preferable over programmatic approach. In normal case no code is required for transaction management.</a:t>
            </a:r>
          </a:p>
          <a:p>
            <a:br>
              <a:rPr lang="en-IN" dirty="0"/>
            </a:br>
            <a:endParaRPr lang="en-IN" dirty="0"/>
          </a:p>
        </p:txBody>
      </p:sp>
    </p:spTree>
    <p:extLst>
      <p:ext uri="{BB962C8B-B14F-4D97-AF65-F5344CB8AC3E}">
        <p14:creationId xmlns:p14="http://schemas.microsoft.com/office/powerpoint/2010/main" val="431030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4EB8-5058-48A6-BEA9-BCBCA3C80F5A}"/>
              </a:ext>
            </a:extLst>
          </p:cNvPr>
          <p:cNvSpPr>
            <a:spLocks noGrp="1"/>
          </p:cNvSpPr>
          <p:nvPr>
            <p:ph type="title"/>
          </p:nvPr>
        </p:nvSpPr>
        <p:spPr/>
        <p:txBody>
          <a:bodyPr/>
          <a:lstStyle/>
          <a:p>
            <a:r>
              <a:rPr lang="en-IN" dirty="0"/>
              <a:t>Transaction management</a:t>
            </a:r>
          </a:p>
        </p:txBody>
      </p:sp>
      <p:sp>
        <p:nvSpPr>
          <p:cNvPr id="4" name="Rectangle 3">
            <a:extLst>
              <a:ext uri="{FF2B5EF4-FFF2-40B4-BE49-F238E27FC236}">
                <a16:creationId xmlns:a16="http://schemas.microsoft.com/office/drawing/2014/main" id="{D3999AC6-185C-462D-AF37-A57B9145E6ED}"/>
              </a:ext>
            </a:extLst>
          </p:cNvPr>
          <p:cNvSpPr/>
          <p:nvPr/>
        </p:nvSpPr>
        <p:spPr>
          <a:xfrm>
            <a:off x="179512" y="1196752"/>
            <a:ext cx="8942567" cy="4278094"/>
          </a:xfrm>
          <a:prstGeom prst="rect">
            <a:avLst/>
          </a:prstGeom>
        </p:spPr>
        <p:txBody>
          <a:bodyPr wrap="square">
            <a:spAutoFit/>
          </a:bodyPr>
          <a:lstStyle/>
          <a:p>
            <a:r>
              <a:rPr lang="en-IN" sz="2000" b="1" dirty="0"/>
              <a:t>Spring transaction management abstraction</a:t>
            </a:r>
          </a:p>
          <a:p>
            <a:r>
              <a:rPr lang="en-IN" dirty="0"/>
              <a:t>To understand transaction </a:t>
            </a:r>
            <a:r>
              <a:rPr lang="en-IN" dirty="0" err="1"/>
              <a:t>mangement</a:t>
            </a:r>
            <a:r>
              <a:rPr lang="en-IN" dirty="0"/>
              <a:t> you should understand abstraction(Transaction strategy) in Spring. Which is defined in Spring using </a:t>
            </a:r>
            <a:r>
              <a:rPr lang="en-IN" dirty="0" err="1"/>
              <a:t>PlatformTransactionManager</a:t>
            </a:r>
            <a:r>
              <a:rPr lang="en-IN" dirty="0"/>
              <a:t> Interface.</a:t>
            </a:r>
          </a:p>
          <a:p>
            <a:endParaRPr lang="en-IN" dirty="0"/>
          </a:p>
          <a:p>
            <a:r>
              <a:rPr lang="en-IN" b="1" dirty="0"/>
              <a:t>public interface </a:t>
            </a:r>
            <a:r>
              <a:rPr lang="en-IN" b="1" dirty="0" err="1"/>
              <a:t>PlatformTransactionManager</a:t>
            </a:r>
            <a:r>
              <a:rPr lang="en-IN" b="1" dirty="0"/>
              <a:t> {</a:t>
            </a:r>
          </a:p>
          <a:p>
            <a:r>
              <a:rPr lang="en-IN" b="1" dirty="0"/>
              <a:t>  </a:t>
            </a:r>
            <a:r>
              <a:rPr lang="en-IN" b="1" dirty="0" err="1"/>
              <a:t>TransactionStatus</a:t>
            </a:r>
            <a:r>
              <a:rPr lang="en-IN" b="1" dirty="0"/>
              <a:t> </a:t>
            </a:r>
            <a:r>
              <a:rPr lang="en-IN" b="1" dirty="0" err="1"/>
              <a:t>getTransaction</a:t>
            </a:r>
            <a:r>
              <a:rPr lang="en-IN" b="1" dirty="0"/>
              <a:t>(</a:t>
            </a:r>
            <a:r>
              <a:rPr lang="en-IN" b="1" dirty="0" err="1"/>
              <a:t>TransactionDefinition</a:t>
            </a:r>
            <a:r>
              <a:rPr lang="en-IN" b="1" dirty="0"/>
              <a:t> definition)</a:t>
            </a:r>
          </a:p>
          <a:p>
            <a:r>
              <a:rPr lang="en-IN" b="1" dirty="0"/>
              <a:t>    throws </a:t>
            </a:r>
            <a:r>
              <a:rPr lang="en-IN" b="1" dirty="0" err="1"/>
              <a:t>TransactionException</a:t>
            </a:r>
            <a:r>
              <a:rPr lang="en-IN" b="1" dirty="0"/>
              <a:t>;</a:t>
            </a:r>
          </a:p>
          <a:p>
            <a:r>
              <a:rPr lang="en-IN" b="1" dirty="0"/>
              <a:t>  void commit(</a:t>
            </a:r>
            <a:r>
              <a:rPr lang="en-IN" b="1" dirty="0" err="1"/>
              <a:t>TransactionStatus</a:t>
            </a:r>
            <a:r>
              <a:rPr lang="en-IN" b="1" dirty="0"/>
              <a:t> status) throws </a:t>
            </a:r>
            <a:r>
              <a:rPr lang="en-IN" b="1" dirty="0" err="1"/>
              <a:t>TransactionException</a:t>
            </a:r>
            <a:r>
              <a:rPr lang="en-IN" b="1" dirty="0"/>
              <a:t>;</a:t>
            </a:r>
          </a:p>
          <a:p>
            <a:r>
              <a:rPr lang="en-IN" b="1" dirty="0"/>
              <a:t>  void rollback(</a:t>
            </a:r>
            <a:r>
              <a:rPr lang="en-IN" b="1" dirty="0" err="1"/>
              <a:t>TransactionStatus</a:t>
            </a:r>
            <a:r>
              <a:rPr lang="en-IN" b="1" dirty="0"/>
              <a:t> status) throws </a:t>
            </a:r>
            <a:r>
              <a:rPr lang="en-IN" b="1" dirty="0" err="1"/>
              <a:t>TransactionException</a:t>
            </a:r>
            <a:r>
              <a:rPr lang="en-IN" b="1" dirty="0"/>
              <a:t>;</a:t>
            </a:r>
          </a:p>
          <a:p>
            <a:r>
              <a:rPr lang="en-IN" b="1" dirty="0"/>
              <a:t>}</a:t>
            </a:r>
          </a:p>
          <a:p>
            <a:endParaRPr lang="en-IN" dirty="0"/>
          </a:p>
          <a:p>
            <a:r>
              <a:rPr lang="en-IN" dirty="0"/>
              <a:t>As you can see in </a:t>
            </a:r>
            <a:r>
              <a:rPr lang="en-IN" dirty="0" err="1"/>
              <a:t>PlatformTransactionManager</a:t>
            </a:r>
            <a:r>
              <a:rPr lang="en-IN" dirty="0"/>
              <a:t> Interface all methods throw </a:t>
            </a:r>
            <a:r>
              <a:rPr lang="en-IN" dirty="0" err="1"/>
              <a:t>TransactionException</a:t>
            </a:r>
            <a:r>
              <a:rPr lang="en-IN" dirty="0"/>
              <a:t>. This Exception itself is </a:t>
            </a:r>
            <a:r>
              <a:rPr lang="en-IN" dirty="0" err="1"/>
              <a:t>UncheckedException</a:t>
            </a:r>
            <a:r>
              <a:rPr lang="en-IN" dirty="0"/>
              <a:t> means developer is not forced to handle these exceptions. </a:t>
            </a:r>
          </a:p>
          <a:p>
            <a:endParaRPr lang="en-IN" dirty="0"/>
          </a:p>
        </p:txBody>
      </p:sp>
    </p:spTree>
    <p:extLst>
      <p:ext uri="{BB962C8B-B14F-4D97-AF65-F5344CB8AC3E}">
        <p14:creationId xmlns:p14="http://schemas.microsoft.com/office/powerpoint/2010/main" val="2704622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D06F-2BFD-400A-A6F0-03404D7B8D93}"/>
              </a:ext>
            </a:extLst>
          </p:cNvPr>
          <p:cNvSpPr>
            <a:spLocks noGrp="1"/>
          </p:cNvSpPr>
          <p:nvPr>
            <p:ph type="title"/>
          </p:nvPr>
        </p:nvSpPr>
        <p:spPr/>
        <p:txBody>
          <a:bodyPr/>
          <a:lstStyle/>
          <a:p>
            <a:r>
              <a:rPr lang="en-IN" dirty="0"/>
              <a:t>Transaction Management</a:t>
            </a:r>
          </a:p>
        </p:txBody>
      </p:sp>
      <p:sp>
        <p:nvSpPr>
          <p:cNvPr id="4" name="Rectangle 3">
            <a:extLst>
              <a:ext uri="{FF2B5EF4-FFF2-40B4-BE49-F238E27FC236}">
                <a16:creationId xmlns:a16="http://schemas.microsoft.com/office/drawing/2014/main" id="{901035D6-DE5C-413E-8AD6-650B35179597}"/>
              </a:ext>
            </a:extLst>
          </p:cNvPr>
          <p:cNvSpPr/>
          <p:nvPr/>
        </p:nvSpPr>
        <p:spPr>
          <a:xfrm>
            <a:off x="75023" y="1118078"/>
            <a:ext cx="8856984" cy="2308324"/>
          </a:xfrm>
          <a:prstGeom prst="rect">
            <a:avLst/>
          </a:prstGeom>
        </p:spPr>
        <p:txBody>
          <a:bodyPr wrap="square">
            <a:spAutoFit/>
          </a:bodyPr>
          <a:lstStyle/>
          <a:p>
            <a:r>
              <a:rPr lang="en-IN" b="1" dirty="0" err="1"/>
              <a:t>TransactionDefinition</a:t>
            </a:r>
            <a:endParaRPr lang="en-IN" b="1" dirty="0"/>
          </a:p>
          <a:p>
            <a:r>
              <a:rPr lang="en-IN" dirty="0" err="1"/>
              <a:t>TransactionDefinition</a:t>
            </a:r>
            <a:r>
              <a:rPr lang="en-IN" dirty="0"/>
              <a:t> is an Interface which specifies below 4 points.</a:t>
            </a:r>
          </a:p>
          <a:p>
            <a:endParaRPr lang="en-IN" dirty="0"/>
          </a:p>
          <a:p>
            <a:pPr marL="285750" indent="-285750">
              <a:buFont typeface="Wingdings" panose="05000000000000000000" pitchFamily="2" charset="2"/>
              <a:buChar char="q"/>
            </a:pPr>
            <a:r>
              <a:rPr lang="en-IN" dirty="0"/>
              <a:t>Isolation</a:t>
            </a:r>
          </a:p>
          <a:p>
            <a:pPr marL="285750" indent="-285750">
              <a:buFont typeface="Wingdings" panose="05000000000000000000" pitchFamily="2" charset="2"/>
              <a:buChar char="q"/>
            </a:pPr>
            <a:r>
              <a:rPr lang="en-IN" dirty="0"/>
              <a:t>Propagation</a:t>
            </a:r>
          </a:p>
          <a:p>
            <a:pPr marL="285750" indent="-285750">
              <a:buFont typeface="Wingdings" panose="05000000000000000000" pitchFamily="2" charset="2"/>
              <a:buChar char="q"/>
            </a:pPr>
            <a:r>
              <a:rPr lang="en-IN" dirty="0"/>
              <a:t>Timeout</a:t>
            </a:r>
          </a:p>
          <a:p>
            <a:pPr marL="285750" indent="-285750">
              <a:buFont typeface="Wingdings" panose="05000000000000000000" pitchFamily="2" charset="2"/>
              <a:buChar char="q"/>
            </a:pPr>
            <a:r>
              <a:rPr lang="en-IN" dirty="0"/>
              <a:t>Read-Only status</a:t>
            </a:r>
          </a:p>
          <a:p>
            <a:pPr marL="285750" indent="-285750">
              <a:buFont typeface="Wingdings" panose="05000000000000000000" pitchFamily="2" charset="2"/>
              <a:buChar char="q"/>
            </a:pPr>
            <a:r>
              <a:rPr lang="en-IN" dirty="0"/>
              <a:t>Isolation</a:t>
            </a:r>
          </a:p>
        </p:txBody>
      </p:sp>
    </p:spTree>
    <p:extLst>
      <p:ext uri="{BB962C8B-B14F-4D97-AF65-F5344CB8AC3E}">
        <p14:creationId xmlns:p14="http://schemas.microsoft.com/office/powerpoint/2010/main" val="1150923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9295-783B-476F-A0A8-E658A5CCB1A3}"/>
              </a:ext>
            </a:extLst>
          </p:cNvPr>
          <p:cNvSpPr>
            <a:spLocks noGrp="1"/>
          </p:cNvSpPr>
          <p:nvPr>
            <p:ph type="title"/>
          </p:nvPr>
        </p:nvSpPr>
        <p:spPr/>
        <p:txBody>
          <a:bodyPr/>
          <a:lstStyle/>
          <a:p>
            <a:r>
              <a:rPr lang="en-IN" dirty="0"/>
              <a:t>Transaction Management</a:t>
            </a:r>
          </a:p>
        </p:txBody>
      </p:sp>
      <p:sp>
        <p:nvSpPr>
          <p:cNvPr id="4" name="Rectangle 3">
            <a:extLst>
              <a:ext uri="{FF2B5EF4-FFF2-40B4-BE49-F238E27FC236}">
                <a16:creationId xmlns:a16="http://schemas.microsoft.com/office/drawing/2014/main" id="{138C4BF8-E358-4EA6-AEFF-381921EF9225}"/>
              </a:ext>
            </a:extLst>
          </p:cNvPr>
          <p:cNvSpPr/>
          <p:nvPr/>
        </p:nvSpPr>
        <p:spPr>
          <a:xfrm>
            <a:off x="107504" y="1052736"/>
            <a:ext cx="8712968" cy="4945330"/>
          </a:xfrm>
          <a:prstGeom prst="rect">
            <a:avLst/>
          </a:prstGeom>
        </p:spPr>
        <p:txBody>
          <a:bodyPr wrap="square">
            <a:spAutoFit/>
          </a:bodyPr>
          <a:lstStyle/>
          <a:p>
            <a:r>
              <a:rPr lang="en-IN" b="1" dirty="0"/>
              <a:t>Below is the list of Isolation level and their details</a:t>
            </a:r>
          </a:p>
          <a:p>
            <a:endParaRPr lang="en-IN" dirty="0"/>
          </a:p>
          <a:p>
            <a:r>
              <a:rPr lang="en-IN" b="1" dirty="0"/>
              <a:t>DEFAULT</a:t>
            </a:r>
          </a:p>
          <a:p>
            <a:r>
              <a:rPr lang="en-IN" dirty="0"/>
              <a:t>Default isolation level. It uses the isolation of underlying </a:t>
            </a:r>
            <a:r>
              <a:rPr lang="en-IN" dirty="0" err="1"/>
              <a:t>datasource</a:t>
            </a:r>
            <a:r>
              <a:rPr lang="en-IN" dirty="0"/>
              <a:t>.</a:t>
            </a:r>
          </a:p>
          <a:p>
            <a:endParaRPr lang="en-IN" dirty="0"/>
          </a:p>
          <a:p>
            <a:r>
              <a:rPr lang="en-IN" b="1" dirty="0"/>
              <a:t>READ_COMMITTED</a:t>
            </a:r>
          </a:p>
          <a:p>
            <a:r>
              <a:rPr lang="en-IN" dirty="0"/>
              <a:t>Dirty reads NOT supported; Non-repeatable reads and Phantom reads can occur.</a:t>
            </a:r>
          </a:p>
          <a:p>
            <a:endParaRPr lang="en-IN" dirty="0"/>
          </a:p>
          <a:p>
            <a:r>
              <a:rPr lang="en-IN" b="1" dirty="0"/>
              <a:t>READ_UNCOMMITTED</a:t>
            </a:r>
          </a:p>
          <a:p>
            <a:r>
              <a:rPr lang="en-IN" dirty="0"/>
              <a:t>Dirty reads / Non-repeatable reads / Phantom reads all can occur.</a:t>
            </a:r>
          </a:p>
          <a:p>
            <a:endParaRPr lang="en-IN" dirty="0"/>
          </a:p>
          <a:p>
            <a:r>
              <a:rPr lang="en-IN" b="1" dirty="0"/>
              <a:t>REPEATABLE_READ</a:t>
            </a:r>
          </a:p>
          <a:p>
            <a:r>
              <a:rPr lang="en-IN" dirty="0"/>
              <a:t>Dirty reads and non-repeatable reads are prevented; phantom reads can occur.</a:t>
            </a:r>
          </a:p>
          <a:p>
            <a:endParaRPr lang="en-IN" dirty="0"/>
          </a:p>
          <a:p>
            <a:r>
              <a:rPr lang="en-IN" b="1" dirty="0"/>
              <a:t>SERIALIZABLE</a:t>
            </a:r>
          </a:p>
          <a:p>
            <a:r>
              <a:rPr lang="en-IN" dirty="0"/>
              <a:t>Dirty reads, non-repeatable reads and phantom reads are prevented.</a:t>
            </a:r>
          </a:p>
          <a:p>
            <a:endParaRPr lang="en-IN" dirty="0"/>
          </a:p>
        </p:txBody>
      </p:sp>
    </p:spTree>
    <p:extLst>
      <p:ext uri="{BB962C8B-B14F-4D97-AF65-F5344CB8AC3E}">
        <p14:creationId xmlns:p14="http://schemas.microsoft.com/office/powerpoint/2010/main" val="3016727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73D5-1177-4BDE-92CA-5C9B5CF2A743}"/>
              </a:ext>
            </a:extLst>
          </p:cNvPr>
          <p:cNvSpPr>
            <a:spLocks noGrp="1"/>
          </p:cNvSpPr>
          <p:nvPr>
            <p:ph type="title"/>
          </p:nvPr>
        </p:nvSpPr>
        <p:spPr>
          <a:xfrm>
            <a:off x="1981200" y="76200"/>
            <a:ext cx="6934200" cy="639762"/>
          </a:xfrm>
        </p:spPr>
        <p:txBody>
          <a:bodyPr/>
          <a:lstStyle/>
          <a:p>
            <a:r>
              <a:rPr lang="en-IN" dirty="0"/>
              <a:t>Transaction Management</a:t>
            </a:r>
          </a:p>
        </p:txBody>
      </p:sp>
      <p:sp>
        <p:nvSpPr>
          <p:cNvPr id="4" name="Rectangle 3">
            <a:extLst>
              <a:ext uri="{FF2B5EF4-FFF2-40B4-BE49-F238E27FC236}">
                <a16:creationId xmlns:a16="http://schemas.microsoft.com/office/drawing/2014/main" id="{9CA2D9BB-7D5C-4430-A641-3A54F8F42006}"/>
              </a:ext>
            </a:extLst>
          </p:cNvPr>
          <p:cNvSpPr/>
          <p:nvPr/>
        </p:nvSpPr>
        <p:spPr>
          <a:xfrm>
            <a:off x="251520" y="1340768"/>
            <a:ext cx="8519864" cy="5755422"/>
          </a:xfrm>
          <a:prstGeom prst="rect">
            <a:avLst/>
          </a:prstGeom>
        </p:spPr>
        <p:txBody>
          <a:bodyPr wrap="square">
            <a:spAutoFit/>
          </a:bodyPr>
          <a:lstStyle/>
          <a:p>
            <a:r>
              <a:rPr lang="en-IN" sz="1600" b="1" dirty="0"/>
              <a:t>Propagation</a:t>
            </a:r>
          </a:p>
          <a:p>
            <a:endParaRPr lang="en-IN" sz="1600" b="1" dirty="0"/>
          </a:p>
          <a:p>
            <a:r>
              <a:rPr lang="en-IN" sz="1600" b="1" dirty="0"/>
              <a:t>MANDATORY</a:t>
            </a:r>
          </a:p>
          <a:p>
            <a:r>
              <a:rPr lang="en-IN" sz="1600" dirty="0"/>
              <a:t>Support a current transaction</a:t>
            </a:r>
          </a:p>
          <a:p>
            <a:endParaRPr lang="en-IN" sz="1600" dirty="0"/>
          </a:p>
          <a:p>
            <a:r>
              <a:rPr lang="en-IN" sz="1600" b="1" dirty="0"/>
              <a:t>NESTED</a:t>
            </a:r>
          </a:p>
          <a:p>
            <a:r>
              <a:rPr lang="en-IN" sz="1600" dirty="0"/>
              <a:t>Execute within a nested transaction if a current transaction exists</a:t>
            </a:r>
          </a:p>
          <a:p>
            <a:endParaRPr lang="en-IN" sz="1600" dirty="0"/>
          </a:p>
          <a:p>
            <a:r>
              <a:rPr lang="en-IN" sz="1600" b="1" dirty="0"/>
              <a:t>NEVER</a:t>
            </a:r>
          </a:p>
          <a:p>
            <a:r>
              <a:rPr lang="en-IN" sz="1600" dirty="0"/>
              <a:t>Execute non-</a:t>
            </a:r>
            <a:r>
              <a:rPr lang="en-IN" sz="1600" dirty="0" err="1"/>
              <a:t>transactionally</a:t>
            </a:r>
            <a:endParaRPr lang="en-IN" sz="1600" dirty="0"/>
          </a:p>
          <a:p>
            <a:endParaRPr lang="en-IN" sz="1600" dirty="0"/>
          </a:p>
          <a:p>
            <a:r>
              <a:rPr lang="en-IN" sz="1600" b="1" dirty="0"/>
              <a:t>NOT_SUPPORTED</a:t>
            </a:r>
          </a:p>
          <a:p>
            <a:r>
              <a:rPr lang="en-IN" sz="1600" dirty="0"/>
              <a:t>Execute non-</a:t>
            </a:r>
            <a:r>
              <a:rPr lang="en-IN" sz="1600" dirty="0" err="1"/>
              <a:t>transactionally</a:t>
            </a:r>
            <a:endParaRPr lang="en-IN" sz="1600" dirty="0"/>
          </a:p>
          <a:p>
            <a:endParaRPr lang="en-IN" sz="1600" dirty="0"/>
          </a:p>
          <a:p>
            <a:r>
              <a:rPr lang="en-IN" sz="1600" b="1" dirty="0"/>
              <a:t>REQUIRED</a:t>
            </a:r>
          </a:p>
          <a:p>
            <a:r>
              <a:rPr lang="en-IN" sz="1600" dirty="0"/>
              <a:t>Support a current transaction</a:t>
            </a:r>
          </a:p>
          <a:p>
            <a:endParaRPr lang="en-IN" sz="1600" dirty="0"/>
          </a:p>
          <a:p>
            <a:r>
              <a:rPr lang="en-IN" sz="1600" b="1" dirty="0"/>
              <a:t>REQUIRES_NEW</a:t>
            </a:r>
          </a:p>
          <a:p>
            <a:r>
              <a:rPr lang="en-IN" sz="1600" dirty="0"/>
              <a:t>Create a new transaction, suspend the current transaction if one exists.</a:t>
            </a:r>
          </a:p>
          <a:p>
            <a:endParaRPr lang="en-IN" sz="1600" dirty="0"/>
          </a:p>
          <a:p>
            <a:r>
              <a:rPr lang="en-IN" sz="1600" b="1" dirty="0"/>
              <a:t>SUPPORTS</a:t>
            </a:r>
          </a:p>
          <a:p>
            <a:r>
              <a:rPr lang="en-IN" sz="1600" dirty="0"/>
              <a:t>Support a current transaction, execute non-transaction if none exists.</a:t>
            </a:r>
          </a:p>
          <a:p>
            <a:endParaRPr lang="en-IN" sz="1600" dirty="0"/>
          </a:p>
        </p:txBody>
      </p:sp>
    </p:spTree>
    <p:extLst>
      <p:ext uri="{BB962C8B-B14F-4D97-AF65-F5344CB8AC3E}">
        <p14:creationId xmlns:p14="http://schemas.microsoft.com/office/powerpoint/2010/main" val="51142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0F7C-E3A5-489B-965E-E821EC8A7A8A}"/>
              </a:ext>
            </a:extLst>
          </p:cNvPr>
          <p:cNvSpPr>
            <a:spLocks noGrp="1"/>
          </p:cNvSpPr>
          <p:nvPr>
            <p:ph type="title"/>
          </p:nvPr>
        </p:nvSpPr>
        <p:spPr/>
        <p:txBody>
          <a:bodyPr>
            <a:normAutofit fontScale="90000"/>
          </a:bodyPr>
          <a:lstStyle/>
          <a:p>
            <a:r>
              <a:rPr lang="en-US" dirty="0"/>
              <a:t>Java Based Configuration Example contd..</a:t>
            </a:r>
            <a:endParaRPr lang="en-IN" dirty="0"/>
          </a:p>
        </p:txBody>
      </p:sp>
      <p:sp>
        <p:nvSpPr>
          <p:cNvPr id="3" name="Content Placeholder 2">
            <a:extLst>
              <a:ext uri="{FF2B5EF4-FFF2-40B4-BE49-F238E27FC236}">
                <a16:creationId xmlns:a16="http://schemas.microsoft.com/office/drawing/2014/main" id="{51728D17-6856-449A-B086-5AC8A75AC044}"/>
              </a:ext>
            </a:extLst>
          </p:cNvPr>
          <p:cNvSpPr>
            <a:spLocks noGrp="1"/>
          </p:cNvSpPr>
          <p:nvPr>
            <p:ph idx="1"/>
          </p:nvPr>
        </p:nvSpPr>
        <p:spPr>
          <a:xfrm>
            <a:off x="0" y="980728"/>
            <a:ext cx="9144000" cy="5877272"/>
          </a:xfrm>
        </p:spPr>
        <p:txBody>
          <a:bodyPr>
            <a:noAutofit/>
          </a:bodyPr>
          <a:lstStyle/>
          <a:p>
            <a:pPr marL="0" indent="0" fontAlgn="base">
              <a:buNone/>
            </a:pPr>
            <a:r>
              <a:rPr lang="en-IN" b="0" dirty="0"/>
              <a:t>Create class called SpringJavaConfigMain.java</a:t>
            </a:r>
          </a:p>
          <a:p>
            <a:pPr marL="0" indent="0" fontAlgn="base">
              <a:buNone/>
            </a:pPr>
            <a:r>
              <a:rPr lang="en-IN" b="0" dirty="0"/>
              <a:t>Package </a:t>
            </a:r>
            <a:r>
              <a:rPr lang="en-IN" b="0" dirty="0" err="1"/>
              <a:t>com.annotation.main</a:t>
            </a:r>
            <a:r>
              <a:rPr lang="en-IN" b="0" dirty="0"/>
              <a:t>;</a:t>
            </a:r>
          </a:p>
          <a:p>
            <a:pPr marL="0" indent="0" fontAlgn="base" latinLnBrk="1">
              <a:buNone/>
            </a:pPr>
            <a:r>
              <a:rPr lang="en-IN" b="0" dirty="0"/>
              <a:t>import </a:t>
            </a:r>
            <a:r>
              <a:rPr lang="en-IN" b="0" dirty="0" err="1"/>
              <a:t>org.springframework.context.ApplicationContext</a:t>
            </a:r>
            <a:r>
              <a:rPr lang="en-IN" b="0" dirty="0"/>
              <a:t>;</a:t>
            </a:r>
          </a:p>
          <a:p>
            <a:pPr marL="0" indent="0" fontAlgn="base" latinLnBrk="1">
              <a:buNone/>
            </a:pPr>
            <a:r>
              <a:rPr lang="en-IN" b="0" dirty="0"/>
              <a:t>import org.springframework.context.annotation.AnnotationConfigApplicationContext;</a:t>
            </a:r>
          </a:p>
          <a:p>
            <a:pPr marL="0" indent="0" fontAlgn="base" latinLnBrk="1">
              <a:buNone/>
            </a:pPr>
            <a:r>
              <a:rPr lang="en-IN" b="0" dirty="0"/>
              <a:t>import </a:t>
            </a:r>
            <a:r>
              <a:rPr lang="en-IN" b="0" dirty="0" err="1"/>
              <a:t>com.annotation.config.ApplicationConfiguration</a:t>
            </a:r>
            <a:r>
              <a:rPr lang="en-IN" b="0" dirty="0"/>
              <a:t>;</a:t>
            </a:r>
          </a:p>
          <a:p>
            <a:pPr marL="0" indent="0" fontAlgn="base" latinLnBrk="1">
              <a:buNone/>
            </a:pPr>
            <a:r>
              <a:rPr lang="en-IN" b="0" dirty="0"/>
              <a:t>import </a:t>
            </a:r>
            <a:r>
              <a:rPr lang="en-IN" b="0" dirty="0" err="1"/>
              <a:t>com.annotation.model.Country</a:t>
            </a:r>
            <a:r>
              <a:rPr lang="en-IN" b="0" dirty="0"/>
              <a:t>;;</a:t>
            </a:r>
          </a:p>
          <a:p>
            <a:pPr marL="0" indent="0" fontAlgn="base" latinLnBrk="1">
              <a:buNone/>
            </a:pPr>
            <a:endParaRPr lang="en-IN" b="0" dirty="0"/>
          </a:p>
          <a:p>
            <a:pPr marL="0" indent="0" fontAlgn="base" latinLnBrk="1">
              <a:buNone/>
            </a:pPr>
            <a:r>
              <a:rPr lang="en-IN" b="0" dirty="0"/>
              <a:t> public class </a:t>
            </a:r>
            <a:r>
              <a:rPr lang="en-IN" b="0" dirty="0" err="1"/>
              <a:t>SpringJavaConfigMain</a:t>
            </a:r>
            <a:r>
              <a:rPr lang="en-IN" b="0" dirty="0"/>
              <a:t> {</a:t>
            </a:r>
          </a:p>
          <a:p>
            <a:pPr marL="0" indent="0" fontAlgn="base" latinLnBrk="1">
              <a:buNone/>
            </a:pPr>
            <a:r>
              <a:rPr lang="en-IN" b="0" dirty="0"/>
              <a:t> public static void main(String[] </a:t>
            </a:r>
            <a:r>
              <a:rPr lang="en-IN" b="0" dirty="0" err="1"/>
              <a:t>args</a:t>
            </a:r>
            <a:r>
              <a:rPr lang="en-IN" b="0" dirty="0"/>
              <a:t>) {</a:t>
            </a:r>
          </a:p>
          <a:p>
            <a:pPr marL="0" indent="0" fontAlgn="base" latinLnBrk="1">
              <a:buNone/>
            </a:pPr>
            <a:r>
              <a:rPr lang="en-IN" b="0" dirty="0"/>
              <a:t>  @</a:t>
            </a:r>
            <a:r>
              <a:rPr lang="en-IN" b="0" dirty="0" err="1"/>
              <a:t>SuppressWarnings</a:t>
            </a:r>
            <a:r>
              <a:rPr lang="en-IN" b="0" dirty="0"/>
              <a:t>("resource")</a:t>
            </a:r>
          </a:p>
          <a:p>
            <a:pPr marL="0" indent="0" fontAlgn="base" latinLnBrk="1">
              <a:buNone/>
            </a:pPr>
            <a:r>
              <a:rPr lang="en-IN" b="0" dirty="0"/>
              <a:t>  ApplicationContext </a:t>
            </a:r>
            <a:r>
              <a:rPr lang="en-IN" b="0" dirty="0" err="1"/>
              <a:t>appContext</a:t>
            </a:r>
            <a:r>
              <a:rPr lang="en-IN" b="0" dirty="0"/>
              <a:t> = new </a:t>
            </a:r>
            <a:r>
              <a:rPr lang="en-IN" b="0" dirty="0" err="1"/>
              <a:t>AnnotationConfigApplicationContext</a:t>
            </a:r>
            <a:r>
              <a:rPr lang="en-IN" b="0" dirty="0"/>
              <a:t>(</a:t>
            </a:r>
            <a:r>
              <a:rPr lang="en-IN" b="0" dirty="0" err="1"/>
              <a:t>ApplicationConfiguration.class</a:t>
            </a:r>
            <a:r>
              <a:rPr lang="en-IN" b="0" dirty="0"/>
              <a:t>);</a:t>
            </a:r>
          </a:p>
          <a:p>
            <a:pPr marL="0" indent="0" fontAlgn="base" latinLnBrk="1">
              <a:buNone/>
            </a:pPr>
            <a:r>
              <a:rPr lang="en-IN" b="0" dirty="0"/>
              <a:t>  Country </a:t>
            </a:r>
            <a:r>
              <a:rPr lang="en-IN" b="0" dirty="0" err="1"/>
              <a:t>countryObj</a:t>
            </a:r>
            <a:r>
              <a:rPr lang="en-IN" b="0" dirty="0"/>
              <a:t> = (Country) </a:t>
            </a:r>
            <a:r>
              <a:rPr lang="en-IN" b="0" dirty="0" err="1"/>
              <a:t>appContext.getBean</a:t>
            </a:r>
            <a:r>
              <a:rPr lang="en-IN" b="0" dirty="0"/>
              <a:t>("</a:t>
            </a:r>
            <a:r>
              <a:rPr lang="en-IN" b="0" dirty="0" err="1"/>
              <a:t>countryObj</a:t>
            </a:r>
            <a:r>
              <a:rPr lang="en-IN" b="0" dirty="0"/>
              <a:t>");</a:t>
            </a:r>
          </a:p>
          <a:p>
            <a:pPr marL="0" indent="0" fontAlgn="base" latinLnBrk="1">
              <a:buNone/>
            </a:pPr>
            <a:r>
              <a:rPr lang="en-IN" b="0" dirty="0"/>
              <a:t>  String </a:t>
            </a:r>
            <a:r>
              <a:rPr lang="en-IN" b="0" dirty="0" err="1"/>
              <a:t>countryName</a:t>
            </a:r>
            <a:r>
              <a:rPr lang="en-IN" b="0" dirty="0"/>
              <a:t>=</a:t>
            </a:r>
            <a:r>
              <a:rPr lang="en-IN" b="0" dirty="0" err="1"/>
              <a:t>countryObj.getCountryName</a:t>
            </a:r>
            <a:r>
              <a:rPr lang="en-IN" b="0" dirty="0"/>
              <a:t>();</a:t>
            </a:r>
          </a:p>
          <a:p>
            <a:pPr marL="0" indent="0" fontAlgn="base" latinLnBrk="1">
              <a:buNone/>
            </a:pPr>
            <a:r>
              <a:rPr lang="en-IN" b="0" dirty="0"/>
              <a:t>    </a:t>
            </a:r>
            <a:r>
              <a:rPr lang="en-IN" b="0" dirty="0" err="1"/>
              <a:t>System.out.println</a:t>
            </a:r>
            <a:r>
              <a:rPr lang="en-IN" b="0" dirty="0"/>
              <a:t>("Country name: "+ </a:t>
            </a:r>
            <a:r>
              <a:rPr lang="en-IN" b="0" dirty="0" err="1"/>
              <a:t>countryName</a:t>
            </a:r>
            <a:r>
              <a:rPr lang="en-IN" b="0" dirty="0"/>
              <a:t>);</a:t>
            </a:r>
          </a:p>
          <a:p>
            <a:pPr marL="0" indent="0" fontAlgn="base" latinLnBrk="1">
              <a:buNone/>
            </a:pPr>
            <a:r>
              <a:rPr lang="en-IN" b="0" dirty="0"/>
              <a:t>}} </a:t>
            </a:r>
          </a:p>
          <a:p>
            <a:pPr marL="0" indent="0">
              <a:buNone/>
            </a:pPr>
            <a:r>
              <a:rPr lang="en-IN" sz="2000" dirty="0"/>
              <a:t>When we run above code we will get the output:</a:t>
            </a:r>
          </a:p>
          <a:p>
            <a:pPr marL="0" indent="0" fontAlgn="base" latinLnBrk="1">
              <a:buNone/>
            </a:pPr>
            <a:endParaRPr lang="en-IN" b="0" dirty="0"/>
          </a:p>
          <a:p>
            <a:pPr marL="0" indent="0" fontAlgn="base" latinLnBrk="1">
              <a:buNone/>
            </a:pPr>
            <a:r>
              <a:rPr lang="en-IN" b="0" dirty="0"/>
              <a:t>Country name: India</a:t>
            </a:r>
          </a:p>
          <a:p>
            <a:pPr marL="0" indent="0">
              <a:buNone/>
            </a:pPr>
            <a:br>
              <a:rPr lang="en-IN" dirty="0"/>
            </a:br>
            <a:br>
              <a:rPr lang="en-IN" dirty="0"/>
            </a:br>
            <a:endParaRPr lang="en-IN" dirty="0"/>
          </a:p>
        </p:txBody>
      </p:sp>
    </p:spTree>
    <p:extLst>
      <p:ext uri="{BB962C8B-B14F-4D97-AF65-F5344CB8AC3E}">
        <p14:creationId xmlns:p14="http://schemas.microsoft.com/office/powerpoint/2010/main" val="918032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9919-516B-4B6B-BB53-27265C0FECCD}"/>
              </a:ext>
            </a:extLst>
          </p:cNvPr>
          <p:cNvSpPr>
            <a:spLocks noGrp="1"/>
          </p:cNvSpPr>
          <p:nvPr>
            <p:ph type="title"/>
          </p:nvPr>
        </p:nvSpPr>
        <p:spPr/>
        <p:txBody>
          <a:bodyPr/>
          <a:lstStyle/>
          <a:p>
            <a:r>
              <a:rPr lang="en-IN" dirty="0"/>
              <a:t>Transaction Management</a:t>
            </a:r>
          </a:p>
        </p:txBody>
      </p:sp>
      <p:sp>
        <p:nvSpPr>
          <p:cNvPr id="4" name="Rectangle 3">
            <a:extLst>
              <a:ext uri="{FF2B5EF4-FFF2-40B4-BE49-F238E27FC236}">
                <a16:creationId xmlns:a16="http://schemas.microsoft.com/office/drawing/2014/main" id="{B26BA390-471A-40C9-BEA4-803443ADC3D7}"/>
              </a:ext>
            </a:extLst>
          </p:cNvPr>
          <p:cNvSpPr/>
          <p:nvPr/>
        </p:nvSpPr>
        <p:spPr>
          <a:xfrm>
            <a:off x="251520" y="1556792"/>
            <a:ext cx="8663880" cy="2031325"/>
          </a:xfrm>
          <a:prstGeom prst="rect">
            <a:avLst/>
          </a:prstGeom>
        </p:spPr>
        <p:txBody>
          <a:bodyPr wrap="square">
            <a:spAutoFit/>
          </a:bodyPr>
          <a:lstStyle/>
          <a:p>
            <a:r>
              <a:rPr lang="en-IN" b="1" dirty="0"/>
              <a:t>Timeout</a:t>
            </a:r>
          </a:p>
          <a:p>
            <a:r>
              <a:rPr lang="en-IN" dirty="0"/>
              <a:t>This setting is used to define how long this transaction may run before timing out (candidate for rolled back by the underlying transaction infrastructure).</a:t>
            </a:r>
          </a:p>
          <a:p>
            <a:endParaRPr lang="en-IN" dirty="0"/>
          </a:p>
          <a:p>
            <a:r>
              <a:rPr lang="en-IN" b="1" dirty="0"/>
              <a:t>Read-Only Status</a:t>
            </a:r>
          </a:p>
          <a:p>
            <a:r>
              <a:rPr lang="en-IN" dirty="0"/>
              <a:t>This setting is used to specify the a read-only transaction. As read only transactions does not modify any data. Hence it is optimized in some case.</a:t>
            </a:r>
          </a:p>
        </p:txBody>
      </p:sp>
    </p:spTree>
    <p:extLst>
      <p:ext uri="{BB962C8B-B14F-4D97-AF65-F5344CB8AC3E}">
        <p14:creationId xmlns:p14="http://schemas.microsoft.com/office/powerpoint/2010/main" val="31164204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4960-DABD-4948-943B-AA7AC1642A84}"/>
              </a:ext>
            </a:extLst>
          </p:cNvPr>
          <p:cNvSpPr>
            <a:spLocks noGrp="1"/>
          </p:cNvSpPr>
          <p:nvPr>
            <p:ph type="title"/>
          </p:nvPr>
        </p:nvSpPr>
        <p:spPr/>
        <p:txBody>
          <a:bodyPr/>
          <a:lstStyle/>
          <a:p>
            <a:r>
              <a:rPr lang="en-IN" dirty="0"/>
              <a:t>Spring Web MVC Framework</a:t>
            </a:r>
          </a:p>
        </p:txBody>
      </p:sp>
      <p:sp>
        <p:nvSpPr>
          <p:cNvPr id="4" name="Rectangle 3">
            <a:extLst>
              <a:ext uri="{FF2B5EF4-FFF2-40B4-BE49-F238E27FC236}">
                <a16:creationId xmlns:a16="http://schemas.microsoft.com/office/drawing/2014/main" id="{5B59618B-38C2-45D2-8D9A-1F385D6B597A}"/>
              </a:ext>
            </a:extLst>
          </p:cNvPr>
          <p:cNvSpPr/>
          <p:nvPr/>
        </p:nvSpPr>
        <p:spPr>
          <a:xfrm>
            <a:off x="0" y="1305342"/>
            <a:ext cx="8915400" cy="2862322"/>
          </a:xfrm>
          <a:prstGeom prst="rect">
            <a:avLst/>
          </a:prstGeom>
        </p:spPr>
        <p:txBody>
          <a:bodyPr wrap="square">
            <a:spAutoFit/>
          </a:bodyPr>
          <a:lstStyle/>
          <a:p>
            <a:r>
              <a:rPr lang="en-IN" b="1" dirty="0"/>
              <a:t>Introduction to Spring Web MVC framework</a:t>
            </a:r>
          </a:p>
          <a:p>
            <a:r>
              <a:rPr lang="en-IN" dirty="0"/>
              <a:t>The Spring Web model-view-controller (MVC) framework is designed around a </a:t>
            </a:r>
            <a:r>
              <a:rPr lang="en-IN" b="1" dirty="0" err="1"/>
              <a:t>DispatcherServlet</a:t>
            </a:r>
            <a:r>
              <a:rPr lang="en-IN" dirty="0"/>
              <a:t> that dispatches requests to handlers, with configurable handler mappings, view resolution, locale and theme resolution as well as support for uploading files. The default handler is based on the </a:t>
            </a:r>
            <a:r>
              <a:rPr lang="en-IN" b="1" dirty="0"/>
              <a:t>@Controller</a:t>
            </a:r>
            <a:r>
              <a:rPr lang="en-IN" dirty="0"/>
              <a:t> and </a:t>
            </a:r>
            <a:r>
              <a:rPr lang="en-IN" b="1" dirty="0"/>
              <a:t>@</a:t>
            </a:r>
            <a:r>
              <a:rPr lang="en-IN" b="1" dirty="0" err="1"/>
              <a:t>RequestMapping</a:t>
            </a:r>
            <a:r>
              <a:rPr lang="en-IN" dirty="0"/>
              <a:t> annotations, offering a wide range of flexible handling methods. </a:t>
            </a:r>
          </a:p>
          <a:p>
            <a:r>
              <a:rPr lang="en-IN" dirty="0"/>
              <a:t>With the introduction of Spring 3.0, the </a:t>
            </a:r>
            <a:r>
              <a:rPr lang="en-IN" b="1" dirty="0"/>
              <a:t>@Controller</a:t>
            </a:r>
            <a:r>
              <a:rPr lang="en-IN" dirty="0"/>
              <a:t> mechanism also allows you to create RESTful Web sites and applications, through the </a:t>
            </a:r>
            <a:r>
              <a:rPr lang="en-IN" b="1" dirty="0"/>
              <a:t>@</a:t>
            </a:r>
            <a:r>
              <a:rPr lang="en-IN" b="1" dirty="0" err="1"/>
              <a:t>PathVariable</a:t>
            </a:r>
            <a:r>
              <a:rPr lang="en-IN" dirty="0"/>
              <a:t> annotation and other features.</a:t>
            </a:r>
          </a:p>
          <a:p>
            <a:endParaRPr lang="en-IN" dirty="0"/>
          </a:p>
        </p:txBody>
      </p:sp>
    </p:spTree>
    <p:extLst>
      <p:ext uri="{BB962C8B-B14F-4D97-AF65-F5344CB8AC3E}">
        <p14:creationId xmlns:p14="http://schemas.microsoft.com/office/powerpoint/2010/main" val="12086265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CF32-6159-4F2E-86F5-E641BD0B38BA}"/>
              </a:ext>
            </a:extLst>
          </p:cNvPr>
          <p:cNvSpPr>
            <a:spLocks noGrp="1"/>
          </p:cNvSpPr>
          <p:nvPr>
            <p:ph type="title"/>
          </p:nvPr>
        </p:nvSpPr>
        <p:spPr/>
        <p:txBody>
          <a:bodyPr/>
          <a:lstStyle/>
          <a:p>
            <a:r>
              <a:rPr lang="en-IN" dirty="0"/>
              <a:t>Spring Web MVC Framework</a:t>
            </a:r>
          </a:p>
        </p:txBody>
      </p:sp>
      <p:sp>
        <p:nvSpPr>
          <p:cNvPr id="5" name="Rectangle 4">
            <a:extLst>
              <a:ext uri="{FF2B5EF4-FFF2-40B4-BE49-F238E27FC236}">
                <a16:creationId xmlns:a16="http://schemas.microsoft.com/office/drawing/2014/main" id="{A33FB2E5-8C3C-4B03-9F91-03B3FC1F2C69}"/>
              </a:ext>
            </a:extLst>
          </p:cNvPr>
          <p:cNvSpPr/>
          <p:nvPr/>
        </p:nvSpPr>
        <p:spPr>
          <a:xfrm>
            <a:off x="251520" y="1052736"/>
            <a:ext cx="8663880" cy="4247317"/>
          </a:xfrm>
          <a:prstGeom prst="rect">
            <a:avLst/>
          </a:prstGeom>
        </p:spPr>
        <p:txBody>
          <a:bodyPr wrap="square">
            <a:spAutoFit/>
          </a:bodyPr>
          <a:lstStyle/>
          <a:p>
            <a:r>
              <a:rPr lang="en-IN" b="1" dirty="0" err="1"/>
              <a:t>DispatcherServlet</a:t>
            </a:r>
            <a:endParaRPr lang="en-IN" b="1" dirty="0"/>
          </a:p>
          <a:p>
            <a:endParaRPr lang="en-IN" dirty="0"/>
          </a:p>
          <a:p>
            <a:r>
              <a:rPr lang="en-IN" dirty="0"/>
              <a:t>Spring's web MVC framework is, like many other web MVC frameworks, request-driven, designed around a central Servlet that dispatches requests to controllers and offers other functionality that facilitates the development of web applications. Spring's </a:t>
            </a:r>
            <a:r>
              <a:rPr lang="en-IN" dirty="0" err="1"/>
              <a:t>DispatcherServlet</a:t>
            </a:r>
            <a:r>
              <a:rPr lang="en-IN" dirty="0"/>
              <a:t> however, does more than just that. It is completely integrated with the Spring </a:t>
            </a:r>
            <a:r>
              <a:rPr lang="en-IN" dirty="0" err="1"/>
              <a:t>IoC</a:t>
            </a:r>
            <a:r>
              <a:rPr lang="en-IN" dirty="0"/>
              <a:t> container and as such allows you to use every other feature that Spring has.</a:t>
            </a:r>
          </a:p>
          <a:p>
            <a:endParaRPr lang="en-IN" dirty="0"/>
          </a:p>
          <a:p>
            <a:r>
              <a:rPr lang="en-IN" dirty="0"/>
              <a:t>The request processing workflow of the Spring Web MVC </a:t>
            </a:r>
            <a:r>
              <a:rPr lang="en-IN" dirty="0" err="1"/>
              <a:t>DispatcherServlet</a:t>
            </a:r>
            <a:r>
              <a:rPr lang="en-IN" dirty="0"/>
              <a:t> is illustrated in the following diagram. The pattern-savvy reader will recognize that the </a:t>
            </a:r>
            <a:r>
              <a:rPr lang="en-IN" dirty="0" err="1"/>
              <a:t>DispatcherServlet</a:t>
            </a:r>
            <a:r>
              <a:rPr lang="en-IN" dirty="0"/>
              <a:t> is an expression of the “Front Controller” design pattern (this is a pattern that Spring Web MVC shares with many other leading web frameworks).</a:t>
            </a:r>
          </a:p>
          <a:p>
            <a:endParaRPr lang="en-IN" dirty="0"/>
          </a:p>
          <a:p>
            <a:endParaRPr lang="en-IN" dirty="0"/>
          </a:p>
          <a:p>
            <a:endParaRPr lang="en-IN" dirty="0"/>
          </a:p>
        </p:txBody>
      </p:sp>
    </p:spTree>
    <p:extLst>
      <p:ext uri="{BB962C8B-B14F-4D97-AF65-F5344CB8AC3E}">
        <p14:creationId xmlns:p14="http://schemas.microsoft.com/office/powerpoint/2010/main" val="26323917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4D0-B5F8-487D-9DD8-03CB80ED5246}"/>
              </a:ext>
            </a:extLst>
          </p:cNvPr>
          <p:cNvSpPr>
            <a:spLocks noGrp="1"/>
          </p:cNvSpPr>
          <p:nvPr>
            <p:ph type="title"/>
          </p:nvPr>
        </p:nvSpPr>
        <p:spPr/>
        <p:txBody>
          <a:bodyPr/>
          <a:lstStyle/>
          <a:p>
            <a:r>
              <a:rPr lang="en-IN" dirty="0"/>
              <a:t>Spring Web MVC</a:t>
            </a:r>
          </a:p>
        </p:txBody>
      </p:sp>
      <p:pic>
        <p:nvPicPr>
          <p:cNvPr id="14338" name="Picture 2" descr="https://docs.spring.io/spring/docs/3.2.x/spring-framework-reference/html/images/mvc.png">
            <a:extLst>
              <a:ext uri="{FF2B5EF4-FFF2-40B4-BE49-F238E27FC236}">
                <a16:creationId xmlns:a16="http://schemas.microsoft.com/office/drawing/2014/main" id="{FE242FE8-BB5B-4D6D-9BAB-C65F3B1D97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2276872"/>
            <a:ext cx="4968552" cy="32689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EC3F582-DA05-40CD-BCC3-2995B06CAFD4}"/>
              </a:ext>
            </a:extLst>
          </p:cNvPr>
          <p:cNvSpPr/>
          <p:nvPr/>
        </p:nvSpPr>
        <p:spPr>
          <a:xfrm>
            <a:off x="107504" y="980729"/>
            <a:ext cx="9036496" cy="1600438"/>
          </a:xfrm>
          <a:prstGeom prst="rect">
            <a:avLst/>
          </a:prstGeom>
        </p:spPr>
        <p:txBody>
          <a:bodyPr wrap="square">
            <a:spAutoFit/>
          </a:bodyPr>
          <a:lstStyle/>
          <a:p>
            <a:r>
              <a:rPr lang="en-IN" sz="1400" b="1" dirty="0"/>
              <a:t>The request processing workflow in Spring Web MVC (high level)</a:t>
            </a:r>
          </a:p>
          <a:p>
            <a:endParaRPr lang="en-IN" sz="1400" dirty="0"/>
          </a:p>
          <a:p>
            <a:r>
              <a:rPr lang="en-IN" sz="1400" dirty="0"/>
              <a:t>The </a:t>
            </a:r>
            <a:r>
              <a:rPr lang="en-IN" sz="1400" dirty="0" err="1"/>
              <a:t>DispatcherServlet</a:t>
            </a:r>
            <a:r>
              <a:rPr lang="en-IN" sz="1400" dirty="0"/>
              <a:t> is an actual Servlet (it inherits from the </a:t>
            </a:r>
            <a:r>
              <a:rPr lang="en-IN" sz="1400" dirty="0" err="1"/>
              <a:t>HttpServlet</a:t>
            </a:r>
            <a:r>
              <a:rPr lang="en-IN" sz="1400" dirty="0"/>
              <a:t> base class), and as such is declared in the web.xml of your web application. You need to map requests that you want the </a:t>
            </a:r>
            <a:r>
              <a:rPr lang="en-IN" sz="1400" dirty="0" err="1"/>
              <a:t>DispatcherServlet</a:t>
            </a:r>
            <a:r>
              <a:rPr lang="en-IN" sz="1400" dirty="0"/>
              <a:t> to handle, by using a URL mapping in the same web.xml file. This is standard Java EE Servlet configuration; the following example shows such a </a:t>
            </a:r>
            <a:r>
              <a:rPr lang="en-IN" sz="1400" dirty="0" err="1"/>
              <a:t>DispatcherServlet</a:t>
            </a:r>
            <a:r>
              <a:rPr lang="en-IN" sz="1400" dirty="0"/>
              <a:t> declaration and mapping:</a:t>
            </a:r>
          </a:p>
          <a:p>
            <a:endParaRPr lang="en-IN" sz="1400" dirty="0"/>
          </a:p>
        </p:txBody>
      </p:sp>
    </p:spTree>
    <p:extLst>
      <p:ext uri="{BB962C8B-B14F-4D97-AF65-F5344CB8AC3E}">
        <p14:creationId xmlns:p14="http://schemas.microsoft.com/office/powerpoint/2010/main" val="42621687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47C2-C610-4B6D-B775-80B3767EE8CA}"/>
              </a:ext>
            </a:extLst>
          </p:cNvPr>
          <p:cNvSpPr>
            <a:spLocks noGrp="1"/>
          </p:cNvSpPr>
          <p:nvPr>
            <p:ph type="title"/>
          </p:nvPr>
        </p:nvSpPr>
        <p:spPr/>
        <p:txBody>
          <a:bodyPr/>
          <a:lstStyle/>
          <a:p>
            <a:r>
              <a:rPr lang="en-IN" dirty="0"/>
              <a:t>Spring Web MVC</a:t>
            </a:r>
          </a:p>
        </p:txBody>
      </p:sp>
      <p:sp>
        <p:nvSpPr>
          <p:cNvPr id="5" name="Rectangle 4">
            <a:extLst>
              <a:ext uri="{FF2B5EF4-FFF2-40B4-BE49-F238E27FC236}">
                <a16:creationId xmlns:a16="http://schemas.microsoft.com/office/drawing/2014/main" id="{7AD682B8-11F5-4E45-B072-3C401F4EC33F}"/>
              </a:ext>
            </a:extLst>
          </p:cNvPr>
          <p:cNvSpPr/>
          <p:nvPr/>
        </p:nvSpPr>
        <p:spPr>
          <a:xfrm>
            <a:off x="251520" y="908720"/>
            <a:ext cx="8544408" cy="4842545"/>
          </a:xfrm>
          <a:prstGeom prst="rect">
            <a:avLst/>
          </a:prstGeom>
        </p:spPr>
        <p:txBody>
          <a:bodyPr wrap="square">
            <a:spAutoFit/>
          </a:bodyPr>
          <a:lstStyle/>
          <a:p>
            <a:r>
              <a:rPr lang="en-IN" sz="1600" b="1" dirty="0"/>
              <a:t>&lt;web-app&gt;</a:t>
            </a:r>
          </a:p>
          <a:p>
            <a:endParaRPr lang="en-IN" sz="1600" b="1" dirty="0"/>
          </a:p>
          <a:p>
            <a:r>
              <a:rPr lang="en-IN" sz="1600" b="1" dirty="0"/>
              <a:t>    &lt;servlet&gt;</a:t>
            </a:r>
          </a:p>
          <a:p>
            <a:r>
              <a:rPr lang="en-IN" sz="1600" b="1" dirty="0"/>
              <a:t>        &lt;servlet-name&gt;example&lt;/servlet-name&gt;</a:t>
            </a:r>
          </a:p>
          <a:p>
            <a:r>
              <a:rPr lang="en-IN" sz="1600" b="1" dirty="0"/>
              <a:t>        &lt;servlet-class&gt;</a:t>
            </a:r>
            <a:r>
              <a:rPr lang="en-IN" sz="1600" b="1" dirty="0" err="1"/>
              <a:t>org.springframework.web.servlet.DispatcherServlet</a:t>
            </a:r>
            <a:r>
              <a:rPr lang="en-IN" sz="1600" b="1" dirty="0"/>
              <a:t>&lt;/servlet-class&gt;</a:t>
            </a:r>
          </a:p>
          <a:p>
            <a:r>
              <a:rPr lang="en-IN" sz="1600" b="1" dirty="0"/>
              <a:t>        &lt;load-on-</a:t>
            </a:r>
            <a:r>
              <a:rPr lang="en-IN" sz="1600" b="1" dirty="0" err="1"/>
              <a:t>startup</a:t>
            </a:r>
            <a:r>
              <a:rPr lang="en-IN" sz="1600" b="1" dirty="0"/>
              <a:t>&gt;1&lt;/load-on-</a:t>
            </a:r>
            <a:r>
              <a:rPr lang="en-IN" sz="1600" b="1" dirty="0" err="1"/>
              <a:t>startup</a:t>
            </a:r>
            <a:r>
              <a:rPr lang="en-IN" sz="1600" b="1" dirty="0"/>
              <a:t>&gt;</a:t>
            </a:r>
          </a:p>
          <a:p>
            <a:r>
              <a:rPr lang="en-IN" sz="1600" b="1" dirty="0"/>
              <a:t>    &lt;/servlet&gt;</a:t>
            </a:r>
          </a:p>
          <a:p>
            <a:endParaRPr lang="en-IN" sz="1600" b="1" dirty="0"/>
          </a:p>
          <a:p>
            <a:r>
              <a:rPr lang="en-IN" sz="1600" b="1" dirty="0"/>
              <a:t>    &lt;servlet-mapping&gt;</a:t>
            </a:r>
          </a:p>
          <a:p>
            <a:r>
              <a:rPr lang="en-IN" sz="1600" b="1" dirty="0"/>
              <a:t>        &lt;servlet-name&gt;example&lt;/servlet-name&gt;</a:t>
            </a:r>
          </a:p>
          <a:p>
            <a:r>
              <a:rPr lang="en-IN" sz="1600" b="1" dirty="0"/>
              <a:t>        &lt;</a:t>
            </a:r>
            <a:r>
              <a:rPr lang="en-IN" sz="1600" b="1" dirty="0" err="1"/>
              <a:t>url</a:t>
            </a:r>
            <a:r>
              <a:rPr lang="en-IN" sz="1600" b="1" dirty="0"/>
              <a:t>-pattern&gt;/example/*&lt;/</a:t>
            </a:r>
            <a:r>
              <a:rPr lang="en-IN" sz="1600" b="1" dirty="0" err="1"/>
              <a:t>url</a:t>
            </a:r>
            <a:r>
              <a:rPr lang="en-IN" sz="1600" b="1" dirty="0"/>
              <a:t>-pattern&gt;</a:t>
            </a:r>
          </a:p>
          <a:p>
            <a:r>
              <a:rPr lang="en-IN" sz="1600" b="1" dirty="0"/>
              <a:t>    &lt;/servlet-mapping&gt;</a:t>
            </a:r>
          </a:p>
          <a:p>
            <a:endParaRPr lang="en-IN" sz="1600" b="1" dirty="0"/>
          </a:p>
          <a:p>
            <a:r>
              <a:rPr lang="en-IN" sz="1600" b="1" dirty="0"/>
              <a:t>&lt;/web-app&gt;</a:t>
            </a:r>
          </a:p>
          <a:p>
            <a:endParaRPr lang="en-IN" sz="1600" b="1" dirty="0"/>
          </a:p>
          <a:p>
            <a:r>
              <a:rPr lang="en-IN" sz="1600" dirty="0"/>
              <a:t>In the preceding example, all requests starting with /example will be handled by the </a:t>
            </a:r>
            <a:r>
              <a:rPr lang="en-IN" sz="1600" dirty="0" err="1"/>
              <a:t>DispatcherServlet</a:t>
            </a:r>
            <a:r>
              <a:rPr lang="en-IN" sz="1600" dirty="0"/>
              <a:t> instance named example. In a Servlet 3.0+ environment, you also have the option of configuring the Servlet container programmatically. Below is the code based equivalent of the above web.xml example:</a:t>
            </a:r>
          </a:p>
        </p:txBody>
      </p:sp>
    </p:spTree>
    <p:extLst>
      <p:ext uri="{BB962C8B-B14F-4D97-AF65-F5344CB8AC3E}">
        <p14:creationId xmlns:p14="http://schemas.microsoft.com/office/powerpoint/2010/main" val="1543255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65</a:t>
            </a:fld>
            <a:endParaRPr lang="en-US"/>
          </a:p>
        </p:txBody>
      </p:sp>
    </p:spTree>
    <p:extLst>
      <p:ext uri="{BB962C8B-B14F-4D97-AF65-F5344CB8AC3E}">
        <p14:creationId xmlns:p14="http://schemas.microsoft.com/office/powerpoint/2010/main" val="180974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FCA4-4C72-40F9-AB89-4A3A3623029B}"/>
              </a:ext>
            </a:extLst>
          </p:cNvPr>
          <p:cNvSpPr>
            <a:spLocks noGrp="1"/>
          </p:cNvSpPr>
          <p:nvPr>
            <p:ph type="title"/>
          </p:nvPr>
        </p:nvSpPr>
        <p:spPr>
          <a:xfrm>
            <a:off x="1981200" y="76200"/>
            <a:ext cx="6934200" cy="639762"/>
          </a:xfrm>
        </p:spPr>
        <p:txBody>
          <a:bodyPr>
            <a:normAutofit/>
          </a:bodyPr>
          <a:lstStyle/>
          <a:p>
            <a:r>
              <a:rPr lang="en-US" dirty="0"/>
              <a:t>Event Handling in Spring</a:t>
            </a:r>
            <a:endParaRPr lang="en-IN" dirty="0"/>
          </a:p>
        </p:txBody>
      </p:sp>
      <p:sp>
        <p:nvSpPr>
          <p:cNvPr id="4" name="Rectangle 3">
            <a:extLst>
              <a:ext uri="{FF2B5EF4-FFF2-40B4-BE49-F238E27FC236}">
                <a16:creationId xmlns:a16="http://schemas.microsoft.com/office/drawing/2014/main" id="{7EA37108-3092-4CE1-A4DC-011993F6D519}"/>
              </a:ext>
            </a:extLst>
          </p:cNvPr>
          <p:cNvSpPr/>
          <p:nvPr/>
        </p:nvSpPr>
        <p:spPr>
          <a:xfrm>
            <a:off x="0" y="1166843"/>
            <a:ext cx="9144000" cy="4801314"/>
          </a:xfrm>
          <a:prstGeom prst="rect">
            <a:avLst/>
          </a:prstGeom>
        </p:spPr>
        <p:txBody>
          <a:bodyPr wrap="square">
            <a:spAutoFit/>
          </a:bodyPr>
          <a:lstStyle/>
          <a:p>
            <a:r>
              <a:rPr lang="en-IN" dirty="0">
                <a:solidFill>
                  <a:srgbClr val="222635"/>
                </a:solidFill>
              </a:rPr>
              <a:t>Spring Framework, since it’s inception, included an eventing mechanism which can be used for application-wide eventing. This event mechanism was developed to be used internally by Spring Framework for eventing, such as notification of context being refreshed, etc, but it can be used for application specific custom events as well. </a:t>
            </a:r>
          </a:p>
          <a:p>
            <a:endParaRPr lang="en-IN" dirty="0">
              <a:solidFill>
                <a:srgbClr val="222635"/>
              </a:solidFill>
            </a:endParaRPr>
          </a:p>
          <a:p>
            <a:r>
              <a:rPr lang="en-IN" dirty="0">
                <a:solidFill>
                  <a:srgbClr val="222635"/>
                </a:solidFill>
              </a:rPr>
              <a:t>This eventing API is based on  an interface named org.springframework.context.ApplicationListener, which defined one method named onApplicationEvent. Below code snippet shows a simple events listener which just logs the event information.</a:t>
            </a:r>
          </a:p>
          <a:p>
            <a:endParaRPr lang="en-IN" dirty="0">
              <a:solidFill>
                <a:srgbClr val="222635"/>
              </a:solidFill>
            </a:endParaRPr>
          </a:p>
          <a:p>
            <a:r>
              <a:rPr lang="en-IN" dirty="0"/>
              <a:t>Event handling in the </a:t>
            </a:r>
            <a:r>
              <a:rPr lang="en-IN" i="1" dirty="0"/>
              <a:t>ApplicationContext</a:t>
            </a:r>
            <a:r>
              <a:rPr lang="en-IN" dirty="0"/>
              <a:t> is provided through the </a:t>
            </a:r>
            <a:r>
              <a:rPr lang="en-IN" i="1" dirty="0"/>
              <a:t>ApplicationEvent</a:t>
            </a:r>
            <a:r>
              <a:rPr lang="en-IN" dirty="0"/>
              <a:t> class and </a:t>
            </a:r>
            <a:r>
              <a:rPr lang="en-IN" i="1" dirty="0"/>
              <a:t>ApplicationListener</a:t>
            </a:r>
            <a:r>
              <a:rPr lang="en-IN" dirty="0"/>
              <a:t> interface. Hence, if a bean implements the </a:t>
            </a:r>
            <a:r>
              <a:rPr lang="en-IN" i="1" dirty="0"/>
              <a:t>ApplicationListener</a:t>
            </a:r>
            <a:r>
              <a:rPr lang="en-IN" dirty="0"/>
              <a:t>, then every time an </a:t>
            </a:r>
            <a:r>
              <a:rPr lang="en-IN" i="1" dirty="0"/>
              <a:t>ApplicationEvent</a:t>
            </a:r>
            <a:r>
              <a:rPr lang="en-IN" dirty="0"/>
              <a:t> gets published to the ApplicationContext, that bean is notified.</a:t>
            </a:r>
          </a:p>
          <a:p>
            <a:br>
              <a:rPr lang="en-IN" dirty="0"/>
            </a:br>
            <a:endParaRPr lang="en-IN" dirty="0">
              <a:solidFill>
                <a:srgbClr val="222635"/>
              </a:solidFill>
            </a:endParaRPr>
          </a:p>
          <a:p>
            <a:br>
              <a:rPr lang="en-IN" dirty="0"/>
            </a:br>
            <a:endParaRPr lang="en-IN" dirty="0"/>
          </a:p>
        </p:txBody>
      </p:sp>
    </p:spTree>
    <p:extLst>
      <p:ext uri="{BB962C8B-B14F-4D97-AF65-F5344CB8AC3E}">
        <p14:creationId xmlns:p14="http://schemas.microsoft.com/office/powerpoint/2010/main" val="3967809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AEE2-9260-40DC-BDB1-07997BD91606}"/>
              </a:ext>
            </a:extLst>
          </p:cNvPr>
          <p:cNvSpPr>
            <a:spLocks noGrp="1"/>
          </p:cNvSpPr>
          <p:nvPr>
            <p:ph type="title"/>
          </p:nvPr>
        </p:nvSpPr>
        <p:spPr/>
        <p:txBody>
          <a:bodyPr>
            <a:noAutofit/>
          </a:bodyPr>
          <a:lstStyle/>
          <a:p>
            <a:r>
              <a:rPr lang="en-US" sz="2400" dirty="0"/>
              <a:t>Event Handling in Spring Example Duration:10 min</a:t>
            </a:r>
            <a:endParaRPr lang="en-IN" sz="2400" dirty="0"/>
          </a:p>
        </p:txBody>
      </p:sp>
      <p:sp>
        <p:nvSpPr>
          <p:cNvPr id="3" name="Content Placeholder 2">
            <a:extLst>
              <a:ext uri="{FF2B5EF4-FFF2-40B4-BE49-F238E27FC236}">
                <a16:creationId xmlns:a16="http://schemas.microsoft.com/office/drawing/2014/main" id="{7743FB76-515E-48FE-9C2F-97B659965CC3}"/>
              </a:ext>
            </a:extLst>
          </p:cNvPr>
          <p:cNvSpPr>
            <a:spLocks noGrp="1"/>
          </p:cNvSpPr>
          <p:nvPr>
            <p:ph idx="1"/>
          </p:nvPr>
        </p:nvSpPr>
        <p:spPr>
          <a:xfrm>
            <a:off x="107504" y="1124744"/>
            <a:ext cx="9036496" cy="5657056"/>
          </a:xfrm>
        </p:spPr>
        <p:txBody>
          <a:bodyPr>
            <a:normAutofit fontScale="92500" lnSpcReduction="20000"/>
          </a:bodyPr>
          <a:lstStyle/>
          <a:p>
            <a:pPr marL="0" indent="0">
              <a:buNone/>
            </a:pPr>
            <a:endParaRPr lang="en-IN" dirty="0"/>
          </a:p>
          <a:p>
            <a:pPr marL="0" indent="0">
              <a:buNone/>
            </a:pPr>
            <a:r>
              <a:rPr lang="en-IN" sz="2600" b="0" dirty="0"/>
              <a:t>TestEvent.java</a:t>
            </a:r>
          </a:p>
          <a:p>
            <a:pPr marL="0" indent="0">
              <a:buNone/>
            </a:pPr>
            <a:endParaRPr lang="en-IN" dirty="0"/>
          </a:p>
          <a:p>
            <a:pPr marL="0" indent="0">
              <a:buNone/>
            </a:pPr>
            <a:r>
              <a:rPr lang="en-IN" dirty="0"/>
              <a:t>package </a:t>
            </a:r>
            <a:r>
              <a:rPr lang="en-IN" dirty="0" err="1"/>
              <a:t>com.springevent</a:t>
            </a:r>
            <a:r>
              <a:rPr lang="en-IN" dirty="0"/>
              <a:t>;</a:t>
            </a:r>
          </a:p>
          <a:p>
            <a:pPr marL="0" indent="0">
              <a:buNone/>
            </a:pPr>
            <a:endParaRPr lang="en-IN" dirty="0"/>
          </a:p>
          <a:p>
            <a:pPr marL="0" indent="0">
              <a:buNone/>
            </a:pPr>
            <a:r>
              <a:rPr lang="en-IN" dirty="0"/>
              <a:t>public class </a:t>
            </a:r>
            <a:r>
              <a:rPr lang="en-IN" dirty="0" err="1"/>
              <a:t>TestEvent</a:t>
            </a:r>
            <a:r>
              <a:rPr lang="en-IN" dirty="0"/>
              <a:t> {</a:t>
            </a:r>
          </a:p>
          <a:p>
            <a:pPr marL="0" indent="0">
              <a:buNone/>
            </a:pPr>
            <a:endParaRPr lang="en-IN" dirty="0"/>
          </a:p>
          <a:p>
            <a:pPr marL="0" indent="0">
              <a:buNone/>
            </a:pPr>
            <a:r>
              <a:rPr lang="en-IN" dirty="0"/>
              <a:t>private String </a:t>
            </a:r>
            <a:r>
              <a:rPr lang="en-IN" dirty="0" err="1"/>
              <a:t>testevent</a:t>
            </a:r>
            <a:r>
              <a:rPr lang="en-IN" dirty="0"/>
              <a:t>;</a:t>
            </a:r>
          </a:p>
          <a:p>
            <a:pPr marL="0" indent="0">
              <a:buNone/>
            </a:pPr>
            <a:endParaRPr lang="en-IN" dirty="0"/>
          </a:p>
          <a:p>
            <a:pPr marL="0" indent="0">
              <a:buNone/>
            </a:pPr>
            <a:r>
              <a:rPr lang="nb-NO" dirty="0"/>
              <a:t>public void settestEvent(String testevent)</a:t>
            </a:r>
          </a:p>
          <a:p>
            <a:pPr marL="0" indent="0">
              <a:buNone/>
            </a:pPr>
            <a:r>
              <a:rPr lang="en-IN" dirty="0"/>
              <a:t>{</a:t>
            </a:r>
          </a:p>
          <a:p>
            <a:pPr marL="0" indent="0">
              <a:buNone/>
            </a:pPr>
            <a:endParaRPr lang="en-IN" dirty="0"/>
          </a:p>
          <a:p>
            <a:pPr marL="0" indent="0">
              <a:buNone/>
            </a:pPr>
            <a:r>
              <a:rPr lang="en-IN" dirty="0" err="1"/>
              <a:t>this.testevent</a:t>
            </a:r>
            <a:r>
              <a:rPr lang="en-IN" dirty="0"/>
              <a:t>=</a:t>
            </a:r>
            <a:r>
              <a:rPr lang="en-IN" dirty="0" err="1"/>
              <a:t>testevent</a:t>
            </a:r>
            <a:r>
              <a:rPr lang="en-IN" dirty="0"/>
              <a:t>;</a:t>
            </a:r>
          </a:p>
          <a:p>
            <a:pPr marL="0" indent="0">
              <a:buNone/>
            </a:pPr>
            <a:r>
              <a:rPr lang="en-IN" dirty="0"/>
              <a:t>}</a:t>
            </a:r>
          </a:p>
          <a:p>
            <a:pPr marL="0" indent="0">
              <a:buNone/>
            </a:pPr>
            <a:endParaRPr lang="en-IN" dirty="0"/>
          </a:p>
          <a:p>
            <a:pPr marL="0" indent="0">
              <a:buNone/>
            </a:pPr>
            <a:r>
              <a:rPr lang="en-IN" dirty="0"/>
              <a:t>public String </a:t>
            </a:r>
            <a:r>
              <a:rPr lang="en-IN" dirty="0" err="1"/>
              <a:t>gettestEvent</a:t>
            </a:r>
            <a:r>
              <a:rPr lang="en-IN" dirty="0"/>
              <a:t>()</a:t>
            </a:r>
          </a:p>
          <a:p>
            <a:pPr marL="0" indent="0">
              <a:buNone/>
            </a:pPr>
            <a:r>
              <a:rPr lang="en-IN" dirty="0"/>
              <a:t>{</a:t>
            </a:r>
          </a:p>
          <a:p>
            <a:pPr marL="0" indent="0">
              <a:buNone/>
            </a:pPr>
            <a:endParaRPr lang="en-IN" dirty="0"/>
          </a:p>
          <a:p>
            <a:pPr marL="0" indent="0">
              <a:buNone/>
            </a:pPr>
            <a:r>
              <a:rPr lang="en-IN" dirty="0"/>
              <a:t>return </a:t>
            </a:r>
            <a:r>
              <a:rPr lang="en-IN" dirty="0" err="1"/>
              <a:t>testevent</a:t>
            </a:r>
            <a:r>
              <a:rPr lang="en-IN" dirty="0"/>
              <a:t>;</a:t>
            </a:r>
          </a:p>
          <a:p>
            <a:pPr marL="0" indent="0">
              <a:buNone/>
            </a:pPr>
            <a:r>
              <a:rPr lang="en-IN" dirty="0"/>
              <a:t>}</a:t>
            </a:r>
          </a:p>
          <a:p>
            <a:pPr marL="0" indent="0">
              <a:buNone/>
            </a:pPr>
            <a:endParaRPr lang="en-IN" dirty="0"/>
          </a:p>
          <a:p>
            <a:pPr marL="0" indent="0">
              <a:buNone/>
            </a:pPr>
            <a:r>
              <a:rPr lang="en-IN" dirty="0"/>
              <a:t>}</a:t>
            </a:r>
          </a:p>
        </p:txBody>
      </p:sp>
    </p:spTree>
    <p:extLst>
      <p:ext uri="{BB962C8B-B14F-4D97-AF65-F5344CB8AC3E}">
        <p14:creationId xmlns:p14="http://schemas.microsoft.com/office/powerpoint/2010/main" val="59685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7FE6-A08F-47A5-86D5-774C3B81F723}"/>
              </a:ext>
            </a:extLst>
          </p:cNvPr>
          <p:cNvSpPr>
            <a:spLocks noGrp="1"/>
          </p:cNvSpPr>
          <p:nvPr>
            <p:ph type="title"/>
          </p:nvPr>
        </p:nvSpPr>
        <p:spPr/>
        <p:txBody>
          <a:bodyPr>
            <a:normAutofit/>
          </a:bodyPr>
          <a:lstStyle/>
          <a:p>
            <a:r>
              <a:rPr lang="en-US" dirty="0"/>
              <a:t>Event Handling in Spring Example</a:t>
            </a:r>
            <a:endParaRPr lang="en-IN" dirty="0"/>
          </a:p>
        </p:txBody>
      </p:sp>
      <p:sp>
        <p:nvSpPr>
          <p:cNvPr id="3" name="Content Placeholder 2">
            <a:extLst>
              <a:ext uri="{FF2B5EF4-FFF2-40B4-BE49-F238E27FC236}">
                <a16:creationId xmlns:a16="http://schemas.microsoft.com/office/drawing/2014/main" id="{1C17DE5B-20EA-404C-802F-3CCEA3471057}"/>
              </a:ext>
            </a:extLst>
          </p:cNvPr>
          <p:cNvSpPr>
            <a:spLocks noGrp="1"/>
          </p:cNvSpPr>
          <p:nvPr>
            <p:ph idx="1"/>
          </p:nvPr>
        </p:nvSpPr>
        <p:spPr>
          <a:xfrm>
            <a:off x="457200" y="1166018"/>
            <a:ext cx="8229600" cy="5215310"/>
          </a:xfrm>
        </p:spPr>
        <p:txBody>
          <a:bodyPr>
            <a:normAutofit/>
          </a:bodyPr>
          <a:lstStyle/>
          <a:p>
            <a:pPr marL="0" indent="0">
              <a:buNone/>
            </a:pPr>
            <a:r>
              <a:rPr lang="en-IN" sz="1800" b="0" dirty="0"/>
              <a:t>StartEventHandler.java file</a:t>
            </a:r>
          </a:p>
          <a:p>
            <a:pPr marL="0" indent="0">
              <a:buNone/>
            </a:pPr>
            <a:endParaRPr lang="en-IN" sz="1800" b="0" dirty="0"/>
          </a:p>
          <a:p>
            <a:pPr marL="0" indent="0">
              <a:buNone/>
            </a:pPr>
            <a:r>
              <a:rPr lang="en-IN" sz="2000" b="0" dirty="0"/>
              <a:t>package </a:t>
            </a:r>
            <a:r>
              <a:rPr lang="en-IN" sz="2000" b="0" dirty="0" err="1"/>
              <a:t>com.springevent</a:t>
            </a:r>
            <a:r>
              <a:rPr lang="en-IN" sz="2000" b="0" dirty="0"/>
              <a:t>;</a:t>
            </a:r>
          </a:p>
          <a:p>
            <a:pPr marL="0" indent="0">
              <a:buNone/>
            </a:pPr>
            <a:endParaRPr lang="en-IN" sz="2000" b="0" dirty="0"/>
          </a:p>
          <a:p>
            <a:pPr marL="0" indent="0">
              <a:buNone/>
            </a:pPr>
            <a:r>
              <a:rPr lang="en-IN" sz="2000" b="0" dirty="0"/>
              <a:t>import </a:t>
            </a:r>
            <a:r>
              <a:rPr lang="en-IN" sz="2000" b="0" dirty="0" err="1"/>
              <a:t>org.springframework.context.ApplicationListener</a:t>
            </a:r>
            <a:r>
              <a:rPr lang="en-IN" sz="2000" b="0" dirty="0"/>
              <a:t>;</a:t>
            </a:r>
          </a:p>
          <a:p>
            <a:pPr marL="0" indent="0">
              <a:buNone/>
            </a:pPr>
            <a:r>
              <a:rPr lang="en-IN" sz="2000" b="0" dirty="0"/>
              <a:t>import </a:t>
            </a:r>
            <a:r>
              <a:rPr lang="en-IN" sz="2000" b="0" dirty="0" err="1"/>
              <a:t>org.springframework.context.event.ContextStartedEvent</a:t>
            </a:r>
            <a:r>
              <a:rPr lang="en-IN" sz="2000" b="0" dirty="0"/>
              <a:t>;</a:t>
            </a:r>
          </a:p>
          <a:p>
            <a:pPr marL="0" indent="0">
              <a:buNone/>
            </a:pPr>
            <a:endParaRPr lang="en-IN" sz="2000" b="0" dirty="0"/>
          </a:p>
          <a:p>
            <a:pPr marL="0" indent="0">
              <a:buNone/>
            </a:pPr>
            <a:r>
              <a:rPr lang="en-IN" sz="2000" b="0" dirty="0"/>
              <a:t>public class </a:t>
            </a:r>
            <a:r>
              <a:rPr lang="en-IN" sz="2000" b="0" dirty="0" err="1"/>
              <a:t>StartEventHandler</a:t>
            </a:r>
            <a:r>
              <a:rPr lang="en-IN" sz="2000" b="0" dirty="0"/>
              <a:t>  implements </a:t>
            </a:r>
            <a:r>
              <a:rPr lang="en-IN" sz="2000" b="0" dirty="0" err="1"/>
              <a:t>ApplicationListener</a:t>
            </a:r>
            <a:r>
              <a:rPr lang="en-IN" sz="2000" b="0" dirty="0"/>
              <a:t>&lt;</a:t>
            </a:r>
            <a:r>
              <a:rPr lang="en-IN" sz="2000" b="0" dirty="0" err="1"/>
              <a:t>ContextStartedEvent</a:t>
            </a:r>
            <a:r>
              <a:rPr lang="en-IN" sz="2000" b="0" dirty="0"/>
              <a:t>&gt;{</a:t>
            </a:r>
          </a:p>
          <a:p>
            <a:pPr marL="0" indent="0">
              <a:buNone/>
            </a:pPr>
            <a:endParaRPr lang="en-IN" sz="2000" b="0" dirty="0"/>
          </a:p>
          <a:p>
            <a:pPr marL="0" indent="0">
              <a:buNone/>
            </a:pPr>
            <a:r>
              <a:rPr lang="en-IN" sz="2000" b="0" dirty="0"/>
              <a:t>   public void </a:t>
            </a:r>
            <a:r>
              <a:rPr lang="en-IN" sz="2000" b="0" dirty="0" err="1"/>
              <a:t>onApplicationEvent</a:t>
            </a:r>
            <a:r>
              <a:rPr lang="en-IN" sz="2000" b="0" dirty="0"/>
              <a:t>(</a:t>
            </a:r>
            <a:r>
              <a:rPr lang="en-IN" sz="2000" b="0" dirty="0" err="1"/>
              <a:t>ContextStartedEvent</a:t>
            </a:r>
            <a:r>
              <a:rPr lang="en-IN" sz="2000" b="0" dirty="0"/>
              <a:t> event) {</a:t>
            </a:r>
          </a:p>
          <a:p>
            <a:pPr marL="0" indent="0">
              <a:buNone/>
            </a:pPr>
            <a:r>
              <a:rPr lang="en-IN" sz="2000" b="0" dirty="0"/>
              <a:t>      </a:t>
            </a:r>
            <a:r>
              <a:rPr lang="en-IN" sz="2000" b="0" dirty="0" err="1"/>
              <a:t>System.</a:t>
            </a:r>
            <a:r>
              <a:rPr lang="en-IN" sz="2000" b="0" i="1" dirty="0" err="1"/>
              <a:t>out.println</a:t>
            </a:r>
            <a:r>
              <a:rPr lang="en-IN" sz="2000" b="0" i="1" dirty="0"/>
              <a:t>("Message: Received </a:t>
            </a:r>
            <a:r>
              <a:rPr lang="en-IN" sz="2000" b="0" i="1" dirty="0" err="1"/>
              <a:t>ContextStartedEvent</a:t>
            </a:r>
            <a:r>
              <a:rPr lang="en-IN" sz="2000" b="0" i="1" dirty="0"/>
              <a:t> ");</a:t>
            </a:r>
          </a:p>
          <a:p>
            <a:pPr marL="0" indent="0">
              <a:buNone/>
            </a:pPr>
            <a:r>
              <a:rPr lang="en-IN" sz="2000" b="0" dirty="0"/>
              <a:t>   }</a:t>
            </a:r>
          </a:p>
          <a:p>
            <a:pPr marL="0" indent="0">
              <a:buNone/>
            </a:pPr>
            <a:r>
              <a:rPr lang="en-IN" sz="2000" b="0" dirty="0"/>
              <a:t>}</a:t>
            </a:r>
            <a:endParaRPr lang="en-IN" sz="2400" b="0" dirty="0"/>
          </a:p>
        </p:txBody>
      </p:sp>
    </p:spTree>
    <p:extLst>
      <p:ext uri="{BB962C8B-B14F-4D97-AF65-F5344CB8AC3E}">
        <p14:creationId xmlns:p14="http://schemas.microsoft.com/office/powerpoint/2010/main" val="1674121046"/>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pring Introduction.pptx" id="{70176893-0325-409E-AD95-80632E39727A}" vid="{8F3E8955-C2CD-44A8-8ADB-BED0A8FEF7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Spring Introduction</Template>
  <TotalTime>3364</TotalTime>
  <Words>8510</Words>
  <Application>Microsoft Office PowerPoint</Application>
  <PresentationFormat>On-screen Show (4:3)</PresentationFormat>
  <Paragraphs>1089</Paragraphs>
  <Slides>65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Karla</vt:lpstr>
      <vt:lpstr>Nunito</vt:lpstr>
      <vt:lpstr>times new roman</vt:lpstr>
      <vt:lpstr>verdana</vt:lpstr>
      <vt:lpstr>Wingdings</vt:lpstr>
      <vt:lpstr>Theme1 new</vt:lpstr>
      <vt:lpstr>Programming Concept</vt:lpstr>
      <vt:lpstr>Module Overview</vt:lpstr>
      <vt:lpstr>Java Based Configuration</vt:lpstr>
      <vt:lpstr>Java Based Configuration Example Duration:10 min</vt:lpstr>
      <vt:lpstr>Java Based Configuration Example contd..</vt:lpstr>
      <vt:lpstr>Java Based Configuration Example contd..</vt:lpstr>
      <vt:lpstr>Event Handling in Spring</vt:lpstr>
      <vt:lpstr>Event Handling in Spring Example Duration:10 min</vt:lpstr>
      <vt:lpstr>Event Handling in Spring Example</vt:lpstr>
      <vt:lpstr>Event Handling in Spring Example</vt:lpstr>
      <vt:lpstr>Event Handling in Spring Example</vt:lpstr>
      <vt:lpstr>Event Handling in Spring Example</vt:lpstr>
      <vt:lpstr>Event Handling in Spring Example</vt:lpstr>
      <vt:lpstr>Custom Event Example Duration :10 min</vt:lpstr>
      <vt:lpstr>Custom Event Example  </vt:lpstr>
      <vt:lpstr>Custom Event Example contd..</vt:lpstr>
      <vt:lpstr>Custom Event Example </vt:lpstr>
      <vt:lpstr>Custom Event Example </vt:lpstr>
      <vt:lpstr>AOP with Spring Framework</vt:lpstr>
      <vt:lpstr>AOP Concepts</vt:lpstr>
      <vt:lpstr>AOP Concepts</vt:lpstr>
      <vt:lpstr>AOP with Spring Framework</vt:lpstr>
      <vt:lpstr>Before Advice Example Duration: 10 min</vt:lpstr>
      <vt:lpstr>Before Advice Example Duration Contd…</vt:lpstr>
      <vt:lpstr>Before Advice Example Contd…</vt:lpstr>
      <vt:lpstr>Before Advice Example Contd…</vt:lpstr>
      <vt:lpstr>Before Advice Example Contd…</vt:lpstr>
      <vt:lpstr>Before Advice Example Contd…</vt:lpstr>
      <vt:lpstr>Before Advice Example Contd…</vt:lpstr>
      <vt:lpstr>After Returning Advice Example Duration: 10 min</vt:lpstr>
      <vt:lpstr>After Returning Advice Example contd..</vt:lpstr>
      <vt:lpstr>After Returning Advice Example</vt:lpstr>
      <vt:lpstr>After Throwing Advice Example Duration: 10 min </vt:lpstr>
      <vt:lpstr>After Throwing Advice Example Contd..</vt:lpstr>
      <vt:lpstr>After Throwing Advice Example</vt:lpstr>
      <vt:lpstr>Around Advice Example Duration:10 min</vt:lpstr>
      <vt:lpstr>Around Advice Example</vt:lpstr>
      <vt:lpstr>Around Advice Example</vt:lpstr>
      <vt:lpstr>Around  Advice Example contd..</vt:lpstr>
      <vt:lpstr>JDBC Framework </vt:lpstr>
      <vt:lpstr>JDBC Framework</vt:lpstr>
      <vt:lpstr>JDBC Framework</vt:lpstr>
      <vt:lpstr>Spring JDBC Template Example Duration :25 min</vt:lpstr>
      <vt:lpstr>Spring JDBC Template Example contd..</vt:lpstr>
      <vt:lpstr>Spring JDBC Template Example contd..</vt:lpstr>
      <vt:lpstr>Spring JDBC Template Example contd..</vt:lpstr>
      <vt:lpstr>Spring JDBC Template Example contd..</vt:lpstr>
      <vt:lpstr>Spring JDBC Template Example contd..</vt:lpstr>
      <vt:lpstr>Spring JDBC Template Example contd..</vt:lpstr>
      <vt:lpstr>Spring JDBC Template Example contd..</vt:lpstr>
      <vt:lpstr>Spring JDBC Template Example contd..</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Spring Web MVC Framework</vt:lpstr>
      <vt:lpstr>Spring Web MVC Framework</vt:lpstr>
      <vt:lpstr>Spring Web MVC</vt:lpstr>
      <vt:lpstr>Spring Web MVC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Concept</dc:title>
  <dc:creator>manisha shah</dc:creator>
  <cp:lastModifiedBy>manisha shah</cp:lastModifiedBy>
  <cp:revision>316</cp:revision>
  <dcterms:created xsi:type="dcterms:W3CDTF">2019-04-28T07:36:51Z</dcterms:created>
  <dcterms:modified xsi:type="dcterms:W3CDTF">2019-07-13T06:31:35Z</dcterms:modified>
</cp:coreProperties>
</file>