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3447" autoAdjust="0"/>
  </p:normalViewPr>
  <p:slideViewPr>
    <p:cSldViewPr>
      <p:cViewPr varScale="1">
        <p:scale>
          <a:sx n="39" d="100"/>
          <a:sy n="39" d="100"/>
        </p:scale>
        <p:origin x="37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ha%20U\Desktop\DMU\Accenture%20Project\Datasets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Popular</a:t>
            </a:r>
            <a:r>
              <a:rPr lang="en-US" baseline="0"/>
              <a:t>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Sheet3!$A$3:$A$7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Sheet3!$B$3:$B$7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0-4ACF-AE90-F3D0606FF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318560"/>
        <c:axId val="1309317120"/>
      </c:barChart>
      <c:catAx>
        <c:axId val="130931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317120"/>
        <c:crosses val="autoZero"/>
        <c:auto val="1"/>
        <c:lblAlgn val="ctr"/>
        <c:lblOffset val="100"/>
        <c:noMultiLvlLbl val="0"/>
      </c:catAx>
      <c:valAx>
        <c:axId val="13093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31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732360" y="2763438"/>
            <a:ext cx="8554564" cy="272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GB" sz="7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of Top 5 Popular Categories</a:t>
            </a:r>
            <a:endParaRPr lang="en-US" sz="7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013C8-931C-CB15-271B-0DCFD7926B6C}"/>
              </a:ext>
            </a:extLst>
          </p:cNvPr>
          <p:cNvSpPr txBox="1"/>
          <p:nvPr/>
        </p:nvSpPr>
        <p:spPr>
          <a:xfrm>
            <a:off x="3401359" y="5830413"/>
            <a:ext cx="453926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/>
              <a:t>A Data-Driven Approach to Identifying Key Trends</a:t>
            </a:r>
            <a:endParaRPr lang="en-IN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68CE3-588E-E20E-F0C1-D298D3622BBE}"/>
              </a:ext>
            </a:extLst>
          </p:cNvPr>
          <p:cNvSpPr/>
          <p:nvPr/>
        </p:nvSpPr>
        <p:spPr>
          <a:xfrm>
            <a:off x="11536680" y="8420100"/>
            <a:ext cx="4003385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Presented By-</a:t>
            </a:r>
          </a:p>
          <a:p>
            <a:pPr algn="ctr"/>
            <a:r>
              <a:rPr lang="en-GB" sz="3000" dirty="0"/>
              <a:t>Neha Umashankar</a:t>
            </a:r>
            <a:endParaRPr lang="en-IN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AA0461E-1AD2-1E9F-1D52-0F341160499B}"/>
              </a:ext>
            </a:extLst>
          </p:cNvPr>
          <p:cNvSpPr txBox="1"/>
          <p:nvPr/>
        </p:nvSpPr>
        <p:spPr>
          <a:xfrm>
            <a:off x="11269578" y="2277990"/>
            <a:ext cx="5989722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/>
              <a:t>ANALYSIS</a:t>
            </a:r>
          </a:p>
          <a:p>
            <a:r>
              <a:rPr lang="en-GB" sz="2300" dirty="0"/>
              <a:t>Animals and Science are two most popular categories of content, showing that people enjoy "real-life" and "factual" content the most.</a:t>
            </a:r>
          </a:p>
          <a:p>
            <a:endParaRPr lang="en-GB" sz="2300" b="1" dirty="0"/>
          </a:p>
          <a:p>
            <a:r>
              <a:rPr lang="en-GB" sz="2300" b="1" dirty="0"/>
              <a:t>INSIGHT</a:t>
            </a:r>
          </a:p>
          <a:p>
            <a:r>
              <a:rPr lang="en-GB" sz="23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GB" sz="2300" b="1" dirty="0"/>
          </a:p>
          <a:p>
            <a:r>
              <a:rPr lang="en-GB" sz="2300" b="1" dirty="0"/>
              <a:t>NEXT STEPS:</a:t>
            </a:r>
          </a:p>
          <a:p>
            <a:r>
              <a:rPr lang="en-GB" sz="2300" dirty="0"/>
              <a:t>This ad-hoc analysis is insightful, but it's time to take this analysis into large scale production for real-time understanding for your business. We can show you how to do this.</a:t>
            </a:r>
            <a:endParaRPr lang="en-IN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125180"/>
            <a:chOff x="0" y="0"/>
            <a:chExt cx="11564591" cy="550023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202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GB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GB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GB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 Statement</a:t>
              </a:r>
            </a:p>
            <a:p>
              <a:pPr>
                <a:lnSpc>
                  <a:spcPts val="2660"/>
                </a:lnSpc>
              </a:pPr>
              <a:r>
                <a:rPr lang="en-GB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 Introduction</a:t>
              </a:r>
            </a:p>
            <a:p>
              <a:pPr>
                <a:lnSpc>
                  <a:spcPts val="2660"/>
                </a:lnSpc>
              </a:pPr>
              <a:r>
                <a:rPr lang="en-GB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 Process</a:t>
              </a:r>
            </a:p>
            <a:p>
              <a:pPr>
                <a:lnSpc>
                  <a:spcPts val="2660"/>
                </a:lnSpc>
              </a:pPr>
              <a:r>
                <a:rPr lang="en-GB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Findings: Top 5 Popular Categories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GB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01800" y="145960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2870573" y="34337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339346" y="6715010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16052" y="364722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3BF02-10D6-CE16-2A06-DA5AF4F4F242}"/>
              </a:ext>
            </a:extLst>
          </p:cNvPr>
          <p:cNvSpPr txBox="1"/>
          <p:nvPr/>
        </p:nvSpPr>
        <p:spPr>
          <a:xfrm>
            <a:off x="8782194" y="3446922"/>
            <a:ext cx="70674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/>
              <a:t>Social Buzz is a top growing technology unicorn that need to adapt quickly to it's global scale.</a:t>
            </a:r>
          </a:p>
          <a:p>
            <a:r>
              <a:rPr lang="en-GB" sz="3000" b="1" dirty="0"/>
              <a:t>Accenture has begun a 3 month POC focusing on these tasks:</a:t>
            </a:r>
          </a:p>
          <a:p>
            <a:r>
              <a:rPr lang="en-GB" sz="3000" b="1" dirty="0"/>
              <a:t>-An audit of Social Buzz's big data practices</a:t>
            </a:r>
          </a:p>
          <a:p>
            <a:r>
              <a:rPr lang="en-GB" sz="3000" b="1" dirty="0"/>
              <a:t>-Recommendations for a successful IPO</a:t>
            </a:r>
          </a:p>
          <a:p>
            <a:r>
              <a:rPr lang="en-GB" sz="3000" b="1" dirty="0"/>
              <a:t>-Analysis to find Social Buzz's top 5 most popular categories of content</a:t>
            </a:r>
            <a:endParaRPr lang="en-IN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306E1-DFFF-4AE1-5D67-D709250A1566}"/>
              </a:ext>
            </a:extLst>
          </p:cNvPr>
          <p:cNvSpPr txBox="1"/>
          <p:nvPr/>
        </p:nvSpPr>
        <p:spPr>
          <a:xfrm>
            <a:off x="2670274" y="5143500"/>
            <a:ext cx="6731454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/>
              <a:t>Over 1000000 Posts per day</a:t>
            </a:r>
          </a:p>
          <a:p>
            <a:r>
              <a:rPr lang="en-GB" sz="3000" dirty="0"/>
              <a:t>36500000 pieces of content per year!</a:t>
            </a:r>
          </a:p>
          <a:p>
            <a:endParaRPr lang="en-GB" sz="3000" dirty="0"/>
          </a:p>
          <a:p>
            <a:r>
              <a:rPr lang="en-GB" sz="3000" dirty="0"/>
              <a:t>But how to capitalize on it when there is so much?</a:t>
            </a:r>
          </a:p>
          <a:p>
            <a:endParaRPr lang="en-GB" sz="3000" dirty="0"/>
          </a:p>
          <a:p>
            <a:r>
              <a:rPr lang="en-GB" sz="3000" dirty="0"/>
              <a:t>Analysis to find social </a:t>
            </a:r>
            <a:r>
              <a:rPr lang="en-GB" sz="3000" dirty="0" err="1"/>
              <a:t>buzz'as</a:t>
            </a:r>
            <a:r>
              <a:rPr lang="en-GB" sz="3000" dirty="0"/>
              <a:t> top 5 most popular categories of content </a:t>
            </a:r>
            <a:r>
              <a:rPr lang="en-GB" sz="3000" dirty="0" err="1"/>
              <a:t>ecisions</a:t>
            </a:r>
            <a:endParaRPr lang="en-IN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703463" y="723266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96350" y="421568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65833" y="1281622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771930" y="123052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BB0ED-14E0-AA3C-FD65-5B2E1F71CD0E}"/>
              </a:ext>
            </a:extLst>
          </p:cNvPr>
          <p:cNvSpPr txBox="1"/>
          <p:nvPr/>
        </p:nvSpPr>
        <p:spPr>
          <a:xfrm>
            <a:off x="13981008" y="1270731"/>
            <a:ext cx="40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Andrew Fleming</a:t>
            </a:r>
          </a:p>
          <a:p>
            <a:r>
              <a:rPr lang="en-GB" dirty="0"/>
              <a:t>Chief Technology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F336E6-BFC9-51C5-69ED-6D7D0DD47065}"/>
              </a:ext>
            </a:extLst>
          </p:cNvPr>
          <p:cNvSpPr txBox="1"/>
          <p:nvPr/>
        </p:nvSpPr>
        <p:spPr>
          <a:xfrm>
            <a:off x="14029498" y="4491110"/>
            <a:ext cx="40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Marcus </a:t>
            </a:r>
            <a:r>
              <a:rPr lang="en-GB" b="1" dirty="0" err="1"/>
              <a:t>Rompton</a:t>
            </a:r>
            <a:endParaRPr lang="en-GB" b="1" dirty="0"/>
          </a:p>
          <a:p>
            <a:r>
              <a:rPr lang="en-GB" dirty="0"/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9339D3-0BA2-E447-45F1-1658F0F7ECBA}"/>
              </a:ext>
            </a:extLst>
          </p:cNvPr>
          <p:cNvSpPr txBox="1"/>
          <p:nvPr/>
        </p:nvSpPr>
        <p:spPr>
          <a:xfrm>
            <a:off x="14008716" y="7434491"/>
            <a:ext cx="407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Neha Umashankar</a:t>
            </a:r>
          </a:p>
          <a:p>
            <a:r>
              <a:rPr lang="en-GB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90861-F706-6A06-AAA0-1E770394F765}"/>
              </a:ext>
            </a:extLst>
          </p:cNvPr>
          <p:cNvSpPr txBox="1"/>
          <p:nvPr/>
        </p:nvSpPr>
        <p:spPr>
          <a:xfrm>
            <a:off x="3964947" y="1321550"/>
            <a:ext cx="9111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Data Understanding</a:t>
            </a:r>
            <a:endParaRPr lang="en-IN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5D963F-E3C7-8356-38B4-CEF878E440B5}"/>
              </a:ext>
            </a:extLst>
          </p:cNvPr>
          <p:cNvSpPr txBox="1"/>
          <p:nvPr/>
        </p:nvSpPr>
        <p:spPr>
          <a:xfrm>
            <a:off x="6000291" y="2803736"/>
            <a:ext cx="832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B7748B-BBF3-2727-3384-A31EFEE92926}"/>
              </a:ext>
            </a:extLst>
          </p:cNvPr>
          <p:cNvSpPr txBox="1"/>
          <p:nvPr/>
        </p:nvSpPr>
        <p:spPr>
          <a:xfrm>
            <a:off x="7652004" y="4745439"/>
            <a:ext cx="9779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6FE22-DC6C-68CF-5C36-E1655D4AB4FE}"/>
              </a:ext>
            </a:extLst>
          </p:cNvPr>
          <p:cNvSpPr txBox="1"/>
          <p:nvPr/>
        </p:nvSpPr>
        <p:spPr>
          <a:xfrm>
            <a:off x="9423367" y="6225477"/>
            <a:ext cx="7647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7107BF-5173-0801-11DC-32ADF346E3F5}"/>
              </a:ext>
            </a:extLst>
          </p:cNvPr>
          <p:cNvSpPr txBox="1"/>
          <p:nvPr/>
        </p:nvSpPr>
        <p:spPr>
          <a:xfrm>
            <a:off x="11363477" y="7828620"/>
            <a:ext cx="6067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1694" y="7064643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267700"/>
            <a:ext cx="17253775" cy="1559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435725" y="7140085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944087" y="7102743"/>
            <a:ext cx="2972219" cy="881758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4085B5D-A86D-15A2-92B8-03E19D457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632"/>
              </p:ext>
            </p:extLst>
          </p:nvPr>
        </p:nvGraphicFramePr>
        <p:xfrm>
          <a:off x="4267200" y="1333500"/>
          <a:ext cx="10896600" cy="5523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06290" y="-620421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3CCDE74-17BA-4111-BDB7-350511FB2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2318133"/>
            <a:ext cx="4876800" cy="65154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4E31C-8DFB-9A63-6D9D-9741353C4C50}"/>
              </a:ext>
            </a:extLst>
          </p:cNvPr>
          <p:cNvSpPr txBox="1"/>
          <p:nvPr/>
        </p:nvSpPr>
        <p:spPr>
          <a:xfrm>
            <a:off x="3709176" y="1546524"/>
            <a:ext cx="5617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/>
              <a:t>16 Unique Categories</a:t>
            </a:r>
            <a:endParaRPr lang="en-IN" sz="30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304C54-12FB-1268-6C3B-FAA25DD82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084" y="2355156"/>
            <a:ext cx="8824876" cy="5863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28AD017-8966-0174-0636-C93DB7FBF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089" y="7344490"/>
            <a:ext cx="4429743" cy="600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86352A-B572-40AD-DE74-B593484C4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322" y="1383832"/>
            <a:ext cx="9077279" cy="53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319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Söhne</vt:lpstr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NEHA U</cp:lastModifiedBy>
  <cp:revision>11</cp:revision>
  <dcterms:created xsi:type="dcterms:W3CDTF">2006-08-16T00:00:00Z</dcterms:created>
  <dcterms:modified xsi:type="dcterms:W3CDTF">2024-05-22T10:33:30Z</dcterms:modified>
  <dc:identifier>DAEhDyfaYKE</dc:identifier>
</cp:coreProperties>
</file>