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18" r:id="rId2"/>
    <p:sldId id="258" r:id="rId3"/>
    <p:sldId id="262" r:id="rId4"/>
    <p:sldId id="319" r:id="rId5"/>
    <p:sldId id="320" r:id="rId6"/>
    <p:sldId id="324" r:id="rId7"/>
    <p:sldId id="321" r:id="rId8"/>
    <p:sldId id="322" r:id="rId9"/>
    <p:sldId id="328" r:id="rId10"/>
    <p:sldId id="329" r:id="rId11"/>
    <p:sldId id="330" r:id="rId12"/>
    <p:sldId id="331" r:id="rId13"/>
    <p:sldId id="332" r:id="rId14"/>
    <p:sldId id="325" r:id="rId15"/>
    <p:sldId id="326" r:id="rId16"/>
    <p:sldId id="333" r:id="rId17"/>
    <p:sldId id="327" r:id="rId18"/>
    <p:sldId id="33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5DE"/>
    <a:srgbClr val="FFFFFF"/>
    <a:srgbClr val="E6E6E6"/>
    <a:srgbClr val="2F3D48"/>
    <a:srgbClr val="009285"/>
    <a:srgbClr val="42FFEE"/>
    <a:srgbClr val="CE492E"/>
    <a:srgbClr val="00C3B1"/>
    <a:srgbClr val="5AD8CD"/>
    <a:srgbClr val="006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8D00E-E6BB-47C4-8CFA-F2C4C52703EC}" v="3105" vWet="3106" dt="2022-06-11T12:59:44.943"/>
    <p1510:client id="{B836EE8B-92B2-41F4-846A-51145F321743}" v="3645" dt="2022-06-11T13:00:28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1A727-E597-4730-8A74-AAF58EFCA26D}" type="datetimeFigureOut">
              <a:rPr lang="ko-KR" altLang="en-US" smtClean="0"/>
              <a:t>2022. 6. 12.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2216-4339-4049-9F5A-E86749DA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2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2216-4339-4049-9F5A-E86749DAA1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90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Traget</a:t>
            </a:r>
            <a:r>
              <a:rPr lang="ko-KR" altLang="en-US"/>
              <a:t>과 </a:t>
            </a:r>
            <a:r>
              <a:rPr lang="en-US" altLang="ko-KR" err="1"/>
              <a:t>predictio</a:t>
            </a:r>
            <a:r>
              <a:rPr lang="ko-KR" altLang="en-US"/>
              <a:t>의 차이가 </a:t>
            </a:r>
            <a:r>
              <a:rPr lang="en-US" altLang="ko-KR"/>
              <a:t>error</a:t>
            </a:r>
          </a:p>
          <a:p>
            <a:endParaRPr lang="en-US" altLang="ko-KR"/>
          </a:p>
          <a:p>
            <a:r>
              <a:rPr lang="en-US" altLang="ko-KR"/>
              <a:t>Gradient descent </a:t>
            </a:r>
            <a:r>
              <a:rPr lang="ko-KR" altLang="en-US"/>
              <a:t>새로운 가중치 </a:t>
            </a:r>
            <a:r>
              <a:rPr lang="en-US" altLang="ko-KR"/>
              <a:t>= </a:t>
            </a:r>
            <a:r>
              <a:rPr lang="ko-KR" altLang="en-US"/>
              <a:t>기존의 가중치 </a:t>
            </a:r>
            <a:r>
              <a:rPr lang="en-US" altLang="ko-KR"/>
              <a:t>– </a:t>
            </a:r>
            <a:r>
              <a:rPr lang="ko-KR" altLang="en-US" err="1"/>
              <a:t>러닝레이트</a:t>
            </a:r>
            <a:r>
              <a:rPr lang="ko-KR" altLang="en-US"/>
              <a:t> </a:t>
            </a:r>
            <a:r>
              <a:rPr lang="en-US" altLang="ko-KR"/>
              <a:t>* </a:t>
            </a:r>
            <a:r>
              <a:rPr lang="ko-KR" altLang="en-US"/>
              <a:t>에러</a:t>
            </a:r>
            <a:r>
              <a:rPr lang="en-US" altLang="ko-KR"/>
              <a:t>/</a:t>
            </a:r>
            <a:r>
              <a:rPr lang="ko-KR" altLang="en-US"/>
              <a:t>가중치 미분</a:t>
            </a:r>
            <a:endParaRPr lang="en-US" altLang="ko-KR"/>
          </a:p>
          <a:p>
            <a:r>
              <a:rPr lang="ko-KR" altLang="en-US" err="1"/>
              <a:t>미분값을</a:t>
            </a:r>
            <a:r>
              <a:rPr lang="ko-KR" altLang="en-US"/>
              <a:t> 여러 번 곱하게 되는데</a:t>
            </a:r>
            <a:endParaRPr lang="en-US" altLang="ko-KR"/>
          </a:p>
          <a:p>
            <a:r>
              <a:rPr lang="ko-KR" altLang="en-US"/>
              <a:t>짧은 시퀀스의 경우 문제가 안되지만</a:t>
            </a:r>
            <a:endParaRPr lang="en-US" altLang="ko-KR"/>
          </a:p>
          <a:p>
            <a:r>
              <a:rPr lang="ko-KR" altLang="en-US"/>
              <a:t>긴 시퀀스의 경우 </a:t>
            </a:r>
            <a:r>
              <a:rPr lang="ko-KR" altLang="en-US" err="1"/>
              <a:t>미분값을</a:t>
            </a:r>
            <a:r>
              <a:rPr lang="ko-KR" altLang="en-US"/>
              <a:t> 계속 곱하면 </a:t>
            </a:r>
            <a:r>
              <a:rPr lang="en-US" altLang="ko-KR"/>
              <a:t>0</a:t>
            </a:r>
            <a:r>
              <a:rPr lang="ko-KR" altLang="en-US"/>
              <a:t>과 비슷한 값이 된다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학습이 길어지고 비효율적이게 된다</a:t>
            </a:r>
            <a:endParaRPr lang="en-US" altLang="ko-KR"/>
          </a:p>
          <a:p>
            <a:r>
              <a:rPr lang="ko-KR" altLang="en-US"/>
              <a:t>기울기 소실문제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모든 </a:t>
            </a:r>
            <a:r>
              <a:rPr lang="ko-KR" altLang="en-US" err="1"/>
              <a:t>미분값들이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보다 커서 </a:t>
            </a:r>
            <a:r>
              <a:rPr lang="en-US" altLang="ko-KR"/>
              <a:t>100</a:t>
            </a:r>
            <a:r>
              <a:rPr lang="ko-KR" altLang="en-US"/>
              <a:t>번 곱하면 </a:t>
            </a:r>
            <a:r>
              <a:rPr lang="ko-KR" altLang="en-US" err="1"/>
              <a:t>미분값이</a:t>
            </a:r>
            <a:r>
              <a:rPr lang="ko-KR" altLang="en-US"/>
              <a:t> 매우 커지고</a:t>
            </a:r>
            <a:r>
              <a:rPr lang="en-US" altLang="ko-KR"/>
              <a:t>, </a:t>
            </a:r>
            <a:r>
              <a:rPr lang="ko-KR" altLang="en-US"/>
              <a:t>트레이닝이 한곳으로 가지 못함</a:t>
            </a:r>
            <a:endParaRPr lang="en-US" altLang="ko-KR"/>
          </a:p>
          <a:p>
            <a:r>
              <a:rPr lang="ko-KR" altLang="en-US" err="1"/>
              <a:t>그레디언트</a:t>
            </a:r>
            <a:r>
              <a:rPr lang="ko-KR" altLang="en-US"/>
              <a:t> </a:t>
            </a:r>
            <a:r>
              <a:rPr lang="ko-KR" altLang="en-US" err="1"/>
              <a:t>익스플로징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간단한 </a:t>
            </a:r>
            <a:r>
              <a:rPr lang="en-US" altLang="ko-KR"/>
              <a:t>RNN</a:t>
            </a:r>
            <a:r>
              <a:rPr lang="ko-KR" altLang="en-US"/>
              <a:t>으로는 비 효율적</a:t>
            </a:r>
            <a:endParaRPr lang="en-US" altLang="ko-KR"/>
          </a:p>
          <a:p>
            <a:r>
              <a:rPr lang="ko-KR" altLang="en-US" err="1"/>
              <a:t>이렇나</a:t>
            </a:r>
            <a:r>
              <a:rPr lang="ko-KR" altLang="en-US"/>
              <a:t> 문제를 극복하기 위한 </a:t>
            </a:r>
            <a:r>
              <a:rPr lang="en-US" altLang="ko-KR"/>
              <a:t>LSTM</a:t>
            </a:r>
          </a:p>
          <a:p>
            <a:endParaRPr lang="en-US" altLang="ko-KR"/>
          </a:p>
          <a:p>
            <a:r>
              <a:rPr lang="ko-KR" altLang="en-US"/>
              <a:t>어떠한 정보를 기억하고 잊는 </a:t>
            </a:r>
            <a:r>
              <a:rPr lang="ko-KR" altLang="en-US" err="1"/>
              <a:t>매커니즘이</a:t>
            </a:r>
            <a:r>
              <a:rPr lang="ko-KR" altLang="en-US"/>
              <a:t> </a:t>
            </a:r>
            <a:r>
              <a:rPr lang="en-US" altLang="ko-KR"/>
              <a:t>LSTM</a:t>
            </a:r>
            <a:r>
              <a:rPr lang="ko-KR" altLang="en-US"/>
              <a:t>에 있음</a:t>
            </a:r>
            <a:endParaRPr lang="en-US" altLang="ko-KR"/>
          </a:p>
          <a:p>
            <a:r>
              <a:rPr lang="ko-KR" altLang="en-US" err="1"/>
              <a:t>어떤한</a:t>
            </a:r>
            <a:r>
              <a:rPr lang="ko-KR" altLang="en-US"/>
              <a:t> 정보를 잊고 기억할 것인가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 err="1"/>
              <a:t>메모리셀고</a:t>
            </a:r>
            <a:r>
              <a:rPr lang="ko-KR" altLang="en-US"/>
              <a:t> </a:t>
            </a:r>
            <a:r>
              <a:rPr lang="ko-KR" altLang="en-US" err="1"/>
              <a:t>히든스테이트가</a:t>
            </a:r>
            <a:r>
              <a:rPr lang="ko-KR" altLang="en-US"/>
              <a:t> 옆으로 계속 전파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기억하고 까먹고 하는 부분이 수학적으로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잊는 메커니즘</a:t>
            </a:r>
            <a:endParaRPr lang="en-US" altLang="ko-KR"/>
          </a:p>
          <a:p>
            <a:endParaRPr lang="en-US" altLang="ko-KR"/>
          </a:p>
          <a:p>
            <a:r>
              <a:rPr lang="ko-KR" altLang="en-US" err="1"/>
              <a:t>확률값</a:t>
            </a:r>
            <a:r>
              <a:rPr lang="ko-KR" altLang="en-US"/>
              <a:t> 몇 퍼센트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X : </a:t>
            </a:r>
            <a:r>
              <a:rPr lang="ko-KR" altLang="en-US"/>
              <a:t>과거의 정보에 몇 </a:t>
            </a:r>
            <a:r>
              <a:rPr lang="ko-KR" altLang="en-US" err="1"/>
              <a:t>포센트만</a:t>
            </a:r>
            <a:r>
              <a:rPr lang="ko-KR" altLang="en-US"/>
              <a:t> 기억하라</a:t>
            </a:r>
            <a:r>
              <a:rPr lang="en-US" altLang="ko-KR"/>
              <a:t>(</a:t>
            </a:r>
            <a:r>
              <a:rPr lang="ko-KR" altLang="en-US"/>
              <a:t>곱하기</a:t>
            </a:r>
            <a:r>
              <a:rPr lang="en-US" altLang="ko-KR"/>
              <a:t>)</a:t>
            </a:r>
          </a:p>
          <a:p>
            <a:r>
              <a:rPr lang="ko-KR" altLang="en-US"/>
              <a:t>너가 </a:t>
            </a:r>
            <a:r>
              <a:rPr lang="ko-KR" altLang="en-US" err="1"/>
              <a:t>알고있는</a:t>
            </a:r>
            <a:r>
              <a:rPr lang="ko-KR" altLang="en-US"/>
              <a:t> 기억에 </a:t>
            </a:r>
            <a:r>
              <a:rPr lang="en-US" altLang="ko-KR"/>
              <a:t>20%</a:t>
            </a:r>
            <a:r>
              <a:rPr lang="ko-KR" altLang="en-US"/>
              <a:t>만 기억하라</a:t>
            </a:r>
            <a:r>
              <a:rPr lang="en-US" altLang="ko-KR"/>
              <a:t>(</a:t>
            </a:r>
            <a:r>
              <a:rPr lang="ko-KR" altLang="en-US"/>
              <a:t>까먹어라</a:t>
            </a:r>
            <a:r>
              <a:rPr lang="en-US" altLang="ko-KR"/>
              <a:t>)</a:t>
            </a:r>
          </a:p>
          <a:p>
            <a:r>
              <a:rPr lang="ko-KR" altLang="en-US"/>
              <a:t>까먹는 것을 수학적으로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과거의 정보가 </a:t>
            </a:r>
            <a:r>
              <a:rPr lang="ko-KR" altLang="en-US" err="1"/>
              <a:t>어느정도만</a:t>
            </a:r>
            <a:r>
              <a:rPr lang="ko-KR" altLang="en-US"/>
              <a:t> 옴</a:t>
            </a:r>
            <a:endParaRPr lang="en-US" altLang="ko-KR"/>
          </a:p>
          <a:p>
            <a:r>
              <a:rPr lang="ko-KR" altLang="en-US" err="1"/>
              <a:t>과저의</a:t>
            </a:r>
            <a:r>
              <a:rPr lang="ko-KR" altLang="en-US"/>
              <a:t> 정보는 어느정도 잊었고</a:t>
            </a:r>
            <a:r>
              <a:rPr lang="en-US" altLang="ko-KR"/>
              <a:t>, </a:t>
            </a:r>
            <a:r>
              <a:rPr lang="ko-KR" altLang="en-US"/>
              <a:t>새로운 정보를 </a:t>
            </a:r>
            <a:r>
              <a:rPr lang="ko-KR" altLang="en-US" err="1"/>
              <a:t>메모리셀에</a:t>
            </a:r>
            <a:r>
              <a:rPr lang="ko-KR" altLang="en-US"/>
              <a:t> </a:t>
            </a:r>
            <a:r>
              <a:rPr lang="ko-KR" altLang="en-US" err="1"/>
              <a:t>추가시켜줌</a:t>
            </a:r>
            <a:endParaRPr lang="en-US" altLang="ko-KR"/>
          </a:p>
          <a:p>
            <a:endParaRPr lang="en-US" altLang="ko-KR"/>
          </a:p>
          <a:p>
            <a:r>
              <a:rPr lang="ko-KR" altLang="en-US" err="1"/>
              <a:t>시그모이드와</a:t>
            </a:r>
            <a:r>
              <a:rPr lang="ko-KR" altLang="en-US"/>
              <a:t> </a:t>
            </a:r>
            <a:r>
              <a:rPr lang="en-US" altLang="ko-KR"/>
              <a:t>tanh</a:t>
            </a:r>
            <a:r>
              <a:rPr lang="ko-KR" altLang="en-US"/>
              <a:t>가 서로 </a:t>
            </a:r>
            <a:r>
              <a:rPr lang="ko-KR" altLang="en-US" err="1"/>
              <a:t>곱해짐</a:t>
            </a:r>
            <a:endParaRPr lang="en-US" altLang="ko-KR"/>
          </a:p>
          <a:p>
            <a:r>
              <a:rPr lang="ko-KR" altLang="en-US"/>
              <a:t>새로운 정보를 어떻게 수학적으로 잘 조리해서 과거의 메모리 셀에 잘 더함</a:t>
            </a:r>
            <a:r>
              <a:rPr lang="en-US" altLang="ko-KR"/>
              <a:t>(+)</a:t>
            </a:r>
          </a:p>
          <a:p>
            <a:endParaRPr lang="en-US" altLang="ko-KR"/>
          </a:p>
          <a:p>
            <a:r>
              <a:rPr lang="ko-KR" altLang="en-US"/>
              <a:t>정보를 출력하고 상태를 다음 셀에 전송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메모리정보 </a:t>
            </a:r>
            <a:r>
              <a:rPr lang="en-US" altLang="ko-KR"/>
              <a:t>: tanh</a:t>
            </a:r>
          </a:p>
          <a:p>
            <a:r>
              <a:rPr lang="ko-KR" altLang="en-US"/>
              <a:t>새로운 정보 </a:t>
            </a:r>
            <a:r>
              <a:rPr lang="en-US" altLang="ko-KR"/>
              <a:t>: sigmoid</a:t>
            </a:r>
          </a:p>
          <a:p>
            <a:endParaRPr lang="en-US" altLang="ko-KR"/>
          </a:p>
          <a:p>
            <a:r>
              <a:rPr lang="ko-KR" altLang="en-US"/>
              <a:t>둘이 곱해져서 새로운 정보가 </a:t>
            </a:r>
            <a:r>
              <a:rPr lang="ko-KR" altLang="en-US" err="1"/>
              <a:t>다음셀로</a:t>
            </a:r>
            <a:r>
              <a:rPr lang="ko-KR" altLang="en-US"/>
              <a:t> 이동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2216-4339-4049-9F5A-E86749DAA1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374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12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2216-4339-4049-9F5A-E86749DAA1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2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2216-4339-4049-9F5A-E86749DAA1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2216-4339-4049-9F5A-E86749DAA1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1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2216-4339-4049-9F5A-E86749DAA1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5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2216-4339-4049-9F5A-E86749DAA1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518867"/>
            <a:ext cx="5872000" cy="34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780100"/>
            <a:ext cx="4513200" cy="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99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960133" y="2275800"/>
            <a:ext cx="3679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3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750000"/>
            <a:ext cx="11360800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15600" y="4340933"/>
            <a:ext cx="11360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22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4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2015617" y="193683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015616" y="237276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6460649" y="1940351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6460649" y="237631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3691084" y="3836600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3691083" y="4272533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8134100" y="383744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8134100" y="4273409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2612449" y="4219067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939116" y="230713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7072000" y="424484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5398549" y="2292284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277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01233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7737999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2301233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7737999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22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293051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948151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4620017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28015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883825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507378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32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8008000" y="3093633"/>
            <a:ext cx="26748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8008000" y="4638155"/>
            <a:ext cx="26748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8008000" y="2605367"/>
            <a:ext cx="16472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8008000" y="4133965"/>
            <a:ext cx="16472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93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21633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048367" y="2545933"/>
            <a:ext cx="280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8397832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8107233" y="2545933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4809732" y="5163680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4519133" y="4443000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4809732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4519133" y="2545933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1221633" y="5163680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1048433" y="4443000"/>
            <a:ext cx="280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8661232" y="5163684"/>
            <a:ext cx="1928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8107233" y="4443000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761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3416233" y="967200"/>
            <a:ext cx="5360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415967" y="2966933"/>
            <a:ext cx="5360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751233" y="5061967"/>
            <a:ext cx="46900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9313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178847" y="1912800"/>
            <a:ext cx="471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9923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6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733">
                <a:solidFill>
                  <a:srgbClr val="F3F3F3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600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600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600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600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7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73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3316217" y="1912800"/>
            <a:ext cx="449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706971" y="1912800"/>
            <a:ext cx="262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66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3229667" y="1891600"/>
            <a:ext cx="57328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88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97100" y="1295800"/>
            <a:ext cx="50504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6399933" y="2605600"/>
            <a:ext cx="25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6465560" y="1334833"/>
            <a:ext cx="27024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540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6903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DD3CC4-EF93-0D29-67D5-D64C56B98B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5DEDA-2AFD-2C5A-7D4B-40F792B954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63F48-1B9E-8FD0-F3E3-106DED42AAE4}"/>
              </a:ext>
            </a:extLst>
          </p:cNvPr>
          <p:cNvSpPr/>
          <p:nvPr/>
        </p:nvSpPr>
        <p:spPr>
          <a:xfrm>
            <a:off x="809994" y="2317571"/>
            <a:ext cx="7330706" cy="1259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150">
                <a:solidFill>
                  <a:srgbClr val="A9D9D7"/>
                </a:solidFill>
                <a:latin typeface="+mn-ea"/>
              </a:rPr>
              <a:t>S</a:t>
            </a:r>
            <a:r>
              <a:rPr lang="en-US" altLang="ko-KR" sz="3600" spc="-150">
                <a:solidFill>
                  <a:prstClr val="white"/>
                </a:solidFill>
                <a:latin typeface="+mn-ea"/>
              </a:rPr>
              <a:t>tacking </a:t>
            </a:r>
            <a:r>
              <a:rPr lang="ko-KR" altLang="en-US" sz="3600" spc="-150">
                <a:solidFill>
                  <a:prstClr val="white"/>
                </a:solidFill>
                <a:latin typeface="+mn-ea"/>
              </a:rPr>
              <a:t>방법론을 이용한</a:t>
            </a:r>
            <a:endParaRPr lang="en-US" altLang="ko-KR" sz="3600" spc="-150">
              <a:solidFill>
                <a:prstClr val="white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150">
                <a:solidFill>
                  <a:srgbClr val="A9D9D7"/>
                </a:solidFill>
                <a:latin typeface="+mn-ea"/>
              </a:rPr>
              <a:t>L</a:t>
            </a:r>
            <a:r>
              <a:rPr lang="en-US" altLang="ko-KR" sz="3600" spc="-150">
                <a:solidFill>
                  <a:prstClr val="white"/>
                </a:solidFill>
                <a:latin typeface="+mn-ea"/>
              </a:rPr>
              <a:t>STM – </a:t>
            </a:r>
            <a:r>
              <a:rPr lang="en-US" altLang="ko-KR" sz="3600" spc="-150" err="1">
                <a:solidFill>
                  <a:srgbClr val="A9D9D7"/>
                </a:solidFill>
                <a:latin typeface="+mn-ea"/>
              </a:rPr>
              <a:t>A</a:t>
            </a:r>
            <a:r>
              <a:rPr lang="en-US" altLang="ko-KR" sz="3600" spc="-150" err="1">
                <a:solidFill>
                  <a:prstClr val="white"/>
                </a:solidFill>
                <a:latin typeface="+mn-ea"/>
              </a:rPr>
              <a:t>uto</a:t>
            </a:r>
            <a:r>
              <a:rPr lang="en-US" altLang="ko-KR" sz="3600" spc="-150" err="1">
                <a:solidFill>
                  <a:srgbClr val="99C8C7"/>
                </a:solidFill>
                <a:latin typeface="+mn-ea"/>
              </a:rPr>
              <a:t>E</a:t>
            </a:r>
            <a:r>
              <a:rPr lang="en-US" altLang="ko-KR" sz="3600" spc="-150" err="1">
                <a:solidFill>
                  <a:prstClr val="white"/>
                </a:solidFill>
                <a:latin typeface="+mn-ea"/>
              </a:rPr>
              <a:t>ncoder</a:t>
            </a:r>
            <a:r>
              <a:rPr lang="en-US" altLang="ko-KR" sz="3600" spc="-15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3600" spc="-150">
                <a:solidFill>
                  <a:prstClr val="white"/>
                </a:solidFill>
                <a:latin typeface="+mn-ea"/>
              </a:rPr>
              <a:t>이상탐지 모델</a:t>
            </a:r>
            <a:endParaRPr kumimoji="0" lang="en-US" altLang="ko-KR" sz="36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2BE4F-6E0E-3C72-D7A3-DD08172BC97B}"/>
              </a:ext>
            </a:extLst>
          </p:cNvPr>
          <p:cNvSpPr/>
          <p:nvPr/>
        </p:nvSpPr>
        <p:spPr>
          <a:xfrm>
            <a:off x="838645" y="1825744"/>
            <a:ext cx="2523680" cy="326763"/>
          </a:xfrm>
          <a:prstGeom prst="rect">
            <a:avLst/>
          </a:prstGeom>
          <a:solidFill>
            <a:srgbClr val="49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DA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팀 본선 발표 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13EB2-8626-4AF0-75E0-0190C8022DEF}"/>
              </a:ext>
            </a:extLst>
          </p:cNvPr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D92E7-2FFD-7BE7-65FD-7074C354BB3A}"/>
              </a:ext>
            </a:extLst>
          </p:cNvPr>
          <p:cNvSpPr txBox="1"/>
          <p:nvPr/>
        </p:nvSpPr>
        <p:spPr>
          <a:xfrm>
            <a:off x="8305800" y="5709761"/>
            <a:ext cx="3886200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51CFC4"/>
                </a:solidFill>
                <a:latin typeface="+mn-ea"/>
              </a:rPr>
              <a:t>부산대학교    통계학과                안 중 찬</a:t>
            </a:r>
            <a:endParaRPr lang="en-US" altLang="ko-KR" sz="1400" dirty="0">
              <a:solidFill>
                <a:srgbClr val="51CFC4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51CFC4"/>
                </a:solidFill>
                <a:latin typeface="+mn-ea"/>
              </a:rPr>
              <a:t>부산대학교    분자생물학과          박 윤 수</a:t>
            </a:r>
            <a:endParaRPr lang="en-US" altLang="ko-KR" sz="1400" dirty="0">
              <a:solidFill>
                <a:srgbClr val="51CFC4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A4CFA082-64B1-224B-D9BE-644AB31D1858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+mn-ea"/>
              </a:rPr>
              <a:t>LSTM – </a:t>
            </a:r>
            <a:r>
              <a:rPr lang="en-US" altLang="ko-KR" err="1">
                <a:solidFill>
                  <a:srgbClr val="000000"/>
                </a:solidFill>
                <a:latin typeface="+mn-ea"/>
              </a:rPr>
              <a:t>AutoEncoder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의 구성은 위의 그림과 같다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3" y="-31899"/>
            <a:ext cx="17846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 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6360488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2688852" y="45583"/>
            <a:ext cx="65946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CDED7F-61CA-AD2F-6E71-2AE83F33FACB}"/>
              </a:ext>
            </a:extLst>
          </p:cNvPr>
          <p:cNvSpPr/>
          <p:nvPr/>
        </p:nvSpPr>
        <p:spPr>
          <a:xfrm>
            <a:off x="9933426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809E6-B29F-EC6D-F7B2-A4CD861CDABC}"/>
              </a:ext>
            </a:extLst>
          </p:cNvPr>
          <p:cNvSpPr txBox="1"/>
          <p:nvPr/>
        </p:nvSpPr>
        <p:spPr>
          <a:xfrm>
            <a:off x="471581" y="678230"/>
            <a:ext cx="235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</a:t>
            </a:r>
            <a:r>
              <a:rPr lang="en-US" altLang="ko-KR" err="1">
                <a:latin typeface="+mn-ea"/>
              </a:rPr>
              <a:t>AutoEncoder</a:t>
            </a:r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E92443-8378-DD71-D843-19448E74A0C2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C74D96-59FD-14D8-558D-40A7150A5DFE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2FA6E-2973-16F6-80A6-A05AB525D95B}"/>
              </a:ext>
            </a:extLst>
          </p:cNvPr>
          <p:cNvSpPr/>
          <p:nvPr/>
        </p:nvSpPr>
        <p:spPr>
          <a:xfrm>
            <a:off x="2995351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Input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64F8A4B9-BC41-E228-3957-8CBF30FC8694}"/>
              </a:ext>
            </a:extLst>
          </p:cNvPr>
          <p:cNvSpPr/>
          <p:nvPr/>
        </p:nvSpPr>
        <p:spPr>
          <a:xfrm>
            <a:off x="287573" y="2589210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왼쪽 중괄호 115">
            <a:extLst>
              <a:ext uri="{FF2B5EF4-FFF2-40B4-BE49-F238E27FC236}">
                <a16:creationId xmlns:a16="http://schemas.microsoft.com/office/drawing/2014/main" id="{0E1436E0-8912-29BC-6D5A-612FB8CE2D9F}"/>
              </a:ext>
            </a:extLst>
          </p:cNvPr>
          <p:cNvSpPr/>
          <p:nvPr/>
        </p:nvSpPr>
        <p:spPr>
          <a:xfrm rot="2637909">
            <a:off x="335568" y="2472858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444D84-7B05-1822-F73D-ECE25B20BDAD}"/>
              </a:ext>
            </a:extLst>
          </p:cNvPr>
          <p:cNvSpPr txBox="1"/>
          <p:nvPr/>
        </p:nvSpPr>
        <p:spPr>
          <a:xfrm>
            <a:off x="156504" y="2549059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18" name="왼쪽 중괄호 117">
            <a:extLst>
              <a:ext uri="{FF2B5EF4-FFF2-40B4-BE49-F238E27FC236}">
                <a16:creationId xmlns:a16="http://schemas.microsoft.com/office/drawing/2014/main" id="{A79E95BF-4BB8-9240-49E2-F428925D6ABA}"/>
              </a:ext>
            </a:extLst>
          </p:cNvPr>
          <p:cNvSpPr/>
          <p:nvPr/>
        </p:nvSpPr>
        <p:spPr>
          <a:xfrm>
            <a:off x="172145" y="2957515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BBC37E-8973-1C9B-5295-F336A2FC327C}"/>
              </a:ext>
            </a:extLst>
          </p:cNvPr>
          <p:cNvSpPr txBox="1"/>
          <p:nvPr/>
        </p:nvSpPr>
        <p:spPr>
          <a:xfrm>
            <a:off x="7317" y="33815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20" name="왼쪽 중괄호 119">
            <a:extLst>
              <a:ext uri="{FF2B5EF4-FFF2-40B4-BE49-F238E27FC236}">
                <a16:creationId xmlns:a16="http://schemas.microsoft.com/office/drawing/2014/main" id="{4C65633C-7288-0B13-794A-B8943C517A77}"/>
              </a:ext>
            </a:extLst>
          </p:cNvPr>
          <p:cNvSpPr/>
          <p:nvPr/>
        </p:nvSpPr>
        <p:spPr>
          <a:xfrm rot="16200000">
            <a:off x="1209049" y="3068290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29F64-86A7-A176-F4C7-7609C45E302F}"/>
              </a:ext>
            </a:extLst>
          </p:cNvPr>
          <p:cNvSpPr/>
          <p:nvPr/>
        </p:nvSpPr>
        <p:spPr>
          <a:xfrm>
            <a:off x="292334" y="2952751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5151C516-C050-80F1-811F-1CA55E448AFF}"/>
              </a:ext>
            </a:extLst>
          </p:cNvPr>
          <p:cNvSpPr/>
          <p:nvPr/>
        </p:nvSpPr>
        <p:spPr>
          <a:xfrm>
            <a:off x="298613" y="2589210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CC6043-2EAA-7111-FDD3-3439AC3E4C8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01865" y="2589210"/>
            <a:ext cx="2293054" cy="3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E522240-839D-29B2-042F-FDE76D95BE0B}"/>
              </a:ext>
            </a:extLst>
          </p:cNvPr>
          <p:cNvCxnSpPr>
            <a:cxnSpLocks/>
          </p:cNvCxnSpPr>
          <p:nvPr/>
        </p:nvCxnSpPr>
        <p:spPr>
          <a:xfrm>
            <a:off x="469712" y="3978734"/>
            <a:ext cx="25252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AE5E354-F16B-B9AF-0984-F2442537AB09}"/>
              </a:ext>
            </a:extLst>
          </p:cNvPr>
          <p:cNvSpPr/>
          <p:nvPr/>
        </p:nvSpPr>
        <p:spPr>
          <a:xfrm>
            <a:off x="1030087" y="4093124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B1E245-A7A2-31B5-8933-7EEEB3E5552F}"/>
              </a:ext>
            </a:extLst>
          </p:cNvPr>
          <p:cNvSpPr txBox="1"/>
          <p:nvPr/>
        </p:nvSpPr>
        <p:spPr>
          <a:xfrm>
            <a:off x="1040437" y="4056485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86C94E-E0E4-D04C-5C9D-3426C08E05BC}"/>
              </a:ext>
            </a:extLst>
          </p:cNvPr>
          <p:cNvSpPr txBox="1"/>
          <p:nvPr/>
        </p:nvSpPr>
        <p:spPr>
          <a:xfrm>
            <a:off x="3092521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0EBFF61-F43C-0976-45B4-C5FDF2D5D690}"/>
              </a:ext>
            </a:extLst>
          </p:cNvPr>
          <p:cNvCxnSpPr>
            <a:cxnSpLocks/>
            <a:stCxn id="13" idx="3"/>
            <a:endCxn id="163" idx="1"/>
          </p:cNvCxnSpPr>
          <p:nvPr/>
        </p:nvCxnSpPr>
        <p:spPr>
          <a:xfrm>
            <a:off x="3676889" y="3281235"/>
            <a:ext cx="299669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461BEE-3210-BA85-AB25-13C85E531C60}"/>
              </a:ext>
            </a:extLst>
          </p:cNvPr>
          <p:cNvSpPr/>
          <p:nvPr/>
        </p:nvSpPr>
        <p:spPr>
          <a:xfrm>
            <a:off x="5345017" y="2175589"/>
            <a:ext cx="201063" cy="2222728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2E3D021-DB96-1C74-BA6C-9FA7D11B5C8C}"/>
              </a:ext>
            </a:extLst>
          </p:cNvPr>
          <p:cNvSpPr txBox="1"/>
          <p:nvPr/>
        </p:nvSpPr>
        <p:spPr>
          <a:xfrm>
            <a:off x="5194517" y="1940817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(1,64)</a:t>
            </a:r>
            <a:endParaRPr lang="ko-KR" altLang="en-US" sz="1000"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3BAB601-2457-D475-F5E9-853CE02E381B}"/>
              </a:ext>
            </a:extLst>
          </p:cNvPr>
          <p:cNvSpPr/>
          <p:nvPr/>
        </p:nvSpPr>
        <p:spPr>
          <a:xfrm>
            <a:off x="3976558" y="1980913"/>
            <a:ext cx="661925" cy="2605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2D0F57A-7081-953D-E35B-5D526F1812C2}"/>
              </a:ext>
            </a:extLst>
          </p:cNvPr>
          <p:cNvSpPr txBox="1"/>
          <p:nvPr/>
        </p:nvSpPr>
        <p:spPr>
          <a:xfrm>
            <a:off x="4027573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C9D9B5D6-4F44-EF74-A846-2DF85FD6EE76}"/>
              </a:ext>
            </a:extLst>
          </p:cNvPr>
          <p:cNvCxnSpPr>
            <a:cxnSpLocks/>
            <a:stCxn id="163" idx="3"/>
            <a:endCxn id="159" idx="1"/>
          </p:cNvCxnSpPr>
          <p:nvPr/>
        </p:nvCxnSpPr>
        <p:spPr>
          <a:xfrm>
            <a:off x="4638483" y="3283467"/>
            <a:ext cx="706534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536C15B-FA82-B3E4-92F9-C458C0F4F2BE}"/>
              </a:ext>
            </a:extLst>
          </p:cNvPr>
          <p:cNvSpPr/>
          <p:nvPr/>
        </p:nvSpPr>
        <p:spPr>
          <a:xfrm>
            <a:off x="6246125" y="2175589"/>
            <a:ext cx="666836" cy="22227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Hidden 2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CA06CFB-8069-4C6B-1EF0-A624D681209D}"/>
              </a:ext>
            </a:extLst>
          </p:cNvPr>
          <p:cNvCxnSpPr>
            <a:cxnSpLocks/>
            <a:stCxn id="159" idx="3"/>
            <a:endCxn id="172" idx="1"/>
          </p:cNvCxnSpPr>
          <p:nvPr/>
        </p:nvCxnSpPr>
        <p:spPr>
          <a:xfrm>
            <a:off x="5546080" y="3286953"/>
            <a:ext cx="700045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E722B17-1A33-916D-F836-F0E475B7FEAC}"/>
              </a:ext>
            </a:extLst>
          </p:cNvPr>
          <p:cNvSpPr txBox="1"/>
          <p:nvPr/>
        </p:nvSpPr>
        <p:spPr>
          <a:xfrm>
            <a:off x="6312282" y="195034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(5,64)</a:t>
            </a:r>
            <a:endParaRPr lang="ko-KR" altLang="en-US" sz="1000">
              <a:latin typeface="+mn-ea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A4C7485-990A-2DF4-4C0D-9E63887F3063}"/>
              </a:ext>
            </a:extLst>
          </p:cNvPr>
          <p:cNvCxnSpPr>
            <a:cxnSpLocks/>
            <a:stCxn id="172" idx="3"/>
            <a:endCxn id="185" idx="1"/>
          </p:cNvCxnSpPr>
          <p:nvPr/>
        </p:nvCxnSpPr>
        <p:spPr>
          <a:xfrm flipV="1">
            <a:off x="6912961" y="3283467"/>
            <a:ext cx="408166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5815600-F0CB-BBB2-AF69-AE5AC4A55F46}"/>
              </a:ext>
            </a:extLst>
          </p:cNvPr>
          <p:cNvSpPr/>
          <p:nvPr/>
        </p:nvSpPr>
        <p:spPr>
          <a:xfrm>
            <a:off x="7321127" y="1980913"/>
            <a:ext cx="661925" cy="2605108"/>
          </a:xfrm>
          <a:prstGeom prst="rect">
            <a:avLst/>
          </a:prstGeom>
          <a:solidFill>
            <a:srgbClr val="009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CBBC0E-DA03-AE1C-B7EF-403ED00B8490}"/>
              </a:ext>
            </a:extLst>
          </p:cNvPr>
          <p:cNvSpPr txBox="1"/>
          <p:nvPr/>
        </p:nvSpPr>
        <p:spPr>
          <a:xfrm>
            <a:off x="7372142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B1A8B24-A9A3-75FA-385A-3275E75EAA37}"/>
              </a:ext>
            </a:extLst>
          </p:cNvPr>
          <p:cNvSpPr/>
          <p:nvPr/>
        </p:nvSpPr>
        <p:spPr>
          <a:xfrm>
            <a:off x="8707418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Output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8F3096C-D394-C4F0-B558-9E4AA51EC499}"/>
              </a:ext>
            </a:extLst>
          </p:cNvPr>
          <p:cNvSpPr txBox="1"/>
          <p:nvPr/>
        </p:nvSpPr>
        <p:spPr>
          <a:xfrm>
            <a:off x="8804588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7F0D2FA-255C-D338-1227-B18C408AE34E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7983052" y="3281235"/>
            <a:ext cx="724366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8BDD2B6E-5A1D-F58D-740A-A54BDBE643A9}"/>
              </a:ext>
            </a:extLst>
          </p:cNvPr>
          <p:cNvSpPr/>
          <p:nvPr/>
        </p:nvSpPr>
        <p:spPr>
          <a:xfrm>
            <a:off x="9586169" y="2582895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2" name="왼쪽 중괄호 191">
            <a:extLst>
              <a:ext uri="{FF2B5EF4-FFF2-40B4-BE49-F238E27FC236}">
                <a16:creationId xmlns:a16="http://schemas.microsoft.com/office/drawing/2014/main" id="{63C46778-2EAB-CB43-70FD-6D3AC23CD8D4}"/>
              </a:ext>
            </a:extLst>
          </p:cNvPr>
          <p:cNvSpPr/>
          <p:nvPr/>
        </p:nvSpPr>
        <p:spPr>
          <a:xfrm rot="2637909">
            <a:off x="9634164" y="2466543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784A0BE-E186-B5E8-68CF-0C1FF938644A}"/>
              </a:ext>
            </a:extLst>
          </p:cNvPr>
          <p:cNvSpPr txBox="1"/>
          <p:nvPr/>
        </p:nvSpPr>
        <p:spPr>
          <a:xfrm>
            <a:off x="9455100" y="254274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94" name="왼쪽 중괄호 193">
            <a:extLst>
              <a:ext uri="{FF2B5EF4-FFF2-40B4-BE49-F238E27FC236}">
                <a16:creationId xmlns:a16="http://schemas.microsoft.com/office/drawing/2014/main" id="{16391F7E-2513-140E-4DF6-FCEB27674EBD}"/>
              </a:ext>
            </a:extLst>
          </p:cNvPr>
          <p:cNvSpPr/>
          <p:nvPr/>
        </p:nvSpPr>
        <p:spPr>
          <a:xfrm>
            <a:off x="9470741" y="2951200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7E4F75-725C-7026-C8BA-BBE869D04855}"/>
              </a:ext>
            </a:extLst>
          </p:cNvPr>
          <p:cNvSpPr txBox="1"/>
          <p:nvPr/>
        </p:nvSpPr>
        <p:spPr>
          <a:xfrm>
            <a:off x="9319071" y="337817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96" name="왼쪽 중괄호 195">
            <a:extLst>
              <a:ext uri="{FF2B5EF4-FFF2-40B4-BE49-F238E27FC236}">
                <a16:creationId xmlns:a16="http://schemas.microsoft.com/office/drawing/2014/main" id="{63E71203-35A4-5580-0B21-F21F7AF77FCC}"/>
              </a:ext>
            </a:extLst>
          </p:cNvPr>
          <p:cNvSpPr/>
          <p:nvPr/>
        </p:nvSpPr>
        <p:spPr>
          <a:xfrm rot="16200000">
            <a:off x="10507645" y="3061975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410ACEC-B96F-7DCA-D6FA-9A4063F52746}"/>
              </a:ext>
            </a:extLst>
          </p:cNvPr>
          <p:cNvSpPr/>
          <p:nvPr/>
        </p:nvSpPr>
        <p:spPr>
          <a:xfrm>
            <a:off x="9590930" y="2946436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8" name="평행 사변형 197">
            <a:extLst>
              <a:ext uri="{FF2B5EF4-FFF2-40B4-BE49-F238E27FC236}">
                <a16:creationId xmlns:a16="http://schemas.microsoft.com/office/drawing/2014/main" id="{638C3C74-4289-A306-CB41-2FEC45D2BDCB}"/>
              </a:ext>
            </a:extLst>
          </p:cNvPr>
          <p:cNvSpPr/>
          <p:nvPr/>
        </p:nvSpPr>
        <p:spPr>
          <a:xfrm>
            <a:off x="9597209" y="2582895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B2BBB1D-335E-FB65-4770-CAA783DD809F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8990811" y="2582895"/>
            <a:ext cx="10096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3DE43E0-BFC4-B040-C85F-5E4345CB1670}"/>
              </a:ext>
            </a:extLst>
          </p:cNvPr>
          <p:cNvCxnSpPr>
            <a:cxnSpLocks/>
            <a:endCxn id="197" idx="2"/>
          </p:cNvCxnSpPr>
          <p:nvPr/>
        </p:nvCxnSpPr>
        <p:spPr>
          <a:xfrm flipV="1">
            <a:off x="8996783" y="3972418"/>
            <a:ext cx="661846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F1C711E-F77D-C06A-DDED-AAE09D7C8394}"/>
              </a:ext>
            </a:extLst>
          </p:cNvPr>
          <p:cNvSpPr/>
          <p:nvPr/>
        </p:nvSpPr>
        <p:spPr>
          <a:xfrm>
            <a:off x="10328683" y="4086809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E5F21FA-5A2E-46FB-D199-ADA7DE2C7F81}"/>
              </a:ext>
            </a:extLst>
          </p:cNvPr>
          <p:cNvSpPr txBox="1"/>
          <p:nvPr/>
        </p:nvSpPr>
        <p:spPr>
          <a:xfrm>
            <a:off x="10339033" y="4050170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A8A597D-9897-6722-D301-48A8BBA1F63D}"/>
              </a:ext>
            </a:extLst>
          </p:cNvPr>
          <p:cNvCxnSpPr>
            <a:cxnSpLocks/>
          </p:cNvCxnSpPr>
          <p:nvPr/>
        </p:nvCxnSpPr>
        <p:spPr>
          <a:xfrm>
            <a:off x="3830976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8D1E6A0-9AB0-0B84-ED0C-CB6FC386DF18}"/>
              </a:ext>
            </a:extLst>
          </p:cNvPr>
          <p:cNvCxnSpPr>
            <a:cxnSpLocks/>
          </p:cNvCxnSpPr>
          <p:nvPr/>
        </p:nvCxnSpPr>
        <p:spPr>
          <a:xfrm>
            <a:off x="5039375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F8B81FC-D6FA-608E-E406-5CBC41201DEF}"/>
              </a:ext>
            </a:extLst>
          </p:cNvPr>
          <p:cNvCxnSpPr>
            <a:cxnSpLocks/>
          </p:cNvCxnSpPr>
          <p:nvPr/>
        </p:nvCxnSpPr>
        <p:spPr>
          <a:xfrm>
            <a:off x="5955157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84ABE634-8428-A77A-4D15-C5B171D4F68A}"/>
              </a:ext>
            </a:extLst>
          </p:cNvPr>
          <p:cNvCxnSpPr>
            <a:cxnSpLocks/>
          </p:cNvCxnSpPr>
          <p:nvPr/>
        </p:nvCxnSpPr>
        <p:spPr>
          <a:xfrm>
            <a:off x="7093380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28B12B4-5ABB-E471-BC5B-FE2CF6A46EE2}"/>
              </a:ext>
            </a:extLst>
          </p:cNvPr>
          <p:cNvCxnSpPr>
            <a:cxnSpLocks/>
          </p:cNvCxnSpPr>
          <p:nvPr/>
        </p:nvCxnSpPr>
        <p:spPr>
          <a:xfrm>
            <a:off x="8407008" y="3281235"/>
            <a:ext cx="0" cy="190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60721CA-B657-8B80-9AFE-3234DD3179D6}"/>
              </a:ext>
            </a:extLst>
          </p:cNvPr>
          <p:cNvSpPr txBox="1"/>
          <p:nvPr/>
        </p:nvSpPr>
        <p:spPr>
          <a:xfrm>
            <a:off x="3529205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E91EF50-370D-C422-B0E9-B8C96B5A965D}"/>
              </a:ext>
            </a:extLst>
          </p:cNvPr>
          <p:cNvSpPr txBox="1"/>
          <p:nvPr/>
        </p:nvSpPr>
        <p:spPr>
          <a:xfrm>
            <a:off x="4741857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AC20570-3975-69F9-C8EF-89AB0CF93722}"/>
              </a:ext>
            </a:extLst>
          </p:cNvPr>
          <p:cNvSpPr txBox="1"/>
          <p:nvPr/>
        </p:nvSpPr>
        <p:spPr>
          <a:xfrm>
            <a:off x="5512925" y="522545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Repeat</a:t>
            </a:r>
          </a:p>
          <a:p>
            <a:pPr algn="ctr"/>
            <a:r>
              <a:rPr lang="en-US" altLang="ko-KR" sz="1200">
                <a:latin typeface="+mn-ea"/>
              </a:rPr>
              <a:t>Vector</a:t>
            </a:r>
            <a:endParaRPr lang="ko-KR" altLang="en-US" sz="120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D4844A1-07F8-D5A2-4345-7602A435542D}"/>
              </a:ext>
            </a:extLst>
          </p:cNvPr>
          <p:cNvSpPr txBox="1"/>
          <p:nvPr/>
        </p:nvSpPr>
        <p:spPr>
          <a:xfrm>
            <a:off x="6814752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A8ABFFB-0FFD-742F-4FD3-BAC299E87B0C}"/>
              </a:ext>
            </a:extLst>
          </p:cNvPr>
          <p:cNvSpPr txBox="1"/>
          <p:nvPr/>
        </p:nvSpPr>
        <p:spPr>
          <a:xfrm>
            <a:off x="8112494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B94B7F16-0ED9-D033-D507-D80764AAFCA4}"/>
              </a:ext>
            </a:extLst>
          </p:cNvPr>
          <p:cNvCxnSpPr>
            <a:cxnSpLocks/>
            <a:stCxn id="133" idx="0"/>
            <a:endCxn id="189" idx="0"/>
          </p:cNvCxnSpPr>
          <p:nvPr/>
        </p:nvCxnSpPr>
        <p:spPr>
          <a:xfrm rot="5400000" flipH="1" flipV="1">
            <a:off x="6199585" y="-518519"/>
            <a:ext cx="12700" cy="5712067"/>
          </a:xfrm>
          <a:prstGeom prst="bentConnector3">
            <a:avLst>
              <a:gd name="adj1" fmla="val 6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2EBED59-1314-6146-A1E7-C1E2985A4194}"/>
              </a:ext>
            </a:extLst>
          </p:cNvPr>
          <p:cNvSpPr txBox="1"/>
          <p:nvPr/>
        </p:nvSpPr>
        <p:spPr>
          <a:xfrm>
            <a:off x="5289767" y="127636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Loss Function = MSE</a:t>
            </a:r>
            <a:endParaRPr lang="ko-KR" altLang="en-US" sz="1200">
              <a:latin typeface="+mn-ea"/>
            </a:endParaRPr>
          </a:p>
        </p:txBody>
      </p:sp>
      <p:pic>
        <p:nvPicPr>
          <p:cNvPr id="240" name="그림 239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7148436A-F9B7-A7E6-3223-F63ABF6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44" y="5351168"/>
            <a:ext cx="820500" cy="512237"/>
          </a:xfrm>
          <a:prstGeom prst="rect">
            <a:avLst/>
          </a:prstGeom>
        </p:spPr>
      </p:pic>
      <p:pic>
        <p:nvPicPr>
          <p:cNvPr id="241" name="그림 240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318B520D-841B-DDFE-0813-AA3695DE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65" y="5363638"/>
            <a:ext cx="820500" cy="512237"/>
          </a:xfrm>
          <a:prstGeom prst="rect">
            <a:avLst/>
          </a:prstGeom>
        </p:spPr>
      </p:pic>
      <p:pic>
        <p:nvPicPr>
          <p:cNvPr id="242" name="그림 241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F5C3AD22-7C88-6E59-FAB4-79865796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66" y="5354539"/>
            <a:ext cx="820500" cy="512237"/>
          </a:xfrm>
          <a:prstGeom prst="rect">
            <a:avLst/>
          </a:prstGeom>
        </p:spPr>
      </p:pic>
      <p:pic>
        <p:nvPicPr>
          <p:cNvPr id="243" name="그림 242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C2FBDC69-DBE3-4414-CC92-30BB5531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52" y="5354098"/>
            <a:ext cx="820500" cy="512237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E53DB8F4-987C-B833-FD43-1C5030076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7" b="86325" l="2064" r="96998">
                        <a14:foregroundMark x1="5629" y1="50855" x2="5629" y2="50855"/>
                        <a14:foregroundMark x1="2064" y1="47650" x2="2064" y2="47650"/>
                        <a14:foregroundMark x1="54972" y1="6624" x2="54972" y2="6624"/>
                        <a14:foregroundMark x1="55535" y1="2564" x2="55535" y2="2564"/>
                        <a14:foregroundMark x1="86304" y1="35043" x2="86304" y2="35043"/>
                        <a14:foregroundMark x1="76923" y1="70513" x2="76923" y2="70513"/>
                        <a14:foregroundMark x1="76923" y1="70513" x2="76923" y2="70513"/>
                        <a14:foregroundMark x1="76923" y1="70513" x2="35835" y2="79274"/>
                        <a14:foregroundMark x1="46154" y1="86325" x2="68480" y2="68590"/>
                        <a14:foregroundMark x1="75985" y1="63462" x2="86304" y2="28419"/>
                        <a14:foregroundMark x1="81801" y1="26923" x2="74296" y2="39530"/>
                        <a14:foregroundMark x1="83114" y1="35043" x2="92120" y2="46154"/>
                        <a14:foregroundMark x1="96998" y1="43590" x2="96998" y2="43590"/>
                        <a14:foregroundMark x1="96998" y1="43590" x2="96998" y2="43590"/>
                        <a14:foregroundMark x1="96998" y1="43590" x2="96998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29"/>
          <a:stretch/>
        </p:blipFill>
        <p:spPr>
          <a:xfrm>
            <a:off x="6065015" y="5301826"/>
            <a:ext cx="385054" cy="308922"/>
          </a:xfrm>
          <a:prstGeom prst="rect">
            <a:avLst/>
          </a:prstGeom>
        </p:spPr>
      </p:pic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80C4A25E-E3DA-7517-4730-FA4164AE44F8}"/>
              </a:ext>
            </a:extLst>
          </p:cNvPr>
          <p:cNvSpPr/>
          <p:nvPr/>
        </p:nvSpPr>
        <p:spPr>
          <a:xfrm>
            <a:off x="4458" y="0"/>
            <a:ext cx="12187543" cy="6864353"/>
          </a:xfrm>
          <a:custGeom>
            <a:avLst/>
            <a:gdLst>
              <a:gd name="connsiteX0" fmla="*/ 2994919 w 12191999"/>
              <a:gd name="connsiteY0" fmla="*/ 2592635 h 6858000"/>
              <a:gd name="connsiteX1" fmla="*/ 2994919 w 12191999"/>
              <a:gd name="connsiteY1" fmla="*/ 3983452 h 6858000"/>
              <a:gd name="connsiteX2" fmla="*/ 3676149 w 12191999"/>
              <a:gd name="connsiteY2" fmla="*/ 3983452 h 6858000"/>
              <a:gd name="connsiteX3" fmla="*/ 3676149 w 12191999"/>
              <a:gd name="connsiteY3" fmla="*/ 2592635 h 6858000"/>
              <a:gd name="connsiteX4" fmla="*/ 6244700 w 12191999"/>
              <a:gd name="connsiteY4" fmla="*/ 2167847 h 6858000"/>
              <a:gd name="connsiteX5" fmla="*/ 6244700 w 12191999"/>
              <a:gd name="connsiteY5" fmla="*/ 4390575 h 6858000"/>
              <a:gd name="connsiteX6" fmla="*/ 6918640 w 12191999"/>
              <a:gd name="connsiteY6" fmla="*/ 4390575 h 6858000"/>
              <a:gd name="connsiteX7" fmla="*/ 6918640 w 12191999"/>
              <a:gd name="connsiteY7" fmla="*/ 2167847 h 6858000"/>
              <a:gd name="connsiteX8" fmla="*/ 5321374 w 12191999"/>
              <a:gd name="connsiteY8" fmla="*/ 2167847 h 6858000"/>
              <a:gd name="connsiteX9" fmla="*/ 5321374 w 12191999"/>
              <a:gd name="connsiteY9" fmla="*/ 4390575 h 6858000"/>
              <a:gd name="connsiteX10" fmla="*/ 5535636 w 12191999"/>
              <a:gd name="connsiteY10" fmla="*/ 4390575 h 6858000"/>
              <a:gd name="connsiteX11" fmla="*/ 5535636 w 12191999"/>
              <a:gd name="connsiteY11" fmla="*/ 2167847 h 6858000"/>
              <a:gd name="connsiteX12" fmla="*/ 3962013 w 12191999"/>
              <a:gd name="connsiteY12" fmla="*/ 1992056 h 6858000"/>
              <a:gd name="connsiteX13" fmla="*/ 3962013 w 12191999"/>
              <a:gd name="connsiteY13" fmla="*/ 4597163 h 6858000"/>
              <a:gd name="connsiteX14" fmla="*/ 4643243 w 12191999"/>
              <a:gd name="connsiteY14" fmla="*/ 4597163 h 6858000"/>
              <a:gd name="connsiteX15" fmla="*/ 4643243 w 12191999"/>
              <a:gd name="connsiteY15" fmla="*/ 1992056 h 6858000"/>
              <a:gd name="connsiteX16" fmla="*/ 0 w 12191999"/>
              <a:gd name="connsiteY16" fmla="*/ 0 h 6858000"/>
              <a:gd name="connsiteX17" fmla="*/ 12191999 w 12191999"/>
              <a:gd name="connsiteY17" fmla="*/ 0 h 6858000"/>
              <a:gd name="connsiteX18" fmla="*/ 12191999 w 12191999"/>
              <a:gd name="connsiteY18" fmla="*/ 6858000 h 6858000"/>
              <a:gd name="connsiteX19" fmla="*/ 0 w 12191999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8000">
                <a:moveTo>
                  <a:pt x="2994919" y="2592635"/>
                </a:moveTo>
                <a:lnTo>
                  <a:pt x="2994919" y="3983452"/>
                </a:lnTo>
                <a:lnTo>
                  <a:pt x="3676149" y="3983452"/>
                </a:lnTo>
                <a:lnTo>
                  <a:pt x="3676149" y="2592635"/>
                </a:lnTo>
                <a:close/>
                <a:moveTo>
                  <a:pt x="6244700" y="2167847"/>
                </a:moveTo>
                <a:lnTo>
                  <a:pt x="6244700" y="4390575"/>
                </a:lnTo>
                <a:lnTo>
                  <a:pt x="6918640" y="4390575"/>
                </a:lnTo>
                <a:lnTo>
                  <a:pt x="6918640" y="2167847"/>
                </a:lnTo>
                <a:close/>
                <a:moveTo>
                  <a:pt x="5321374" y="2167847"/>
                </a:moveTo>
                <a:lnTo>
                  <a:pt x="5321374" y="4390575"/>
                </a:lnTo>
                <a:lnTo>
                  <a:pt x="5535636" y="4390575"/>
                </a:lnTo>
                <a:lnTo>
                  <a:pt x="5535636" y="2167847"/>
                </a:lnTo>
                <a:close/>
                <a:moveTo>
                  <a:pt x="3962013" y="1992056"/>
                </a:moveTo>
                <a:lnTo>
                  <a:pt x="3962013" y="4597163"/>
                </a:lnTo>
                <a:lnTo>
                  <a:pt x="4643243" y="4597163"/>
                </a:lnTo>
                <a:lnTo>
                  <a:pt x="4643243" y="1992056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10000"/>
              <a:alpha val="91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98FE4D-0514-D4A2-E346-9271763B5ECF}"/>
              </a:ext>
            </a:extLst>
          </p:cNvPr>
          <p:cNvSpPr txBox="1"/>
          <p:nvPr/>
        </p:nvSpPr>
        <p:spPr>
          <a:xfrm>
            <a:off x="1225115" y="1107343"/>
            <a:ext cx="989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“Encoder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에서 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히든레이어가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입력값을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압축하여 데이터의 특징을 추출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832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F1F78B-6B58-7F99-0DB3-087C42EDD85E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+mn-ea"/>
              </a:rPr>
              <a:t>LSTM – </a:t>
            </a:r>
            <a:r>
              <a:rPr lang="en-US" altLang="ko-KR" err="1">
                <a:solidFill>
                  <a:srgbClr val="000000"/>
                </a:solidFill>
                <a:latin typeface="+mn-ea"/>
              </a:rPr>
              <a:t>AutoEncoder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의 구성은 위의 그림과 같다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3" y="-31899"/>
            <a:ext cx="17846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 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809E6-B29F-EC6D-F7B2-A4CD861CDABC}"/>
              </a:ext>
            </a:extLst>
          </p:cNvPr>
          <p:cNvSpPr txBox="1"/>
          <p:nvPr/>
        </p:nvSpPr>
        <p:spPr>
          <a:xfrm>
            <a:off x="471581" y="678230"/>
            <a:ext cx="235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</a:t>
            </a:r>
            <a:r>
              <a:rPr lang="en-US" altLang="ko-KR" err="1">
                <a:latin typeface="+mn-ea"/>
              </a:rPr>
              <a:t>AutoEncoder</a:t>
            </a:r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E92443-8378-DD71-D843-19448E74A0C2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C74D96-59FD-14D8-558D-40A7150A5DFE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2FA6E-2973-16F6-80A6-A05AB525D95B}"/>
              </a:ext>
            </a:extLst>
          </p:cNvPr>
          <p:cNvSpPr/>
          <p:nvPr/>
        </p:nvSpPr>
        <p:spPr>
          <a:xfrm>
            <a:off x="2995351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Input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64F8A4B9-BC41-E228-3957-8CBF30FC8694}"/>
              </a:ext>
            </a:extLst>
          </p:cNvPr>
          <p:cNvSpPr/>
          <p:nvPr/>
        </p:nvSpPr>
        <p:spPr>
          <a:xfrm>
            <a:off x="287573" y="2589210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왼쪽 중괄호 115">
            <a:extLst>
              <a:ext uri="{FF2B5EF4-FFF2-40B4-BE49-F238E27FC236}">
                <a16:creationId xmlns:a16="http://schemas.microsoft.com/office/drawing/2014/main" id="{0E1436E0-8912-29BC-6D5A-612FB8CE2D9F}"/>
              </a:ext>
            </a:extLst>
          </p:cNvPr>
          <p:cNvSpPr/>
          <p:nvPr/>
        </p:nvSpPr>
        <p:spPr>
          <a:xfrm rot="2637909">
            <a:off x="335568" y="2472858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444D84-7B05-1822-F73D-ECE25B20BDAD}"/>
              </a:ext>
            </a:extLst>
          </p:cNvPr>
          <p:cNvSpPr txBox="1"/>
          <p:nvPr/>
        </p:nvSpPr>
        <p:spPr>
          <a:xfrm>
            <a:off x="156504" y="2549059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18" name="왼쪽 중괄호 117">
            <a:extLst>
              <a:ext uri="{FF2B5EF4-FFF2-40B4-BE49-F238E27FC236}">
                <a16:creationId xmlns:a16="http://schemas.microsoft.com/office/drawing/2014/main" id="{A79E95BF-4BB8-9240-49E2-F428925D6ABA}"/>
              </a:ext>
            </a:extLst>
          </p:cNvPr>
          <p:cNvSpPr/>
          <p:nvPr/>
        </p:nvSpPr>
        <p:spPr>
          <a:xfrm>
            <a:off x="172145" y="2957515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BBC37E-8973-1C9B-5295-F336A2FC327C}"/>
              </a:ext>
            </a:extLst>
          </p:cNvPr>
          <p:cNvSpPr txBox="1"/>
          <p:nvPr/>
        </p:nvSpPr>
        <p:spPr>
          <a:xfrm>
            <a:off x="7317" y="33815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20" name="왼쪽 중괄호 119">
            <a:extLst>
              <a:ext uri="{FF2B5EF4-FFF2-40B4-BE49-F238E27FC236}">
                <a16:creationId xmlns:a16="http://schemas.microsoft.com/office/drawing/2014/main" id="{4C65633C-7288-0B13-794A-B8943C517A77}"/>
              </a:ext>
            </a:extLst>
          </p:cNvPr>
          <p:cNvSpPr/>
          <p:nvPr/>
        </p:nvSpPr>
        <p:spPr>
          <a:xfrm rot="16200000">
            <a:off x="1209049" y="3068290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29F64-86A7-A176-F4C7-7609C45E302F}"/>
              </a:ext>
            </a:extLst>
          </p:cNvPr>
          <p:cNvSpPr/>
          <p:nvPr/>
        </p:nvSpPr>
        <p:spPr>
          <a:xfrm>
            <a:off x="292334" y="2952751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5151C516-C050-80F1-811F-1CA55E448AFF}"/>
              </a:ext>
            </a:extLst>
          </p:cNvPr>
          <p:cNvSpPr/>
          <p:nvPr/>
        </p:nvSpPr>
        <p:spPr>
          <a:xfrm>
            <a:off x="298613" y="2589210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CC6043-2EAA-7111-FDD3-3439AC3E4C8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01865" y="2589210"/>
            <a:ext cx="2293054" cy="3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E522240-839D-29B2-042F-FDE76D95BE0B}"/>
              </a:ext>
            </a:extLst>
          </p:cNvPr>
          <p:cNvCxnSpPr>
            <a:cxnSpLocks/>
          </p:cNvCxnSpPr>
          <p:nvPr/>
        </p:nvCxnSpPr>
        <p:spPr>
          <a:xfrm>
            <a:off x="469712" y="3978734"/>
            <a:ext cx="25252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AE5E354-F16B-B9AF-0984-F2442537AB09}"/>
              </a:ext>
            </a:extLst>
          </p:cNvPr>
          <p:cNvSpPr/>
          <p:nvPr/>
        </p:nvSpPr>
        <p:spPr>
          <a:xfrm>
            <a:off x="1030087" y="4093124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B1E245-A7A2-31B5-8933-7EEEB3E5552F}"/>
              </a:ext>
            </a:extLst>
          </p:cNvPr>
          <p:cNvSpPr txBox="1"/>
          <p:nvPr/>
        </p:nvSpPr>
        <p:spPr>
          <a:xfrm>
            <a:off x="1040437" y="4056485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86C94E-E0E4-D04C-5C9D-3426C08E05BC}"/>
              </a:ext>
            </a:extLst>
          </p:cNvPr>
          <p:cNvSpPr txBox="1"/>
          <p:nvPr/>
        </p:nvSpPr>
        <p:spPr>
          <a:xfrm>
            <a:off x="3092521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0EBFF61-F43C-0976-45B4-C5FDF2D5D690}"/>
              </a:ext>
            </a:extLst>
          </p:cNvPr>
          <p:cNvCxnSpPr>
            <a:cxnSpLocks/>
            <a:stCxn id="13" idx="3"/>
            <a:endCxn id="163" idx="1"/>
          </p:cNvCxnSpPr>
          <p:nvPr/>
        </p:nvCxnSpPr>
        <p:spPr>
          <a:xfrm>
            <a:off x="3676889" y="3281235"/>
            <a:ext cx="299669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461BEE-3210-BA85-AB25-13C85E531C60}"/>
              </a:ext>
            </a:extLst>
          </p:cNvPr>
          <p:cNvSpPr/>
          <p:nvPr/>
        </p:nvSpPr>
        <p:spPr>
          <a:xfrm>
            <a:off x="5345017" y="2175589"/>
            <a:ext cx="201063" cy="2222728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2E3D021-DB96-1C74-BA6C-9FA7D11B5C8C}"/>
              </a:ext>
            </a:extLst>
          </p:cNvPr>
          <p:cNvSpPr txBox="1"/>
          <p:nvPr/>
        </p:nvSpPr>
        <p:spPr>
          <a:xfrm>
            <a:off x="5194517" y="1940817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(1,64)</a:t>
            </a:r>
            <a:endParaRPr lang="ko-KR" altLang="en-US" sz="1000"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3BAB601-2457-D475-F5E9-853CE02E381B}"/>
              </a:ext>
            </a:extLst>
          </p:cNvPr>
          <p:cNvSpPr/>
          <p:nvPr/>
        </p:nvSpPr>
        <p:spPr>
          <a:xfrm>
            <a:off x="3976558" y="1980913"/>
            <a:ext cx="661925" cy="2605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2D0F57A-7081-953D-E35B-5D526F1812C2}"/>
              </a:ext>
            </a:extLst>
          </p:cNvPr>
          <p:cNvSpPr txBox="1"/>
          <p:nvPr/>
        </p:nvSpPr>
        <p:spPr>
          <a:xfrm>
            <a:off x="4027573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C9D9B5D6-4F44-EF74-A846-2DF85FD6EE76}"/>
              </a:ext>
            </a:extLst>
          </p:cNvPr>
          <p:cNvCxnSpPr>
            <a:cxnSpLocks/>
            <a:stCxn id="163" idx="3"/>
            <a:endCxn id="159" idx="1"/>
          </p:cNvCxnSpPr>
          <p:nvPr/>
        </p:nvCxnSpPr>
        <p:spPr>
          <a:xfrm>
            <a:off x="4638483" y="3283467"/>
            <a:ext cx="706534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536C15B-FA82-B3E4-92F9-C458C0F4F2BE}"/>
              </a:ext>
            </a:extLst>
          </p:cNvPr>
          <p:cNvSpPr/>
          <p:nvPr/>
        </p:nvSpPr>
        <p:spPr>
          <a:xfrm>
            <a:off x="6246125" y="2175589"/>
            <a:ext cx="666836" cy="22227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Hidden 2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CA06CFB-8069-4C6B-1EF0-A624D681209D}"/>
              </a:ext>
            </a:extLst>
          </p:cNvPr>
          <p:cNvCxnSpPr>
            <a:cxnSpLocks/>
            <a:stCxn id="159" idx="3"/>
            <a:endCxn id="172" idx="1"/>
          </p:cNvCxnSpPr>
          <p:nvPr/>
        </p:nvCxnSpPr>
        <p:spPr>
          <a:xfrm>
            <a:off x="5546080" y="3286953"/>
            <a:ext cx="700045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E722B17-1A33-916D-F836-F0E475B7FEAC}"/>
              </a:ext>
            </a:extLst>
          </p:cNvPr>
          <p:cNvSpPr txBox="1"/>
          <p:nvPr/>
        </p:nvSpPr>
        <p:spPr>
          <a:xfrm>
            <a:off x="6312282" y="195034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(5,64)</a:t>
            </a:r>
            <a:endParaRPr lang="ko-KR" altLang="en-US" sz="1000">
              <a:latin typeface="+mn-ea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A4C7485-990A-2DF4-4C0D-9E63887F3063}"/>
              </a:ext>
            </a:extLst>
          </p:cNvPr>
          <p:cNvCxnSpPr>
            <a:cxnSpLocks/>
            <a:stCxn id="172" idx="3"/>
            <a:endCxn id="185" idx="1"/>
          </p:cNvCxnSpPr>
          <p:nvPr/>
        </p:nvCxnSpPr>
        <p:spPr>
          <a:xfrm flipV="1">
            <a:off x="6912961" y="3283467"/>
            <a:ext cx="408166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5815600-F0CB-BBB2-AF69-AE5AC4A55F46}"/>
              </a:ext>
            </a:extLst>
          </p:cNvPr>
          <p:cNvSpPr/>
          <p:nvPr/>
        </p:nvSpPr>
        <p:spPr>
          <a:xfrm>
            <a:off x="7321127" y="1980913"/>
            <a:ext cx="661925" cy="2605108"/>
          </a:xfrm>
          <a:prstGeom prst="rect">
            <a:avLst/>
          </a:prstGeom>
          <a:solidFill>
            <a:srgbClr val="009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CBBC0E-DA03-AE1C-B7EF-403ED00B8490}"/>
              </a:ext>
            </a:extLst>
          </p:cNvPr>
          <p:cNvSpPr txBox="1"/>
          <p:nvPr/>
        </p:nvSpPr>
        <p:spPr>
          <a:xfrm>
            <a:off x="7372142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B1A8B24-A9A3-75FA-385A-3275E75EAA37}"/>
              </a:ext>
            </a:extLst>
          </p:cNvPr>
          <p:cNvSpPr/>
          <p:nvPr/>
        </p:nvSpPr>
        <p:spPr>
          <a:xfrm>
            <a:off x="8707418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Output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8F3096C-D394-C4F0-B558-9E4AA51EC499}"/>
              </a:ext>
            </a:extLst>
          </p:cNvPr>
          <p:cNvSpPr txBox="1"/>
          <p:nvPr/>
        </p:nvSpPr>
        <p:spPr>
          <a:xfrm>
            <a:off x="8804588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7F0D2FA-255C-D338-1227-B18C408AE34E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7983052" y="3281235"/>
            <a:ext cx="724366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8BDD2B6E-5A1D-F58D-740A-A54BDBE643A9}"/>
              </a:ext>
            </a:extLst>
          </p:cNvPr>
          <p:cNvSpPr/>
          <p:nvPr/>
        </p:nvSpPr>
        <p:spPr>
          <a:xfrm>
            <a:off x="9586169" y="2582895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2" name="왼쪽 중괄호 191">
            <a:extLst>
              <a:ext uri="{FF2B5EF4-FFF2-40B4-BE49-F238E27FC236}">
                <a16:creationId xmlns:a16="http://schemas.microsoft.com/office/drawing/2014/main" id="{63C46778-2EAB-CB43-70FD-6D3AC23CD8D4}"/>
              </a:ext>
            </a:extLst>
          </p:cNvPr>
          <p:cNvSpPr/>
          <p:nvPr/>
        </p:nvSpPr>
        <p:spPr>
          <a:xfrm rot="2637909">
            <a:off x="9634164" y="2466543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784A0BE-E186-B5E8-68CF-0C1FF938644A}"/>
              </a:ext>
            </a:extLst>
          </p:cNvPr>
          <p:cNvSpPr txBox="1"/>
          <p:nvPr/>
        </p:nvSpPr>
        <p:spPr>
          <a:xfrm>
            <a:off x="9455100" y="254274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94" name="왼쪽 중괄호 193">
            <a:extLst>
              <a:ext uri="{FF2B5EF4-FFF2-40B4-BE49-F238E27FC236}">
                <a16:creationId xmlns:a16="http://schemas.microsoft.com/office/drawing/2014/main" id="{16391F7E-2513-140E-4DF6-FCEB27674EBD}"/>
              </a:ext>
            </a:extLst>
          </p:cNvPr>
          <p:cNvSpPr/>
          <p:nvPr/>
        </p:nvSpPr>
        <p:spPr>
          <a:xfrm>
            <a:off x="9470741" y="2951200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7E4F75-725C-7026-C8BA-BBE869D04855}"/>
              </a:ext>
            </a:extLst>
          </p:cNvPr>
          <p:cNvSpPr txBox="1"/>
          <p:nvPr/>
        </p:nvSpPr>
        <p:spPr>
          <a:xfrm>
            <a:off x="9319071" y="337817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96" name="왼쪽 중괄호 195">
            <a:extLst>
              <a:ext uri="{FF2B5EF4-FFF2-40B4-BE49-F238E27FC236}">
                <a16:creationId xmlns:a16="http://schemas.microsoft.com/office/drawing/2014/main" id="{63E71203-35A4-5580-0B21-F21F7AF77FCC}"/>
              </a:ext>
            </a:extLst>
          </p:cNvPr>
          <p:cNvSpPr/>
          <p:nvPr/>
        </p:nvSpPr>
        <p:spPr>
          <a:xfrm rot="16200000">
            <a:off x="10507645" y="3061975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410ACEC-B96F-7DCA-D6FA-9A4063F52746}"/>
              </a:ext>
            </a:extLst>
          </p:cNvPr>
          <p:cNvSpPr/>
          <p:nvPr/>
        </p:nvSpPr>
        <p:spPr>
          <a:xfrm>
            <a:off x="9590930" y="2946436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8" name="평행 사변형 197">
            <a:extLst>
              <a:ext uri="{FF2B5EF4-FFF2-40B4-BE49-F238E27FC236}">
                <a16:creationId xmlns:a16="http://schemas.microsoft.com/office/drawing/2014/main" id="{638C3C74-4289-A306-CB41-2FEC45D2BDCB}"/>
              </a:ext>
            </a:extLst>
          </p:cNvPr>
          <p:cNvSpPr/>
          <p:nvPr/>
        </p:nvSpPr>
        <p:spPr>
          <a:xfrm>
            <a:off x="9597209" y="2582895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B2BBB1D-335E-FB65-4770-CAA783DD809F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8990811" y="2582895"/>
            <a:ext cx="10096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3DE43E0-BFC4-B040-C85F-5E4345CB1670}"/>
              </a:ext>
            </a:extLst>
          </p:cNvPr>
          <p:cNvCxnSpPr>
            <a:cxnSpLocks/>
            <a:endCxn id="197" idx="2"/>
          </p:cNvCxnSpPr>
          <p:nvPr/>
        </p:nvCxnSpPr>
        <p:spPr>
          <a:xfrm flipV="1">
            <a:off x="8996783" y="3972418"/>
            <a:ext cx="661846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F1C711E-F77D-C06A-DDED-AAE09D7C8394}"/>
              </a:ext>
            </a:extLst>
          </p:cNvPr>
          <p:cNvSpPr/>
          <p:nvPr/>
        </p:nvSpPr>
        <p:spPr>
          <a:xfrm>
            <a:off x="10328683" y="4086809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E5F21FA-5A2E-46FB-D199-ADA7DE2C7F81}"/>
              </a:ext>
            </a:extLst>
          </p:cNvPr>
          <p:cNvSpPr txBox="1"/>
          <p:nvPr/>
        </p:nvSpPr>
        <p:spPr>
          <a:xfrm>
            <a:off x="10339033" y="4050170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A8A597D-9897-6722-D301-48A8BBA1F63D}"/>
              </a:ext>
            </a:extLst>
          </p:cNvPr>
          <p:cNvCxnSpPr>
            <a:cxnSpLocks/>
          </p:cNvCxnSpPr>
          <p:nvPr/>
        </p:nvCxnSpPr>
        <p:spPr>
          <a:xfrm>
            <a:off x="3830976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8D1E6A0-9AB0-0B84-ED0C-CB6FC386DF18}"/>
              </a:ext>
            </a:extLst>
          </p:cNvPr>
          <p:cNvCxnSpPr>
            <a:cxnSpLocks/>
          </p:cNvCxnSpPr>
          <p:nvPr/>
        </p:nvCxnSpPr>
        <p:spPr>
          <a:xfrm>
            <a:off x="5039375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F8B81FC-D6FA-608E-E406-5CBC41201DEF}"/>
              </a:ext>
            </a:extLst>
          </p:cNvPr>
          <p:cNvCxnSpPr>
            <a:cxnSpLocks/>
          </p:cNvCxnSpPr>
          <p:nvPr/>
        </p:nvCxnSpPr>
        <p:spPr>
          <a:xfrm>
            <a:off x="5955157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84ABE634-8428-A77A-4D15-C5B171D4F68A}"/>
              </a:ext>
            </a:extLst>
          </p:cNvPr>
          <p:cNvCxnSpPr>
            <a:cxnSpLocks/>
          </p:cNvCxnSpPr>
          <p:nvPr/>
        </p:nvCxnSpPr>
        <p:spPr>
          <a:xfrm>
            <a:off x="7093380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28B12B4-5ABB-E471-BC5B-FE2CF6A46EE2}"/>
              </a:ext>
            </a:extLst>
          </p:cNvPr>
          <p:cNvCxnSpPr>
            <a:cxnSpLocks/>
          </p:cNvCxnSpPr>
          <p:nvPr/>
        </p:nvCxnSpPr>
        <p:spPr>
          <a:xfrm>
            <a:off x="8407008" y="3281235"/>
            <a:ext cx="0" cy="190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60721CA-B657-8B80-9AFE-3234DD3179D6}"/>
              </a:ext>
            </a:extLst>
          </p:cNvPr>
          <p:cNvSpPr txBox="1"/>
          <p:nvPr/>
        </p:nvSpPr>
        <p:spPr>
          <a:xfrm>
            <a:off x="3529205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E91EF50-370D-C422-B0E9-B8C96B5A965D}"/>
              </a:ext>
            </a:extLst>
          </p:cNvPr>
          <p:cNvSpPr txBox="1"/>
          <p:nvPr/>
        </p:nvSpPr>
        <p:spPr>
          <a:xfrm>
            <a:off x="4741857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AC20570-3975-69F9-C8EF-89AB0CF93722}"/>
              </a:ext>
            </a:extLst>
          </p:cNvPr>
          <p:cNvSpPr txBox="1"/>
          <p:nvPr/>
        </p:nvSpPr>
        <p:spPr>
          <a:xfrm>
            <a:off x="5512925" y="522545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Repeat</a:t>
            </a:r>
          </a:p>
          <a:p>
            <a:pPr algn="ctr"/>
            <a:r>
              <a:rPr lang="en-US" altLang="ko-KR" sz="1200">
                <a:latin typeface="+mn-ea"/>
              </a:rPr>
              <a:t>Vector</a:t>
            </a:r>
            <a:endParaRPr lang="ko-KR" altLang="en-US" sz="120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D4844A1-07F8-D5A2-4345-7602A435542D}"/>
              </a:ext>
            </a:extLst>
          </p:cNvPr>
          <p:cNvSpPr txBox="1"/>
          <p:nvPr/>
        </p:nvSpPr>
        <p:spPr>
          <a:xfrm>
            <a:off x="6814752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A8ABFFB-0FFD-742F-4FD3-BAC299E87B0C}"/>
              </a:ext>
            </a:extLst>
          </p:cNvPr>
          <p:cNvSpPr txBox="1"/>
          <p:nvPr/>
        </p:nvSpPr>
        <p:spPr>
          <a:xfrm>
            <a:off x="8112494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B94B7F16-0ED9-D033-D507-D80764AAFCA4}"/>
              </a:ext>
            </a:extLst>
          </p:cNvPr>
          <p:cNvCxnSpPr>
            <a:cxnSpLocks/>
            <a:stCxn id="133" idx="0"/>
            <a:endCxn id="189" idx="0"/>
          </p:cNvCxnSpPr>
          <p:nvPr/>
        </p:nvCxnSpPr>
        <p:spPr>
          <a:xfrm rot="5400000" flipH="1" flipV="1">
            <a:off x="6199585" y="-518519"/>
            <a:ext cx="12700" cy="5712067"/>
          </a:xfrm>
          <a:prstGeom prst="bentConnector3">
            <a:avLst>
              <a:gd name="adj1" fmla="val 6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2EBED59-1314-6146-A1E7-C1E2985A4194}"/>
              </a:ext>
            </a:extLst>
          </p:cNvPr>
          <p:cNvSpPr txBox="1"/>
          <p:nvPr/>
        </p:nvSpPr>
        <p:spPr>
          <a:xfrm>
            <a:off x="5289767" y="127636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Loss Function = MSE</a:t>
            </a:r>
            <a:endParaRPr lang="ko-KR" altLang="en-US" sz="1200">
              <a:latin typeface="+mn-ea"/>
            </a:endParaRPr>
          </a:p>
        </p:txBody>
      </p:sp>
      <p:pic>
        <p:nvPicPr>
          <p:cNvPr id="240" name="그림 239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7148436A-F9B7-A7E6-3223-F63ABF6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44" y="5351168"/>
            <a:ext cx="820500" cy="512237"/>
          </a:xfrm>
          <a:prstGeom prst="rect">
            <a:avLst/>
          </a:prstGeom>
        </p:spPr>
      </p:pic>
      <p:pic>
        <p:nvPicPr>
          <p:cNvPr id="241" name="그림 240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318B520D-841B-DDFE-0813-AA3695DE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65" y="5363638"/>
            <a:ext cx="820500" cy="512237"/>
          </a:xfrm>
          <a:prstGeom prst="rect">
            <a:avLst/>
          </a:prstGeom>
        </p:spPr>
      </p:pic>
      <p:pic>
        <p:nvPicPr>
          <p:cNvPr id="242" name="그림 241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F5C3AD22-7C88-6E59-FAB4-79865796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66" y="5354539"/>
            <a:ext cx="820500" cy="512237"/>
          </a:xfrm>
          <a:prstGeom prst="rect">
            <a:avLst/>
          </a:prstGeom>
        </p:spPr>
      </p:pic>
      <p:pic>
        <p:nvPicPr>
          <p:cNvPr id="243" name="그림 242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C2FBDC69-DBE3-4414-CC92-30BB5531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52" y="5354098"/>
            <a:ext cx="820500" cy="512237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E53DB8F4-987C-B833-FD43-1C5030076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7" b="86325" l="2064" r="96998">
                        <a14:foregroundMark x1="5629" y1="50855" x2="5629" y2="50855"/>
                        <a14:foregroundMark x1="2064" y1="47650" x2="2064" y2="47650"/>
                        <a14:foregroundMark x1="54972" y1="6624" x2="54972" y2="6624"/>
                        <a14:foregroundMark x1="55535" y1="2564" x2="55535" y2="2564"/>
                        <a14:foregroundMark x1="86304" y1="35043" x2="86304" y2="35043"/>
                        <a14:foregroundMark x1="76923" y1="70513" x2="76923" y2="70513"/>
                        <a14:foregroundMark x1="76923" y1="70513" x2="76923" y2="70513"/>
                        <a14:foregroundMark x1="76923" y1="70513" x2="35835" y2="79274"/>
                        <a14:foregroundMark x1="46154" y1="86325" x2="68480" y2="68590"/>
                        <a14:foregroundMark x1="75985" y1="63462" x2="86304" y2="28419"/>
                        <a14:foregroundMark x1="81801" y1="26923" x2="74296" y2="39530"/>
                        <a14:foregroundMark x1="83114" y1="35043" x2="92120" y2="46154"/>
                        <a14:foregroundMark x1="96998" y1="43590" x2="96998" y2="43590"/>
                        <a14:foregroundMark x1="96998" y1="43590" x2="96998" y2="43590"/>
                        <a14:foregroundMark x1="96998" y1="43590" x2="96998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29"/>
          <a:stretch/>
        </p:blipFill>
        <p:spPr>
          <a:xfrm>
            <a:off x="6065015" y="5301826"/>
            <a:ext cx="385054" cy="308922"/>
          </a:xfrm>
          <a:prstGeom prst="rect">
            <a:avLst/>
          </a:prstGeom>
        </p:spPr>
      </p:pic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65A07FF6-56FF-CA5C-0E39-369287CED9A3}"/>
              </a:ext>
            </a:extLst>
          </p:cNvPr>
          <p:cNvSpPr/>
          <p:nvPr/>
        </p:nvSpPr>
        <p:spPr>
          <a:xfrm>
            <a:off x="-4455" y="0"/>
            <a:ext cx="12169719" cy="6868810"/>
          </a:xfrm>
          <a:custGeom>
            <a:avLst/>
            <a:gdLst>
              <a:gd name="connsiteX0" fmla="*/ 8712269 w 12191999"/>
              <a:gd name="connsiteY0" fmla="*/ 2592635 h 6877722"/>
              <a:gd name="connsiteX1" fmla="*/ 8712269 w 12191999"/>
              <a:gd name="connsiteY1" fmla="*/ 3983453 h 6877722"/>
              <a:gd name="connsiteX2" fmla="*/ 9399123 w 12191999"/>
              <a:gd name="connsiteY2" fmla="*/ 3983453 h 6877722"/>
              <a:gd name="connsiteX3" fmla="*/ 9399123 w 12191999"/>
              <a:gd name="connsiteY3" fmla="*/ 2592635 h 6877722"/>
              <a:gd name="connsiteX4" fmla="*/ 6237092 w 12191999"/>
              <a:gd name="connsiteY4" fmla="*/ 2157392 h 6877722"/>
              <a:gd name="connsiteX5" fmla="*/ 6237092 w 12191999"/>
              <a:gd name="connsiteY5" fmla="*/ 4426730 h 6877722"/>
              <a:gd name="connsiteX6" fmla="*/ 6936455 w 12191999"/>
              <a:gd name="connsiteY6" fmla="*/ 4426730 h 6877722"/>
              <a:gd name="connsiteX7" fmla="*/ 6936455 w 12191999"/>
              <a:gd name="connsiteY7" fmla="*/ 2157392 h 6877722"/>
              <a:gd name="connsiteX8" fmla="*/ 7315614 w 12191999"/>
              <a:gd name="connsiteY8" fmla="*/ 1972587 h 6877722"/>
              <a:gd name="connsiteX9" fmla="*/ 7315614 w 12191999"/>
              <a:gd name="connsiteY9" fmla="*/ 4595546 h 6877722"/>
              <a:gd name="connsiteX10" fmla="*/ 7971190 w 12191999"/>
              <a:gd name="connsiteY10" fmla="*/ 4595546 h 6877722"/>
              <a:gd name="connsiteX11" fmla="*/ 7971190 w 12191999"/>
              <a:gd name="connsiteY11" fmla="*/ 1972587 h 6877722"/>
              <a:gd name="connsiteX12" fmla="*/ 0 w 12191999"/>
              <a:gd name="connsiteY12" fmla="*/ 0 h 6877722"/>
              <a:gd name="connsiteX13" fmla="*/ 12191999 w 12191999"/>
              <a:gd name="connsiteY13" fmla="*/ 0 h 6877722"/>
              <a:gd name="connsiteX14" fmla="*/ 12191999 w 12191999"/>
              <a:gd name="connsiteY14" fmla="*/ 6877722 h 6877722"/>
              <a:gd name="connsiteX15" fmla="*/ 0 w 12191999"/>
              <a:gd name="connsiteY15" fmla="*/ 6877722 h 68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77722">
                <a:moveTo>
                  <a:pt x="8712269" y="2592635"/>
                </a:moveTo>
                <a:lnTo>
                  <a:pt x="8712269" y="3983453"/>
                </a:lnTo>
                <a:lnTo>
                  <a:pt x="9399123" y="3983453"/>
                </a:lnTo>
                <a:lnTo>
                  <a:pt x="9399123" y="2592635"/>
                </a:lnTo>
                <a:close/>
                <a:moveTo>
                  <a:pt x="6237092" y="2157392"/>
                </a:moveTo>
                <a:lnTo>
                  <a:pt x="6237092" y="4426730"/>
                </a:lnTo>
                <a:lnTo>
                  <a:pt x="6936455" y="4426730"/>
                </a:lnTo>
                <a:lnTo>
                  <a:pt x="6936455" y="2157392"/>
                </a:lnTo>
                <a:close/>
                <a:moveTo>
                  <a:pt x="7315614" y="1972587"/>
                </a:moveTo>
                <a:lnTo>
                  <a:pt x="7315614" y="4595546"/>
                </a:lnTo>
                <a:lnTo>
                  <a:pt x="7971190" y="4595546"/>
                </a:lnTo>
                <a:lnTo>
                  <a:pt x="7971190" y="19725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77722"/>
                </a:lnTo>
                <a:lnTo>
                  <a:pt x="0" y="6877722"/>
                </a:lnTo>
                <a:close/>
              </a:path>
            </a:pathLst>
          </a:custGeom>
          <a:solidFill>
            <a:schemeClr val="tx2">
              <a:lumMod val="10000"/>
              <a:alpha val="91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C3EDB2-75E6-CD23-AC8B-543BCBE034EC}"/>
              </a:ext>
            </a:extLst>
          </p:cNvPr>
          <p:cNvSpPr txBox="1"/>
          <p:nvPr/>
        </p:nvSpPr>
        <p:spPr>
          <a:xfrm>
            <a:off x="4097633" y="1294491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“Decoder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에서 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입력값을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재현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1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345088F9-BEED-8FA7-ABD3-AB7875FFECCF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+mn-ea"/>
              </a:rPr>
              <a:t>LSTM – </a:t>
            </a:r>
            <a:r>
              <a:rPr lang="en-US" altLang="ko-KR" err="1">
                <a:solidFill>
                  <a:srgbClr val="000000"/>
                </a:solidFill>
                <a:latin typeface="+mn-ea"/>
              </a:rPr>
              <a:t>AutoEncoder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의 구성은 위의 그림과 같다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3" y="-31899"/>
            <a:ext cx="17846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 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6360488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3191361" y="41127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CDED7F-61CA-AD2F-6E71-2AE83F33FACB}"/>
              </a:ext>
            </a:extLst>
          </p:cNvPr>
          <p:cNvSpPr/>
          <p:nvPr/>
        </p:nvSpPr>
        <p:spPr>
          <a:xfrm>
            <a:off x="9933426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809E6-B29F-EC6D-F7B2-A4CD861CDABC}"/>
              </a:ext>
            </a:extLst>
          </p:cNvPr>
          <p:cNvSpPr txBox="1"/>
          <p:nvPr/>
        </p:nvSpPr>
        <p:spPr>
          <a:xfrm>
            <a:off x="471581" y="678230"/>
            <a:ext cx="235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</a:t>
            </a:r>
            <a:r>
              <a:rPr lang="en-US" altLang="ko-KR" err="1">
                <a:latin typeface="+mn-ea"/>
              </a:rPr>
              <a:t>AutoEncoder</a:t>
            </a:r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E92443-8378-DD71-D843-19448E74A0C2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C74D96-59FD-14D8-558D-40A7150A5DFE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2FA6E-2973-16F6-80A6-A05AB525D95B}"/>
              </a:ext>
            </a:extLst>
          </p:cNvPr>
          <p:cNvSpPr/>
          <p:nvPr/>
        </p:nvSpPr>
        <p:spPr>
          <a:xfrm>
            <a:off x="2995351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Input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64F8A4B9-BC41-E228-3957-8CBF30FC8694}"/>
              </a:ext>
            </a:extLst>
          </p:cNvPr>
          <p:cNvSpPr/>
          <p:nvPr/>
        </p:nvSpPr>
        <p:spPr>
          <a:xfrm>
            <a:off x="287573" y="2589210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왼쪽 중괄호 115">
            <a:extLst>
              <a:ext uri="{FF2B5EF4-FFF2-40B4-BE49-F238E27FC236}">
                <a16:creationId xmlns:a16="http://schemas.microsoft.com/office/drawing/2014/main" id="{0E1436E0-8912-29BC-6D5A-612FB8CE2D9F}"/>
              </a:ext>
            </a:extLst>
          </p:cNvPr>
          <p:cNvSpPr/>
          <p:nvPr/>
        </p:nvSpPr>
        <p:spPr>
          <a:xfrm rot="2637909">
            <a:off x="335568" y="2472858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444D84-7B05-1822-F73D-ECE25B20BDAD}"/>
              </a:ext>
            </a:extLst>
          </p:cNvPr>
          <p:cNvSpPr txBox="1"/>
          <p:nvPr/>
        </p:nvSpPr>
        <p:spPr>
          <a:xfrm>
            <a:off x="156504" y="2549059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18" name="왼쪽 중괄호 117">
            <a:extLst>
              <a:ext uri="{FF2B5EF4-FFF2-40B4-BE49-F238E27FC236}">
                <a16:creationId xmlns:a16="http://schemas.microsoft.com/office/drawing/2014/main" id="{A79E95BF-4BB8-9240-49E2-F428925D6ABA}"/>
              </a:ext>
            </a:extLst>
          </p:cNvPr>
          <p:cNvSpPr/>
          <p:nvPr/>
        </p:nvSpPr>
        <p:spPr>
          <a:xfrm>
            <a:off x="172145" y="2957515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BBC37E-8973-1C9B-5295-F336A2FC327C}"/>
              </a:ext>
            </a:extLst>
          </p:cNvPr>
          <p:cNvSpPr txBox="1"/>
          <p:nvPr/>
        </p:nvSpPr>
        <p:spPr>
          <a:xfrm>
            <a:off x="7317" y="33815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20" name="왼쪽 중괄호 119">
            <a:extLst>
              <a:ext uri="{FF2B5EF4-FFF2-40B4-BE49-F238E27FC236}">
                <a16:creationId xmlns:a16="http://schemas.microsoft.com/office/drawing/2014/main" id="{4C65633C-7288-0B13-794A-B8943C517A77}"/>
              </a:ext>
            </a:extLst>
          </p:cNvPr>
          <p:cNvSpPr/>
          <p:nvPr/>
        </p:nvSpPr>
        <p:spPr>
          <a:xfrm rot="16200000">
            <a:off x="1209049" y="3068290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29F64-86A7-A176-F4C7-7609C45E302F}"/>
              </a:ext>
            </a:extLst>
          </p:cNvPr>
          <p:cNvSpPr/>
          <p:nvPr/>
        </p:nvSpPr>
        <p:spPr>
          <a:xfrm>
            <a:off x="292334" y="2952751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5151C516-C050-80F1-811F-1CA55E448AFF}"/>
              </a:ext>
            </a:extLst>
          </p:cNvPr>
          <p:cNvSpPr/>
          <p:nvPr/>
        </p:nvSpPr>
        <p:spPr>
          <a:xfrm>
            <a:off x="298613" y="2589210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CC6043-2EAA-7111-FDD3-3439AC3E4C8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01865" y="2589210"/>
            <a:ext cx="2293054" cy="3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E522240-839D-29B2-042F-FDE76D95BE0B}"/>
              </a:ext>
            </a:extLst>
          </p:cNvPr>
          <p:cNvCxnSpPr>
            <a:cxnSpLocks/>
          </p:cNvCxnSpPr>
          <p:nvPr/>
        </p:nvCxnSpPr>
        <p:spPr>
          <a:xfrm>
            <a:off x="469712" y="3978734"/>
            <a:ext cx="25252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AE5E354-F16B-B9AF-0984-F2442537AB09}"/>
              </a:ext>
            </a:extLst>
          </p:cNvPr>
          <p:cNvSpPr/>
          <p:nvPr/>
        </p:nvSpPr>
        <p:spPr>
          <a:xfrm>
            <a:off x="1030087" y="4093124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B1E245-A7A2-31B5-8933-7EEEB3E5552F}"/>
              </a:ext>
            </a:extLst>
          </p:cNvPr>
          <p:cNvSpPr txBox="1"/>
          <p:nvPr/>
        </p:nvSpPr>
        <p:spPr>
          <a:xfrm>
            <a:off x="1040437" y="4056485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86C94E-E0E4-D04C-5C9D-3426C08E05BC}"/>
              </a:ext>
            </a:extLst>
          </p:cNvPr>
          <p:cNvSpPr txBox="1"/>
          <p:nvPr/>
        </p:nvSpPr>
        <p:spPr>
          <a:xfrm>
            <a:off x="3092521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0EBFF61-F43C-0976-45B4-C5FDF2D5D690}"/>
              </a:ext>
            </a:extLst>
          </p:cNvPr>
          <p:cNvCxnSpPr>
            <a:cxnSpLocks/>
            <a:stCxn id="13" idx="3"/>
            <a:endCxn id="163" idx="1"/>
          </p:cNvCxnSpPr>
          <p:nvPr/>
        </p:nvCxnSpPr>
        <p:spPr>
          <a:xfrm>
            <a:off x="3676889" y="3281235"/>
            <a:ext cx="299669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461BEE-3210-BA85-AB25-13C85E531C60}"/>
              </a:ext>
            </a:extLst>
          </p:cNvPr>
          <p:cNvSpPr/>
          <p:nvPr/>
        </p:nvSpPr>
        <p:spPr>
          <a:xfrm>
            <a:off x="5345017" y="2175589"/>
            <a:ext cx="201063" cy="2222728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2E3D021-DB96-1C74-BA6C-9FA7D11B5C8C}"/>
              </a:ext>
            </a:extLst>
          </p:cNvPr>
          <p:cNvSpPr txBox="1"/>
          <p:nvPr/>
        </p:nvSpPr>
        <p:spPr>
          <a:xfrm>
            <a:off x="5194517" y="1940817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(1,64)</a:t>
            </a:r>
            <a:endParaRPr lang="ko-KR" altLang="en-US" sz="1000"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3BAB601-2457-D475-F5E9-853CE02E381B}"/>
              </a:ext>
            </a:extLst>
          </p:cNvPr>
          <p:cNvSpPr/>
          <p:nvPr/>
        </p:nvSpPr>
        <p:spPr>
          <a:xfrm>
            <a:off x="3976558" y="1980913"/>
            <a:ext cx="661925" cy="2605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2D0F57A-7081-953D-E35B-5D526F1812C2}"/>
              </a:ext>
            </a:extLst>
          </p:cNvPr>
          <p:cNvSpPr txBox="1"/>
          <p:nvPr/>
        </p:nvSpPr>
        <p:spPr>
          <a:xfrm>
            <a:off x="4027573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C9D9B5D6-4F44-EF74-A846-2DF85FD6EE76}"/>
              </a:ext>
            </a:extLst>
          </p:cNvPr>
          <p:cNvCxnSpPr>
            <a:cxnSpLocks/>
            <a:stCxn id="163" idx="3"/>
            <a:endCxn id="159" idx="1"/>
          </p:cNvCxnSpPr>
          <p:nvPr/>
        </p:nvCxnSpPr>
        <p:spPr>
          <a:xfrm>
            <a:off x="4638483" y="3283467"/>
            <a:ext cx="706534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536C15B-FA82-B3E4-92F9-C458C0F4F2BE}"/>
              </a:ext>
            </a:extLst>
          </p:cNvPr>
          <p:cNvSpPr/>
          <p:nvPr/>
        </p:nvSpPr>
        <p:spPr>
          <a:xfrm>
            <a:off x="6246125" y="2175589"/>
            <a:ext cx="666836" cy="22227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Hidden 2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CA06CFB-8069-4C6B-1EF0-A624D681209D}"/>
              </a:ext>
            </a:extLst>
          </p:cNvPr>
          <p:cNvCxnSpPr>
            <a:cxnSpLocks/>
            <a:stCxn id="159" idx="3"/>
            <a:endCxn id="172" idx="1"/>
          </p:cNvCxnSpPr>
          <p:nvPr/>
        </p:nvCxnSpPr>
        <p:spPr>
          <a:xfrm>
            <a:off x="5546080" y="3286953"/>
            <a:ext cx="700045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E722B17-1A33-916D-F836-F0E475B7FEAC}"/>
              </a:ext>
            </a:extLst>
          </p:cNvPr>
          <p:cNvSpPr txBox="1"/>
          <p:nvPr/>
        </p:nvSpPr>
        <p:spPr>
          <a:xfrm>
            <a:off x="6312282" y="195034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(5,64)</a:t>
            </a:r>
            <a:endParaRPr lang="ko-KR" altLang="en-US" sz="1000">
              <a:latin typeface="+mn-ea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A4C7485-990A-2DF4-4C0D-9E63887F3063}"/>
              </a:ext>
            </a:extLst>
          </p:cNvPr>
          <p:cNvCxnSpPr>
            <a:cxnSpLocks/>
            <a:stCxn id="172" idx="3"/>
            <a:endCxn id="185" idx="1"/>
          </p:cNvCxnSpPr>
          <p:nvPr/>
        </p:nvCxnSpPr>
        <p:spPr>
          <a:xfrm flipV="1">
            <a:off x="6912961" y="3283467"/>
            <a:ext cx="408166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5815600-F0CB-BBB2-AF69-AE5AC4A55F46}"/>
              </a:ext>
            </a:extLst>
          </p:cNvPr>
          <p:cNvSpPr/>
          <p:nvPr/>
        </p:nvSpPr>
        <p:spPr>
          <a:xfrm>
            <a:off x="7321127" y="1980913"/>
            <a:ext cx="661925" cy="2605108"/>
          </a:xfrm>
          <a:prstGeom prst="rect">
            <a:avLst/>
          </a:prstGeom>
          <a:solidFill>
            <a:srgbClr val="009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CBBC0E-DA03-AE1C-B7EF-403ED00B8490}"/>
              </a:ext>
            </a:extLst>
          </p:cNvPr>
          <p:cNvSpPr txBox="1"/>
          <p:nvPr/>
        </p:nvSpPr>
        <p:spPr>
          <a:xfrm>
            <a:off x="7372142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B1A8B24-A9A3-75FA-385A-3275E75EAA37}"/>
              </a:ext>
            </a:extLst>
          </p:cNvPr>
          <p:cNvSpPr/>
          <p:nvPr/>
        </p:nvSpPr>
        <p:spPr>
          <a:xfrm>
            <a:off x="8707418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Output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8F3096C-D394-C4F0-B558-9E4AA51EC499}"/>
              </a:ext>
            </a:extLst>
          </p:cNvPr>
          <p:cNvSpPr txBox="1"/>
          <p:nvPr/>
        </p:nvSpPr>
        <p:spPr>
          <a:xfrm>
            <a:off x="8804588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7F0D2FA-255C-D338-1227-B18C408AE34E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7983052" y="3281235"/>
            <a:ext cx="724366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8BDD2B6E-5A1D-F58D-740A-A54BDBE643A9}"/>
              </a:ext>
            </a:extLst>
          </p:cNvPr>
          <p:cNvSpPr/>
          <p:nvPr/>
        </p:nvSpPr>
        <p:spPr>
          <a:xfrm>
            <a:off x="9586169" y="2582895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2" name="왼쪽 중괄호 191">
            <a:extLst>
              <a:ext uri="{FF2B5EF4-FFF2-40B4-BE49-F238E27FC236}">
                <a16:creationId xmlns:a16="http://schemas.microsoft.com/office/drawing/2014/main" id="{63C46778-2EAB-CB43-70FD-6D3AC23CD8D4}"/>
              </a:ext>
            </a:extLst>
          </p:cNvPr>
          <p:cNvSpPr/>
          <p:nvPr/>
        </p:nvSpPr>
        <p:spPr>
          <a:xfrm rot="2637909">
            <a:off x="9634164" y="2466543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784A0BE-E186-B5E8-68CF-0C1FF938644A}"/>
              </a:ext>
            </a:extLst>
          </p:cNvPr>
          <p:cNvSpPr txBox="1"/>
          <p:nvPr/>
        </p:nvSpPr>
        <p:spPr>
          <a:xfrm>
            <a:off x="9455100" y="254274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94" name="왼쪽 중괄호 193">
            <a:extLst>
              <a:ext uri="{FF2B5EF4-FFF2-40B4-BE49-F238E27FC236}">
                <a16:creationId xmlns:a16="http://schemas.microsoft.com/office/drawing/2014/main" id="{16391F7E-2513-140E-4DF6-FCEB27674EBD}"/>
              </a:ext>
            </a:extLst>
          </p:cNvPr>
          <p:cNvSpPr/>
          <p:nvPr/>
        </p:nvSpPr>
        <p:spPr>
          <a:xfrm>
            <a:off x="9470741" y="2951200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7E4F75-725C-7026-C8BA-BBE869D04855}"/>
              </a:ext>
            </a:extLst>
          </p:cNvPr>
          <p:cNvSpPr txBox="1"/>
          <p:nvPr/>
        </p:nvSpPr>
        <p:spPr>
          <a:xfrm>
            <a:off x="9319071" y="337817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96" name="왼쪽 중괄호 195">
            <a:extLst>
              <a:ext uri="{FF2B5EF4-FFF2-40B4-BE49-F238E27FC236}">
                <a16:creationId xmlns:a16="http://schemas.microsoft.com/office/drawing/2014/main" id="{63E71203-35A4-5580-0B21-F21F7AF77FCC}"/>
              </a:ext>
            </a:extLst>
          </p:cNvPr>
          <p:cNvSpPr/>
          <p:nvPr/>
        </p:nvSpPr>
        <p:spPr>
          <a:xfrm rot="16200000">
            <a:off x="10507645" y="3061975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410ACEC-B96F-7DCA-D6FA-9A4063F52746}"/>
              </a:ext>
            </a:extLst>
          </p:cNvPr>
          <p:cNvSpPr/>
          <p:nvPr/>
        </p:nvSpPr>
        <p:spPr>
          <a:xfrm>
            <a:off x="9590930" y="2946436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8" name="평행 사변형 197">
            <a:extLst>
              <a:ext uri="{FF2B5EF4-FFF2-40B4-BE49-F238E27FC236}">
                <a16:creationId xmlns:a16="http://schemas.microsoft.com/office/drawing/2014/main" id="{638C3C74-4289-A306-CB41-2FEC45D2BDCB}"/>
              </a:ext>
            </a:extLst>
          </p:cNvPr>
          <p:cNvSpPr/>
          <p:nvPr/>
        </p:nvSpPr>
        <p:spPr>
          <a:xfrm>
            <a:off x="9597209" y="2582895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B2BBB1D-335E-FB65-4770-CAA783DD809F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8990811" y="2582895"/>
            <a:ext cx="10096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3DE43E0-BFC4-B040-C85F-5E4345CB1670}"/>
              </a:ext>
            </a:extLst>
          </p:cNvPr>
          <p:cNvCxnSpPr>
            <a:cxnSpLocks/>
            <a:endCxn id="197" idx="2"/>
          </p:cNvCxnSpPr>
          <p:nvPr/>
        </p:nvCxnSpPr>
        <p:spPr>
          <a:xfrm flipV="1">
            <a:off x="8996783" y="3972418"/>
            <a:ext cx="661846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F1C711E-F77D-C06A-DDED-AAE09D7C8394}"/>
              </a:ext>
            </a:extLst>
          </p:cNvPr>
          <p:cNvSpPr/>
          <p:nvPr/>
        </p:nvSpPr>
        <p:spPr>
          <a:xfrm>
            <a:off x="10328683" y="4086809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E5F21FA-5A2E-46FB-D199-ADA7DE2C7F81}"/>
              </a:ext>
            </a:extLst>
          </p:cNvPr>
          <p:cNvSpPr txBox="1"/>
          <p:nvPr/>
        </p:nvSpPr>
        <p:spPr>
          <a:xfrm>
            <a:off x="10339033" y="4050170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A8A597D-9897-6722-D301-48A8BBA1F63D}"/>
              </a:ext>
            </a:extLst>
          </p:cNvPr>
          <p:cNvCxnSpPr>
            <a:cxnSpLocks/>
          </p:cNvCxnSpPr>
          <p:nvPr/>
        </p:nvCxnSpPr>
        <p:spPr>
          <a:xfrm>
            <a:off x="3830976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8D1E6A0-9AB0-0B84-ED0C-CB6FC386DF18}"/>
              </a:ext>
            </a:extLst>
          </p:cNvPr>
          <p:cNvCxnSpPr>
            <a:cxnSpLocks/>
          </p:cNvCxnSpPr>
          <p:nvPr/>
        </p:nvCxnSpPr>
        <p:spPr>
          <a:xfrm>
            <a:off x="5039375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F8B81FC-D6FA-608E-E406-5CBC41201DEF}"/>
              </a:ext>
            </a:extLst>
          </p:cNvPr>
          <p:cNvCxnSpPr>
            <a:cxnSpLocks/>
          </p:cNvCxnSpPr>
          <p:nvPr/>
        </p:nvCxnSpPr>
        <p:spPr>
          <a:xfrm>
            <a:off x="5955157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84ABE634-8428-A77A-4D15-C5B171D4F68A}"/>
              </a:ext>
            </a:extLst>
          </p:cNvPr>
          <p:cNvCxnSpPr>
            <a:cxnSpLocks/>
          </p:cNvCxnSpPr>
          <p:nvPr/>
        </p:nvCxnSpPr>
        <p:spPr>
          <a:xfrm>
            <a:off x="7093380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28B12B4-5ABB-E471-BC5B-FE2CF6A46EE2}"/>
              </a:ext>
            </a:extLst>
          </p:cNvPr>
          <p:cNvCxnSpPr>
            <a:cxnSpLocks/>
          </p:cNvCxnSpPr>
          <p:nvPr/>
        </p:nvCxnSpPr>
        <p:spPr>
          <a:xfrm>
            <a:off x="8407008" y="3281235"/>
            <a:ext cx="0" cy="190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60721CA-B657-8B80-9AFE-3234DD3179D6}"/>
              </a:ext>
            </a:extLst>
          </p:cNvPr>
          <p:cNvSpPr txBox="1"/>
          <p:nvPr/>
        </p:nvSpPr>
        <p:spPr>
          <a:xfrm>
            <a:off x="3529205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E91EF50-370D-C422-B0E9-B8C96B5A965D}"/>
              </a:ext>
            </a:extLst>
          </p:cNvPr>
          <p:cNvSpPr txBox="1"/>
          <p:nvPr/>
        </p:nvSpPr>
        <p:spPr>
          <a:xfrm>
            <a:off x="4741857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AC20570-3975-69F9-C8EF-89AB0CF93722}"/>
              </a:ext>
            </a:extLst>
          </p:cNvPr>
          <p:cNvSpPr txBox="1"/>
          <p:nvPr/>
        </p:nvSpPr>
        <p:spPr>
          <a:xfrm>
            <a:off x="5512925" y="522545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Repeat</a:t>
            </a:r>
          </a:p>
          <a:p>
            <a:pPr algn="ctr"/>
            <a:r>
              <a:rPr lang="en-US" altLang="ko-KR" sz="1200">
                <a:latin typeface="+mn-ea"/>
              </a:rPr>
              <a:t>Vector</a:t>
            </a:r>
            <a:endParaRPr lang="ko-KR" altLang="en-US" sz="120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D4844A1-07F8-D5A2-4345-7602A435542D}"/>
              </a:ext>
            </a:extLst>
          </p:cNvPr>
          <p:cNvSpPr txBox="1"/>
          <p:nvPr/>
        </p:nvSpPr>
        <p:spPr>
          <a:xfrm>
            <a:off x="6814752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A8ABFFB-0FFD-742F-4FD3-BAC299E87B0C}"/>
              </a:ext>
            </a:extLst>
          </p:cNvPr>
          <p:cNvSpPr txBox="1"/>
          <p:nvPr/>
        </p:nvSpPr>
        <p:spPr>
          <a:xfrm>
            <a:off x="8112494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B94B7F16-0ED9-D033-D507-D80764AAFCA4}"/>
              </a:ext>
            </a:extLst>
          </p:cNvPr>
          <p:cNvCxnSpPr>
            <a:cxnSpLocks/>
            <a:stCxn id="133" idx="0"/>
            <a:endCxn id="189" idx="0"/>
          </p:cNvCxnSpPr>
          <p:nvPr/>
        </p:nvCxnSpPr>
        <p:spPr>
          <a:xfrm rot="5400000" flipH="1" flipV="1">
            <a:off x="6199585" y="-518519"/>
            <a:ext cx="12700" cy="5712067"/>
          </a:xfrm>
          <a:prstGeom prst="bentConnector3">
            <a:avLst>
              <a:gd name="adj1" fmla="val 6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2EBED59-1314-6146-A1E7-C1E2985A4194}"/>
              </a:ext>
            </a:extLst>
          </p:cNvPr>
          <p:cNvSpPr txBox="1"/>
          <p:nvPr/>
        </p:nvSpPr>
        <p:spPr>
          <a:xfrm>
            <a:off x="5289767" y="127636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Loss Function = MSE</a:t>
            </a:r>
            <a:endParaRPr lang="ko-KR" altLang="en-US" sz="1200">
              <a:latin typeface="+mn-ea"/>
            </a:endParaRPr>
          </a:p>
        </p:txBody>
      </p:sp>
      <p:pic>
        <p:nvPicPr>
          <p:cNvPr id="240" name="그림 239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7148436A-F9B7-A7E6-3223-F63ABF6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44" y="5351168"/>
            <a:ext cx="820500" cy="512237"/>
          </a:xfrm>
          <a:prstGeom prst="rect">
            <a:avLst/>
          </a:prstGeom>
        </p:spPr>
      </p:pic>
      <p:pic>
        <p:nvPicPr>
          <p:cNvPr id="241" name="그림 240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318B520D-841B-DDFE-0813-AA3695DE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65" y="5363638"/>
            <a:ext cx="820500" cy="512237"/>
          </a:xfrm>
          <a:prstGeom prst="rect">
            <a:avLst/>
          </a:prstGeom>
        </p:spPr>
      </p:pic>
      <p:pic>
        <p:nvPicPr>
          <p:cNvPr id="242" name="그림 241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F5C3AD22-7C88-6E59-FAB4-79865796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66" y="5354539"/>
            <a:ext cx="820500" cy="512237"/>
          </a:xfrm>
          <a:prstGeom prst="rect">
            <a:avLst/>
          </a:prstGeom>
        </p:spPr>
      </p:pic>
      <p:pic>
        <p:nvPicPr>
          <p:cNvPr id="243" name="그림 242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C2FBDC69-DBE3-4414-CC92-30BB5531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52" y="5354098"/>
            <a:ext cx="820500" cy="512237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E53DB8F4-987C-B833-FD43-1C5030076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7" b="86325" l="2064" r="96998">
                        <a14:foregroundMark x1="5629" y1="50855" x2="5629" y2="50855"/>
                        <a14:foregroundMark x1="2064" y1="47650" x2="2064" y2="47650"/>
                        <a14:foregroundMark x1="54972" y1="6624" x2="54972" y2="6624"/>
                        <a14:foregroundMark x1="55535" y1="2564" x2="55535" y2="2564"/>
                        <a14:foregroundMark x1="86304" y1="35043" x2="86304" y2="35043"/>
                        <a14:foregroundMark x1="76923" y1="70513" x2="76923" y2="70513"/>
                        <a14:foregroundMark x1="76923" y1="70513" x2="76923" y2="70513"/>
                        <a14:foregroundMark x1="76923" y1="70513" x2="35835" y2="79274"/>
                        <a14:foregroundMark x1="46154" y1="86325" x2="68480" y2="68590"/>
                        <a14:foregroundMark x1="75985" y1="63462" x2="86304" y2="28419"/>
                        <a14:foregroundMark x1="81801" y1="26923" x2="74296" y2="39530"/>
                        <a14:foregroundMark x1="83114" y1="35043" x2="92120" y2="46154"/>
                        <a14:foregroundMark x1="96998" y1="43590" x2="96998" y2="43590"/>
                        <a14:foregroundMark x1="96998" y1="43590" x2="96998" y2="43590"/>
                        <a14:foregroundMark x1="96998" y1="43590" x2="96998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29"/>
          <a:stretch/>
        </p:blipFill>
        <p:spPr>
          <a:xfrm>
            <a:off x="6065015" y="5301826"/>
            <a:ext cx="385054" cy="308922"/>
          </a:xfrm>
          <a:prstGeom prst="rect">
            <a:avLst/>
          </a:prstGeom>
        </p:spPr>
      </p:pic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CC55644-3EF8-EF37-56AB-277CCA1F9D15}"/>
              </a:ext>
            </a:extLst>
          </p:cNvPr>
          <p:cNvSpPr/>
          <p:nvPr/>
        </p:nvSpPr>
        <p:spPr>
          <a:xfrm>
            <a:off x="4458" y="3"/>
            <a:ext cx="12187543" cy="6855438"/>
          </a:xfrm>
          <a:custGeom>
            <a:avLst/>
            <a:gdLst>
              <a:gd name="connsiteX0" fmla="*/ 3184989 w 12191999"/>
              <a:gd name="connsiteY0" fmla="*/ 1276366 h 6877721"/>
              <a:gd name="connsiteX1" fmla="*/ 3184989 w 12191999"/>
              <a:gd name="connsiteY1" fmla="*/ 1553365 h 6877721"/>
              <a:gd name="connsiteX2" fmla="*/ 3184989 w 12191999"/>
              <a:gd name="connsiteY2" fmla="*/ 1669463 h 6877721"/>
              <a:gd name="connsiteX3" fmla="*/ 3184989 w 12191999"/>
              <a:gd name="connsiteY3" fmla="*/ 2582893 h 6877721"/>
              <a:gd name="connsiteX4" fmla="*/ 2994919 w 12191999"/>
              <a:gd name="connsiteY4" fmla="*/ 2582893 h 6877721"/>
              <a:gd name="connsiteX5" fmla="*/ 2994919 w 12191999"/>
              <a:gd name="connsiteY5" fmla="*/ 3983451 h 6877721"/>
              <a:gd name="connsiteX6" fmla="*/ 3666446 w 12191999"/>
              <a:gd name="connsiteY6" fmla="*/ 3983451 h 6877721"/>
              <a:gd name="connsiteX7" fmla="*/ 3666446 w 12191999"/>
              <a:gd name="connsiteY7" fmla="*/ 2582893 h 6877721"/>
              <a:gd name="connsiteX8" fmla="*/ 3544466 w 12191999"/>
              <a:gd name="connsiteY8" fmla="*/ 2582893 h 6877721"/>
              <a:gd name="connsiteX9" fmla="*/ 3544466 w 12191999"/>
              <a:gd name="connsiteY9" fmla="*/ 1669463 h 6877721"/>
              <a:gd name="connsiteX10" fmla="*/ 8887565 w 12191999"/>
              <a:gd name="connsiteY10" fmla="*/ 1669463 h 6877721"/>
              <a:gd name="connsiteX11" fmla="*/ 8887565 w 12191999"/>
              <a:gd name="connsiteY11" fmla="*/ 2582893 h 6877721"/>
              <a:gd name="connsiteX12" fmla="*/ 8728098 w 12191999"/>
              <a:gd name="connsiteY12" fmla="*/ 2582893 h 6877721"/>
              <a:gd name="connsiteX13" fmla="*/ 8728098 w 12191999"/>
              <a:gd name="connsiteY13" fmla="*/ 3983451 h 6877721"/>
              <a:gd name="connsiteX14" fmla="*/ 9399625 w 12191999"/>
              <a:gd name="connsiteY14" fmla="*/ 3983451 h 6877721"/>
              <a:gd name="connsiteX15" fmla="*/ 9399625 w 12191999"/>
              <a:gd name="connsiteY15" fmla="*/ 2582893 h 6877721"/>
              <a:gd name="connsiteX16" fmla="*/ 9247042 w 12191999"/>
              <a:gd name="connsiteY16" fmla="*/ 2582893 h 6877721"/>
              <a:gd name="connsiteX17" fmla="*/ 9247042 w 12191999"/>
              <a:gd name="connsiteY17" fmla="*/ 1669463 h 6877721"/>
              <a:gd name="connsiteX18" fmla="*/ 9247042 w 12191999"/>
              <a:gd name="connsiteY18" fmla="*/ 1553364 h 6877721"/>
              <a:gd name="connsiteX19" fmla="*/ 9247042 w 12191999"/>
              <a:gd name="connsiteY19" fmla="*/ 1276366 h 6877721"/>
              <a:gd name="connsiteX20" fmla="*/ 0 w 12191999"/>
              <a:gd name="connsiteY20" fmla="*/ 0 h 6877721"/>
              <a:gd name="connsiteX21" fmla="*/ 12191999 w 12191999"/>
              <a:gd name="connsiteY21" fmla="*/ 0 h 6877721"/>
              <a:gd name="connsiteX22" fmla="*/ 12191999 w 12191999"/>
              <a:gd name="connsiteY22" fmla="*/ 6877721 h 6877721"/>
              <a:gd name="connsiteX23" fmla="*/ 0 w 12191999"/>
              <a:gd name="connsiteY23" fmla="*/ 6877721 h 687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1999" h="6877721">
                <a:moveTo>
                  <a:pt x="3184989" y="1276366"/>
                </a:moveTo>
                <a:lnTo>
                  <a:pt x="3184989" y="1553365"/>
                </a:lnTo>
                <a:lnTo>
                  <a:pt x="3184989" y="1669463"/>
                </a:lnTo>
                <a:lnTo>
                  <a:pt x="3184989" y="2582893"/>
                </a:lnTo>
                <a:lnTo>
                  <a:pt x="2994919" y="2582893"/>
                </a:lnTo>
                <a:lnTo>
                  <a:pt x="2994919" y="3983451"/>
                </a:lnTo>
                <a:lnTo>
                  <a:pt x="3666446" y="3983451"/>
                </a:lnTo>
                <a:lnTo>
                  <a:pt x="3666446" y="2582893"/>
                </a:lnTo>
                <a:lnTo>
                  <a:pt x="3544466" y="2582893"/>
                </a:lnTo>
                <a:lnTo>
                  <a:pt x="3544466" y="1669463"/>
                </a:lnTo>
                <a:lnTo>
                  <a:pt x="8887565" y="1669463"/>
                </a:lnTo>
                <a:lnTo>
                  <a:pt x="8887565" y="2582893"/>
                </a:lnTo>
                <a:lnTo>
                  <a:pt x="8728098" y="2582893"/>
                </a:lnTo>
                <a:lnTo>
                  <a:pt x="8728098" y="3983451"/>
                </a:lnTo>
                <a:lnTo>
                  <a:pt x="9399625" y="3983451"/>
                </a:lnTo>
                <a:lnTo>
                  <a:pt x="9399625" y="2582893"/>
                </a:lnTo>
                <a:lnTo>
                  <a:pt x="9247042" y="2582893"/>
                </a:lnTo>
                <a:lnTo>
                  <a:pt x="9247042" y="1669463"/>
                </a:lnTo>
                <a:lnTo>
                  <a:pt x="9247042" y="1553364"/>
                </a:lnTo>
                <a:lnTo>
                  <a:pt x="9247042" y="1276366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77721"/>
                </a:lnTo>
                <a:lnTo>
                  <a:pt x="0" y="6877721"/>
                </a:lnTo>
                <a:close/>
              </a:path>
            </a:pathLst>
          </a:custGeom>
          <a:solidFill>
            <a:schemeClr val="tx2">
              <a:lumMod val="10000"/>
              <a:alpha val="91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B7485E-7070-0E75-6AD5-EED0B6167135}"/>
              </a:ext>
            </a:extLst>
          </p:cNvPr>
          <p:cNvSpPr txBox="1"/>
          <p:nvPr/>
        </p:nvSpPr>
        <p:spPr>
          <a:xfrm>
            <a:off x="3131748" y="764972"/>
            <a:ext cx="619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입력값과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재현값의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차이를 통해 오류 판별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4D61F0-F274-20F4-E6EE-53E20419611B}"/>
              </a:ext>
            </a:extLst>
          </p:cNvPr>
          <p:cNvSpPr txBox="1"/>
          <p:nvPr/>
        </p:nvSpPr>
        <p:spPr>
          <a:xfrm>
            <a:off x="215713" y="4429559"/>
            <a:ext cx="519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입력값과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재현값의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차이가 크다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면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?”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2" name="화살표: 아래쪽 81">
            <a:extLst>
              <a:ext uri="{FF2B5EF4-FFF2-40B4-BE49-F238E27FC236}">
                <a16:creationId xmlns:a16="http://schemas.microsoft.com/office/drawing/2014/main" id="{036AD81D-672F-A5FD-213D-77D712A4EFAB}"/>
              </a:ext>
            </a:extLst>
          </p:cNvPr>
          <p:cNvSpPr/>
          <p:nvPr/>
        </p:nvSpPr>
        <p:spPr>
          <a:xfrm rot="16200000">
            <a:off x="5354635" y="4341366"/>
            <a:ext cx="571540" cy="6181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360CC3-B4EC-A7C7-5E05-395BD27E366A}"/>
              </a:ext>
            </a:extLst>
          </p:cNvPr>
          <p:cNvSpPr txBox="1"/>
          <p:nvPr/>
        </p:nvSpPr>
        <p:spPr>
          <a:xfrm>
            <a:off x="6066814" y="4410241"/>
            <a:ext cx="575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 단위의 시점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에서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모두 오류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라고 판단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38C246-E518-5BDA-8B18-88FF98F601DC}"/>
              </a:ext>
            </a:extLst>
          </p:cNvPr>
          <p:cNvSpPr txBox="1"/>
          <p:nvPr/>
        </p:nvSpPr>
        <p:spPr>
          <a:xfrm>
            <a:off x="215713" y="5135289"/>
            <a:ext cx="519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입력값과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재현값의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차이가 없다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면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?”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EFA96ED4-E594-6FF9-0FCF-E047D63603C7}"/>
              </a:ext>
            </a:extLst>
          </p:cNvPr>
          <p:cNvSpPr/>
          <p:nvPr/>
        </p:nvSpPr>
        <p:spPr>
          <a:xfrm rot="16200000">
            <a:off x="5354635" y="5047096"/>
            <a:ext cx="571540" cy="6181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2CB625-0469-367C-69A3-288D0AD317BA}"/>
              </a:ext>
            </a:extLst>
          </p:cNvPr>
          <p:cNvSpPr txBox="1"/>
          <p:nvPr/>
        </p:nvSpPr>
        <p:spPr>
          <a:xfrm>
            <a:off x="6066814" y="5115971"/>
            <a:ext cx="606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 단위의 시점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에서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모두 정상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이라고 판단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497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3BCA80-5E87-EF33-2894-979DA6AC63BA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+mn-ea"/>
              </a:rPr>
              <a:t>LSTM – </a:t>
            </a:r>
            <a:r>
              <a:rPr lang="en-US" altLang="ko-KR" err="1">
                <a:solidFill>
                  <a:srgbClr val="000000"/>
                </a:solidFill>
                <a:latin typeface="+mn-ea"/>
              </a:rPr>
              <a:t>AutoEncoder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의 구성은 위의 그림과 같다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3" y="-31899"/>
            <a:ext cx="17846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 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6360488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3191361" y="41127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CDED7F-61CA-AD2F-6E71-2AE83F33FACB}"/>
              </a:ext>
            </a:extLst>
          </p:cNvPr>
          <p:cNvSpPr/>
          <p:nvPr/>
        </p:nvSpPr>
        <p:spPr>
          <a:xfrm>
            <a:off x="9933426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809E6-B29F-EC6D-F7B2-A4CD861CDABC}"/>
              </a:ext>
            </a:extLst>
          </p:cNvPr>
          <p:cNvSpPr txBox="1"/>
          <p:nvPr/>
        </p:nvSpPr>
        <p:spPr>
          <a:xfrm>
            <a:off x="471581" y="678230"/>
            <a:ext cx="235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</a:t>
            </a:r>
            <a:r>
              <a:rPr lang="en-US" altLang="ko-KR" err="1">
                <a:latin typeface="+mn-ea"/>
              </a:rPr>
              <a:t>AutoEncoder</a:t>
            </a:r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E92443-8378-DD71-D843-19448E74A0C2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C74D96-59FD-14D8-558D-40A7150A5DFE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2FA6E-2973-16F6-80A6-A05AB525D95B}"/>
              </a:ext>
            </a:extLst>
          </p:cNvPr>
          <p:cNvSpPr/>
          <p:nvPr/>
        </p:nvSpPr>
        <p:spPr>
          <a:xfrm>
            <a:off x="2995351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Input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64F8A4B9-BC41-E228-3957-8CBF30FC8694}"/>
              </a:ext>
            </a:extLst>
          </p:cNvPr>
          <p:cNvSpPr/>
          <p:nvPr/>
        </p:nvSpPr>
        <p:spPr>
          <a:xfrm>
            <a:off x="287573" y="2589210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왼쪽 중괄호 115">
            <a:extLst>
              <a:ext uri="{FF2B5EF4-FFF2-40B4-BE49-F238E27FC236}">
                <a16:creationId xmlns:a16="http://schemas.microsoft.com/office/drawing/2014/main" id="{0E1436E0-8912-29BC-6D5A-612FB8CE2D9F}"/>
              </a:ext>
            </a:extLst>
          </p:cNvPr>
          <p:cNvSpPr/>
          <p:nvPr/>
        </p:nvSpPr>
        <p:spPr>
          <a:xfrm rot="2637909">
            <a:off x="335568" y="2472858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444D84-7B05-1822-F73D-ECE25B20BDAD}"/>
              </a:ext>
            </a:extLst>
          </p:cNvPr>
          <p:cNvSpPr txBox="1"/>
          <p:nvPr/>
        </p:nvSpPr>
        <p:spPr>
          <a:xfrm>
            <a:off x="156504" y="2549059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18" name="왼쪽 중괄호 117">
            <a:extLst>
              <a:ext uri="{FF2B5EF4-FFF2-40B4-BE49-F238E27FC236}">
                <a16:creationId xmlns:a16="http://schemas.microsoft.com/office/drawing/2014/main" id="{A79E95BF-4BB8-9240-49E2-F428925D6ABA}"/>
              </a:ext>
            </a:extLst>
          </p:cNvPr>
          <p:cNvSpPr/>
          <p:nvPr/>
        </p:nvSpPr>
        <p:spPr>
          <a:xfrm>
            <a:off x="172145" y="2957515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BBC37E-8973-1C9B-5295-F336A2FC327C}"/>
              </a:ext>
            </a:extLst>
          </p:cNvPr>
          <p:cNvSpPr txBox="1"/>
          <p:nvPr/>
        </p:nvSpPr>
        <p:spPr>
          <a:xfrm>
            <a:off x="7317" y="33815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20" name="왼쪽 중괄호 119">
            <a:extLst>
              <a:ext uri="{FF2B5EF4-FFF2-40B4-BE49-F238E27FC236}">
                <a16:creationId xmlns:a16="http://schemas.microsoft.com/office/drawing/2014/main" id="{4C65633C-7288-0B13-794A-B8943C517A77}"/>
              </a:ext>
            </a:extLst>
          </p:cNvPr>
          <p:cNvSpPr/>
          <p:nvPr/>
        </p:nvSpPr>
        <p:spPr>
          <a:xfrm rot="16200000">
            <a:off x="1209049" y="3068290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29F64-86A7-A176-F4C7-7609C45E302F}"/>
              </a:ext>
            </a:extLst>
          </p:cNvPr>
          <p:cNvSpPr/>
          <p:nvPr/>
        </p:nvSpPr>
        <p:spPr>
          <a:xfrm>
            <a:off x="292334" y="2952751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5151C516-C050-80F1-811F-1CA55E448AFF}"/>
              </a:ext>
            </a:extLst>
          </p:cNvPr>
          <p:cNvSpPr/>
          <p:nvPr/>
        </p:nvSpPr>
        <p:spPr>
          <a:xfrm>
            <a:off x="298613" y="2589210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CC6043-2EAA-7111-FDD3-3439AC3E4C8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01865" y="2589210"/>
            <a:ext cx="2293054" cy="3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E522240-839D-29B2-042F-FDE76D95BE0B}"/>
              </a:ext>
            </a:extLst>
          </p:cNvPr>
          <p:cNvCxnSpPr>
            <a:cxnSpLocks/>
          </p:cNvCxnSpPr>
          <p:nvPr/>
        </p:nvCxnSpPr>
        <p:spPr>
          <a:xfrm>
            <a:off x="469712" y="3978734"/>
            <a:ext cx="25252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AE5E354-F16B-B9AF-0984-F2442537AB09}"/>
              </a:ext>
            </a:extLst>
          </p:cNvPr>
          <p:cNvSpPr/>
          <p:nvPr/>
        </p:nvSpPr>
        <p:spPr>
          <a:xfrm>
            <a:off x="1030087" y="4093124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B1E245-A7A2-31B5-8933-7EEEB3E5552F}"/>
              </a:ext>
            </a:extLst>
          </p:cNvPr>
          <p:cNvSpPr txBox="1"/>
          <p:nvPr/>
        </p:nvSpPr>
        <p:spPr>
          <a:xfrm>
            <a:off x="1040437" y="4056485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86C94E-E0E4-D04C-5C9D-3426C08E05BC}"/>
              </a:ext>
            </a:extLst>
          </p:cNvPr>
          <p:cNvSpPr txBox="1"/>
          <p:nvPr/>
        </p:nvSpPr>
        <p:spPr>
          <a:xfrm>
            <a:off x="3092521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0EBFF61-F43C-0976-45B4-C5FDF2D5D690}"/>
              </a:ext>
            </a:extLst>
          </p:cNvPr>
          <p:cNvCxnSpPr>
            <a:cxnSpLocks/>
            <a:stCxn id="13" idx="3"/>
            <a:endCxn id="163" idx="1"/>
          </p:cNvCxnSpPr>
          <p:nvPr/>
        </p:nvCxnSpPr>
        <p:spPr>
          <a:xfrm>
            <a:off x="3676889" y="3281235"/>
            <a:ext cx="299669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461BEE-3210-BA85-AB25-13C85E531C60}"/>
              </a:ext>
            </a:extLst>
          </p:cNvPr>
          <p:cNvSpPr/>
          <p:nvPr/>
        </p:nvSpPr>
        <p:spPr>
          <a:xfrm>
            <a:off x="5345017" y="2175589"/>
            <a:ext cx="201063" cy="2222728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2E3D021-DB96-1C74-BA6C-9FA7D11B5C8C}"/>
              </a:ext>
            </a:extLst>
          </p:cNvPr>
          <p:cNvSpPr txBox="1"/>
          <p:nvPr/>
        </p:nvSpPr>
        <p:spPr>
          <a:xfrm>
            <a:off x="5194517" y="1940817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(1,64)</a:t>
            </a:r>
            <a:endParaRPr lang="ko-KR" altLang="en-US" sz="1000"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3BAB601-2457-D475-F5E9-853CE02E381B}"/>
              </a:ext>
            </a:extLst>
          </p:cNvPr>
          <p:cNvSpPr/>
          <p:nvPr/>
        </p:nvSpPr>
        <p:spPr>
          <a:xfrm>
            <a:off x="3976558" y="1980913"/>
            <a:ext cx="661925" cy="2605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2D0F57A-7081-953D-E35B-5D526F1812C2}"/>
              </a:ext>
            </a:extLst>
          </p:cNvPr>
          <p:cNvSpPr txBox="1"/>
          <p:nvPr/>
        </p:nvSpPr>
        <p:spPr>
          <a:xfrm>
            <a:off x="4027573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C9D9B5D6-4F44-EF74-A846-2DF85FD6EE76}"/>
              </a:ext>
            </a:extLst>
          </p:cNvPr>
          <p:cNvCxnSpPr>
            <a:cxnSpLocks/>
            <a:stCxn id="163" idx="3"/>
            <a:endCxn id="159" idx="1"/>
          </p:cNvCxnSpPr>
          <p:nvPr/>
        </p:nvCxnSpPr>
        <p:spPr>
          <a:xfrm>
            <a:off x="4638483" y="3283467"/>
            <a:ext cx="706534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536C15B-FA82-B3E4-92F9-C458C0F4F2BE}"/>
              </a:ext>
            </a:extLst>
          </p:cNvPr>
          <p:cNvSpPr/>
          <p:nvPr/>
        </p:nvSpPr>
        <p:spPr>
          <a:xfrm>
            <a:off x="6246125" y="2175589"/>
            <a:ext cx="666836" cy="22227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Hidden 2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CA06CFB-8069-4C6B-1EF0-A624D681209D}"/>
              </a:ext>
            </a:extLst>
          </p:cNvPr>
          <p:cNvCxnSpPr>
            <a:cxnSpLocks/>
            <a:stCxn id="159" idx="3"/>
            <a:endCxn id="172" idx="1"/>
          </p:cNvCxnSpPr>
          <p:nvPr/>
        </p:nvCxnSpPr>
        <p:spPr>
          <a:xfrm>
            <a:off x="5546080" y="3286953"/>
            <a:ext cx="700045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E722B17-1A33-916D-F836-F0E475B7FEAC}"/>
              </a:ext>
            </a:extLst>
          </p:cNvPr>
          <p:cNvSpPr txBox="1"/>
          <p:nvPr/>
        </p:nvSpPr>
        <p:spPr>
          <a:xfrm>
            <a:off x="6312282" y="195034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(5,64)</a:t>
            </a:r>
            <a:endParaRPr lang="ko-KR" altLang="en-US" sz="1000">
              <a:latin typeface="+mn-ea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A4C7485-990A-2DF4-4C0D-9E63887F3063}"/>
              </a:ext>
            </a:extLst>
          </p:cNvPr>
          <p:cNvCxnSpPr>
            <a:cxnSpLocks/>
            <a:stCxn id="172" idx="3"/>
            <a:endCxn id="185" idx="1"/>
          </p:cNvCxnSpPr>
          <p:nvPr/>
        </p:nvCxnSpPr>
        <p:spPr>
          <a:xfrm flipV="1">
            <a:off x="6912961" y="3283467"/>
            <a:ext cx="408166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5815600-F0CB-BBB2-AF69-AE5AC4A55F46}"/>
              </a:ext>
            </a:extLst>
          </p:cNvPr>
          <p:cNvSpPr/>
          <p:nvPr/>
        </p:nvSpPr>
        <p:spPr>
          <a:xfrm>
            <a:off x="7321127" y="1980913"/>
            <a:ext cx="661925" cy="2605108"/>
          </a:xfrm>
          <a:prstGeom prst="rect">
            <a:avLst/>
          </a:prstGeom>
          <a:solidFill>
            <a:srgbClr val="009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CBBC0E-DA03-AE1C-B7EF-403ED00B8490}"/>
              </a:ext>
            </a:extLst>
          </p:cNvPr>
          <p:cNvSpPr txBox="1"/>
          <p:nvPr/>
        </p:nvSpPr>
        <p:spPr>
          <a:xfrm>
            <a:off x="7372142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B1A8B24-A9A3-75FA-385A-3275E75EAA37}"/>
              </a:ext>
            </a:extLst>
          </p:cNvPr>
          <p:cNvSpPr/>
          <p:nvPr/>
        </p:nvSpPr>
        <p:spPr>
          <a:xfrm>
            <a:off x="8707418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Output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8F3096C-D394-C4F0-B558-9E4AA51EC499}"/>
              </a:ext>
            </a:extLst>
          </p:cNvPr>
          <p:cNvSpPr txBox="1"/>
          <p:nvPr/>
        </p:nvSpPr>
        <p:spPr>
          <a:xfrm>
            <a:off x="8804588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7F0D2FA-255C-D338-1227-B18C408AE34E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7983052" y="3281235"/>
            <a:ext cx="724366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8BDD2B6E-5A1D-F58D-740A-A54BDBE643A9}"/>
              </a:ext>
            </a:extLst>
          </p:cNvPr>
          <p:cNvSpPr/>
          <p:nvPr/>
        </p:nvSpPr>
        <p:spPr>
          <a:xfrm>
            <a:off x="9586169" y="2582895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2" name="왼쪽 중괄호 191">
            <a:extLst>
              <a:ext uri="{FF2B5EF4-FFF2-40B4-BE49-F238E27FC236}">
                <a16:creationId xmlns:a16="http://schemas.microsoft.com/office/drawing/2014/main" id="{63C46778-2EAB-CB43-70FD-6D3AC23CD8D4}"/>
              </a:ext>
            </a:extLst>
          </p:cNvPr>
          <p:cNvSpPr/>
          <p:nvPr/>
        </p:nvSpPr>
        <p:spPr>
          <a:xfrm rot="2637909">
            <a:off x="9634164" y="2466543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784A0BE-E186-B5E8-68CF-0C1FF938644A}"/>
              </a:ext>
            </a:extLst>
          </p:cNvPr>
          <p:cNvSpPr txBox="1"/>
          <p:nvPr/>
        </p:nvSpPr>
        <p:spPr>
          <a:xfrm>
            <a:off x="9455100" y="254274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94" name="왼쪽 중괄호 193">
            <a:extLst>
              <a:ext uri="{FF2B5EF4-FFF2-40B4-BE49-F238E27FC236}">
                <a16:creationId xmlns:a16="http://schemas.microsoft.com/office/drawing/2014/main" id="{16391F7E-2513-140E-4DF6-FCEB27674EBD}"/>
              </a:ext>
            </a:extLst>
          </p:cNvPr>
          <p:cNvSpPr/>
          <p:nvPr/>
        </p:nvSpPr>
        <p:spPr>
          <a:xfrm>
            <a:off x="9470741" y="2951200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7E4F75-725C-7026-C8BA-BBE869D04855}"/>
              </a:ext>
            </a:extLst>
          </p:cNvPr>
          <p:cNvSpPr txBox="1"/>
          <p:nvPr/>
        </p:nvSpPr>
        <p:spPr>
          <a:xfrm>
            <a:off x="9319071" y="337817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96" name="왼쪽 중괄호 195">
            <a:extLst>
              <a:ext uri="{FF2B5EF4-FFF2-40B4-BE49-F238E27FC236}">
                <a16:creationId xmlns:a16="http://schemas.microsoft.com/office/drawing/2014/main" id="{63E71203-35A4-5580-0B21-F21F7AF77FCC}"/>
              </a:ext>
            </a:extLst>
          </p:cNvPr>
          <p:cNvSpPr/>
          <p:nvPr/>
        </p:nvSpPr>
        <p:spPr>
          <a:xfrm rot="16200000">
            <a:off x="10507645" y="3061975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410ACEC-B96F-7DCA-D6FA-9A4063F52746}"/>
              </a:ext>
            </a:extLst>
          </p:cNvPr>
          <p:cNvSpPr/>
          <p:nvPr/>
        </p:nvSpPr>
        <p:spPr>
          <a:xfrm>
            <a:off x="9590930" y="2946436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8" name="평행 사변형 197">
            <a:extLst>
              <a:ext uri="{FF2B5EF4-FFF2-40B4-BE49-F238E27FC236}">
                <a16:creationId xmlns:a16="http://schemas.microsoft.com/office/drawing/2014/main" id="{638C3C74-4289-A306-CB41-2FEC45D2BDCB}"/>
              </a:ext>
            </a:extLst>
          </p:cNvPr>
          <p:cNvSpPr/>
          <p:nvPr/>
        </p:nvSpPr>
        <p:spPr>
          <a:xfrm>
            <a:off x="9597209" y="2582895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B2BBB1D-335E-FB65-4770-CAA783DD809F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8990811" y="2582895"/>
            <a:ext cx="10096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3DE43E0-BFC4-B040-C85F-5E4345CB1670}"/>
              </a:ext>
            </a:extLst>
          </p:cNvPr>
          <p:cNvCxnSpPr>
            <a:cxnSpLocks/>
            <a:endCxn id="197" idx="2"/>
          </p:cNvCxnSpPr>
          <p:nvPr/>
        </p:nvCxnSpPr>
        <p:spPr>
          <a:xfrm flipV="1">
            <a:off x="8996783" y="3972418"/>
            <a:ext cx="661846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F1C711E-F77D-C06A-DDED-AAE09D7C8394}"/>
              </a:ext>
            </a:extLst>
          </p:cNvPr>
          <p:cNvSpPr/>
          <p:nvPr/>
        </p:nvSpPr>
        <p:spPr>
          <a:xfrm>
            <a:off x="10328683" y="4086809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E5F21FA-5A2E-46FB-D199-ADA7DE2C7F81}"/>
              </a:ext>
            </a:extLst>
          </p:cNvPr>
          <p:cNvSpPr txBox="1"/>
          <p:nvPr/>
        </p:nvSpPr>
        <p:spPr>
          <a:xfrm>
            <a:off x="10339033" y="4050170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A8A597D-9897-6722-D301-48A8BBA1F63D}"/>
              </a:ext>
            </a:extLst>
          </p:cNvPr>
          <p:cNvCxnSpPr>
            <a:cxnSpLocks/>
          </p:cNvCxnSpPr>
          <p:nvPr/>
        </p:nvCxnSpPr>
        <p:spPr>
          <a:xfrm>
            <a:off x="3830976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8D1E6A0-9AB0-0B84-ED0C-CB6FC386DF18}"/>
              </a:ext>
            </a:extLst>
          </p:cNvPr>
          <p:cNvCxnSpPr>
            <a:cxnSpLocks/>
          </p:cNvCxnSpPr>
          <p:nvPr/>
        </p:nvCxnSpPr>
        <p:spPr>
          <a:xfrm>
            <a:off x="5039375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F8B81FC-D6FA-608E-E406-5CBC41201DEF}"/>
              </a:ext>
            </a:extLst>
          </p:cNvPr>
          <p:cNvCxnSpPr>
            <a:cxnSpLocks/>
          </p:cNvCxnSpPr>
          <p:nvPr/>
        </p:nvCxnSpPr>
        <p:spPr>
          <a:xfrm>
            <a:off x="5955157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84ABE634-8428-A77A-4D15-C5B171D4F68A}"/>
              </a:ext>
            </a:extLst>
          </p:cNvPr>
          <p:cNvCxnSpPr>
            <a:cxnSpLocks/>
          </p:cNvCxnSpPr>
          <p:nvPr/>
        </p:nvCxnSpPr>
        <p:spPr>
          <a:xfrm>
            <a:off x="7093380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28B12B4-5ABB-E471-BC5B-FE2CF6A46EE2}"/>
              </a:ext>
            </a:extLst>
          </p:cNvPr>
          <p:cNvCxnSpPr>
            <a:cxnSpLocks/>
          </p:cNvCxnSpPr>
          <p:nvPr/>
        </p:nvCxnSpPr>
        <p:spPr>
          <a:xfrm>
            <a:off x="8407008" y="3281235"/>
            <a:ext cx="0" cy="190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60721CA-B657-8B80-9AFE-3234DD3179D6}"/>
              </a:ext>
            </a:extLst>
          </p:cNvPr>
          <p:cNvSpPr txBox="1"/>
          <p:nvPr/>
        </p:nvSpPr>
        <p:spPr>
          <a:xfrm>
            <a:off x="3529205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E91EF50-370D-C422-B0E9-B8C96B5A965D}"/>
              </a:ext>
            </a:extLst>
          </p:cNvPr>
          <p:cNvSpPr txBox="1"/>
          <p:nvPr/>
        </p:nvSpPr>
        <p:spPr>
          <a:xfrm>
            <a:off x="4741857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AC20570-3975-69F9-C8EF-89AB0CF93722}"/>
              </a:ext>
            </a:extLst>
          </p:cNvPr>
          <p:cNvSpPr txBox="1"/>
          <p:nvPr/>
        </p:nvSpPr>
        <p:spPr>
          <a:xfrm>
            <a:off x="5512925" y="522545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Repeat</a:t>
            </a:r>
          </a:p>
          <a:p>
            <a:pPr algn="ctr"/>
            <a:r>
              <a:rPr lang="en-US" altLang="ko-KR" sz="1200">
                <a:latin typeface="+mn-ea"/>
              </a:rPr>
              <a:t>Vector</a:t>
            </a:r>
            <a:endParaRPr lang="ko-KR" altLang="en-US" sz="120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D4844A1-07F8-D5A2-4345-7602A435542D}"/>
              </a:ext>
            </a:extLst>
          </p:cNvPr>
          <p:cNvSpPr txBox="1"/>
          <p:nvPr/>
        </p:nvSpPr>
        <p:spPr>
          <a:xfrm>
            <a:off x="6814752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A8ABFFB-0FFD-742F-4FD3-BAC299E87B0C}"/>
              </a:ext>
            </a:extLst>
          </p:cNvPr>
          <p:cNvSpPr txBox="1"/>
          <p:nvPr/>
        </p:nvSpPr>
        <p:spPr>
          <a:xfrm>
            <a:off x="8112494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B94B7F16-0ED9-D033-D507-D80764AAFCA4}"/>
              </a:ext>
            </a:extLst>
          </p:cNvPr>
          <p:cNvCxnSpPr>
            <a:cxnSpLocks/>
            <a:stCxn id="133" idx="0"/>
            <a:endCxn id="189" idx="0"/>
          </p:cNvCxnSpPr>
          <p:nvPr/>
        </p:nvCxnSpPr>
        <p:spPr>
          <a:xfrm rot="5400000" flipH="1" flipV="1">
            <a:off x="6199585" y="-518519"/>
            <a:ext cx="12700" cy="5712067"/>
          </a:xfrm>
          <a:prstGeom prst="bentConnector3">
            <a:avLst>
              <a:gd name="adj1" fmla="val 6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2EBED59-1314-6146-A1E7-C1E2985A4194}"/>
              </a:ext>
            </a:extLst>
          </p:cNvPr>
          <p:cNvSpPr txBox="1"/>
          <p:nvPr/>
        </p:nvSpPr>
        <p:spPr>
          <a:xfrm>
            <a:off x="5289767" y="127636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Loss Function = MSE</a:t>
            </a:r>
            <a:endParaRPr lang="ko-KR" altLang="en-US" sz="1200">
              <a:latin typeface="+mn-ea"/>
            </a:endParaRPr>
          </a:p>
        </p:txBody>
      </p:sp>
      <p:pic>
        <p:nvPicPr>
          <p:cNvPr id="240" name="그림 239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7148436A-F9B7-A7E6-3223-F63ABF6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44" y="5351168"/>
            <a:ext cx="820500" cy="512237"/>
          </a:xfrm>
          <a:prstGeom prst="rect">
            <a:avLst/>
          </a:prstGeom>
        </p:spPr>
      </p:pic>
      <p:pic>
        <p:nvPicPr>
          <p:cNvPr id="241" name="그림 240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318B520D-841B-DDFE-0813-AA3695DE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65" y="5363638"/>
            <a:ext cx="820500" cy="512237"/>
          </a:xfrm>
          <a:prstGeom prst="rect">
            <a:avLst/>
          </a:prstGeom>
        </p:spPr>
      </p:pic>
      <p:pic>
        <p:nvPicPr>
          <p:cNvPr id="242" name="그림 241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F5C3AD22-7C88-6E59-FAB4-79865796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66" y="5354539"/>
            <a:ext cx="820500" cy="512237"/>
          </a:xfrm>
          <a:prstGeom prst="rect">
            <a:avLst/>
          </a:prstGeom>
        </p:spPr>
      </p:pic>
      <p:pic>
        <p:nvPicPr>
          <p:cNvPr id="243" name="그림 242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C2FBDC69-DBE3-4414-CC92-30BB5531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52" y="5354098"/>
            <a:ext cx="820500" cy="512237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E53DB8F4-987C-B833-FD43-1C5030076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7" b="86325" l="2064" r="96998">
                        <a14:foregroundMark x1="5629" y1="50855" x2="5629" y2="50855"/>
                        <a14:foregroundMark x1="2064" y1="47650" x2="2064" y2="47650"/>
                        <a14:foregroundMark x1="54972" y1="6624" x2="54972" y2="6624"/>
                        <a14:foregroundMark x1="55535" y1="2564" x2="55535" y2="2564"/>
                        <a14:foregroundMark x1="86304" y1="35043" x2="86304" y2="35043"/>
                        <a14:foregroundMark x1="76923" y1="70513" x2="76923" y2="70513"/>
                        <a14:foregroundMark x1="76923" y1="70513" x2="76923" y2="70513"/>
                        <a14:foregroundMark x1="76923" y1="70513" x2="35835" y2="79274"/>
                        <a14:foregroundMark x1="46154" y1="86325" x2="68480" y2="68590"/>
                        <a14:foregroundMark x1="75985" y1="63462" x2="86304" y2="28419"/>
                        <a14:foregroundMark x1="81801" y1="26923" x2="74296" y2="39530"/>
                        <a14:foregroundMark x1="83114" y1="35043" x2="92120" y2="46154"/>
                        <a14:foregroundMark x1="96998" y1="43590" x2="96998" y2="43590"/>
                        <a14:foregroundMark x1="96998" y1="43590" x2="96998" y2="43590"/>
                        <a14:foregroundMark x1="96998" y1="43590" x2="96998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29"/>
          <a:stretch/>
        </p:blipFill>
        <p:spPr>
          <a:xfrm>
            <a:off x="6065015" y="5301826"/>
            <a:ext cx="385054" cy="308922"/>
          </a:xfrm>
          <a:prstGeom prst="rect">
            <a:avLst/>
          </a:prstGeom>
        </p:spPr>
      </p:pic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0FB6C735-BD82-319E-B3D3-25E2DA8229DC}"/>
              </a:ext>
            </a:extLst>
          </p:cNvPr>
          <p:cNvSpPr/>
          <p:nvPr/>
        </p:nvSpPr>
        <p:spPr>
          <a:xfrm>
            <a:off x="4456" y="4456"/>
            <a:ext cx="12187544" cy="6864354"/>
          </a:xfrm>
          <a:custGeom>
            <a:avLst/>
            <a:gdLst>
              <a:gd name="connsiteX0" fmla="*/ 3349901 w 12192000"/>
              <a:gd name="connsiteY0" fmla="*/ 4991100 h 6858000"/>
              <a:gd name="connsiteX1" fmla="*/ 3349901 w 12192000"/>
              <a:gd name="connsiteY1" fmla="*/ 5970862 h 6858000"/>
              <a:gd name="connsiteX2" fmla="*/ 8990811 w 12192000"/>
              <a:gd name="connsiteY2" fmla="*/ 5970862 h 6858000"/>
              <a:gd name="connsiteX3" fmla="*/ 8990811 w 12192000"/>
              <a:gd name="connsiteY3" fmla="*/ 49911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9901" y="4991100"/>
                </a:moveTo>
                <a:lnTo>
                  <a:pt x="3349901" y="5970862"/>
                </a:lnTo>
                <a:lnTo>
                  <a:pt x="8990811" y="5970862"/>
                </a:lnTo>
                <a:lnTo>
                  <a:pt x="8990811" y="49911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10000"/>
              <a:alpha val="91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04F1F-3194-246F-31F6-A06AC9E2B435}"/>
              </a:ext>
            </a:extLst>
          </p:cNvPr>
          <p:cNvSpPr txBox="1"/>
          <p:nvPr/>
        </p:nvSpPr>
        <p:spPr>
          <a:xfrm>
            <a:off x="2061881" y="4346235"/>
            <a:ext cx="84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그렇다면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, LSTM 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레이어와 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Repeat Vector 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레이어의 역할은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?”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21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9F05B-AC50-D998-D5F6-1F1A55AEC0FF}"/>
              </a:ext>
            </a:extLst>
          </p:cNvPr>
          <p:cNvSpPr/>
          <p:nvPr/>
        </p:nvSpPr>
        <p:spPr>
          <a:xfrm>
            <a:off x="512372" y="4532472"/>
            <a:ext cx="5684890" cy="2116943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15C3DA1-5FAF-58A4-D112-8435A0FB1C3C}"/>
              </a:ext>
            </a:extLst>
          </p:cNvPr>
          <p:cNvSpPr/>
          <p:nvPr/>
        </p:nvSpPr>
        <p:spPr>
          <a:xfrm>
            <a:off x="596900" y="1149414"/>
            <a:ext cx="5613400" cy="2497993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4" y="-31899"/>
            <a:ext cx="1680672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  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8172359" y="34909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3902558" y="41127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ED50B51-5687-738E-F574-659E2EB5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1" y="1242279"/>
            <a:ext cx="5344635" cy="236954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A8CCB49-9B8B-7F92-A321-27151158617E}"/>
              </a:ext>
            </a:extLst>
          </p:cNvPr>
          <p:cNvSpPr txBox="1"/>
          <p:nvPr/>
        </p:nvSpPr>
        <p:spPr>
          <a:xfrm>
            <a:off x="399883" y="665821"/>
            <a:ext cx="162412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LSTM </a:t>
            </a:r>
            <a:r>
              <a:rPr lang="ko-KR" altLang="en-US" err="1">
                <a:latin typeface="+mn-ea"/>
              </a:rPr>
              <a:t>layer</a:t>
            </a:r>
            <a:endParaRPr lang="ko-KR" altLang="en-US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ED06085-52F3-07F3-3268-15BBA747C08A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EC0DDE8-968F-0CA1-6E37-A6C832A59B17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34AE4DD-D4D8-B4FC-0FE9-D337E37267EC}"/>
              </a:ext>
            </a:extLst>
          </p:cNvPr>
          <p:cNvSpPr/>
          <p:nvPr/>
        </p:nvSpPr>
        <p:spPr>
          <a:xfrm>
            <a:off x="6597098" y="2694338"/>
            <a:ext cx="4834903" cy="373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</a:pPr>
            <a:endParaRPr lang="ko-KR" altLang="en-US" sz="140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33A7C8-11D2-E36C-B752-08C8A5375280}"/>
              </a:ext>
            </a:extLst>
          </p:cNvPr>
          <p:cNvSpPr/>
          <p:nvPr/>
        </p:nvSpPr>
        <p:spPr>
          <a:xfrm>
            <a:off x="6607242" y="1723775"/>
            <a:ext cx="4825279" cy="373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</a:pPr>
            <a:endParaRPr lang="ko-KR" altLang="en-US" sz="140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DA5A503-DAE2-FC3B-9E64-6104DB227308}"/>
              </a:ext>
            </a:extLst>
          </p:cNvPr>
          <p:cNvSpPr/>
          <p:nvPr/>
        </p:nvSpPr>
        <p:spPr>
          <a:xfrm>
            <a:off x="6597940" y="2352755"/>
            <a:ext cx="4825279" cy="373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</a:pPr>
            <a:endParaRPr lang="ko-KR" altLang="en-US" sz="1400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A949F24-2F43-B222-E504-1773D6059E09}"/>
              </a:ext>
            </a:extLst>
          </p:cNvPr>
          <p:cNvSpPr/>
          <p:nvPr/>
        </p:nvSpPr>
        <p:spPr>
          <a:xfrm>
            <a:off x="6304903" y="1242279"/>
            <a:ext cx="5530323" cy="20708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장기 메모리(</a:t>
            </a:r>
            <a:r>
              <a:rPr lang="ko-KR" altLang="en-US" sz="1100" dirty="0" err="1">
                <a:latin typeface="+mn-ea"/>
              </a:rPr>
              <a:t>Long</a:t>
            </a:r>
            <a:r>
              <a:rPr lang="ko-KR" altLang="en-US" sz="1100" dirty="0">
                <a:latin typeface="+mn-ea"/>
              </a:rPr>
              <a:t> </a:t>
            </a:r>
            <a:r>
              <a:rPr lang="ko-KR" altLang="en-US" sz="1100" dirty="0" err="1">
                <a:latin typeface="+mn-ea"/>
              </a:rPr>
              <a:t>Term</a:t>
            </a:r>
            <a:r>
              <a:rPr lang="ko-KR" altLang="en-US" sz="1100" dirty="0">
                <a:latin typeface="+mn-ea"/>
              </a:rPr>
              <a:t> </a:t>
            </a:r>
            <a:r>
              <a:rPr lang="ko-KR" altLang="en-US" sz="1100" dirty="0" err="1">
                <a:latin typeface="+mn-ea"/>
              </a:rPr>
              <a:t>Memory</a:t>
            </a:r>
            <a:r>
              <a:rPr lang="ko-KR" altLang="en-US" sz="1100" dirty="0">
                <a:latin typeface="+mn-ea"/>
              </a:rPr>
              <a:t>)와 단기 메모리(</a:t>
            </a:r>
            <a:r>
              <a:rPr lang="ko-KR" altLang="en-US" sz="1100" dirty="0" err="1">
                <a:latin typeface="+mn-ea"/>
              </a:rPr>
              <a:t>Short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Term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Memory</a:t>
            </a:r>
            <a:r>
              <a:rPr lang="ko-KR" altLang="en-US" sz="1100" dirty="0">
                <a:latin typeface="+mn-ea"/>
              </a:rPr>
              <a:t>)로 구성 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+mn-ea"/>
              </a:rPr>
              <a:t>Learn</a:t>
            </a:r>
            <a:r>
              <a:rPr lang="ko-KR" altLang="en-US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Forget</a:t>
            </a:r>
            <a:r>
              <a:rPr lang="ko-KR" altLang="en-US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Remember</a:t>
            </a:r>
            <a:r>
              <a:rPr lang="ko-KR" altLang="en-US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Use</a:t>
            </a:r>
            <a:r>
              <a:rPr lang="ko-KR" altLang="en-US" sz="1100" dirty="0">
                <a:latin typeface="+mn-ea"/>
              </a:rPr>
              <a:t> 4개의 </a:t>
            </a:r>
            <a:r>
              <a:rPr lang="ko-KR" altLang="en-US" sz="1100" dirty="0" err="1">
                <a:latin typeface="+mn-ea"/>
              </a:rPr>
              <a:t>Gate로</a:t>
            </a:r>
            <a:r>
              <a:rPr lang="ko-KR" altLang="en-US" sz="1100" dirty="0">
                <a:latin typeface="+mn-ea"/>
              </a:rPr>
              <a:t> 구성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sz="1100" dirty="0" err="1">
                <a:latin typeface="+mn-ea"/>
                <a:cs typeface="+mn-lt"/>
              </a:rPr>
              <a:t>Learn</a:t>
            </a:r>
            <a:r>
              <a:rPr lang="ko-KR" sz="1100" dirty="0">
                <a:latin typeface="+mn-ea"/>
                <a:cs typeface="+mn-lt"/>
              </a:rPr>
              <a:t> </a:t>
            </a:r>
            <a:r>
              <a:rPr lang="ko-KR" sz="1100" dirty="0" err="1">
                <a:latin typeface="+mn-ea"/>
                <a:cs typeface="+mn-lt"/>
              </a:rPr>
              <a:t>Gate</a:t>
            </a:r>
            <a:r>
              <a:rPr lang="ko-KR" altLang="en-US" sz="1100" dirty="0" err="1">
                <a:latin typeface="+mn-ea"/>
                <a:cs typeface="+mn-lt"/>
              </a:rPr>
              <a:t>는</a:t>
            </a:r>
            <a:r>
              <a:rPr lang="ko-KR" sz="1100" dirty="0">
                <a:latin typeface="+mn-ea"/>
                <a:cs typeface="+mn-lt"/>
              </a:rPr>
              <a:t> 단기 메모리와 이벤트가 들어가 </a:t>
            </a:r>
            <a:r>
              <a:rPr lang="ko-KR" altLang="en-US" sz="1100" dirty="0">
                <a:latin typeface="+mn-ea"/>
                <a:cs typeface="+mn-lt"/>
              </a:rPr>
              <a:t>최근</a:t>
            </a:r>
            <a:r>
              <a:rPr lang="ko-KR" sz="1100" dirty="0">
                <a:latin typeface="+mn-ea"/>
                <a:cs typeface="+mn-lt"/>
              </a:rPr>
              <a:t> </a:t>
            </a:r>
            <a:r>
              <a:rPr lang="ko-KR" altLang="en-US" sz="1100" dirty="0">
                <a:latin typeface="+mn-ea"/>
                <a:cs typeface="+mn-lt"/>
              </a:rPr>
              <a:t>학습</a:t>
            </a:r>
            <a:r>
              <a:rPr lang="ko-KR" sz="1100" dirty="0">
                <a:latin typeface="+mn-ea"/>
                <a:cs typeface="+mn-lt"/>
              </a:rPr>
              <a:t> 반영, 불필요한 </a:t>
            </a:r>
            <a:r>
              <a:rPr lang="ko-KR" altLang="en-US" sz="1100" dirty="0">
                <a:latin typeface="+mn-ea"/>
                <a:cs typeface="+mn-lt"/>
              </a:rPr>
              <a:t>정보</a:t>
            </a:r>
            <a:r>
              <a:rPr lang="ko-KR" sz="1100" dirty="0">
                <a:latin typeface="+mn-ea"/>
                <a:cs typeface="+mn-lt"/>
              </a:rPr>
              <a:t> 삭제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cs typeface="+mn-lt"/>
              </a:rPr>
              <a:t>Forget</a:t>
            </a:r>
            <a:r>
              <a:rPr lang="ko-KR" altLang="en-US" sz="1100" dirty="0">
                <a:latin typeface="+mn-ea"/>
                <a:cs typeface="+mn-lt"/>
              </a:rPr>
              <a:t> </a:t>
            </a:r>
            <a:r>
              <a:rPr lang="en-US" altLang="ko-KR" sz="1100" dirty="0">
                <a:latin typeface="+mn-ea"/>
                <a:cs typeface="+mn-lt"/>
              </a:rPr>
              <a:t>Gate</a:t>
            </a:r>
            <a:r>
              <a:rPr lang="ko-KR" altLang="en-US" sz="1100" dirty="0">
                <a:latin typeface="+mn-ea"/>
                <a:cs typeface="+mn-lt"/>
              </a:rPr>
              <a:t>는 장기 메모리에서 학습에 고려하지 않아도 될 정보를 삭제</a:t>
            </a:r>
            <a:endParaRPr lang="ko-KR" sz="1100" dirty="0">
              <a:latin typeface="+mn-ea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cs typeface="+mn-lt"/>
              </a:rPr>
              <a:t>Remember</a:t>
            </a:r>
            <a:r>
              <a:rPr lang="ko-KR" sz="1100" dirty="0">
                <a:latin typeface="+mn-ea"/>
                <a:cs typeface="+mn-lt"/>
              </a:rPr>
              <a:t> </a:t>
            </a:r>
            <a:r>
              <a:rPr lang="en-US" altLang="ko-KR" sz="1100" dirty="0">
                <a:latin typeface="+mn-ea"/>
                <a:cs typeface="+mn-lt"/>
              </a:rPr>
              <a:t>Gate</a:t>
            </a:r>
            <a:r>
              <a:rPr lang="ko-KR" sz="1100" dirty="0">
                <a:latin typeface="+mn-ea"/>
                <a:cs typeface="+mn-lt"/>
              </a:rPr>
              <a:t>는 </a:t>
            </a:r>
            <a:r>
              <a:rPr lang="en-US" altLang="ko-KR" sz="1100" dirty="0">
                <a:latin typeface="+mn-ea"/>
                <a:cs typeface="+mn-lt"/>
              </a:rPr>
              <a:t>Learn</a:t>
            </a:r>
            <a:r>
              <a:rPr lang="ko-KR" sz="1100" dirty="0">
                <a:latin typeface="+mn-ea"/>
                <a:cs typeface="+mn-lt"/>
              </a:rPr>
              <a:t> </a:t>
            </a:r>
            <a:r>
              <a:rPr lang="en-US" altLang="ko-KR" sz="1100" dirty="0">
                <a:latin typeface="+mn-ea"/>
                <a:cs typeface="+mn-lt"/>
              </a:rPr>
              <a:t>Gate</a:t>
            </a:r>
            <a:r>
              <a:rPr lang="ko-KR" sz="1100" dirty="0">
                <a:latin typeface="+mn-ea"/>
                <a:cs typeface="+mn-lt"/>
              </a:rPr>
              <a:t>와 </a:t>
            </a:r>
            <a:r>
              <a:rPr lang="en-US" altLang="ko-KR" sz="1100" dirty="0">
                <a:latin typeface="+mn-ea"/>
                <a:cs typeface="+mn-lt"/>
              </a:rPr>
              <a:t>Forget</a:t>
            </a:r>
            <a:r>
              <a:rPr lang="ko-KR" sz="1100" dirty="0">
                <a:latin typeface="+mn-ea"/>
                <a:cs typeface="+mn-lt"/>
              </a:rPr>
              <a:t> </a:t>
            </a:r>
            <a:r>
              <a:rPr lang="en-US" altLang="ko-KR" sz="1100" dirty="0">
                <a:latin typeface="+mn-ea"/>
                <a:cs typeface="+mn-lt"/>
              </a:rPr>
              <a:t>Gate</a:t>
            </a:r>
            <a:r>
              <a:rPr lang="ko-KR" sz="1100" dirty="0">
                <a:latin typeface="+mn-ea"/>
                <a:cs typeface="+mn-lt"/>
              </a:rPr>
              <a:t>를 거친 정보를 결합시켜 </a:t>
            </a:r>
            <a:endParaRPr lang="en-US" altLang="ko-KR" sz="1100" dirty="0">
              <a:latin typeface="+mn-ea"/>
              <a:cs typeface="+mn-lt"/>
            </a:endParaRPr>
          </a:p>
          <a:p>
            <a:r>
              <a:rPr lang="en-US" altLang="ko-KR" sz="1100" dirty="0">
                <a:latin typeface="+mn-ea"/>
                <a:cs typeface="+mn-lt"/>
              </a:rPr>
              <a:t>   </a:t>
            </a:r>
            <a:r>
              <a:rPr lang="ko-KR" sz="1100" dirty="0">
                <a:latin typeface="+mn-ea"/>
                <a:cs typeface="+mn-lt"/>
              </a:rPr>
              <a:t>장기 메모리에 </a:t>
            </a:r>
            <a:r>
              <a:rPr lang="ko-KR" altLang="en-US" sz="1100" dirty="0">
                <a:latin typeface="+mn-ea"/>
                <a:cs typeface="+mn-lt"/>
              </a:rPr>
              <a:t>기억</a:t>
            </a:r>
            <a:endParaRPr lang="en-US" altLang="ko-KR" sz="1100" dirty="0">
              <a:latin typeface="+mn-ea"/>
              <a:cs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ea"/>
                <a:cs typeface="+mn-lt"/>
              </a:rPr>
              <a:t>Use Gate</a:t>
            </a:r>
            <a:r>
              <a:rPr lang="ko-KR" altLang="en-US" sz="1100" dirty="0">
                <a:latin typeface="+mn-ea"/>
                <a:cs typeface="+mn-lt"/>
              </a:rPr>
              <a:t>는</a:t>
            </a:r>
            <a:r>
              <a:rPr lang="en-US" sz="1100" dirty="0">
                <a:latin typeface="+mn-ea"/>
                <a:cs typeface="+mn-lt"/>
              </a:rPr>
              <a:t> </a:t>
            </a:r>
            <a:r>
              <a:rPr lang="ko-KR" altLang="en-US" sz="1100" dirty="0">
                <a:latin typeface="+mn-ea"/>
                <a:cs typeface="+mn-lt"/>
              </a:rPr>
              <a:t>정보를</a:t>
            </a:r>
            <a:r>
              <a:rPr lang="en-US" sz="1100" dirty="0">
                <a:latin typeface="+mn-ea"/>
                <a:cs typeface="+mn-lt"/>
              </a:rPr>
              <a:t> </a:t>
            </a:r>
            <a:r>
              <a:rPr lang="ko-KR" altLang="en-US" sz="1100" dirty="0">
                <a:latin typeface="+mn-ea"/>
                <a:cs typeface="+mn-lt"/>
              </a:rPr>
              <a:t>종합해</a:t>
            </a:r>
            <a:r>
              <a:rPr lang="en-US" sz="1100" dirty="0">
                <a:latin typeface="+mn-ea"/>
                <a:cs typeface="+mn-lt"/>
              </a:rPr>
              <a:t> </a:t>
            </a:r>
            <a:r>
              <a:rPr lang="ko-KR" altLang="en-US" sz="1100" dirty="0">
                <a:latin typeface="+mn-ea"/>
                <a:cs typeface="+mn-lt"/>
              </a:rPr>
              <a:t>예측</a:t>
            </a:r>
            <a:r>
              <a:rPr lang="en-US" sz="1100" dirty="0">
                <a:latin typeface="+mn-ea"/>
                <a:cs typeface="+mn-lt"/>
              </a:rPr>
              <a:t> </a:t>
            </a:r>
            <a:r>
              <a:rPr lang="ko-KR" altLang="en-US" sz="1100" dirty="0">
                <a:latin typeface="+mn-ea"/>
                <a:cs typeface="+mn-lt"/>
              </a:rPr>
              <a:t>결과를</a:t>
            </a:r>
            <a:r>
              <a:rPr lang="en-US" sz="1100" dirty="0">
                <a:latin typeface="+mn-ea"/>
                <a:cs typeface="+mn-lt"/>
              </a:rPr>
              <a:t> </a:t>
            </a:r>
            <a:r>
              <a:rPr lang="ko-KR" altLang="en-US" sz="1100" dirty="0">
                <a:latin typeface="+mn-ea"/>
                <a:cs typeface="+mn-lt"/>
              </a:rPr>
              <a:t>도출</a:t>
            </a:r>
            <a:r>
              <a:rPr lang="en-US" sz="1100" dirty="0">
                <a:latin typeface="+mn-ea"/>
                <a:cs typeface="+mn-lt"/>
              </a:rPr>
              <a:t>, </a:t>
            </a:r>
            <a:r>
              <a:rPr lang="ko-KR" altLang="en-US" sz="1100" dirty="0">
                <a:latin typeface="+mn-ea"/>
                <a:cs typeface="+mn-lt"/>
              </a:rPr>
              <a:t>단기</a:t>
            </a:r>
            <a:r>
              <a:rPr lang="en-US" sz="1100" dirty="0">
                <a:latin typeface="+mn-ea"/>
                <a:cs typeface="+mn-lt"/>
              </a:rPr>
              <a:t> </a:t>
            </a:r>
            <a:r>
              <a:rPr lang="ko-KR" altLang="en-US" sz="1100" dirty="0">
                <a:latin typeface="+mn-ea"/>
                <a:cs typeface="+mn-lt"/>
              </a:rPr>
              <a:t>메모리에</a:t>
            </a:r>
            <a:r>
              <a:rPr lang="en-US" sz="1100" dirty="0">
                <a:latin typeface="+mn-ea"/>
                <a:cs typeface="+mn-lt"/>
              </a:rPr>
              <a:t> </a:t>
            </a:r>
            <a:r>
              <a:rPr lang="ko-KR" altLang="en-US" sz="1100" dirty="0">
                <a:latin typeface="+mn-ea"/>
                <a:cs typeface="+mn-lt"/>
              </a:rPr>
              <a:t>저장</a:t>
            </a:r>
            <a:endParaRPr lang="en-US" altLang="ko-KR" sz="1100" dirty="0">
              <a:latin typeface="+mn-ea"/>
              <a:cs typeface="+mn-lt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B27E1A3-3554-28E7-25C3-BC4A65C86826}"/>
              </a:ext>
            </a:extLst>
          </p:cNvPr>
          <p:cNvCxnSpPr>
            <a:cxnSpLocks/>
          </p:cNvCxnSpPr>
          <p:nvPr/>
        </p:nvCxnSpPr>
        <p:spPr>
          <a:xfrm>
            <a:off x="132911" y="3943763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A3389EF-03F3-FE4A-0610-B6ECDEBA252D}"/>
              </a:ext>
            </a:extLst>
          </p:cNvPr>
          <p:cNvSpPr txBox="1"/>
          <p:nvPr/>
        </p:nvSpPr>
        <p:spPr>
          <a:xfrm>
            <a:off x="373266" y="4141981"/>
            <a:ext cx="19199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Repeat Vector</a:t>
            </a:r>
            <a:endParaRPr lang="ko-KR" altLang="en-US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6E22D6-3209-863A-5786-516C70E11DAA}"/>
              </a:ext>
            </a:extLst>
          </p:cNvPr>
          <p:cNvSpPr/>
          <p:nvPr/>
        </p:nvSpPr>
        <p:spPr>
          <a:xfrm>
            <a:off x="195365" y="4198000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7F9173-159F-F0FF-B1A2-E65F8567D02B}"/>
              </a:ext>
            </a:extLst>
          </p:cNvPr>
          <p:cNvSpPr/>
          <p:nvPr/>
        </p:nvSpPr>
        <p:spPr>
          <a:xfrm>
            <a:off x="159914" y="4159773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7E43B9-D86D-6350-95C0-C11E4AACEA30}"/>
              </a:ext>
            </a:extLst>
          </p:cNvPr>
          <p:cNvSpPr/>
          <p:nvPr/>
        </p:nvSpPr>
        <p:spPr>
          <a:xfrm>
            <a:off x="655549" y="4771645"/>
            <a:ext cx="201063" cy="1664459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C48FF1-C204-46A3-4EDF-8C8E2E6087F7}"/>
              </a:ext>
            </a:extLst>
          </p:cNvPr>
          <p:cNvSpPr txBox="1"/>
          <p:nvPr/>
        </p:nvSpPr>
        <p:spPr>
          <a:xfrm>
            <a:off x="512372" y="4498045"/>
            <a:ext cx="497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+mn-ea"/>
              </a:rPr>
              <a:t>(1,64)</a:t>
            </a:r>
            <a:endParaRPr lang="ko-KR" altLang="en-US" sz="100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D950C34-3878-69E2-C38E-7B1AEB1B7FCD}"/>
              </a:ext>
            </a:extLst>
          </p:cNvPr>
          <p:cNvSpPr txBox="1"/>
          <p:nvPr/>
        </p:nvSpPr>
        <p:spPr>
          <a:xfrm>
            <a:off x="1614869" y="5052728"/>
            <a:ext cx="66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Repeat</a:t>
            </a:r>
          </a:p>
          <a:p>
            <a:pPr algn="ctr"/>
            <a:r>
              <a:rPr lang="en-US" altLang="ko-KR" sz="1200" dirty="0">
                <a:latin typeface="+mn-ea"/>
              </a:rPr>
              <a:t>Vector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52E6CDB7-F06E-E25A-A8A6-185E9702E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37" b="86325" l="2064" r="96998">
                        <a14:foregroundMark x1="5629" y1="50855" x2="5629" y2="50855"/>
                        <a14:foregroundMark x1="2064" y1="47650" x2="2064" y2="47650"/>
                        <a14:foregroundMark x1="54972" y1="6624" x2="54972" y2="6624"/>
                        <a14:foregroundMark x1="55535" y1="2564" x2="55535" y2="2564"/>
                        <a14:foregroundMark x1="86304" y1="35043" x2="86304" y2="35043"/>
                        <a14:foregroundMark x1="76923" y1="70513" x2="76923" y2="70513"/>
                        <a14:foregroundMark x1="76923" y1="70513" x2="76923" y2="70513"/>
                        <a14:foregroundMark x1="76923" y1="70513" x2="35835" y2="79274"/>
                        <a14:foregroundMark x1="46154" y1="86325" x2="68480" y2="68590"/>
                        <a14:foregroundMark x1="75985" y1="63462" x2="86304" y2="28419"/>
                        <a14:foregroundMark x1="81801" y1="26923" x2="74296" y2="39530"/>
                        <a14:foregroundMark x1="83114" y1="35043" x2="92120" y2="46154"/>
                        <a14:foregroundMark x1="96998" y1="43590" x2="96998" y2="43590"/>
                        <a14:foregroundMark x1="96998" y1="43590" x2="96998" y2="43590"/>
                        <a14:foregroundMark x1="96998" y1="43590" x2="96998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29"/>
          <a:stretch/>
        </p:blipFill>
        <p:spPr>
          <a:xfrm>
            <a:off x="2166959" y="5078299"/>
            <a:ext cx="563299" cy="451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1C751D-8A1F-1375-68BD-D530DE17D6CB}"/>
              </a:ext>
            </a:extLst>
          </p:cNvPr>
          <p:cNvSpPr txBox="1"/>
          <p:nvPr/>
        </p:nvSpPr>
        <p:spPr>
          <a:xfrm>
            <a:off x="1249369" y="5644739"/>
            <a:ext cx="1768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+mn-ea"/>
              </a:rPr>
              <a:t>layers.RepeatVector</a:t>
            </a:r>
            <a:r>
              <a:rPr lang="en-US" altLang="ko-KR" sz="1200" dirty="0">
                <a:latin typeface="+mn-ea"/>
              </a:rPr>
              <a:t>(5)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50B0037-CFD0-98BB-C71D-211FC1E4FA91}"/>
              </a:ext>
            </a:extLst>
          </p:cNvPr>
          <p:cNvCxnSpPr>
            <a:cxnSpLocks/>
            <a:stCxn id="100" idx="3"/>
            <a:endCxn id="39" idx="1"/>
          </p:cNvCxnSpPr>
          <p:nvPr/>
        </p:nvCxnSpPr>
        <p:spPr>
          <a:xfrm>
            <a:off x="856612" y="5603875"/>
            <a:ext cx="260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FC06B5-EA5A-9209-5331-1527FD28134B}"/>
              </a:ext>
            </a:extLst>
          </p:cNvPr>
          <p:cNvSpPr/>
          <p:nvPr/>
        </p:nvSpPr>
        <p:spPr>
          <a:xfrm>
            <a:off x="3456880" y="4771645"/>
            <a:ext cx="201063" cy="1664459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81E485-BE80-5A15-7355-18883054B6DF}"/>
              </a:ext>
            </a:extLst>
          </p:cNvPr>
          <p:cNvSpPr/>
          <p:nvPr/>
        </p:nvSpPr>
        <p:spPr>
          <a:xfrm>
            <a:off x="3729592" y="4771645"/>
            <a:ext cx="201063" cy="1664459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AAD571-BF88-730D-8023-5CE000FC5CFD}"/>
              </a:ext>
            </a:extLst>
          </p:cNvPr>
          <p:cNvSpPr/>
          <p:nvPr/>
        </p:nvSpPr>
        <p:spPr>
          <a:xfrm>
            <a:off x="3997246" y="4771645"/>
            <a:ext cx="201063" cy="1664459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6409D4-68CF-0CE6-09E4-0505BED0C730}"/>
              </a:ext>
            </a:extLst>
          </p:cNvPr>
          <p:cNvSpPr/>
          <p:nvPr/>
        </p:nvSpPr>
        <p:spPr>
          <a:xfrm>
            <a:off x="4264900" y="4771645"/>
            <a:ext cx="201063" cy="1664459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97B6D0-9523-CDB6-97B8-AE46A5997853}"/>
              </a:ext>
            </a:extLst>
          </p:cNvPr>
          <p:cNvSpPr/>
          <p:nvPr/>
        </p:nvSpPr>
        <p:spPr>
          <a:xfrm>
            <a:off x="4523252" y="4771645"/>
            <a:ext cx="201063" cy="1664459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4725DEF-FE53-78EE-7DC1-195CCDD90E7A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4724315" y="5603875"/>
            <a:ext cx="523028" cy="1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7B4BA5-CEB9-8613-72F9-364DA02BAF80}"/>
              </a:ext>
            </a:extLst>
          </p:cNvPr>
          <p:cNvSpPr/>
          <p:nvPr/>
        </p:nvSpPr>
        <p:spPr>
          <a:xfrm>
            <a:off x="5247343" y="4731071"/>
            <a:ext cx="657924" cy="1781152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Hidden 2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74DEA5-2E2A-CD54-FF24-57BF78B35495}"/>
              </a:ext>
            </a:extLst>
          </p:cNvPr>
          <p:cNvSpPr txBox="1"/>
          <p:nvPr/>
        </p:nvSpPr>
        <p:spPr>
          <a:xfrm>
            <a:off x="5312669" y="4493834"/>
            <a:ext cx="497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+mn-ea"/>
              </a:rPr>
              <a:t>(5,64)</a:t>
            </a:r>
            <a:endParaRPr lang="ko-KR" altLang="en-US" sz="100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5CF4C7-945A-33A9-E4FF-74797F1F6351}"/>
              </a:ext>
            </a:extLst>
          </p:cNvPr>
          <p:cNvSpPr/>
          <p:nvPr/>
        </p:nvSpPr>
        <p:spPr>
          <a:xfrm>
            <a:off x="6552325" y="4980266"/>
            <a:ext cx="5282901" cy="10541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시퀀스를 반환하지 않은 </a:t>
            </a:r>
            <a:r>
              <a:rPr lang="en-US" altLang="ko-KR" sz="1100" dirty="0">
                <a:latin typeface="+mn-ea"/>
              </a:rPr>
              <a:t>LSTM</a:t>
            </a:r>
            <a:r>
              <a:rPr lang="ko-KR" altLang="en-US" sz="1100" dirty="0">
                <a:latin typeface="+mn-ea"/>
              </a:rPr>
              <a:t>의 결과는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차원 벡터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차원 벡터를 시퀀스로 다시 반환하기 위해 </a:t>
            </a:r>
            <a:r>
              <a:rPr lang="ko-KR" altLang="en-US" sz="1100" dirty="0" err="1">
                <a:latin typeface="+mn-ea"/>
              </a:rPr>
              <a:t>여러번</a:t>
            </a:r>
            <a:r>
              <a:rPr lang="ko-KR" altLang="en-US" sz="1100" dirty="0">
                <a:latin typeface="+mn-ea"/>
              </a:rPr>
              <a:t> 반복 복사하는 역할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만들어진 시퀀스는 </a:t>
            </a:r>
            <a:r>
              <a:rPr lang="ko-KR" altLang="en-US" sz="1100" dirty="0" err="1">
                <a:latin typeface="+mn-ea"/>
              </a:rPr>
              <a:t>디코더의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Input으로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들어감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4" y="-31899"/>
            <a:ext cx="1680672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  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8172358" y="34909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en-US" altLang="ko-KR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3902558" y="41127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93A438A-D4D7-6A65-E497-40F13228E10D}"/>
              </a:ext>
            </a:extLst>
          </p:cNvPr>
          <p:cNvSpPr/>
          <p:nvPr/>
        </p:nvSpPr>
        <p:spPr>
          <a:xfrm>
            <a:off x="0" y="1274880"/>
            <a:ext cx="6007137" cy="1746775"/>
          </a:xfrm>
          <a:prstGeom prst="rightArrow">
            <a:avLst>
              <a:gd name="adj1" fmla="val 50000"/>
              <a:gd name="adj2" fmla="val 24553"/>
            </a:avLst>
          </a:prstGeom>
          <a:solidFill>
            <a:srgbClr val="92E5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66763D-16AA-6D71-4F9F-B529D0EF9B31}"/>
              </a:ext>
            </a:extLst>
          </p:cNvPr>
          <p:cNvSpPr/>
          <p:nvPr/>
        </p:nvSpPr>
        <p:spPr>
          <a:xfrm>
            <a:off x="274300" y="1189915"/>
            <a:ext cx="4974938" cy="1859578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EDBA0A6-831B-4F82-321B-8FA5B1C592DB}"/>
              </a:ext>
            </a:extLst>
          </p:cNvPr>
          <p:cNvSpPr/>
          <p:nvPr/>
        </p:nvSpPr>
        <p:spPr>
          <a:xfrm>
            <a:off x="9398998" y="1150078"/>
            <a:ext cx="2559050" cy="1859578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666AE0B-16C0-545D-E69B-70460BFF379C}"/>
              </a:ext>
            </a:extLst>
          </p:cNvPr>
          <p:cNvSpPr/>
          <p:nvPr/>
        </p:nvSpPr>
        <p:spPr>
          <a:xfrm>
            <a:off x="6184864" y="1169915"/>
            <a:ext cx="2559050" cy="1859578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0288D1-2AB2-AE83-6BC3-9B695110E0C6}"/>
              </a:ext>
            </a:extLst>
          </p:cNvPr>
          <p:cNvSpPr txBox="1"/>
          <p:nvPr/>
        </p:nvSpPr>
        <p:spPr>
          <a:xfrm>
            <a:off x="274300" y="3142857"/>
            <a:ext cx="1645002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>
                <a:latin typeface="+mn-ea"/>
              </a:rPr>
              <a:t>13개 서버의 전체 데이터</a:t>
            </a:r>
            <a:endParaRPr lang="en-US" altLang="ko-KR" sz="90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28FA7B-B767-33A4-142F-EAA391D75EE2}"/>
              </a:ext>
            </a:extLst>
          </p:cNvPr>
          <p:cNvSpPr txBox="1"/>
          <p:nvPr/>
        </p:nvSpPr>
        <p:spPr>
          <a:xfrm>
            <a:off x="5948788" y="3111478"/>
            <a:ext cx="321928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>
                <a:latin typeface="+mn-ea"/>
              </a:rPr>
              <a:t>세미나에서 </a:t>
            </a:r>
            <a:r>
              <a:rPr lang="ko-KR" altLang="en-US" sz="900" dirty="0" err="1">
                <a:latin typeface="+mn-ea"/>
              </a:rPr>
              <a:t>KT측의</a:t>
            </a:r>
            <a:r>
              <a:rPr lang="ko-KR" altLang="en-US" sz="900" dirty="0">
                <a:latin typeface="+mn-ea"/>
              </a:rPr>
              <a:t> 설명에 기반했을 때</a:t>
            </a:r>
            <a:r>
              <a:rPr lang="en-US" altLang="ko-KR" sz="900" dirty="0">
                <a:latin typeface="+mn-ea"/>
              </a:rPr>
              <a:t>,</a:t>
            </a:r>
            <a:br>
              <a:rPr lang="ko-KR" altLang="en-US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오류는 굉장히 적기 때문에 오류에 대한 학습량도 적어 오류에 대한 관측치는 재구성 에러가 클 것이라 판단</a:t>
            </a:r>
            <a:endParaRPr lang="en-US" altLang="ko-KR" sz="9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n-ea"/>
              </a:rPr>
              <a:t>그래프를 관측했을 때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최대한 정상인 부분만 추출</a:t>
            </a:r>
            <a:endParaRPr lang="ko-KR" sz="9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C7FC03-012B-B089-129C-B4B9280FAE60}"/>
              </a:ext>
            </a:extLst>
          </p:cNvPr>
          <p:cNvSpPr txBox="1"/>
          <p:nvPr/>
        </p:nvSpPr>
        <p:spPr>
          <a:xfrm>
            <a:off x="272371" y="3268631"/>
            <a:ext cx="2581957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>
                <a:latin typeface="+mn-ea"/>
              </a:rPr>
              <a:t>전체 데이터를 학습 및 재구성</a:t>
            </a: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54257F17-E50F-8055-1A61-1440C50614E0}"/>
              </a:ext>
            </a:extLst>
          </p:cNvPr>
          <p:cNvSpPr/>
          <p:nvPr/>
        </p:nvSpPr>
        <p:spPr>
          <a:xfrm>
            <a:off x="0" y="4337260"/>
            <a:ext cx="9288499" cy="1746775"/>
          </a:xfrm>
          <a:prstGeom prst="rightArrow">
            <a:avLst>
              <a:gd name="adj1" fmla="val 50000"/>
              <a:gd name="adj2" fmla="val 24553"/>
            </a:avLst>
          </a:prstGeom>
          <a:solidFill>
            <a:srgbClr val="92E5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831DB0C-B245-BCE3-5319-D3A1713AD5F9}"/>
              </a:ext>
            </a:extLst>
          </p:cNvPr>
          <p:cNvSpPr txBox="1"/>
          <p:nvPr/>
        </p:nvSpPr>
        <p:spPr>
          <a:xfrm>
            <a:off x="3223632" y="6471173"/>
            <a:ext cx="3219285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>
                <a:latin typeface="+mn-ea"/>
              </a:rPr>
              <a:t>임계 값을 손실 값의 평균으로 지정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2B0E61-DF15-4D96-A9B4-2F9909494F28}"/>
              </a:ext>
            </a:extLst>
          </p:cNvPr>
          <p:cNvSpPr txBox="1"/>
          <p:nvPr/>
        </p:nvSpPr>
        <p:spPr>
          <a:xfrm>
            <a:off x="3223632" y="6290922"/>
            <a:ext cx="3988057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>
                <a:latin typeface="+mn-ea"/>
              </a:rPr>
              <a:t>1차적으로 필터링한 정상 추측 데이터만을 학습, 전체 데이터를 재구성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F5E01A-699E-78BC-5AE0-9D56403B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2" y="1309595"/>
            <a:ext cx="4685665" cy="164599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011CC607-25AD-D641-0886-9929F497810E}"/>
              </a:ext>
            </a:extLst>
          </p:cNvPr>
          <p:cNvSpPr txBox="1"/>
          <p:nvPr/>
        </p:nvSpPr>
        <p:spPr>
          <a:xfrm>
            <a:off x="9363105" y="3085584"/>
            <a:ext cx="2634805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>
                <a:latin typeface="+mn-ea"/>
              </a:rPr>
              <a:t>정상인 데이터를 조금은 포기하더라도, 임계 값을 임의로 낮게 설정해 최대한 많은 양의 오류 추측 데이터를 1차적으로 필터링</a:t>
            </a:r>
            <a:endParaRPr lang="ko-KR" altLang="ko-KR" sz="90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32D407-7AFF-0758-F6E8-CF4CA869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72" y="1227150"/>
            <a:ext cx="2488058" cy="17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7E963E81-C35B-A273-6788-55303967F4CE}"/>
              </a:ext>
            </a:extLst>
          </p:cNvPr>
          <p:cNvSpPr/>
          <p:nvPr/>
        </p:nvSpPr>
        <p:spPr>
          <a:xfrm>
            <a:off x="8910698" y="1976485"/>
            <a:ext cx="363265" cy="347977"/>
          </a:xfrm>
          <a:prstGeom prst="rightArrow">
            <a:avLst>
              <a:gd name="adj1" fmla="val 50000"/>
              <a:gd name="adj2" fmla="val 59626"/>
            </a:avLst>
          </a:prstGeom>
          <a:solidFill>
            <a:srgbClr val="92E5DE"/>
          </a:solidFill>
          <a:ln>
            <a:solidFill>
              <a:srgbClr val="92E5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52F64-6399-D834-3E6B-5C3C72AD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747" y="1236591"/>
            <a:ext cx="2476954" cy="171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20B29D-3820-C034-D59D-C1E2B767B22F}"/>
              </a:ext>
            </a:extLst>
          </p:cNvPr>
          <p:cNvSpPr/>
          <p:nvPr/>
        </p:nvSpPr>
        <p:spPr>
          <a:xfrm>
            <a:off x="339912" y="4337192"/>
            <a:ext cx="2559050" cy="1859578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9E028-9855-C249-052D-3CA1812CFF51}"/>
              </a:ext>
            </a:extLst>
          </p:cNvPr>
          <p:cNvSpPr txBox="1"/>
          <p:nvPr/>
        </p:nvSpPr>
        <p:spPr>
          <a:xfrm>
            <a:off x="299563" y="6272698"/>
            <a:ext cx="2559051" cy="2308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>
                <a:latin typeface="+mn-ea"/>
              </a:rPr>
              <a:t>추출된 정상 추측 데이터</a:t>
            </a:r>
            <a:endParaRPr lang="ko-KR" altLang="ko-KR" sz="900" dirty="0">
              <a:latin typeface="+mn-ea"/>
            </a:endParaRPr>
          </a:p>
        </p:txBody>
      </p:sp>
      <p:pic>
        <p:nvPicPr>
          <p:cNvPr id="118" name="Picture 4">
            <a:extLst>
              <a:ext uri="{FF2B5EF4-FFF2-40B4-BE49-F238E27FC236}">
                <a16:creationId xmlns:a16="http://schemas.microsoft.com/office/drawing/2014/main" id="{2153C485-C726-2D2F-67FC-AE3D3FA5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1" y="4423705"/>
            <a:ext cx="2476954" cy="171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835C4C9-E63C-786B-238B-85DE43C6F6E2}"/>
              </a:ext>
            </a:extLst>
          </p:cNvPr>
          <p:cNvSpPr/>
          <p:nvPr/>
        </p:nvSpPr>
        <p:spPr>
          <a:xfrm>
            <a:off x="3444241" y="4299960"/>
            <a:ext cx="4974938" cy="1859578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89F89E3C-0E19-E431-1611-3F866B68A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53" y="4419640"/>
            <a:ext cx="4685665" cy="1645990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FF8ED2C-32C4-3302-7CD3-1669BB32AA5D}"/>
              </a:ext>
            </a:extLst>
          </p:cNvPr>
          <p:cNvSpPr/>
          <p:nvPr/>
        </p:nvSpPr>
        <p:spPr>
          <a:xfrm>
            <a:off x="9404149" y="4316660"/>
            <a:ext cx="2559050" cy="1859578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F80D70-C288-4926-ADE7-690873B4AE25}"/>
              </a:ext>
            </a:extLst>
          </p:cNvPr>
          <p:cNvSpPr txBox="1"/>
          <p:nvPr/>
        </p:nvSpPr>
        <p:spPr>
          <a:xfrm>
            <a:off x="9370807" y="6272068"/>
            <a:ext cx="2556320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+mn-ea"/>
              </a:rPr>
              <a:t>임계값</a:t>
            </a:r>
            <a:r>
              <a:rPr lang="ko-KR" altLang="en-US" sz="900" dirty="0">
                <a:latin typeface="+mn-ea"/>
              </a:rPr>
              <a:t> 설정 후 이상 탐지 결과</a:t>
            </a:r>
            <a:endParaRPr lang="en-US" altLang="ko-KR" sz="900" dirty="0">
              <a:latin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82AEBD-A1DF-B5B1-AD4D-FE4F694C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410" y="4419639"/>
            <a:ext cx="2536637" cy="169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EA7898C5-8395-1766-EA83-ADC2C359E7ED}"/>
              </a:ext>
            </a:extLst>
          </p:cNvPr>
          <p:cNvSpPr txBox="1"/>
          <p:nvPr/>
        </p:nvSpPr>
        <p:spPr>
          <a:xfrm>
            <a:off x="371561" y="656448"/>
            <a:ext cx="26764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정상 추측 데이터 추출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E94DEAE-8FE8-1EB3-994D-50D4A6570C37}"/>
              </a:ext>
            </a:extLst>
          </p:cNvPr>
          <p:cNvSpPr/>
          <p:nvPr/>
        </p:nvSpPr>
        <p:spPr>
          <a:xfrm>
            <a:off x="156993" y="698701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4281663-E649-2512-6C00-90F72605E4F1}"/>
              </a:ext>
            </a:extLst>
          </p:cNvPr>
          <p:cNvSpPr/>
          <p:nvPr/>
        </p:nvSpPr>
        <p:spPr>
          <a:xfrm>
            <a:off x="121542" y="660474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51B6E81-FAB2-1529-DDB2-02F17957715E}"/>
              </a:ext>
            </a:extLst>
          </p:cNvPr>
          <p:cNvSpPr txBox="1"/>
          <p:nvPr/>
        </p:nvSpPr>
        <p:spPr>
          <a:xfrm>
            <a:off x="371562" y="3858209"/>
            <a:ext cx="13175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이상 탐지</a:t>
            </a:r>
            <a:endParaRPr lang="ko-KR" altLang="en-US" dirty="0">
              <a:latin typeface="+mn-ea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1C2E310-4AD2-552A-A2E4-E209137F4362}"/>
              </a:ext>
            </a:extLst>
          </p:cNvPr>
          <p:cNvSpPr/>
          <p:nvPr/>
        </p:nvSpPr>
        <p:spPr>
          <a:xfrm>
            <a:off x="156993" y="3900462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E0E44A1-F089-D64B-C20D-4C82D68E2821}"/>
              </a:ext>
            </a:extLst>
          </p:cNvPr>
          <p:cNvSpPr/>
          <p:nvPr/>
        </p:nvSpPr>
        <p:spPr>
          <a:xfrm>
            <a:off x="121542" y="3862235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05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AD3CA6-57AB-7029-490C-D63279A09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0E0876-014F-A525-3C25-B29EA3B8ADE0}"/>
              </a:ext>
            </a:extLst>
          </p:cNvPr>
          <p:cNvSpPr/>
          <p:nvPr/>
        </p:nvSpPr>
        <p:spPr>
          <a:xfrm>
            <a:off x="-6646" y="3641044"/>
            <a:ext cx="12192000" cy="321103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고도화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26BC45-6FA2-CC21-2479-AD0BBF6ECD0B}"/>
              </a:ext>
            </a:extLst>
          </p:cNvPr>
          <p:cNvSpPr/>
          <p:nvPr/>
        </p:nvSpPr>
        <p:spPr>
          <a:xfrm>
            <a:off x="5601676" y="2891163"/>
            <a:ext cx="8435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spc="-150" dirty="0">
                <a:gradFill flip="none" rotWithShape="1">
                  <a:gsLst>
                    <a:gs pos="69000">
                      <a:srgbClr val="49AFAA"/>
                    </a:gs>
                    <a:gs pos="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 panose="020F0502020204030204" pitchFamily="34" charset="0"/>
              </a:rPr>
              <a:t>3</a:t>
            </a:r>
            <a:endParaRPr kumimoji="0" lang="ko-KR" altLang="en-US" sz="9600" b="0" i="0" u="none" strike="noStrike" kern="1200" cap="none" spc="-150" normalizeH="0" baseline="0" noProof="0" dirty="0">
              <a:ln>
                <a:noFill/>
              </a:ln>
              <a:gradFill flip="none" rotWithShape="1">
                <a:gsLst>
                  <a:gs pos="69000">
                    <a:srgbClr val="49AFAA"/>
                  </a:gs>
                  <a:gs pos="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9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141524" y="-6499"/>
            <a:ext cx="1680672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03</a:t>
            </a:r>
            <a:r>
              <a:rPr lang="en-US" altLang="ko-KR" spc="-150" dirty="0">
                <a:latin typeface="+mn-ea"/>
              </a:rPr>
              <a:t> </a:t>
            </a:r>
            <a:r>
              <a:rPr lang="en-US" altLang="ko-KR" spc="-150" dirty="0" err="1">
                <a:solidFill>
                  <a:srgbClr val="0C343D"/>
                </a:solidFill>
                <a:latin typeface="+mn-ea"/>
              </a:rPr>
              <a:t>고도화</a:t>
            </a:r>
            <a:r>
              <a:rPr lang="en-US" altLang="ko-KR" spc="-150" dirty="0">
                <a:solidFill>
                  <a:srgbClr val="0C343D"/>
                </a:solidFill>
                <a:latin typeface="+mn-ea"/>
              </a:rPr>
              <a:t> </a:t>
            </a:r>
            <a:r>
              <a:rPr lang="en-US" altLang="ko-KR" spc="-150" dirty="0" err="1">
                <a:solidFill>
                  <a:srgbClr val="0C343D"/>
                </a:solidFill>
                <a:latin typeface="+mn-ea"/>
              </a:rPr>
              <a:t>계획</a:t>
            </a:r>
            <a:endParaRPr lang="en-US" altLang="ko-KR" spc="-150" dirty="0">
              <a:solidFill>
                <a:srgbClr val="0C343D"/>
              </a:solidFill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8172359" y="34909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3902558" y="41127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2BA58F-5482-F074-A962-949AF05E858E}"/>
              </a:ext>
            </a:extLst>
          </p:cNvPr>
          <p:cNvSpPr txBox="1"/>
          <p:nvPr/>
        </p:nvSpPr>
        <p:spPr>
          <a:xfrm>
            <a:off x="5277027" y="3640759"/>
            <a:ext cx="13338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추세 제거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863FDB4-D830-4C85-E1BF-02C6DF56E379}"/>
              </a:ext>
            </a:extLst>
          </p:cNvPr>
          <p:cNvSpPr txBox="1"/>
          <p:nvPr/>
        </p:nvSpPr>
        <p:spPr>
          <a:xfrm>
            <a:off x="9084992" y="3595436"/>
            <a:ext cx="142058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과적합</a:t>
            </a:r>
            <a:r>
              <a:rPr lang="ko-KR" altLang="en-US" dirty="0">
                <a:latin typeface="+mn-ea"/>
              </a:rPr>
              <a:t> 방지</a:t>
            </a: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3063D5E3-B94E-F180-A60F-5C6C57B00087}"/>
              </a:ext>
            </a:extLst>
          </p:cNvPr>
          <p:cNvCxnSpPr>
            <a:cxnSpLocks/>
          </p:cNvCxnSpPr>
          <p:nvPr/>
        </p:nvCxnSpPr>
        <p:spPr>
          <a:xfrm flipV="1">
            <a:off x="3920259" y="1184633"/>
            <a:ext cx="0" cy="441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8C4C641-5B3E-B3EE-1F3E-4DF78FFE3E22}"/>
              </a:ext>
            </a:extLst>
          </p:cNvPr>
          <p:cNvCxnSpPr>
            <a:cxnSpLocks/>
          </p:cNvCxnSpPr>
          <p:nvPr/>
        </p:nvCxnSpPr>
        <p:spPr>
          <a:xfrm flipV="1">
            <a:off x="7781059" y="1184633"/>
            <a:ext cx="0" cy="441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>
            <a:extLst>
              <a:ext uri="{FF2B5EF4-FFF2-40B4-BE49-F238E27FC236}">
                <a16:creationId xmlns:a16="http://schemas.microsoft.com/office/drawing/2014/main" id="{CD3DC217-6452-7C01-564E-7A23BFA3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9" y="1360181"/>
            <a:ext cx="2743200" cy="19839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3D2DEE-B15C-EFED-E19A-844B0400B5CE}"/>
              </a:ext>
            </a:extLst>
          </p:cNvPr>
          <p:cNvSpPr txBox="1"/>
          <p:nvPr/>
        </p:nvSpPr>
        <p:spPr>
          <a:xfrm>
            <a:off x="371562" y="783448"/>
            <a:ext cx="15395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고도화 계획</a:t>
            </a:r>
            <a:endParaRPr lang="ko-KR" altLang="en-US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E0D178-FF50-CB1A-2C2A-0D0FDFC8E7FE}"/>
              </a:ext>
            </a:extLst>
          </p:cNvPr>
          <p:cNvSpPr/>
          <p:nvPr/>
        </p:nvSpPr>
        <p:spPr>
          <a:xfrm>
            <a:off x="156993" y="825701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A131C0-373D-0F57-9C16-B9DF47A32823}"/>
              </a:ext>
            </a:extLst>
          </p:cNvPr>
          <p:cNvSpPr/>
          <p:nvPr/>
        </p:nvSpPr>
        <p:spPr>
          <a:xfrm>
            <a:off x="121542" y="787474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670440-A287-345B-527B-99AE71467FCB}"/>
              </a:ext>
            </a:extLst>
          </p:cNvPr>
          <p:cNvSpPr/>
          <p:nvPr/>
        </p:nvSpPr>
        <p:spPr>
          <a:xfrm>
            <a:off x="656908" y="4129319"/>
            <a:ext cx="2943595" cy="1513014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고성능의 컴퓨터로 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윈도우의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길이를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크게 생성하여 성능 향상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370CD8-7F14-07D1-7443-F0D7FD3B51D1}"/>
              </a:ext>
            </a:extLst>
          </p:cNvPr>
          <p:cNvSpPr/>
          <p:nvPr/>
        </p:nvSpPr>
        <p:spPr>
          <a:xfrm>
            <a:off x="4472138" y="4116619"/>
            <a:ext cx="2943595" cy="1513014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800" dirty="0">
                <a:solidFill>
                  <a:srgbClr val="2F3D48"/>
                </a:solidFill>
                <a:latin typeface="+mn-ea"/>
              </a:rPr>
              <a:t>시계열 데이터에는</a:t>
            </a:r>
            <a:r>
              <a:rPr lang="ko-KR" altLang="en-US" dirty="0">
                <a:solidFill>
                  <a:srgbClr val="2F3D48"/>
                </a:solidFill>
                <a:latin typeface="+mn-ea"/>
              </a:rPr>
              <a:t> </a:t>
            </a:r>
            <a:endParaRPr lang="en-US" altLang="ko-KR" sz="1800" dirty="0">
              <a:solidFill>
                <a:srgbClr val="2F3D48"/>
              </a:solidFill>
              <a:latin typeface="+mn-ea"/>
            </a:endParaRPr>
          </a:p>
          <a:p>
            <a:pPr algn="ctr"/>
            <a:r>
              <a:rPr lang="ko-KR" altLang="en-US" sz="1800" dirty="0" err="1">
                <a:solidFill>
                  <a:srgbClr val="2F3D48"/>
                </a:solidFill>
                <a:latin typeface="+mn-ea"/>
              </a:rPr>
              <a:t>trend와</a:t>
            </a:r>
            <a:r>
              <a:rPr lang="ko-KR" altLang="en-US" sz="1800" dirty="0">
                <a:solidFill>
                  <a:srgbClr val="2F3D48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2F3D48"/>
                </a:solidFill>
                <a:latin typeface="+mn-ea"/>
              </a:rPr>
              <a:t>seasonality가</a:t>
            </a:r>
            <a:r>
              <a:rPr lang="ko-KR" altLang="en-US" sz="1800" dirty="0">
                <a:solidFill>
                  <a:srgbClr val="2F3D48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2F3D48"/>
                </a:solidFill>
                <a:latin typeface="+mn-ea"/>
              </a:rPr>
              <a:t>존재</a:t>
            </a:r>
          </a:p>
          <a:p>
            <a:pPr algn="ctr"/>
            <a:r>
              <a:rPr lang="ko-KR" altLang="en-US" dirty="0">
                <a:solidFill>
                  <a:srgbClr val="2F3D48"/>
                </a:solidFill>
                <a:latin typeface="+mn-ea"/>
              </a:rPr>
              <a:t>이를</a:t>
            </a:r>
            <a:r>
              <a:rPr lang="ko-KR" altLang="en-US" sz="1800" dirty="0">
                <a:solidFill>
                  <a:srgbClr val="2F3D48"/>
                </a:solidFill>
                <a:latin typeface="+mn-ea"/>
              </a:rPr>
              <a:t> 제거한 </a:t>
            </a:r>
            <a:r>
              <a:rPr lang="ko-KR" altLang="en-US" sz="1800" dirty="0" err="1">
                <a:solidFill>
                  <a:srgbClr val="2F3D48"/>
                </a:solidFill>
                <a:latin typeface="+mn-ea"/>
              </a:rPr>
              <a:t>잔차만</a:t>
            </a:r>
            <a:r>
              <a:rPr lang="ko-KR" altLang="en-US" sz="1800" dirty="0">
                <a:solidFill>
                  <a:srgbClr val="2F3D48"/>
                </a:solidFill>
                <a:latin typeface="+mn-ea"/>
              </a:rPr>
              <a:t> 사용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C0F1FA-C025-F2BD-9C6B-4FE95CA1A546}"/>
              </a:ext>
            </a:extLst>
          </p:cNvPr>
          <p:cNvSpPr/>
          <p:nvPr/>
        </p:nvSpPr>
        <p:spPr>
          <a:xfrm>
            <a:off x="8376812" y="4103919"/>
            <a:ext cx="2943595" cy="1513014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rgbClr val="2F3D48"/>
                </a:solidFill>
                <a:latin typeface="+mn-ea"/>
                <a:cs typeface="Arial"/>
              </a:rPr>
              <a:t>Dropout</a:t>
            </a:r>
            <a:r>
              <a:rPr lang="ko-KR" altLang="en-US" sz="1800" dirty="0">
                <a:solidFill>
                  <a:srgbClr val="2F3D48"/>
                </a:solidFill>
                <a:latin typeface="+mn-ea"/>
                <a:cs typeface="Arial"/>
              </a:rPr>
              <a:t> </a:t>
            </a:r>
            <a:r>
              <a:rPr lang="ko-KR" altLang="en-US" sz="1800" dirty="0" err="1">
                <a:solidFill>
                  <a:srgbClr val="2F3D48"/>
                </a:solidFill>
                <a:latin typeface="+mn-ea"/>
                <a:cs typeface="Arial"/>
              </a:rPr>
              <a:t>layer</a:t>
            </a:r>
            <a:r>
              <a:rPr lang="ko-KR" altLang="en-US" sz="1800" dirty="0">
                <a:solidFill>
                  <a:srgbClr val="2F3D48"/>
                </a:solidFill>
                <a:latin typeface="+mn-ea"/>
                <a:cs typeface="Arial"/>
              </a:rPr>
              <a:t>, </a:t>
            </a:r>
            <a:r>
              <a:rPr lang="ko-KR" altLang="en-US" sz="1800" dirty="0" err="1">
                <a:solidFill>
                  <a:srgbClr val="2F3D48"/>
                </a:solidFill>
                <a:latin typeface="+mn-ea"/>
                <a:cs typeface="Arial"/>
              </a:rPr>
              <a:t>Regularization을</a:t>
            </a:r>
            <a:r>
              <a:rPr lang="ko-KR" altLang="en-US" sz="1800" dirty="0">
                <a:solidFill>
                  <a:srgbClr val="2F3D48"/>
                </a:solidFill>
                <a:latin typeface="+mn-ea"/>
                <a:cs typeface="Arial"/>
              </a:rPr>
              <a:t> 통한 </a:t>
            </a:r>
            <a:r>
              <a:rPr lang="ko-KR" altLang="en-US" sz="1800" dirty="0" err="1">
                <a:solidFill>
                  <a:srgbClr val="2F3D48"/>
                </a:solidFill>
                <a:latin typeface="+mn-ea"/>
                <a:cs typeface="Arial"/>
              </a:rPr>
              <a:t>Overfitting</a:t>
            </a:r>
            <a:r>
              <a:rPr lang="ko-KR" altLang="en-US" sz="1800" dirty="0">
                <a:solidFill>
                  <a:srgbClr val="2F3D48"/>
                </a:solidFill>
                <a:latin typeface="+mn-ea"/>
                <a:cs typeface="Arial"/>
              </a:rPr>
              <a:t> 방지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95D397-AF7B-E1ED-9F18-01D6B665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08" y="1434810"/>
            <a:ext cx="3657252" cy="1814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CE4A72-5037-C992-D8CF-5163E6880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56" y="1344749"/>
            <a:ext cx="2729314" cy="2166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64E195-C641-B1A0-2500-F5B186C9EE11}"/>
              </a:ext>
            </a:extLst>
          </p:cNvPr>
          <p:cNvSpPr txBox="1"/>
          <p:nvPr/>
        </p:nvSpPr>
        <p:spPr>
          <a:xfrm>
            <a:off x="1081265" y="3640759"/>
            <a:ext cx="19706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윈도우 길이 확장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B0378B-06F1-4537-0C0C-D64E67621018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+mn-ea"/>
              </a:rPr>
              <a:t>위의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가지 계획을 바탕으로 모델을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고도화시킬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수 있을 것이다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92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DD3CC4-EF93-0D29-67D5-D64C56B98B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63F48-1B9E-8FD0-F3E3-106DED42AAE4}"/>
              </a:ext>
            </a:extLst>
          </p:cNvPr>
          <p:cNvSpPr/>
          <p:nvPr/>
        </p:nvSpPr>
        <p:spPr>
          <a:xfrm>
            <a:off x="2039257" y="2514600"/>
            <a:ext cx="8113486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지금까지 </a:t>
            </a:r>
            <a:r>
              <a:rPr kumimoji="0" lang="ko-KR" altLang="en-US" sz="60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경청해주셔서</a:t>
            </a:r>
            <a:endParaRPr kumimoji="0" lang="en-US" altLang="ko-KR" sz="60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감사합니다</a:t>
            </a:r>
            <a:r>
              <a:rPr kumimoji="0" lang="en-US" altLang="ko-KR" sz="6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51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196872-0754-CB3B-2E55-18A0E2477A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FCA7AD-67C1-795A-FF10-92BA3F0615AF}"/>
              </a:ext>
            </a:extLst>
          </p:cNvPr>
          <p:cNvSpPr/>
          <p:nvPr/>
        </p:nvSpPr>
        <p:spPr>
          <a:xfrm rot="5400000">
            <a:off x="2583712" y="-1409658"/>
            <a:ext cx="1573618" cy="674104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73A0A2-C569-DD73-A58F-02AD0808538A}"/>
              </a:ext>
            </a:extLst>
          </p:cNvPr>
          <p:cNvSpPr/>
          <p:nvPr/>
        </p:nvSpPr>
        <p:spPr>
          <a:xfrm>
            <a:off x="3802144" y="1388109"/>
            <a:ext cx="26236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spc="-150">
                <a:solidFill>
                  <a:srgbClr val="AFDFDD"/>
                </a:solidFill>
                <a:latin typeface="+mn-ea"/>
                <a:cs typeface="Calibri" panose="020F0502020204030204" pitchFamily="34" charset="0"/>
              </a:rPr>
              <a:t>CONTENTS</a:t>
            </a:r>
            <a:endParaRPr lang="ko-KR" altLang="en-US" sz="4000" spc="-150">
              <a:solidFill>
                <a:srgbClr val="AFDFDD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ECA175-32F3-B0D8-CDA7-8155C96FCA76}"/>
              </a:ext>
            </a:extLst>
          </p:cNvPr>
          <p:cNvSpPr/>
          <p:nvPr/>
        </p:nvSpPr>
        <p:spPr>
          <a:xfrm>
            <a:off x="8458453" y="4361873"/>
            <a:ext cx="2830739" cy="16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1     EDA 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및 전 처리</a:t>
            </a:r>
            <a:endParaRPr lang="en-US" altLang="ko-KR" spc="-15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lain" startAt="2"/>
            </a:pP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모델링</a:t>
            </a:r>
            <a:endParaRPr lang="en-US" altLang="ko-KR" spc="-15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lain" startAt="2"/>
            </a:pP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고도화 계획</a:t>
            </a:r>
            <a:endParaRPr lang="en-US" altLang="ko-KR" spc="-15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AD3CA6-57AB-7029-490C-D63279A09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0E0876-014F-A525-3C25-B29EA3B8ADE0}"/>
              </a:ext>
            </a:extLst>
          </p:cNvPr>
          <p:cNvSpPr/>
          <p:nvPr/>
        </p:nvSpPr>
        <p:spPr>
          <a:xfrm>
            <a:off x="-71298" y="3428615"/>
            <a:ext cx="12192000" cy="321103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300">
                <a:solidFill>
                  <a:prstClr val="white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EDA </a:t>
            </a:r>
            <a:r>
              <a:rPr lang="ko-KR" altLang="en-US" sz="2800" spc="300">
                <a:solidFill>
                  <a:prstClr val="white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및 </a:t>
            </a:r>
            <a:r>
              <a:rPr lang="ko-KR" altLang="en-US" sz="2800" spc="300" err="1">
                <a:solidFill>
                  <a:prstClr val="white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전처리</a:t>
            </a:r>
            <a:endParaRPr kumimoji="0" lang="ko-KR" altLang="en-US" sz="28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고딕11" panose="02020600000000000000" pitchFamily="18" charset="-127"/>
              <a:ea typeface="a고딕11" panose="02020600000000000000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26BC45-6FA2-CC21-2479-AD0BBF6ECD0B}"/>
              </a:ext>
            </a:extLst>
          </p:cNvPr>
          <p:cNvSpPr/>
          <p:nvPr/>
        </p:nvSpPr>
        <p:spPr>
          <a:xfrm>
            <a:off x="5601676" y="2891163"/>
            <a:ext cx="8435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-150" normalizeH="0" baseline="0" noProof="0">
                <a:ln>
                  <a:noFill/>
                </a:ln>
                <a:gradFill flip="none" rotWithShape="1">
                  <a:gsLst>
                    <a:gs pos="69000">
                      <a:srgbClr val="49AFAA"/>
                    </a:gs>
                    <a:gs pos="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Calibri" panose="020F0502020204030204" pitchFamily="34" charset="0"/>
              </a:rPr>
              <a:t>1</a:t>
            </a:r>
            <a:endParaRPr kumimoji="0" lang="ko-KR" altLang="en-US" sz="9600" b="0" i="0" u="none" strike="noStrike" kern="1200" cap="none" spc="-150" normalizeH="0" baseline="0" noProof="0">
              <a:ln>
                <a:noFill/>
              </a:ln>
              <a:gradFill flip="none" rotWithShape="1">
                <a:gsLst>
                  <a:gs pos="69000">
                    <a:srgbClr val="49AFAA"/>
                  </a:gs>
                  <a:gs pos="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2133B4-3AC4-B363-AA89-B61CB2867ECA}"/>
              </a:ext>
            </a:extLst>
          </p:cNvPr>
          <p:cNvSpPr/>
          <p:nvPr/>
        </p:nvSpPr>
        <p:spPr>
          <a:xfrm>
            <a:off x="302861" y="1463040"/>
            <a:ext cx="6448459" cy="4503420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726DEB-B691-FA32-D68A-36504DA9C540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latin typeface="+mj-ea"/>
                <a:ea typeface="+mj-ea"/>
              </a:rPr>
              <a:t>서버 중 </a:t>
            </a:r>
            <a:r>
              <a:rPr lang="ko-KR" altLang="en-US">
                <a:solidFill>
                  <a:srgbClr val="000000"/>
                </a:solidFill>
                <a:highlight>
                  <a:srgbClr val="FFFF00"/>
                </a:highlight>
                <a:latin typeface="+mj-ea"/>
                <a:ea typeface="+mj-ea"/>
              </a:rPr>
              <a:t>하나라도 이상이라면 최종 이상</a:t>
            </a:r>
            <a:r>
              <a:rPr lang="ko-KR" altLang="en-US">
                <a:solidFill>
                  <a:srgbClr val="000000"/>
                </a:solidFill>
                <a:latin typeface="+mj-ea"/>
                <a:ea typeface="+mj-ea"/>
              </a:rPr>
              <a:t>이라고 간주한다는 규칙이 존재함</a:t>
            </a:r>
            <a:endParaRPr lang="en-US" altLang="ko-KR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3B47836-C1D9-FF6A-B952-E88CF5582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68061"/>
              </p:ext>
            </p:extLst>
          </p:nvPr>
        </p:nvGraphicFramePr>
        <p:xfrm>
          <a:off x="366700" y="1573769"/>
          <a:ext cx="6307404" cy="429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702">
                  <a:extLst>
                    <a:ext uri="{9D8B030D-6E8A-4147-A177-3AD203B41FA5}">
                      <a16:colId xmlns:a16="http://schemas.microsoft.com/office/drawing/2014/main" val="3136576443"/>
                    </a:ext>
                  </a:extLst>
                </a:gridCol>
                <a:gridCol w="3153702">
                  <a:extLst>
                    <a:ext uri="{9D8B030D-6E8A-4147-A177-3AD203B41FA5}">
                      <a16:colId xmlns:a16="http://schemas.microsoft.com/office/drawing/2014/main" val="368508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&lt;INFO&gt;</a:t>
                      </a:r>
                      <a:endParaRPr lang="ko-KR" altLang="en-US" sz="800" b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&lt;LOGIN&gt;</a:t>
                      </a:r>
                      <a:endParaRPr lang="ko-KR" altLang="en-US" sz="800" b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28786"/>
                  </a:ext>
                </a:extLst>
              </a:tr>
              <a:tr h="1932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87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&lt;MENU&gt;</a:t>
                      </a:r>
                      <a:endParaRPr lang="ko-KR" altLang="en-US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&lt;STREAM&gt;</a:t>
                      </a:r>
                      <a:endParaRPr lang="ko-KR" altLang="en-US" sz="8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908075"/>
                  </a:ext>
                </a:extLst>
              </a:tr>
              <a:tr h="19322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549822"/>
                  </a:ext>
                </a:extLst>
              </a:tr>
            </a:tbl>
          </a:graphicData>
        </a:graphic>
      </p:graphicFrame>
      <p:pic>
        <p:nvPicPr>
          <p:cNvPr id="41" name="Picture 8">
            <a:extLst>
              <a:ext uri="{FF2B5EF4-FFF2-40B4-BE49-F238E27FC236}">
                <a16:creationId xmlns:a16="http://schemas.microsoft.com/office/drawing/2014/main" id="{4CB60EEB-3FD9-9EFA-74E2-AB42C0CDE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4" y="1779982"/>
            <a:ext cx="3126562" cy="18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E7F8C6-8B19-0C5B-524B-2C538A7C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90" y="1781140"/>
            <a:ext cx="3126562" cy="18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42ADDA8-6FB0-C653-1E58-94C03251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0" y="3989594"/>
            <a:ext cx="3126562" cy="18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80BE6F2-F287-B0AF-B135-49E24663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90" y="3952875"/>
            <a:ext cx="3126562" cy="18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3D8EC68-44B7-C620-0FF4-6277912ACA90}"/>
              </a:ext>
            </a:extLst>
          </p:cNvPr>
          <p:cNvSpPr txBox="1"/>
          <p:nvPr/>
        </p:nvSpPr>
        <p:spPr>
          <a:xfrm>
            <a:off x="126838" y="665821"/>
            <a:ext cx="34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j-ea"/>
                <a:ea typeface="+mj-ea"/>
              </a:rPr>
              <a:t>미디어 서버 로그 데이터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9FC4DF-45A3-3952-B73F-39D97E22745A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73DB1D-1F80-2F57-C2B9-81393E5C1182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B58385-A652-E758-D0EF-DA9385E1701F}"/>
              </a:ext>
            </a:extLst>
          </p:cNvPr>
          <p:cNvSpPr/>
          <p:nvPr/>
        </p:nvSpPr>
        <p:spPr>
          <a:xfrm>
            <a:off x="157296" y="1043611"/>
            <a:ext cx="689971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:: 24</a:t>
            </a:r>
            <a:r>
              <a:rPr lang="ko-KR" altLang="en-US" sz="1400" dirty="0">
                <a:latin typeface="+mj-ea"/>
                <a:ea typeface="+mj-ea"/>
              </a:rPr>
              <a:t>개월동안 수집한 미디어 서버 </a:t>
            </a:r>
            <a:r>
              <a:rPr lang="en-US" altLang="ko-KR" sz="1400" dirty="0">
                <a:latin typeface="+mj-ea"/>
                <a:ea typeface="+mj-ea"/>
              </a:rPr>
              <a:t>13</a:t>
            </a:r>
            <a:r>
              <a:rPr lang="ko-KR" altLang="en-US" sz="1400" dirty="0">
                <a:latin typeface="+mj-ea"/>
                <a:ea typeface="+mj-ea"/>
              </a:rPr>
              <a:t>종으로부터 수집된 </a:t>
            </a:r>
            <a:r>
              <a:rPr lang="en-US" altLang="ko-KR" sz="1400" dirty="0">
                <a:latin typeface="+mj-ea"/>
                <a:ea typeface="+mj-ea"/>
              </a:rPr>
              <a:t>5</a:t>
            </a:r>
            <a:r>
              <a:rPr lang="ko-KR" altLang="en-US" sz="1400" dirty="0">
                <a:latin typeface="+mj-ea"/>
                <a:ea typeface="+mj-ea"/>
              </a:rPr>
              <a:t>분 주기의 </a:t>
            </a:r>
            <a:r>
              <a:rPr lang="ko-KR" altLang="en-US" sz="1400" dirty="0" err="1">
                <a:latin typeface="+mj-ea"/>
                <a:ea typeface="+mj-ea"/>
              </a:rPr>
              <a:t>트렌잭션</a:t>
            </a:r>
            <a:r>
              <a:rPr lang="ko-KR" altLang="en-US" sz="1400" dirty="0">
                <a:latin typeface="+mj-ea"/>
                <a:ea typeface="+mj-ea"/>
              </a:rPr>
              <a:t> 데이터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9B3CC06-AD87-5490-4C0B-74B7F2959BD4}"/>
              </a:ext>
            </a:extLst>
          </p:cNvPr>
          <p:cNvSpPr/>
          <p:nvPr/>
        </p:nvSpPr>
        <p:spPr>
          <a:xfrm>
            <a:off x="7066535" y="1891335"/>
            <a:ext cx="286925" cy="2841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01650C-BA36-D30C-903F-613AAFC0A6F0}"/>
              </a:ext>
            </a:extLst>
          </p:cNvPr>
          <p:cNvSpPr txBox="1"/>
          <p:nvPr/>
        </p:nvSpPr>
        <p:spPr>
          <a:xfrm>
            <a:off x="7144994" y="1930088"/>
            <a:ext cx="2774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미디어 서버 종류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5011E6-91C6-2C6D-D4D3-7CD3A14BBCD0}"/>
              </a:ext>
            </a:extLst>
          </p:cNvPr>
          <p:cNvSpPr/>
          <p:nvPr/>
        </p:nvSpPr>
        <p:spPr>
          <a:xfrm>
            <a:off x="7154211" y="2127881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INFO : </a:t>
            </a:r>
            <a:r>
              <a:rPr lang="ko-KR" altLang="en-US" sz="1400">
                <a:latin typeface="+mj-ea"/>
                <a:ea typeface="+mj-ea"/>
              </a:rPr>
              <a:t>상품 가입</a:t>
            </a:r>
            <a:r>
              <a:rPr lang="en-US" altLang="ko-KR" sz="1400">
                <a:latin typeface="+mj-ea"/>
                <a:ea typeface="+mj-ea"/>
              </a:rPr>
              <a:t>/</a:t>
            </a:r>
            <a:r>
              <a:rPr lang="ko-KR" altLang="en-US" sz="1400">
                <a:latin typeface="+mj-ea"/>
                <a:ea typeface="+mj-ea"/>
              </a:rPr>
              <a:t>해지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약관 동의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구매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포인트 조회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1934959-5B69-1F9D-2D55-1DD77F5364C9}"/>
              </a:ext>
            </a:extLst>
          </p:cNvPr>
          <p:cNvSpPr/>
          <p:nvPr/>
        </p:nvSpPr>
        <p:spPr>
          <a:xfrm>
            <a:off x="7154211" y="2393000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LOGIN : </a:t>
            </a:r>
            <a:r>
              <a:rPr lang="ko-KR" altLang="en-US" sz="1400">
                <a:latin typeface="+mj-ea"/>
                <a:ea typeface="+mj-ea"/>
              </a:rPr>
              <a:t>로그인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본인 인증</a:t>
            </a:r>
            <a:r>
              <a:rPr lang="en-US" altLang="ko-KR" sz="1400">
                <a:latin typeface="+mj-ea"/>
                <a:ea typeface="+mj-ea"/>
              </a:rPr>
              <a:t>, PIN </a:t>
            </a:r>
            <a:r>
              <a:rPr lang="ko-KR" altLang="en-US" sz="1400">
                <a:latin typeface="+mj-ea"/>
                <a:ea typeface="+mj-ea"/>
              </a:rPr>
              <a:t>관리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558E7BD-7952-21B0-001B-F0CE9BEDF495}"/>
              </a:ext>
            </a:extLst>
          </p:cNvPr>
          <p:cNvSpPr/>
          <p:nvPr/>
        </p:nvSpPr>
        <p:spPr>
          <a:xfrm>
            <a:off x="7154211" y="2632252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MENU : </a:t>
            </a:r>
            <a:r>
              <a:rPr lang="ko-KR" altLang="en-US" sz="1400">
                <a:latin typeface="+mj-ea"/>
                <a:ea typeface="+mj-ea"/>
              </a:rPr>
              <a:t>초기 메뉴</a:t>
            </a:r>
            <a:r>
              <a:rPr lang="en-US" altLang="ko-KR" sz="140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채널 카테고리 메뉴 제공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8B6D885-3650-B0D4-A833-1355E8A64C0A}"/>
              </a:ext>
            </a:extLst>
          </p:cNvPr>
          <p:cNvSpPr/>
          <p:nvPr/>
        </p:nvSpPr>
        <p:spPr>
          <a:xfrm>
            <a:off x="7154211" y="2866077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STREAM : VOD</a:t>
            </a:r>
            <a:r>
              <a:rPr lang="ko-KR" altLang="en-US" sz="1400">
                <a:latin typeface="+mj-ea"/>
                <a:ea typeface="+mj-ea"/>
              </a:rPr>
              <a:t> 스트리밍을 위한 서버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51662C3-7AF2-CBE7-DC57-89BD34AE5FC0}"/>
              </a:ext>
            </a:extLst>
          </p:cNvPr>
          <p:cNvSpPr/>
          <p:nvPr/>
        </p:nvSpPr>
        <p:spPr>
          <a:xfrm>
            <a:off x="7079235" y="3836868"/>
            <a:ext cx="286925" cy="2841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B5209D-17E9-7F75-CF88-E3282271330F}"/>
              </a:ext>
            </a:extLst>
          </p:cNvPr>
          <p:cNvSpPr txBox="1"/>
          <p:nvPr/>
        </p:nvSpPr>
        <p:spPr>
          <a:xfrm>
            <a:off x="7157694" y="3875621"/>
            <a:ext cx="2774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서버 내에서 수집한 데이터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51C2B2-85C2-FB66-48FB-CF46A549CDA3}"/>
              </a:ext>
            </a:extLst>
          </p:cNvPr>
          <p:cNvSpPr/>
          <p:nvPr/>
        </p:nvSpPr>
        <p:spPr>
          <a:xfrm>
            <a:off x="7166911" y="4073414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Server : </a:t>
            </a:r>
            <a:r>
              <a:rPr lang="ko-KR" altLang="en-US" sz="1400">
                <a:latin typeface="+mj-ea"/>
                <a:ea typeface="+mj-ea"/>
              </a:rPr>
              <a:t>수집 서버 분류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5A5C3D-E282-5858-5279-464EA34F1166}"/>
              </a:ext>
            </a:extLst>
          </p:cNvPr>
          <p:cNvSpPr/>
          <p:nvPr/>
        </p:nvSpPr>
        <p:spPr>
          <a:xfrm>
            <a:off x="7166911" y="4338533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Request : </a:t>
            </a:r>
            <a:r>
              <a:rPr lang="ko-KR" altLang="en-US" sz="1400">
                <a:latin typeface="+mj-ea"/>
                <a:ea typeface="+mj-ea"/>
              </a:rPr>
              <a:t>서비스 요청 수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119963-02AD-429A-14F6-89E8E4E149B7}"/>
              </a:ext>
            </a:extLst>
          </p:cNvPr>
          <p:cNvSpPr/>
          <p:nvPr/>
        </p:nvSpPr>
        <p:spPr>
          <a:xfrm>
            <a:off x="7166911" y="4577785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Success : </a:t>
            </a:r>
            <a:r>
              <a:rPr lang="ko-KR" altLang="en-US" sz="1400">
                <a:latin typeface="+mj-ea"/>
                <a:ea typeface="+mj-ea"/>
              </a:rPr>
              <a:t>서비스 요청 성공 수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A65A64-C26C-CBCA-6614-237CC0989053}"/>
              </a:ext>
            </a:extLst>
          </p:cNvPr>
          <p:cNvSpPr/>
          <p:nvPr/>
        </p:nvSpPr>
        <p:spPr>
          <a:xfrm>
            <a:off x="7166911" y="4824310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Fail : </a:t>
            </a:r>
            <a:r>
              <a:rPr lang="ko-KR" altLang="en-US" sz="1400">
                <a:latin typeface="+mj-ea"/>
                <a:ea typeface="+mj-ea"/>
              </a:rPr>
              <a:t>서비스 요청 실패 수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51E3DE-B9AC-BA81-0D14-EC6A798111A4}"/>
              </a:ext>
            </a:extLst>
          </p:cNvPr>
          <p:cNvSpPr/>
          <p:nvPr/>
        </p:nvSpPr>
        <p:spPr>
          <a:xfrm>
            <a:off x="7166911" y="5055583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ea"/>
                <a:ea typeface="+mj-ea"/>
              </a:rPr>
              <a:t>Session : </a:t>
            </a:r>
            <a:r>
              <a:rPr lang="ko-KR" altLang="en-US" sz="1400">
                <a:latin typeface="+mj-ea"/>
                <a:ea typeface="+mj-ea"/>
              </a:rPr>
              <a:t>미디어 스트리밍 세션 수</a:t>
            </a:r>
            <a:endParaRPr lang="en-US" altLang="ko-KR" sz="1400">
              <a:latin typeface="+mj-ea"/>
              <a:ea typeface="+mj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B8F00C-9602-A7A6-D048-B6F29B5B5D0C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D93CA4-C9F8-5C99-A70D-F3C85644BB61}"/>
              </a:ext>
            </a:extLst>
          </p:cNvPr>
          <p:cNvSpPr/>
          <p:nvPr/>
        </p:nvSpPr>
        <p:spPr>
          <a:xfrm>
            <a:off x="112362" y="-31899"/>
            <a:ext cx="180767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en-US" altLang="ko-KR" spc="-150">
                <a:latin typeface="+mj-ea"/>
                <a:ea typeface="+mj-ea"/>
              </a:rPr>
              <a:t> </a:t>
            </a:r>
            <a:r>
              <a:rPr lang="en-US" altLang="ko-KR" spc="-150">
                <a:solidFill>
                  <a:srgbClr val="000000"/>
                </a:solidFill>
                <a:latin typeface="+mj-ea"/>
                <a:ea typeface="+mj-ea"/>
              </a:rPr>
              <a:t>EDA </a:t>
            </a:r>
            <a:r>
              <a:rPr lang="ko-KR" altLang="en-US" spc="-150">
                <a:solidFill>
                  <a:srgbClr val="000000"/>
                </a:solidFill>
                <a:latin typeface="+mj-ea"/>
                <a:ea typeface="+mj-ea"/>
              </a:rPr>
              <a:t>및 </a:t>
            </a:r>
            <a:r>
              <a:rPr lang="ko-KR" altLang="en-US" spc="-150" err="1">
                <a:solidFill>
                  <a:srgbClr val="000000"/>
                </a:solidFill>
                <a:latin typeface="+mj-ea"/>
                <a:ea typeface="+mj-ea"/>
              </a:rPr>
              <a:t>전처리</a:t>
            </a:r>
            <a:endParaRPr lang="ko-KR" altLang="en-US" spc="-15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9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E7513C-CD19-BAC2-DC93-A474150D4172}"/>
              </a:ext>
            </a:extLst>
          </p:cNvPr>
          <p:cNvSpPr/>
          <p:nvPr/>
        </p:nvSpPr>
        <p:spPr>
          <a:xfrm>
            <a:off x="6604837" y="1759969"/>
            <a:ext cx="4825280" cy="2292965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FC9F7D-B0F0-8985-3F6E-0047C8010ADD}"/>
              </a:ext>
            </a:extLst>
          </p:cNvPr>
          <p:cNvSpPr/>
          <p:nvPr/>
        </p:nvSpPr>
        <p:spPr>
          <a:xfrm>
            <a:off x="448097" y="1810768"/>
            <a:ext cx="4825280" cy="2242166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726DEB-B691-FA32-D68A-36504DA9C540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결측치를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평균으로 대치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하여 모델링이 가능하도록 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D8EC68-44B7-C620-0FF4-6277912ACA90}"/>
              </a:ext>
            </a:extLst>
          </p:cNvPr>
          <p:cNvSpPr txBox="1"/>
          <p:nvPr/>
        </p:nvSpPr>
        <p:spPr>
          <a:xfrm>
            <a:off x="262302" y="665821"/>
            <a:ext cx="277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>
                <a:latin typeface="+mn-ea"/>
              </a:rPr>
              <a:t>결측치</a:t>
            </a:r>
            <a:r>
              <a:rPr lang="ko-KR" altLang="en-US">
                <a:latin typeface="+mn-ea"/>
              </a:rPr>
              <a:t> 확인 및 보간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9FC4DF-45A3-3952-B73F-39D97E22745A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73DB1D-1F80-2F57-C2B9-81393E5C1182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5011E6-91C6-2C6D-D4D3-7CD3A14BBCD0}"/>
              </a:ext>
            </a:extLst>
          </p:cNvPr>
          <p:cNvSpPr/>
          <p:nvPr/>
        </p:nvSpPr>
        <p:spPr>
          <a:xfrm>
            <a:off x="400027" y="4368547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+mn-ea"/>
              </a:rPr>
              <a:t>결측치의</a:t>
            </a:r>
            <a:r>
              <a:rPr lang="ko-KR" altLang="en-US" sz="1400">
                <a:latin typeface="+mn-ea"/>
              </a:rPr>
              <a:t> 비율을 막대 그래프로 시각화</a:t>
            </a:r>
            <a:endParaRPr lang="en-US" altLang="ko-KR" sz="140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1934959-5B69-1F9D-2D55-1DD77F5364C9}"/>
              </a:ext>
            </a:extLst>
          </p:cNvPr>
          <p:cNvSpPr/>
          <p:nvPr/>
        </p:nvSpPr>
        <p:spPr>
          <a:xfrm>
            <a:off x="400027" y="4789114"/>
            <a:ext cx="4605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+mn-ea"/>
              </a:rPr>
              <a:t>결측치가</a:t>
            </a:r>
            <a:r>
              <a:rPr lang="ko-KR" altLang="en-US" sz="1400">
                <a:latin typeface="+mn-ea"/>
              </a:rPr>
              <a:t> 가장 많은 칼럼의 </a:t>
            </a:r>
            <a:r>
              <a:rPr lang="ko-KR" altLang="en-US" sz="1400" err="1">
                <a:latin typeface="+mn-ea"/>
              </a:rPr>
              <a:t>결측치</a:t>
            </a:r>
            <a:r>
              <a:rPr lang="ko-KR" altLang="en-US" sz="1400">
                <a:latin typeface="+mn-ea"/>
              </a:rPr>
              <a:t> 비율이 </a:t>
            </a:r>
            <a:r>
              <a:rPr lang="en-US" altLang="ko-KR" sz="1400">
                <a:latin typeface="+mn-ea"/>
              </a:rPr>
              <a:t>14%</a:t>
            </a:r>
          </a:p>
          <a:p>
            <a:pPr lvl="0"/>
            <a:r>
              <a:rPr lang="en-US" altLang="ko-KR" sz="140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나머지의 경우 </a:t>
            </a:r>
            <a:r>
              <a:rPr lang="en-US" altLang="ko-KR" sz="1400">
                <a:latin typeface="+mn-ea"/>
              </a:rPr>
              <a:t>10% </a:t>
            </a:r>
            <a:r>
              <a:rPr lang="ko-KR" altLang="en-US" sz="1400">
                <a:latin typeface="+mn-ea"/>
              </a:rPr>
              <a:t>미만</a:t>
            </a:r>
            <a:endParaRPr lang="en-US" altLang="ko-KR" sz="140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558E7BD-7952-21B0-001B-F0CE9BEDF495}"/>
              </a:ext>
            </a:extLst>
          </p:cNvPr>
          <p:cNvSpPr/>
          <p:nvPr/>
        </p:nvSpPr>
        <p:spPr>
          <a:xfrm>
            <a:off x="400026" y="5266391"/>
            <a:ext cx="49542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대치법을 사용하여 </a:t>
            </a:r>
            <a:r>
              <a:rPr lang="ko-KR" altLang="en-US" sz="1400" err="1">
                <a:latin typeface="+mn-ea"/>
              </a:rPr>
              <a:t>결측치를</a:t>
            </a:r>
            <a:r>
              <a:rPr lang="ko-KR" altLang="en-US" sz="1400">
                <a:latin typeface="+mn-ea"/>
              </a:rPr>
              <a:t> 처리하는 것이 가장 효율적</a:t>
            </a:r>
            <a:endParaRPr lang="en-US" altLang="ko-KR" sz="1400"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87AFC1-7146-4BD7-F1A0-94EA23EB7422}"/>
              </a:ext>
            </a:extLst>
          </p:cNvPr>
          <p:cNvSpPr/>
          <p:nvPr/>
        </p:nvSpPr>
        <p:spPr>
          <a:xfrm>
            <a:off x="270769" y="1272953"/>
            <a:ext cx="286925" cy="2841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D23CF-E506-B7ED-465B-593A337FF2F9}"/>
              </a:ext>
            </a:extLst>
          </p:cNvPr>
          <p:cNvSpPr txBox="1"/>
          <p:nvPr/>
        </p:nvSpPr>
        <p:spPr>
          <a:xfrm>
            <a:off x="349228" y="1311706"/>
            <a:ext cx="2774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err="1">
                <a:latin typeface="+mn-ea"/>
              </a:rPr>
              <a:t>결측치</a:t>
            </a:r>
            <a:r>
              <a:rPr lang="ko-KR" altLang="en-US" sz="1400">
                <a:latin typeface="+mn-ea"/>
              </a:rPr>
              <a:t> 비율 파악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C03476-E651-C56A-AE84-94F67841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3" y="1854139"/>
            <a:ext cx="4890285" cy="214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8F6951-546D-F808-C880-CF55F3205AE2}"/>
              </a:ext>
            </a:extLst>
          </p:cNvPr>
          <p:cNvCxnSpPr>
            <a:cxnSpLocks/>
          </p:cNvCxnSpPr>
          <p:nvPr/>
        </p:nvCxnSpPr>
        <p:spPr>
          <a:xfrm>
            <a:off x="5952067" y="1408176"/>
            <a:ext cx="0" cy="4297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4D96E2D-4743-6585-F75A-DFCE773C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58" y="1789237"/>
            <a:ext cx="4586087" cy="10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F4CBFB-D95A-9FF3-970D-B7017E1A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60" y="2860701"/>
            <a:ext cx="4586086" cy="10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EB1BB074-A9E6-CC01-3863-3EE1255590BB}"/>
              </a:ext>
            </a:extLst>
          </p:cNvPr>
          <p:cNvSpPr/>
          <p:nvPr/>
        </p:nvSpPr>
        <p:spPr>
          <a:xfrm>
            <a:off x="6341825" y="1272953"/>
            <a:ext cx="286925" cy="2841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3D1035-7B32-4C54-217C-DE6980DA63B3}"/>
              </a:ext>
            </a:extLst>
          </p:cNvPr>
          <p:cNvSpPr txBox="1"/>
          <p:nvPr/>
        </p:nvSpPr>
        <p:spPr>
          <a:xfrm>
            <a:off x="6420284" y="1311706"/>
            <a:ext cx="2774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err="1">
                <a:latin typeface="+mn-ea"/>
              </a:rPr>
              <a:t>결측치</a:t>
            </a:r>
            <a:r>
              <a:rPr lang="ko-KR" altLang="en-US" sz="1400">
                <a:latin typeface="+mn-ea"/>
              </a:rPr>
              <a:t> 평균 보간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A09A8-3DC0-7600-9E94-9AE47D5FF835}"/>
              </a:ext>
            </a:extLst>
          </p:cNvPr>
          <p:cNvSpPr/>
          <p:nvPr/>
        </p:nvSpPr>
        <p:spPr>
          <a:xfrm>
            <a:off x="6612336" y="4348187"/>
            <a:ext cx="4605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칼럼 별 관측치의 평균으로 </a:t>
            </a:r>
            <a:r>
              <a:rPr lang="ko-KR" altLang="en-US" sz="1400" err="1">
                <a:latin typeface="+mn-ea"/>
              </a:rPr>
              <a:t>결측치</a:t>
            </a:r>
            <a:r>
              <a:rPr lang="ko-KR" altLang="en-US" sz="1400">
                <a:latin typeface="+mn-ea"/>
              </a:rPr>
              <a:t> 대체</a:t>
            </a:r>
            <a:endParaRPr lang="en-US" altLang="ko-KR" sz="140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9FE85B-F21C-F51E-3361-C54EADCDCFEB}"/>
              </a:ext>
            </a:extLst>
          </p:cNvPr>
          <p:cNvSpPr/>
          <p:nvPr/>
        </p:nvSpPr>
        <p:spPr>
          <a:xfrm>
            <a:off x="6612336" y="4806854"/>
            <a:ext cx="4605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+mn-ea"/>
              </a:rPr>
              <a:t>결측치</a:t>
            </a:r>
            <a:r>
              <a:rPr lang="ko-KR" altLang="en-US" sz="1400">
                <a:latin typeface="+mn-ea"/>
              </a:rPr>
              <a:t> 비율이 크지 않으므로 </a:t>
            </a:r>
            <a:r>
              <a:rPr lang="ko-KR" altLang="en-US" sz="1400" err="1">
                <a:latin typeface="+mn-ea"/>
              </a:rPr>
              <a:t>선형보간법을</a:t>
            </a:r>
            <a:r>
              <a:rPr lang="ko-KR" altLang="en-US" sz="1400">
                <a:latin typeface="+mn-ea"/>
              </a:rPr>
              <a:t> 사용하지 않음</a:t>
            </a:r>
            <a:endParaRPr lang="en-US" altLang="ko-KR" sz="140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A1527A-6C73-C1C5-48CD-5F2EAFDCA4E6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AD979B-DDA6-0931-B6CD-853067B08DF6}"/>
              </a:ext>
            </a:extLst>
          </p:cNvPr>
          <p:cNvSpPr/>
          <p:nvPr/>
        </p:nvSpPr>
        <p:spPr>
          <a:xfrm>
            <a:off x="112362" y="-31899"/>
            <a:ext cx="180767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01</a:t>
            </a:r>
            <a:r>
              <a:rPr lang="en-US" altLang="ko-KR" spc="-150">
                <a:latin typeface="+mn-ea"/>
              </a:rPr>
              <a:t> </a:t>
            </a:r>
            <a:r>
              <a:rPr lang="en-US" altLang="ko-KR" spc="-150">
                <a:solidFill>
                  <a:srgbClr val="000000"/>
                </a:solidFill>
                <a:latin typeface="+mn-ea"/>
              </a:rPr>
              <a:t>EDA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pc="-150" err="1">
                <a:solidFill>
                  <a:srgbClr val="000000"/>
                </a:solidFill>
                <a:latin typeface="+mn-ea"/>
              </a:rPr>
              <a:t>전처리</a:t>
            </a:r>
            <a:endParaRPr lang="ko-KR" altLang="en-US" spc="-15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71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0A93E5-F918-5B0E-374C-BCBD5CE5FA73}"/>
              </a:ext>
            </a:extLst>
          </p:cNvPr>
          <p:cNvSpPr/>
          <p:nvPr/>
        </p:nvSpPr>
        <p:spPr>
          <a:xfrm>
            <a:off x="6615529" y="1632408"/>
            <a:ext cx="4825280" cy="2292965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726DEB-B691-FA32-D68A-36504DA9C540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latin typeface="+mn-ea"/>
              </a:rPr>
              <a:t>슬라이딩 윈도우를 사용하여 </a:t>
            </a:r>
            <a:r>
              <a:rPr lang="ko-KR" altLang="en-US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시간적 변화를 탐지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err="1">
                <a:solidFill>
                  <a:srgbClr val="000000"/>
                </a:solidFill>
                <a:latin typeface="+mn-ea"/>
              </a:rPr>
              <a:t>로버스트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err="1">
                <a:solidFill>
                  <a:srgbClr val="000000"/>
                </a:solidFill>
                <a:latin typeface="+mn-ea"/>
              </a:rPr>
              <a:t>스케일러로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편중된 학습 방지</a:t>
            </a:r>
            <a:endParaRPr lang="en-US" altLang="ko-KR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D8EC68-44B7-C620-0FF4-6277912ACA90}"/>
              </a:ext>
            </a:extLst>
          </p:cNvPr>
          <p:cNvSpPr txBox="1"/>
          <p:nvPr/>
        </p:nvSpPr>
        <p:spPr>
          <a:xfrm>
            <a:off x="399883" y="665821"/>
            <a:ext cx="38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슬라이딩 윈도우 구현 및 정규화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9FC4DF-45A3-3952-B73F-39D97E22745A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73DB1D-1F80-2F57-C2B9-81393E5C1182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87AFC1-7146-4BD7-F1A0-94EA23EB7422}"/>
              </a:ext>
            </a:extLst>
          </p:cNvPr>
          <p:cNvSpPr/>
          <p:nvPr/>
        </p:nvSpPr>
        <p:spPr>
          <a:xfrm>
            <a:off x="270769" y="1272953"/>
            <a:ext cx="286925" cy="2841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D23CF-E506-B7ED-465B-593A337FF2F9}"/>
              </a:ext>
            </a:extLst>
          </p:cNvPr>
          <p:cNvSpPr txBox="1"/>
          <p:nvPr/>
        </p:nvSpPr>
        <p:spPr>
          <a:xfrm>
            <a:off x="349228" y="1311706"/>
            <a:ext cx="2774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n-ea"/>
              </a:rPr>
              <a:t>슬라이딩 윈도우 구현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8F6951-546D-F808-C880-CF55F3205AE2}"/>
              </a:ext>
            </a:extLst>
          </p:cNvPr>
          <p:cNvCxnSpPr>
            <a:cxnSpLocks/>
          </p:cNvCxnSpPr>
          <p:nvPr/>
        </p:nvCxnSpPr>
        <p:spPr>
          <a:xfrm>
            <a:off x="5952067" y="1408176"/>
            <a:ext cx="0" cy="4297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EB1BB074-A9E6-CC01-3863-3EE1255590BB}"/>
              </a:ext>
            </a:extLst>
          </p:cNvPr>
          <p:cNvSpPr/>
          <p:nvPr/>
        </p:nvSpPr>
        <p:spPr>
          <a:xfrm>
            <a:off x="6341825" y="1272953"/>
            <a:ext cx="286925" cy="2841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A1527A-6C73-C1C5-48CD-5F2EAFDCA4E6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AD979B-DDA6-0931-B6CD-853067B08DF6}"/>
              </a:ext>
            </a:extLst>
          </p:cNvPr>
          <p:cNvSpPr/>
          <p:nvPr/>
        </p:nvSpPr>
        <p:spPr>
          <a:xfrm>
            <a:off x="112362" y="-31899"/>
            <a:ext cx="180767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01</a:t>
            </a:r>
            <a:r>
              <a:rPr lang="en-US" altLang="ko-KR" spc="-150">
                <a:latin typeface="+mn-ea"/>
              </a:rPr>
              <a:t> </a:t>
            </a:r>
            <a:r>
              <a:rPr lang="en-US" altLang="ko-KR" spc="-150">
                <a:solidFill>
                  <a:srgbClr val="000000"/>
                </a:solidFill>
                <a:latin typeface="+mn-ea"/>
              </a:rPr>
              <a:t>EDA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pc="-150" err="1">
                <a:solidFill>
                  <a:srgbClr val="000000"/>
                </a:solidFill>
                <a:latin typeface="+mn-ea"/>
              </a:rPr>
              <a:t>전처리</a:t>
            </a:r>
            <a:endParaRPr lang="ko-KR" altLang="en-US" spc="-15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79347D-8221-9081-C530-1D57A18E020D}"/>
              </a:ext>
            </a:extLst>
          </p:cNvPr>
          <p:cNvSpPr/>
          <p:nvPr/>
        </p:nvSpPr>
        <p:spPr>
          <a:xfrm>
            <a:off x="6345301" y="53061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6FD2C2-74DE-A1F8-F69A-7ED2701E9AAB}"/>
              </a:ext>
            </a:extLst>
          </p:cNvPr>
          <p:cNvSpPr/>
          <p:nvPr/>
        </p:nvSpPr>
        <p:spPr>
          <a:xfrm>
            <a:off x="9780650" y="53061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5A926F-ECF5-427E-8CA0-707FD81BBE87}"/>
              </a:ext>
            </a:extLst>
          </p:cNvPr>
          <p:cNvSpPr/>
          <p:nvPr/>
        </p:nvSpPr>
        <p:spPr>
          <a:xfrm>
            <a:off x="553431" y="4213602"/>
            <a:ext cx="482527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데이터의 시간적 변화까지 </a:t>
            </a:r>
            <a:r>
              <a:rPr lang="en-US" altLang="ko-KR" sz="1400">
                <a:latin typeface="+mn-ea"/>
              </a:rPr>
              <a:t>LSTM</a:t>
            </a:r>
            <a:r>
              <a:rPr lang="ko-KR" altLang="en-US" sz="1400">
                <a:latin typeface="+mn-ea"/>
              </a:rPr>
              <a:t>이 고려하도록 하나의 데이터 단위를 </a:t>
            </a:r>
            <a:r>
              <a:rPr lang="en-US" altLang="ko-KR" sz="1400">
                <a:latin typeface="+mn-ea"/>
              </a:rPr>
              <a:t>shape</a:t>
            </a:r>
            <a:r>
              <a:rPr lang="ko-KR" altLang="en-US" sz="1400">
                <a:latin typeface="+mn-ea"/>
              </a:rPr>
              <a:t>이 </a:t>
            </a:r>
            <a:r>
              <a:rPr lang="en-US" altLang="ko-KR" sz="1400">
                <a:latin typeface="+mn-ea"/>
              </a:rPr>
              <a:t>(33,5)</a:t>
            </a:r>
            <a:r>
              <a:rPr lang="ko-KR" altLang="en-US" sz="1400">
                <a:latin typeface="+mn-ea"/>
              </a:rPr>
              <a:t>인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차원 데이터로 설정 </a:t>
            </a:r>
            <a:endParaRPr lang="en-US" altLang="ko-KR" sz="140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0F4BC8-56C6-0723-A66E-4E8CFD1D44F8}"/>
              </a:ext>
            </a:extLst>
          </p:cNvPr>
          <p:cNvSpPr/>
          <p:nvPr/>
        </p:nvSpPr>
        <p:spPr>
          <a:xfrm>
            <a:off x="553431" y="4942165"/>
            <a:ext cx="48252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5</a:t>
            </a:r>
            <a:r>
              <a:rPr lang="ko-KR" altLang="en-US" sz="1400">
                <a:latin typeface="+mn-ea"/>
              </a:rPr>
              <a:t>단위로 시간단위를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단위 씩 옮겨가며 윈도우를 생성   </a:t>
            </a:r>
            <a:endParaRPr lang="en-US" altLang="ko-KR" sz="140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FC96AF1-13CF-37DD-F956-CDD462613017}"/>
              </a:ext>
            </a:extLst>
          </p:cNvPr>
          <p:cNvSpPr/>
          <p:nvPr/>
        </p:nvSpPr>
        <p:spPr>
          <a:xfrm>
            <a:off x="553431" y="5386917"/>
            <a:ext cx="48252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25</a:t>
            </a:r>
            <a:r>
              <a:rPr lang="ko-KR" altLang="en-US" sz="1400">
                <a:latin typeface="+mn-ea"/>
              </a:rPr>
              <a:t>분 동안의 변화를 모델이 학습하도록 함  </a:t>
            </a:r>
            <a:endParaRPr lang="en-US" altLang="ko-KR" sz="1400">
              <a:latin typeface="+mn-ea"/>
            </a:endParaRPr>
          </a:p>
        </p:txBody>
      </p:sp>
      <p:pic>
        <p:nvPicPr>
          <p:cNvPr id="7" name="그림 6" descr="텍스트, 어두운, 옅은이(가) 표시된 사진&#10;&#10;자동 생성된 설명">
            <a:extLst>
              <a:ext uri="{FF2B5EF4-FFF2-40B4-BE49-F238E27FC236}">
                <a16:creationId xmlns:a16="http://schemas.microsoft.com/office/drawing/2014/main" id="{2A94085D-1CAB-7207-562D-4303B95CF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23" y="2548801"/>
            <a:ext cx="5102462" cy="122503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DB80F4-C8A9-3406-6A61-A7697BF57FCA}"/>
              </a:ext>
            </a:extLst>
          </p:cNvPr>
          <p:cNvSpPr/>
          <p:nvPr/>
        </p:nvSpPr>
        <p:spPr>
          <a:xfrm>
            <a:off x="6580505" y="5296355"/>
            <a:ext cx="510245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전체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데이터로 </a:t>
            </a:r>
            <a:r>
              <a:rPr lang="ko-KR" altLang="en-US" sz="1400" dirty="0" err="1">
                <a:latin typeface="+mn-ea"/>
              </a:rPr>
              <a:t>로버스트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스케일러를</a:t>
            </a:r>
            <a:r>
              <a:rPr lang="ko-KR" altLang="en-US" sz="1400" dirty="0">
                <a:latin typeface="+mn-ea"/>
              </a:rPr>
              <a:t>  학습시킨 후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각각의 윈도우에 적용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8490A0-E1A6-DFD0-923A-849BFBFC4B3E}"/>
              </a:ext>
            </a:extLst>
          </p:cNvPr>
          <p:cNvSpPr/>
          <p:nvPr/>
        </p:nvSpPr>
        <p:spPr>
          <a:xfrm>
            <a:off x="6590650" y="4325792"/>
            <a:ext cx="500989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오류 여부가 </a:t>
            </a:r>
            <a:r>
              <a:rPr lang="ko-KR" altLang="en-US" sz="1400" dirty="0" err="1">
                <a:latin typeface="+mn-ea"/>
              </a:rPr>
              <a:t>라벨링</a:t>
            </a:r>
            <a:r>
              <a:rPr lang="ko-KR" altLang="en-US" sz="1400" dirty="0">
                <a:latin typeface="+mn-ea"/>
              </a:rPr>
              <a:t> 되어있지 않았기에 </a:t>
            </a:r>
            <a:r>
              <a:rPr lang="en-US" altLang="ko-KR" sz="1400" dirty="0">
                <a:latin typeface="+mn-ea"/>
              </a:rPr>
              <a:t>outlier</a:t>
            </a:r>
            <a:r>
              <a:rPr lang="ko-KR" altLang="en-US" sz="1400" dirty="0">
                <a:latin typeface="+mn-ea"/>
              </a:rPr>
              <a:t>를 함부로  제거하고 학습할 수 없음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E454CE-3820-481E-EFFA-45DB29DBC286}"/>
              </a:ext>
            </a:extLst>
          </p:cNvPr>
          <p:cNvSpPr/>
          <p:nvPr/>
        </p:nvSpPr>
        <p:spPr>
          <a:xfrm>
            <a:off x="522907" y="1707325"/>
            <a:ext cx="4825280" cy="2242166"/>
          </a:xfrm>
          <a:prstGeom prst="rect">
            <a:avLst/>
          </a:prstGeom>
          <a:solidFill>
            <a:srgbClr val="F7F7F7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74A35-BA99-F232-9506-98C8E1D503B6}"/>
              </a:ext>
            </a:extLst>
          </p:cNvPr>
          <p:cNvSpPr/>
          <p:nvPr/>
        </p:nvSpPr>
        <p:spPr>
          <a:xfrm>
            <a:off x="901293" y="2067139"/>
            <a:ext cx="1476492" cy="14766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4758C312-682A-BEC6-274E-D601844853F4}"/>
              </a:ext>
            </a:extLst>
          </p:cNvPr>
          <p:cNvSpPr/>
          <p:nvPr/>
        </p:nvSpPr>
        <p:spPr>
          <a:xfrm>
            <a:off x="3135857" y="1837117"/>
            <a:ext cx="430209" cy="1581577"/>
          </a:xfrm>
          <a:prstGeom prst="cube">
            <a:avLst>
              <a:gd name="adj" fmla="val 65052"/>
            </a:avLst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0" name="정육면체 79">
            <a:extLst>
              <a:ext uri="{FF2B5EF4-FFF2-40B4-BE49-F238E27FC236}">
                <a16:creationId xmlns:a16="http://schemas.microsoft.com/office/drawing/2014/main" id="{17243D14-F57C-D357-C4AE-4643710D6BFB}"/>
              </a:ext>
            </a:extLst>
          </p:cNvPr>
          <p:cNvSpPr/>
          <p:nvPr/>
        </p:nvSpPr>
        <p:spPr>
          <a:xfrm>
            <a:off x="3368177" y="1837117"/>
            <a:ext cx="430209" cy="1581577"/>
          </a:xfrm>
          <a:prstGeom prst="cube">
            <a:avLst>
              <a:gd name="adj" fmla="val 65052"/>
            </a:avLst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F0AEDF71-623E-077B-9D9E-AEDA8BCBBEBB}"/>
              </a:ext>
            </a:extLst>
          </p:cNvPr>
          <p:cNvSpPr/>
          <p:nvPr/>
        </p:nvSpPr>
        <p:spPr>
          <a:xfrm>
            <a:off x="3602284" y="1837117"/>
            <a:ext cx="430209" cy="1581577"/>
          </a:xfrm>
          <a:prstGeom prst="cube">
            <a:avLst>
              <a:gd name="adj" fmla="val 65052"/>
            </a:avLst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935A97DE-3846-09B8-D0B6-F70871292875}"/>
              </a:ext>
            </a:extLst>
          </p:cNvPr>
          <p:cNvSpPr/>
          <p:nvPr/>
        </p:nvSpPr>
        <p:spPr>
          <a:xfrm>
            <a:off x="4273370" y="1837117"/>
            <a:ext cx="430209" cy="1581577"/>
          </a:xfrm>
          <a:prstGeom prst="cube">
            <a:avLst>
              <a:gd name="adj" fmla="val 65052"/>
            </a:avLst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C0F24D03-D48D-456A-C770-B7B81967AA7B}"/>
              </a:ext>
            </a:extLst>
          </p:cNvPr>
          <p:cNvSpPr/>
          <p:nvPr/>
        </p:nvSpPr>
        <p:spPr>
          <a:xfrm>
            <a:off x="4488474" y="1837117"/>
            <a:ext cx="430209" cy="1581577"/>
          </a:xfrm>
          <a:prstGeom prst="cube">
            <a:avLst>
              <a:gd name="adj" fmla="val 65052"/>
            </a:avLst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EC0F64F-16A0-5CEA-8EB2-F3CC03569CF7}"/>
              </a:ext>
            </a:extLst>
          </p:cNvPr>
          <p:cNvSpPr/>
          <p:nvPr/>
        </p:nvSpPr>
        <p:spPr>
          <a:xfrm>
            <a:off x="3974741" y="2631939"/>
            <a:ext cx="51597" cy="5000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B23FD13-0765-7DF9-C4EB-5D8AEB24A8AD}"/>
              </a:ext>
            </a:extLst>
          </p:cNvPr>
          <p:cNvSpPr/>
          <p:nvPr/>
        </p:nvSpPr>
        <p:spPr>
          <a:xfrm>
            <a:off x="4077246" y="2631939"/>
            <a:ext cx="51597" cy="5000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04AEF2A-3E2B-B6FA-369E-3041F3DF85A8}"/>
              </a:ext>
            </a:extLst>
          </p:cNvPr>
          <p:cNvSpPr/>
          <p:nvPr/>
        </p:nvSpPr>
        <p:spPr>
          <a:xfrm>
            <a:off x="4168878" y="2631939"/>
            <a:ext cx="51597" cy="5000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9798CE7-5F8F-07B3-A1D4-C56CC64C8673}"/>
              </a:ext>
            </a:extLst>
          </p:cNvPr>
          <p:cNvCxnSpPr>
            <a:cxnSpLocks/>
          </p:cNvCxnSpPr>
          <p:nvPr/>
        </p:nvCxnSpPr>
        <p:spPr>
          <a:xfrm>
            <a:off x="1071022" y="2067139"/>
            <a:ext cx="0" cy="147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6957BEC-2484-23E6-54C8-F19F6DC7FDCE}"/>
              </a:ext>
            </a:extLst>
          </p:cNvPr>
          <p:cNvCxnSpPr>
            <a:cxnSpLocks/>
          </p:cNvCxnSpPr>
          <p:nvPr/>
        </p:nvCxnSpPr>
        <p:spPr>
          <a:xfrm>
            <a:off x="1256760" y="2067139"/>
            <a:ext cx="0" cy="147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30B3C86-F1D0-BD7A-7F35-1B043D97BC6F}"/>
              </a:ext>
            </a:extLst>
          </p:cNvPr>
          <p:cNvCxnSpPr>
            <a:cxnSpLocks/>
          </p:cNvCxnSpPr>
          <p:nvPr/>
        </p:nvCxnSpPr>
        <p:spPr>
          <a:xfrm>
            <a:off x="1447260" y="2067139"/>
            <a:ext cx="0" cy="147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CD35461-AF5E-A126-828F-5464A2727952}"/>
              </a:ext>
            </a:extLst>
          </p:cNvPr>
          <p:cNvCxnSpPr>
            <a:cxnSpLocks/>
            <a:stCxn id="78" idx="0"/>
            <a:endCxn id="78" idx="2"/>
          </p:cNvCxnSpPr>
          <p:nvPr/>
        </p:nvCxnSpPr>
        <p:spPr>
          <a:xfrm>
            <a:off x="1639539" y="2067139"/>
            <a:ext cx="0" cy="147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232B9C6F-3811-4DC9-C5FE-A1F73CB0C622}"/>
              </a:ext>
            </a:extLst>
          </p:cNvPr>
          <p:cNvSpPr/>
          <p:nvPr/>
        </p:nvSpPr>
        <p:spPr>
          <a:xfrm>
            <a:off x="1700572" y="2833469"/>
            <a:ext cx="51597" cy="5000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6A9AEF-B822-1D01-B47E-F056940B7727}"/>
              </a:ext>
            </a:extLst>
          </p:cNvPr>
          <p:cNvSpPr/>
          <p:nvPr/>
        </p:nvSpPr>
        <p:spPr>
          <a:xfrm>
            <a:off x="1803077" y="2833469"/>
            <a:ext cx="51597" cy="5000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66E202-8DAD-B10A-21A9-5D874FA1A3D0}"/>
              </a:ext>
            </a:extLst>
          </p:cNvPr>
          <p:cNvSpPr/>
          <p:nvPr/>
        </p:nvSpPr>
        <p:spPr>
          <a:xfrm>
            <a:off x="1894709" y="2833469"/>
            <a:ext cx="51597" cy="50006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70A95D19-7A55-7904-BE10-F8BBE0010B69}"/>
              </a:ext>
            </a:extLst>
          </p:cNvPr>
          <p:cNvCxnSpPr>
            <a:cxnSpLocks/>
          </p:cNvCxnSpPr>
          <p:nvPr/>
        </p:nvCxnSpPr>
        <p:spPr>
          <a:xfrm>
            <a:off x="2006310" y="2067139"/>
            <a:ext cx="0" cy="147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5CE162E-F3CF-98F3-3762-E20DBBB872A0}"/>
              </a:ext>
            </a:extLst>
          </p:cNvPr>
          <p:cNvCxnSpPr>
            <a:cxnSpLocks/>
          </p:cNvCxnSpPr>
          <p:nvPr/>
        </p:nvCxnSpPr>
        <p:spPr>
          <a:xfrm>
            <a:off x="2206337" y="2067139"/>
            <a:ext cx="0" cy="147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왼쪽 중괄호 95">
            <a:extLst>
              <a:ext uri="{FF2B5EF4-FFF2-40B4-BE49-F238E27FC236}">
                <a16:creationId xmlns:a16="http://schemas.microsoft.com/office/drawing/2014/main" id="{E285A357-B47D-E3CD-250F-AB8F1DA0B7D6}"/>
              </a:ext>
            </a:extLst>
          </p:cNvPr>
          <p:cNvSpPr/>
          <p:nvPr/>
        </p:nvSpPr>
        <p:spPr>
          <a:xfrm>
            <a:off x="768573" y="2067139"/>
            <a:ext cx="115429" cy="14766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46240F-22D7-2C3B-C4E7-B3F169AFEB65}"/>
              </a:ext>
            </a:extLst>
          </p:cNvPr>
          <p:cNvSpPr txBox="1"/>
          <p:nvPr/>
        </p:nvSpPr>
        <p:spPr>
          <a:xfrm>
            <a:off x="525679" y="2517848"/>
            <a:ext cx="304058" cy="808683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2A25801F-C0DF-5793-9FDF-A0F9E5915B71}"/>
              </a:ext>
            </a:extLst>
          </p:cNvPr>
          <p:cNvSpPr/>
          <p:nvPr/>
        </p:nvSpPr>
        <p:spPr>
          <a:xfrm rot="5400000">
            <a:off x="1577064" y="1244559"/>
            <a:ext cx="124949" cy="1476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691915D2-7D65-060C-147F-E25A0888AF8F}"/>
              </a:ext>
            </a:extLst>
          </p:cNvPr>
          <p:cNvSpPr/>
          <p:nvPr/>
        </p:nvSpPr>
        <p:spPr>
          <a:xfrm>
            <a:off x="2537507" y="2632576"/>
            <a:ext cx="363265" cy="265268"/>
          </a:xfrm>
          <a:prstGeom prst="rightArrow">
            <a:avLst>
              <a:gd name="adj1" fmla="val 50000"/>
              <a:gd name="adj2" fmla="val 83714"/>
            </a:avLst>
          </a:prstGeom>
          <a:solidFill>
            <a:srgbClr val="92E5DE"/>
          </a:solidFill>
          <a:ln>
            <a:solidFill>
              <a:srgbClr val="92E5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76EC91E9-BA63-697C-CD28-9BF004623B86}"/>
              </a:ext>
            </a:extLst>
          </p:cNvPr>
          <p:cNvSpPr/>
          <p:nvPr/>
        </p:nvSpPr>
        <p:spPr>
          <a:xfrm rot="2767520">
            <a:off x="3225498" y="1739329"/>
            <a:ext cx="45719" cy="4191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E3CC3B4-9442-0579-3C8E-2234498C96EC}"/>
              </a:ext>
            </a:extLst>
          </p:cNvPr>
          <p:cNvSpPr txBox="1"/>
          <p:nvPr/>
        </p:nvSpPr>
        <p:spPr>
          <a:xfrm>
            <a:off x="3039720" y="1790142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3E3E86BA-AAFA-7BB8-CFAD-24DC83B1A55B}"/>
              </a:ext>
            </a:extLst>
          </p:cNvPr>
          <p:cNvSpPr/>
          <p:nvPr/>
        </p:nvSpPr>
        <p:spPr>
          <a:xfrm>
            <a:off x="3083228" y="2113784"/>
            <a:ext cx="45719" cy="1306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7E5FE4-CA6B-71A7-7477-BC137E7998EB}"/>
              </a:ext>
            </a:extLst>
          </p:cNvPr>
          <p:cNvSpPr txBox="1"/>
          <p:nvPr/>
        </p:nvSpPr>
        <p:spPr>
          <a:xfrm>
            <a:off x="2858115" y="2616605"/>
            <a:ext cx="304058" cy="33111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32B1C1FE-58A8-E6A8-989C-0A2FA74FAE05}"/>
              </a:ext>
            </a:extLst>
          </p:cNvPr>
          <p:cNvSpPr/>
          <p:nvPr/>
        </p:nvSpPr>
        <p:spPr>
          <a:xfrm rot="16200000">
            <a:off x="3985678" y="2599437"/>
            <a:ext cx="124949" cy="1806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E0686F-8CE9-243B-6A79-72F6ED501EB5}"/>
              </a:ext>
            </a:extLst>
          </p:cNvPr>
          <p:cNvSpPr txBox="1"/>
          <p:nvPr/>
        </p:nvSpPr>
        <p:spPr>
          <a:xfrm>
            <a:off x="3824534" y="3527611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01B2FA-DBD3-B40B-C128-38CDF5149A81}"/>
              </a:ext>
            </a:extLst>
          </p:cNvPr>
          <p:cNvSpPr txBox="1"/>
          <p:nvPr/>
        </p:nvSpPr>
        <p:spPr>
          <a:xfrm>
            <a:off x="3732697" y="3668638"/>
            <a:ext cx="655989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+mn-ea"/>
              </a:rPr>
              <a:t>&lt;</a:t>
            </a:r>
            <a:r>
              <a:rPr lang="ko-KR" altLang="en-US" sz="800">
                <a:latin typeface="+mn-ea"/>
              </a:rPr>
              <a:t>윈도우</a:t>
            </a:r>
            <a:r>
              <a:rPr lang="en-US" altLang="ko-KR" sz="800">
                <a:latin typeface="+mn-ea"/>
              </a:rPr>
              <a:t>&gt;</a:t>
            </a:r>
            <a:endParaRPr lang="ko-KR" altLang="en-US" sz="80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590E0F9-96C1-74F3-DD58-24D41ECCE79B}"/>
              </a:ext>
            </a:extLst>
          </p:cNvPr>
          <p:cNvSpPr txBox="1"/>
          <p:nvPr/>
        </p:nvSpPr>
        <p:spPr>
          <a:xfrm>
            <a:off x="1498654" y="1745205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4DC4B4-9713-D01A-5E7B-08D848E85493}"/>
              </a:ext>
            </a:extLst>
          </p:cNvPr>
          <p:cNvSpPr txBox="1"/>
          <p:nvPr/>
        </p:nvSpPr>
        <p:spPr>
          <a:xfrm>
            <a:off x="1154060" y="3683626"/>
            <a:ext cx="892914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+mn-ea"/>
              </a:rPr>
              <a:t>&lt;</a:t>
            </a:r>
            <a:r>
              <a:rPr lang="ko-KR" altLang="en-US" sz="800">
                <a:latin typeface="+mn-ea"/>
              </a:rPr>
              <a:t>전체 데이터</a:t>
            </a:r>
            <a:r>
              <a:rPr lang="en-US" altLang="ko-KR" sz="800">
                <a:latin typeface="+mn-ea"/>
              </a:rPr>
              <a:t>&gt;</a:t>
            </a:r>
            <a:endParaRPr lang="ko-KR" altLang="en-US" sz="80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2E9F54-693A-CAD8-CEF4-58E0883C747C}"/>
              </a:ext>
            </a:extLst>
          </p:cNvPr>
          <p:cNvSpPr txBox="1"/>
          <p:nvPr/>
        </p:nvSpPr>
        <p:spPr>
          <a:xfrm>
            <a:off x="6995139" y="3661338"/>
            <a:ext cx="892914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+mn-ea"/>
              </a:rPr>
              <a:t>&lt;</a:t>
            </a:r>
            <a:r>
              <a:rPr lang="ko-KR" altLang="en-US" sz="800">
                <a:latin typeface="+mn-ea"/>
              </a:rPr>
              <a:t>기존 데이터</a:t>
            </a:r>
            <a:r>
              <a:rPr lang="en-US" altLang="ko-KR" sz="800">
                <a:latin typeface="+mn-ea"/>
              </a:rPr>
              <a:t>&gt;</a:t>
            </a:r>
            <a:endParaRPr lang="ko-KR" altLang="en-US" sz="80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243EC2-2079-7311-4140-386F40A346AC}"/>
              </a:ext>
            </a:extLst>
          </p:cNvPr>
          <p:cNvSpPr txBox="1"/>
          <p:nvPr/>
        </p:nvSpPr>
        <p:spPr>
          <a:xfrm>
            <a:off x="8471098" y="3661338"/>
            <a:ext cx="118110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+mn-ea"/>
              </a:rPr>
              <a:t>&lt;</a:t>
            </a:r>
            <a:r>
              <a:rPr lang="ko-KR" altLang="en-US" sz="800" err="1">
                <a:latin typeface="+mn-ea"/>
              </a:rPr>
              <a:t>로버스트</a:t>
            </a:r>
            <a:r>
              <a:rPr lang="ko-KR" altLang="en-US" sz="800">
                <a:latin typeface="+mn-ea"/>
              </a:rPr>
              <a:t> </a:t>
            </a:r>
            <a:r>
              <a:rPr lang="ko-KR" altLang="en-US" sz="800" err="1">
                <a:latin typeface="+mn-ea"/>
              </a:rPr>
              <a:t>스케일러</a:t>
            </a:r>
            <a:r>
              <a:rPr lang="en-US" altLang="ko-KR" sz="800">
                <a:latin typeface="+mn-ea"/>
              </a:rPr>
              <a:t>&gt;</a:t>
            </a:r>
            <a:endParaRPr lang="ko-KR" altLang="en-US" sz="80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B12BF6-118C-60E7-24CC-BAF0B83A6BDA}"/>
              </a:ext>
            </a:extLst>
          </p:cNvPr>
          <p:cNvSpPr txBox="1"/>
          <p:nvPr/>
        </p:nvSpPr>
        <p:spPr>
          <a:xfrm>
            <a:off x="10144423" y="3661338"/>
            <a:ext cx="105003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+mn-ea"/>
              </a:rPr>
              <a:t>&lt;</a:t>
            </a:r>
            <a:r>
              <a:rPr lang="en-US" altLang="ko-KR" sz="800" err="1">
                <a:latin typeface="+mn-ea"/>
              </a:rPr>
              <a:t>MinMax</a:t>
            </a:r>
            <a:r>
              <a:rPr lang="en-US" altLang="ko-KR" sz="800">
                <a:latin typeface="+mn-ea"/>
              </a:rPr>
              <a:t> Scaler&gt;</a:t>
            </a:r>
            <a:endParaRPr lang="ko-KR" altLang="en-US" sz="80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3B6618-9FC6-C412-2315-132AEA273E75}"/>
              </a:ext>
            </a:extLst>
          </p:cNvPr>
          <p:cNvSpPr txBox="1"/>
          <p:nvPr/>
        </p:nvSpPr>
        <p:spPr>
          <a:xfrm>
            <a:off x="6456716" y="1311706"/>
            <a:ext cx="2774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</a:rPr>
              <a:t>Partial Robust Scaler</a:t>
            </a:r>
            <a:endParaRPr lang="ko-KR" altLang="en-US" sz="1400"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864FDEE-87E8-7DE8-2F45-EE47DD389D32}"/>
              </a:ext>
            </a:extLst>
          </p:cNvPr>
          <p:cNvSpPr/>
          <p:nvPr/>
        </p:nvSpPr>
        <p:spPr>
          <a:xfrm>
            <a:off x="6581348" y="4954772"/>
            <a:ext cx="48252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outlier</a:t>
            </a:r>
            <a:r>
              <a:rPr lang="ko-KR" altLang="en-US" sz="1400">
                <a:latin typeface="+mn-ea"/>
              </a:rPr>
              <a:t>에 견고한 </a:t>
            </a:r>
            <a:r>
              <a:rPr lang="ko-KR" altLang="en-US" sz="1400" err="1">
                <a:latin typeface="+mn-ea"/>
              </a:rPr>
              <a:t>로버스트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err="1">
                <a:latin typeface="+mn-ea"/>
              </a:rPr>
              <a:t>스케일러를</a:t>
            </a:r>
            <a:r>
              <a:rPr lang="ko-KR" altLang="en-US" sz="1400">
                <a:latin typeface="+mn-ea"/>
              </a:rPr>
              <a:t> 사용</a:t>
            </a:r>
            <a:endParaRPr lang="en-US" altLang="ko-KR" sz="1400"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51205DA-07A5-4FD9-9E80-32B098D92BEC}"/>
              </a:ext>
            </a:extLst>
          </p:cNvPr>
          <p:cNvSpPr/>
          <p:nvPr/>
        </p:nvSpPr>
        <p:spPr>
          <a:xfrm>
            <a:off x="6594048" y="4047788"/>
            <a:ext cx="48252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모델 학습 시 특정 칼럼에 편중되지 않도록 함</a:t>
            </a:r>
            <a:endParaRPr lang="en-US" altLang="ko-KR" sz="140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0E1E2E0-BB4B-8881-FD63-6CC77C523A57}"/>
                  </a:ext>
                </a:extLst>
              </p:cNvPr>
              <p:cNvSpPr txBox="1"/>
              <p:nvPr/>
            </p:nvSpPr>
            <p:spPr>
              <a:xfrm>
                <a:off x="8233121" y="1853671"/>
                <a:ext cx="165667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>
                  <a:latin typeface="+mn-ea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0E1E2E0-BB4B-8881-FD63-6CC77C523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121" y="1853671"/>
                <a:ext cx="1656672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70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AD3CA6-57AB-7029-490C-D63279A09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0E0876-014F-A525-3C25-B29EA3B8ADE0}"/>
              </a:ext>
            </a:extLst>
          </p:cNvPr>
          <p:cNvSpPr/>
          <p:nvPr/>
        </p:nvSpPr>
        <p:spPr>
          <a:xfrm>
            <a:off x="0" y="3646966"/>
            <a:ext cx="12192000" cy="321103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pc="300">
                <a:solidFill>
                  <a:prstClr val="white"/>
                </a:solidFill>
                <a:latin typeface="+mn-ea"/>
              </a:rPr>
              <a:t>모델링</a:t>
            </a:r>
            <a:endParaRPr kumimoji="0" lang="ko-KR" altLang="en-US" sz="28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26BC45-6FA2-CC21-2479-AD0BBF6ECD0B}"/>
              </a:ext>
            </a:extLst>
          </p:cNvPr>
          <p:cNvSpPr/>
          <p:nvPr/>
        </p:nvSpPr>
        <p:spPr>
          <a:xfrm>
            <a:off x="5601676" y="2891163"/>
            <a:ext cx="8435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spc="-150">
                <a:gradFill flip="none" rotWithShape="1">
                  <a:gsLst>
                    <a:gs pos="69000">
                      <a:srgbClr val="49AFAA"/>
                    </a:gs>
                    <a:gs pos="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 panose="020F0502020204030204" pitchFamily="34" charset="0"/>
              </a:rPr>
              <a:t>2</a:t>
            </a:r>
            <a:endParaRPr kumimoji="0" lang="ko-KR" altLang="en-US" sz="9600" b="0" i="0" u="none" strike="noStrike" kern="1200" cap="none" spc="-150" normalizeH="0" baseline="0" noProof="0">
              <a:ln>
                <a:noFill/>
              </a:ln>
              <a:gradFill flip="none" rotWithShape="1">
                <a:gsLst>
                  <a:gs pos="69000">
                    <a:srgbClr val="49AFAA"/>
                  </a:gs>
                  <a:gs pos="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802C64-65F8-548B-83BE-39BC0BB00201}"/>
              </a:ext>
            </a:extLst>
          </p:cNvPr>
          <p:cNvSpPr txBox="1">
            <a:spLocks/>
          </p:cNvSpPr>
          <p:nvPr/>
        </p:nvSpPr>
        <p:spPr>
          <a:xfrm>
            <a:off x="9060543" y="63103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200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41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3" y="-31899"/>
            <a:ext cx="17846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 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726DEB-B691-FA32-D68A-36504DA9C540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n-ea"/>
              </a:rPr>
              <a:t>LSTM –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AutoEncoder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의 구성은 위의 그림과 같음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6360488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3191361" y="41127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CDED7F-61CA-AD2F-6E71-2AE83F33FACB}"/>
              </a:ext>
            </a:extLst>
          </p:cNvPr>
          <p:cNvSpPr/>
          <p:nvPr/>
        </p:nvSpPr>
        <p:spPr>
          <a:xfrm>
            <a:off x="9933426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809E6-B29F-EC6D-F7B2-A4CD861CDABC}"/>
              </a:ext>
            </a:extLst>
          </p:cNvPr>
          <p:cNvSpPr txBox="1"/>
          <p:nvPr/>
        </p:nvSpPr>
        <p:spPr>
          <a:xfrm>
            <a:off x="471581" y="678230"/>
            <a:ext cx="235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</a:t>
            </a:r>
            <a:r>
              <a:rPr lang="en-US" altLang="ko-KR" err="1">
                <a:latin typeface="+mn-ea"/>
              </a:rPr>
              <a:t>AutoEncoder</a:t>
            </a:r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E92443-8378-DD71-D843-19448E74A0C2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C74D96-59FD-14D8-558D-40A7150A5DFE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351D828-AF34-196D-0C99-FF92454A4CDD}"/>
              </a:ext>
            </a:extLst>
          </p:cNvPr>
          <p:cNvGrpSpPr/>
          <p:nvPr/>
        </p:nvGrpSpPr>
        <p:grpSpPr>
          <a:xfrm>
            <a:off x="7317" y="1276367"/>
            <a:ext cx="11929704" cy="4599508"/>
            <a:chOff x="7317" y="1276367"/>
            <a:chExt cx="11929704" cy="459950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42FA6E-2973-16F6-80A6-A05AB525D95B}"/>
                </a:ext>
              </a:extLst>
            </p:cNvPr>
            <p:cNvSpPr/>
            <p:nvPr/>
          </p:nvSpPr>
          <p:spPr>
            <a:xfrm>
              <a:off x="2995351" y="2584091"/>
              <a:ext cx="681538" cy="1394287"/>
            </a:xfrm>
            <a:prstGeom prst="rect">
              <a:avLst/>
            </a:prstGeom>
            <a:solidFill>
              <a:srgbClr val="42FF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Input</a:t>
              </a:r>
              <a:endPara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64F8A4B9-BC41-E228-3957-8CBF30FC8694}"/>
                </a:ext>
              </a:extLst>
            </p:cNvPr>
            <p:cNvSpPr/>
            <p:nvPr/>
          </p:nvSpPr>
          <p:spPr>
            <a:xfrm>
              <a:off x="287573" y="2589210"/>
              <a:ext cx="2350852" cy="1394287"/>
            </a:xfrm>
            <a:prstGeom prst="cube">
              <a:avLst>
                <a:gd name="adj" fmla="val 25888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6" name="왼쪽 중괄호 115">
              <a:extLst>
                <a:ext uri="{FF2B5EF4-FFF2-40B4-BE49-F238E27FC236}">
                  <a16:creationId xmlns:a16="http://schemas.microsoft.com/office/drawing/2014/main" id="{0E1436E0-8912-29BC-6D5A-612FB8CE2D9F}"/>
                </a:ext>
              </a:extLst>
            </p:cNvPr>
            <p:cNvSpPr/>
            <p:nvPr/>
          </p:nvSpPr>
          <p:spPr>
            <a:xfrm rot="2637909">
              <a:off x="335568" y="2472858"/>
              <a:ext cx="145860" cy="5003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444D84-7B05-1822-F73D-ECE25B20BDAD}"/>
                </a:ext>
              </a:extLst>
            </p:cNvPr>
            <p:cNvSpPr txBox="1"/>
            <p:nvPr/>
          </p:nvSpPr>
          <p:spPr>
            <a:xfrm>
              <a:off x="156504" y="2549059"/>
              <a:ext cx="2712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</a:rPr>
                <a:t>33</a:t>
              </a:r>
              <a:endParaRPr lang="ko-KR" altLang="en-US" sz="600">
                <a:latin typeface="+mn-ea"/>
              </a:endParaRPr>
            </a:p>
          </p:txBody>
        </p:sp>
        <p:sp>
          <p:nvSpPr>
            <p:cNvPr id="118" name="왼쪽 중괄호 117">
              <a:extLst>
                <a:ext uri="{FF2B5EF4-FFF2-40B4-BE49-F238E27FC236}">
                  <a16:creationId xmlns:a16="http://schemas.microsoft.com/office/drawing/2014/main" id="{A79E95BF-4BB8-9240-49E2-F428925D6ABA}"/>
                </a:ext>
              </a:extLst>
            </p:cNvPr>
            <p:cNvSpPr/>
            <p:nvPr/>
          </p:nvSpPr>
          <p:spPr>
            <a:xfrm>
              <a:off x="172145" y="2957515"/>
              <a:ext cx="109746" cy="10259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FBBC37E-8973-1C9B-5295-F336A2FC327C}"/>
                </a:ext>
              </a:extLst>
            </p:cNvPr>
            <p:cNvSpPr txBox="1"/>
            <p:nvPr/>
          </p:nvSpPr>
          <p:spPr>
            <a:xfrm>
              <a:off x="7317" y="3381544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</a:rPr>
                <a:t>5</a:t>
              </a:r>
              <a:endParaRPr lang="ko-KR" altLang="en-US" sz="600">
                <a:latin typeface="+mn-ea"/>
              </a:endParaRPr>
            </a:p>
          </p:txBody>
        </p:sp>
        <p:sp>
          <p:nvSpPr>
            <p:cNvPr id="120" name="왼쪽 중괄호 119">
              <a:extLst>
                <a:ext uri="{FF2B5EF4-FFF2-40B4-BE49-F238E27FC236}">
                  <a16:creationId xmlns:a16="http://schemas.microsoft.com/office/drawing/2014/main" id="{4C65633C-7288-0B13-794A-B8943C517A77}"/>
                </a:ext>
              </a:extLst>
            </p:cNvPr>
            <p:cNvSpPr/>
            <p:nvPr/>
          </p:nvSpPr>
          <p:spPr>
            <a:xfrm rot="16200000">
              <a:off x="1209049" y="3068290"/>
              <a:ext cx="98325" cy="19412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129F64-86A7-A176-F4C7-7609C45E302F}"/>
                </a:ext>
              </a:extLst>
            </p:cNvPr>
            <p:cNvSpPr/>
            <p:nvPr/>
          </p:nvSpPr>
          <p:spPr>
            <a:xfrm>
              <a:off x="292334" y="2952751"/>
              <a:ext cx="135398" cy="102598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rgbClr val="CE49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5151C516-C050-80F1-811F-1CA55E448AFF}"/>
                </a:ext>
              </a:extLst>
            </p:cNvPr>
            <p:cNvSpPr/>
            <p:nvPr/>
          </p:nvSpPr>
          <p:spPr>
            <a:xfrm>
              <a:off x="298613" y="2589210"/>
              <a:ext cx="451059" cy="358023"/>
            </a:xfrm>
            <a:prstGeom prst="parallelogram">
              <a:avLst>
                <a:gd name="adj" fmla="val 99280"/>
              </a:avLst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rgbClr val="CE49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5CC6043-2EAA-7111-FDD3-3439AC3E4C83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>
              <a:off x="701865" y="2589210"/>
              <a:ext cx="2293054" cy="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E522240-839D-29B2-042F-FDE76D95BE0B}"/>
                </a:ext>
              </a:extLst>
            </p:cNvPr>
            <p:cNvCxnSpPr>
              <a:cxnSpLocks/>
            </p:cNvCxnSpPr>
            <p:nvPr/>
          </p:nvCxnSpPr>
          <p:spPr>
            <a:xfrm>
              <a:off x="469712" y="3978734"/>
              <a:ext cx="2525207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CAE5E354-F16B-B9AF-0984-F2442537AB09}"/>
                </a:ext>
              </a:extLst>
            </p:cNvPr>
            <p:cNvSpPr/>
            <p:nvPr/>
          </p:nvSpPr>
          <p:spPr>
            <a:xfrm>
              <a:off x="1030087" y="4093124"/>
              <a:ext cx="446676" cy="13830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9B1E245-A7A2-31B5-8933-7EEEB3E5552F}"/>
                </a:ext>
              </a:extLst>
            </p:cNvPr>
            <p:cNvSpPr txBox="1"/>
            <p:nvPr/>
          </p:nvSpPr>
          <p:spPr>
            <a:xfrm>
              <a:off x="1040437" y="4056485"/>
              <a:ext cx="4419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latin typeface="+mn-ea"/>
                </a:rPr>
                <a:t>210234</a:t>
              </a:r>
              <a:endParaRPr lang="ko-KR" altLang="en-US" sz="600"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886C94E-E0E4-D04C-5C9D-3426C08E05BC}"/>
                </a:ext>
              </a:extLst>
            </p:cNvPr>
            <p:cNvSpPr txBox="1"/>
            <p:nvPr/>
          </p:nvSpPr>
          <p:spPr>
            <a:xfrm>
              <a:off x="3092521" y="2337514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+mn-ea"/>
                </a:rPr>
                <a:t>(5,33)</a:t>
              </a:r>
              <a:endParaRPr lang="ko-KR" altLang="en-US" sz="1000">
                <a:latin typeface="+mn-ea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0EBFF61-F43C-0976-45B4-C5FDF2D5D690}"/>
                </a:ext>
              </a:extLst>
            </p:cNvPr>
            <p:cNvCxnSpPr>
              <a:cxnSpLocks/>
              <a:stCxn id="13" idx="3"/>
              <a:endCxn id="163" idx="1"/>
            </p:cNvCxnSpPr>
            <p:nvPr/>
          </p:nvCxnSpPr>
          <p:spPr>
            <a:xfrm>
              <a:off x="3676889" y="3281235"/>
              <a:ext cx="299669" cy="223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9461BEE-3210-BA85-AB25-13C85E531C60}"/>
                </a:ext>
              </a:extLst>
            </p:cNvPr>
            <p:cNvSpPr/>
            <p:nvPr/>
          </p:nvSpPr>
          <p:spPr>
            <a:xfrm>
              <a:off x="5345017" y="2175589"/>
              <a:ext cx="201063" cy="2222728"/>
            </a:xfrm>
            <a:prstGeom prst="rect">
              <a:avLst/>
            </a:prstGeom>
            <a:solidFill>
              <a:schemeClr val="accent5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Context Vector</a:t>
              </a:r>
              <a:endParaRPr lang="ko-KR" altLang="en-US" sz="1200">
                <a:solidFill>
                  <a:schemeClr val="tx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2E3D021-DB96-1C74-BA6C-9FA7D11B5C8C}"/>
                </a:ext>
              </a:extLst>
            </p:cNvPr>
            <p:cNvSpPr txBox="1"/>
            <p:nvPr/>
          </p:nvSpPr>
          <p:spPr>
            <a:xfrm>
              <a:off x="5194517" y="1940817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+mn-ea"/>
                </a:rPr>
                <a:t>(1,64)</a:t>
              </a:r>
              <a:endParaRPr lang="ko-KR" altLang="en-US" sz="1000">
                <a:latin typeface="+mn-ea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3BAB601-2457-D475-F5E9-853CE02E381B}"/>
                </a:ext>
              </a:extLst>
            </p:cNvPr>
            <p:cNvSpPr/>
            <p:nvPr/>
          </p:nvSpPr>
          <p:spPr>
            <a:xfrm>
              <a:off x="3976558" y="1980913"/>
              <a:ext cx="661925" cy="26051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Hidden</a:t>
              </a:r>
              <a:r>
                <a:rPr lang="ko-KR" altLang="en-US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lang="en-US" altLang="ko-KR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1</a:t>
              </a:r>
              <a:endPara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2D0F57A-7081-953D-E35B-5D526F1812C2}"/>
                </a:ext>
              </a:extLst>
            </p:cNvPr>
            <p:cNvSpPr txBox="1"/>
            <p:nvPr/>
          </p:nvSpPr>
          <p:spPr>
            <a:xfrm>
              <a:off x="4027573" y="1745837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+mn-ea"/>
                </a:rPr>
                <a:t>(5,128)</a:t>
              </a:r>
              <a:endParaRPr lang="ko-KR" altLang="en-US" sz="1000">
                <a:latin typeface="+mn-ea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9D9B5D6-4F44-EF74-A846-2DF85FD6EE76}"/>
                </a:ext>
              </a:extLst>
            </p:cNvPr>
            <p:cNvCxnSpPr>
              <a:cxnSpLocks/>
              <a:stCxn id="163" idx="3"/>
              <a:endCxn id="159" idx="1"/>
            </p:cNvCxnSpPr>
            <p:nvPr/>
          </p:nvCxnSpPr>
          <p:spPr>
            <a:xfrm>
              <a:off x="4638483" y="3283467"/>
              <a:ext cx="706534" cy="3486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6536C15B-FA82-B3E4-92F9-C458C0F4F2BE}"/>
                </a:ext>
              </a:extLst>
            </p:cNvPr>
            <p:cNvSpPr/>
            <p:nvPr/>
          </p:nvSpPr>
          <p:spPr>
            <a:xfrm>
              <a:off x="6246125" y="2175589"/>
              <a:ext cx="666836" cy="2222728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Hidden 2</a:t>
              </a:r>
              <a:endParaRPr lang="ko-KR" altLang="en-US" sz="1200">
                <a:solidFill>
                  <a:schemeClr val="tx2">
                    <a:lumMod val="10000"/>
                  </a:schemeClr>
                </a:solidFill>
                <a:latin typeface="+mn-ea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9CA06CFB-8069-4C6B-1EF0-A624D681209D}"/>
                </a:ext>
              </a:extLst>
            </p:cNvPr>
            <p:cNvCxnSpPr>
              <a:cxnSpLocks/>
              <a:stCxn id="159" idx="3"/>
              <a:endCxn id="172" idx="1"/>
            </p:cNvCxnSpPr>
            <p:nvPr/>
          </p:nvCxnSpPr>
          <p:spPr>
            <a:xfrm>
              <a:off x="5546080" y="3286953"/>
              <a:ext cx="700045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E722B17-1A33-916D-F836-F0E475B7FEAC}"/>
                </a:ext>
              </a:extLst>
            </p:cNvPr>
            <p:cNvSpPr txBox="1"/>
            <p:nvPr/>
          </p:nvSpPr>
          <p:spPr>
            <a:xfrm>
              <a:off x="6312282" y="1950342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+mn-ea"/>
                </a:rPr>
                <a:t>(5,64)</a:t>
              </a:r>
              <a:endParaRPr lang="ko-KR" altLang="en-US" sz="1000">
                <a:latin typeface="+mn-ea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A4C7485-990A-2DF4-4C0D-9E63887F3063}"/>
                </a:ext>
              </a:extLst>
            </p:cNvPr>
            <p:cNvCxnSpPr>
              <a:cxnSpLocks/>
              <a:stCxn id="172" idx="3"/>
              <a:endCxn id="185" idx="1"/>
            </p:cNvCxnSpPr>
            <p:nvPr/>
          </p:nvCxnSpPr>
          <p:spPr>
            <a:xfrm flipV="1">
              <a:off x="6912961" y="3283467"/>
              <a:ext cx="408166" cy="3486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5815600-F0CB-BBB2-AF69-AE5AC4A55F46}"/>
                </a:ext>
              </a:extLst>
            </p:cNvPr>
            <p:cNvSpPr/>
            <p:nvPr/>
          </p:nvSpPr>
          <p:spPr>
            <a:xfrm>
              <a:off x="7321127" y="1980913"/>
              <a:ext cx="661925" cy="2605108"/>
            </a:xfrm>
            <a:prstGeom prst="rect">
              <a:avLst/>
            </a:prstGeom>
            <a:solidFill>
              <a:srgbClr val="009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Hidden</a:t>
              </a:r>
              <a:r>
                <a:rPr lang="ko-KR" altLang="en-US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lang="en-US" altLang="ko-KR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1</a:t>
              </a:r>
              <a:endPara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CCBBC0E-DA03-AE1C-B7EF-403ED00B8490}"/>
                </a:ext>
              </a:extLst>
            </p:cNvPr>
            <p:cNvSpPr txBox="1"/>
            <p:nvPr/>
          </p:nvSpPr>
          <p:spPr>
            <a:xfrm>
              <a:off x="7372142" y="1745837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+mn-ea"/>
                </a:rPr>
                <a:t>(5,128)</a:t>
              </a:r>
              <a:endParaRPr lang="ko-KR" altLang="en-US" sz="1000">
                <a:latin typeface="+mn-ea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B1A8B24-A9A3-75FA-385A-3275E75EAA37}"/>
                </a:ext>
              </a:extLst>
            </p:cNvPr>
            <p:cNvSpPr/>
            <p:nvPr/>
          </p:nvSpPr>
          <p:spPr>
            <a:xfrm>
              <a:off x="8707418" y="2584091"/>
              <a:ext cx="681538" cy="1394287"/>
            </a:xfrm>
            <a:prstGeom prst="rect">
              <a:avLst/>
            </a:prstGeom>
            <a:solidFill>
              <a:srgbClr val="42FF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400">
                  <a:solidFill>
                    <a:schemeClr val="tx2">
                      <a:lumMod val="10000"/>
                    </a:schemeClr>
                  </a:solidFill>
                  <a:latin typeface="+mn-ea"/>
                </a:rPr>
                <a:t>Output</a:t>
              </a:r>
              <a:endPara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8F3096C-D394-C4F0-B558-9E4AA51EC499}"/>
                </a:ext>
              </a:extLst>
            </p:cNvPr>
            <p:cNvSpPr txBox="1"/>
            <p:nvPr/>
          </p:nvSpPr>
          <p:spPr>
            <a:xfrm>
              <a:off x="8804588" y="2337514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+mn-ea"/>
                </a:rPr>
                <a:t>(5,33)</a:t>
              </a:r>
              <a:endParaRPr lang="ko-KR" altLang="en-US" sz="1000">
                <a:latin typeface="+mn-ea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7F0D2FA-255C-D338-1227-B18C408AE34E}"/>
                </a:ext>
              </a:extLst>
            </p:cNvPr>
            <p:cNvCxnSpPr>
              <a:cxnSpLocks/>
              <a:stCxn id="185" idx="3"/>
              <a:endCxn id="188" idx="1"/>
            </p:cNvCxnSpPr>
            <p:nvPr/>
          </p:nvCxnSpPr>
          <p:spPr>
            <a:xfrm flipV="1">
              <a:off x="7983052" y="3281235"/>
              <a:ext cx="724366" cy="223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정육면체 190">
              <a:extLst>
                <a:ext uri="{FF2B5EF4-FFF2-40B4-BE49-F238E27FC236}">
                  <a16:creationId xmlns:a16="http://schemas.microsoft.com/office/drawing/2014/main" id="{8BDD2B6E-5A1D-F58D-740A-A54BDBE643A9}"/>
                </a:ext>
              </a:extLst>
            </p:cNvPr>
            <p:cNvSpPr/>
            <p:nvPr/>
          </p:nvSpPr>
          <p:spPr>
            <a:xfrm>
              <a:off x="9586169" y="2582895"/>
              <a:ext cx="2350852" cy="1394287"/>
            </a:xfrm>
            <a:prstGeom prst="cube">
              <a:avLst>
                <a:gd name="adj" fmla="val 25888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2" name="왼쪽 중괄호 191">
              <a:extLst>
                <a:ext uri="{FF2B5EF4-FFF2-40B4-BE49-F238E27FC236}">
                  <a16:creationId xmlns:a16="http://schemas.microsoft.com/office/drawing/2014/main" id="{63C46778-2EAB-CB43-70FD-6D3AC23CD8D4}"/>
                </a:ext>
              </a:extLst>
            </p:cNvPr>
            <p:cNvSpPr/>
            <p:nvPr/>
          </p:nvSpPr>
          <p:spPr>
            <a:xfrm rot="2637909">
              <a:off x="9634164" y="2466543"/>
              <a:ext cx="145860" cy="5003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784A0BE-E186-B5E8-68CF-0C1FF938644A}"/>
                </a:ext>
              </a:extLst>
            </p:cNvPr>
            <p:cNvSpPr txBox="1"/>
            <p:nvPr/>
          </p:nvSpPr>
          <p:spPr>
            <a:xfrm>
              <a:off x="9455100" y="2542744"/>
              <a:ext cx="2712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</a:rPr>
                <a:t>33</a:t>
              </a:r>
              <a:endParaRPr lang="ko-KR" altLang="en-US" sz="600">
                <a:latin typeface="+mn-ea"/>
              </a:endParaRPr>
            </a:p>
          </p:txBody>
        </p:sp>
        <p:sp>
          <p:nvSpPr>
            <p:cNvPr id="194" name="왼쪽 중괄호 193">
              <a:extLst>
                <a:ext uri="{FF2B5EF4-FFF2-40B4-BE49-F238E27FC236}">
                  <a16:creationId xmlns:a16="http://schemas.microsoft.com/office/drawing/2014/main" id="{16391F7E-2513-140E-4DF6-FCEB27674EBD}"/>
                </a:ext>
              </a:extLst>
            </p:cNvPr>
            <p:cNvSpPr/>
            <p:nvPr/>
          </p:nvSpPr>
          <p:spPr>
            <a:xfrm>
              <a:off x="9470741" y="2951200"/>
              <a:ext cx="109746" cy="10259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47E4F75-725C-7026-C8BA-BBE869D04855}"/>
                </a:ext>
              </a:extLst>
            </p:cNvPr>
            <p:cNvSpPr txBox="1"/>
            <p:nvPr/>
          </p:nvSpPr>
          <p:spPr>
            <a:xfrm>
              <a:off x="9319071" y="3378173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</a:rPr>
                <a:t>5</a:t>
              </a:r>
              <a:endParaRPr lang="ko-KR" altLang="en-US" sz="600">
                <a:latin typeface="+mn-ea"/>
              </a:endParaRPr>
            </a:p>
          </p:txBody>
        </p:sp>
        <p:sp>
          <p:nvSpPr>
            <p:cNvPr id="196" name="왼쪽 중괄호 195">
              <a:extLst>
                <a:ext uri="{FF2B5EF4-FFF2-40B4-BE49-F238E27FC236}">
                  <a16:creationId xmlns:a16="http://schemas.microsoft.com/office/drawing/2014/main" id="{63E71203-35A4-5580-0B21-F21F7AF77FCC}"/>
                </a:ext>
              </a:extLst>
            </p:cNvPr>
            <p:cNvSpPr/>
            <p:nvPr/>
          </p:nvSpPr>
          <p:spPr>
            <a:xfrm rot="16200000">
              <a:off x="10507645" y="3061975"/>
              <a:ext cx="98325" cy="19412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410ACEC-B96F-7DCA-D6FA-9A4063F52746}"/>
                </a:ext>
              </a:extLst>
            </p:cNvPr>
            <p:cNvSpPr/>
            <p:nvPr/>
          </p:nvSpPr>
          <p:spPr>
            <a:xfrm>
              <a:off x="9590930" y="2946436"/>
              <a:ext cx="135398" cy="102598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rgbClr val="CE49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8" name="평행 사변형 197">
              <a:extLst>
                <a:ext uri="{FF2B5EF4-FFF2-40B4-BE49-F238E27FC236}">
                  <a16:creationId xmlns:a16="http://schemas.microsoft.com/office/drawing/2014/main" id="{638C3C74-4289-A306-CB41-2FEC45D2BDCB}"/>
                </a:ext>
              </a:extLst>
            </p:cNvPr>
            <p:cNvSpPr/>
            <p:nvPr/>
          </p:nvSpPr>
          <p:spPr>
            <a:xfrm>
              <a:off x="9597209" y="2582895"/>
              <a:ext cx="451059" cy="358023"/>
            </a:xfrm>
            <a:prstGeom prst="parallelogram">
              <a:avLst>
                <a:gd name="adj" fmla="val 99280"/>
              </a:avLst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rgbClr val="CE49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B2BBB1D-335E-FB65-4770-CAA783DD809F}"/>
                </a:ext>
              </a:extLst>
            </p:cNvPr>
            <p:cNvCxnSpPr>
              <a:cxnSpLocks/>
              <a:endCxn id="198" idx="1"/>
            </p:cNvCxnSpPr>
            <p:nvPr/>
          </p:nvCxnSpPr>
          <p:spPr>
            <a:xfrm>
              <a:off x="8990811" y="2582895"/>
              <a:ext cx="100965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D3DE43E0-BFC4-B040-C85F-5E4345CB1670}"/>
                </a:ext>
              </a:extLst>
            </p:cNvPr>
            <p:cNvCxnSpPr>
              <a:cxnSpLocks/>
              <a:endCxn id="197" idx="2"/>
            </p:cNvCxnSpPr>
            <p:nvPr/>
          </p:nvCxnSpPr>
          <p:spPr>
            <a:xfrm flipV="1">
              <a:off x="8996783" y="3972418"/>
              <a:ext cx="661846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DF1C711E-F77D-C06A-DDED-AAE09D7C8394}"/>
                </a:ext>
              </a:extLst>
            </p:cNvPr>
            <p:cNvSpPr/>
            <p:nvPr/>
          </p:nvSpPr>
          <p:spPr>
            <a:xfrm>
              <a:off x="10328683" y="4086809"/>
              <a:ext cx="446676" cy="13830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E5F21FA-5A2E-46FB-D199-ADA7DE2C7F81}"/>
                </a:ext>
              </a:extLst>
            </p:cNvPr>
            <p:cNvSpPr txBox="1"/>
            <p:nvPr/>
          </p:nvSpPr>
          <p:spPr>
            <a:xfrm>
              <a:off x="10339033" y="4050170"/>
              <a:ext cx="4419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latin typeface="+mn-ea"/>
                </a:rPr>
                <a:t>210234</a:t>
              </a:r>
              <a:endParaRPr lang="ko-KR" altLang="en-US" sz="600">
                <a:latin typeface="+mn-ea"/>
              </a:endParaRPr>
            </a:p>
          </p:txBody>
        </p: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5A8A597D-9897-6722-D301-48A8BBA1F63D}"/>
                </a:ext>
              </a:extLst>
            </p:cNvPr>
            <p:cNvCxnSpPr>
              <a:cxnSpLocks/>
            </p:cNvCxnSpPr>
            <p:nvPr/>
          </p:nvCxnSpPr>
          <p:spPr>
            <a:xfrm>
              <a:off x="3830976" y="3281235"/>
              <a:ext cx="0" cy="1883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98D1E6A0-9AB0-0B84-ED0C-CB6FC386DF18}"/>
                </a:ext>
              </a:extLst>
            </p:cNvPr>
            <p:cNvCxnSpPr>
              <a:cxnSpLocks/>
            </p:cNvCxnSpPr>
            <p:nvPr/>
          </p:nvCxnSpPr>
          <p:spPr>
            <a:xfrm>
              <a:off x="5039375" y="3281235"/>
              <a:ext cx="0" cy="1883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CF8B81FC-D6FA-608E-E406-5CBC41201DEF}"/>
                </a:ext>
              </a:extLst>
            </p:cNvPr>
            <p:cNvCxnSpPr>
              <a:cxnSpLocks/>
            </p:cNvCxnSpPr>
            <p:nvPr/>
          </p:nvCxnSpPr>
          <p:spPr>
            <a:xfrm>
              <a:off x="5955157" y="3281235"/>
              <a:ext cx="0" cy="1883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84ABE634-8428-A77A-4D15-C5B171D4F68A}"/>
                </a:ext>
              </a:extLst>
            </p:cNvPr>
            <p:cNvCxnSpPr>
              <a:cxnSpLocks/>
            </p:cNvCxnSpPr>
            <p:nvPr/>
          </p:nvCxnSpPr>
          <p:spPr>
            <a:xfrm>
              <a:off x="7093380" y="3281235"/>
              <a:ext cx="0" cy="1883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528B12B4-5ABB-E471-BC5B-FE2CF6A46EE2}"/>
                </a:ext>
              </a:extLst>
            </p:cNvPr>
            <p:cNvCxnSpPr>
              <a:cxnSpLocks/>
            </p:cNvCxnSpPr>
            <p:nvPr/>
          </p:nvCxnSpPr>
          <p:spPr>
            <a:xfrm>
              <a:off x="8407008" y="3281235"/>
              <a:ext cx="0" cy="19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60721CA-B657-8B80-9AFE-3234DD3179D6}"/>
                </a:ext>
              </a:extLst>
            </p:cNvPr>
            <p:cNvSpPr txBox="1"/>
            <p:nvPr/>
          </p:nvSpPr>
          <p:spPr>
            <a:xfrm>
              <a:off x="3529205" y="5183289"/>
              <a:ext cx="564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</a:rPr>
                <a:t>LSTM</a:t>
              </a:r>
              <a:endParaRPr lang="ko-KR" altLang="en-US" sz="1200">
                <a:latin typeface="+mn-ea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E91EF50-370D-C422-B0E9-B8C96B5A965D}"/>
                </a:ext>
              </a:extLst>
            </p:cNvPr>
            <p:cNvSpPr txBox="1"/>
            <p:nvPr/>
          </p:nvSpPr>
          <p:spPr>
            <a:xfrm>
              <a:off x="4741857" y="5183289"/>
              <a:ext cx="564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</a:rPr>
                <a:t>LSTM</a:t>
              </a:r>
              <a:endParaRPr lang="ko-KR" altLang="en-US" sz="1200">
                <a:latin typeface="+mn-ea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AC20570-3975-69F9-C8EF-89AB0CF93722}"/>
                </a:ext>
              </a:extLst>
            </p:cNvPr>
            <p:cNvSpPr txBox="1"/>
            <p:nvPr/>
          </p:nvSpPr>
          <p:spPr>
            <a:xfrm>
              <a:off x="5512925" y="5225455"/>
              <a:ext cx="678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latin typeface="+mn-ea"/>
                </a:rPr>
                <a:t>Repeat</a:t>
              </a:r>
            </a:p>
            <a:p>
              <a:pPr algn="ctr"/>
              <a:r>
                <a:rPr lang="en-US" altLang="ko-KR" sz="1200">
                  <a:latin typeface="+mn-ea"/>
                </a:rPr>
                <a:t>Vector</a:t>
              </a:r>
              <a:endParaRPr lang="ko-KR" altLang="en-US" sz="1200">
                <a:latin typeface="+mn-ea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D4844A1-07F8-D5A2-4345-7602A435542D}"/>
                </a:ext>
              </a:extLst>
            </p:cNvPr>
            <p:cNvSpPr txBox="1"/>
            <p:nvPr/>
          </p:nvSpPr>
          <p:spPr>
            <a:xfrm>
              <a:off x="6814752" y="5174190"/>
              <a:ext cx="564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latin typeface="+mn-ea"/>
                </a:rPr>
                <a:t>LSTM</a:t>
              </a:r>
              <a:endParaRPr lang="ko-KR" altLang="en-US" sz="1200">
                <a:latin typeface="+mn-ea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A8ABFFB-0FFD-742F-4FD3-BAC299E87B0C}"/>
                </a:ext>
              </a:extLst>
            </p:cNvPr>
            <p:cNvSpPr txBox="1"/>
            <p:nvPr/>
          </p:nvSpPr>
          <p:spPr>
            <a:xfrm>
              <a:off x="8112494" y="5174190"/>
              <a:ext cx="564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latin typeface="+mn-ea"/>
                </a:rPr>
                <a:t>LSTM</a:t>
              </a:r>
              <a:endParaRPr lang="ko-KR" altLang="en-US" sz="1200">
                <a:latin typeface="+mn-ea"/>
              </a:endParaRPr>
            </a:p>
          </p:txBody>
        </p:sp>
        <p:cxnSp>
          <p:nvCxnSpPr>
            <p:cNvPr id="231" name="연결선: 꺾임 230">
              <a:extLst>
                <a:ext uri="{FF2B5EF4-FFF2-40B4-BE49-F238E27FC236}">
                  <a16:creationId xmlns:a16="http://schemas.microsoft.com/office/drawing/2014/main" id="{B94B7F16-0ED9-D033-D507-D80764AAFCA4}"/>
                </a:ext>
              </a:extLst>
            </p:cNvPr>
            <p:cNvCxnSpPr>
              <a:cxnSpLocks/>
              <a:stCxn id="133" idx="0"/>
              <a:endCxn id="189" idx="0"/>
            </p:cNvCxnSpPr>
            <p:nvPr/>
          </p:nvCxnSpPr>
          <p:spPr>
            <a:xfrm rot="5400000" flipH="1" flipV="1">
              <a:off x="6199585" y="-518519"/>
              <a:ext cx="12700" cy="5712067"/>
            </a:xfrm>
            <a:prstGeom prst="bentConnector3">
              <a:avLst>
                <a:gd name="adj1" fmla="val 6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2EBED59-1314-6146-A1E7-C1E2985A4194}"/>
                </a:ext>
              </a:extLst>
            </p:cNvPr>
            <p:cNvSpPr txBox="1"/>
            <p:nvPr/>
          </p:nvSpPr>
          <p:spPr>
            <a:xfrm>
              <a:off x="5289767" y="1276367"/>
              <a:ext cx="1649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</a:rPr>
                <a:t>Loss Function = MSE</a:t>
              </a:r>
              <a:endParaRPr lang="ko-KR" altLang="en-US" sz="1200">
                <a:latin typeface="+mn-ea"/>
              </a:endParaRPr>
            </a:p>
          </p:txBody>
        </p:sp>
        <p:pic>
          <p:nvPicPr>
            <p:cNvPr id="240" name="그림 239" descr="텍스트, 와이어, 장치, 게이지이(가) 표시된 사진&#10;&#10;자동 생성된 설명">
              <a:extLst>
                <a:ext uri="{FF2B5EF4-FFF2-40B4-BE49-F238E27FC236}">
                  <a16:creationId xmlns:a16="http://schemas.microsoft.com/office/drawing/2014/main" id="{7148436A-F9B7-A7E6-3223-F63ABF6D1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844" y="5351168"/>
              <a:ext cx="820500" cy="512237"/>
            </a:xfrm>
            <a:prstGeom prst="rect">
              <a:avLst/>
            </a:prstGeom>
          </p:spPr>
        </p:pic>
        <p:pic>
          <p:nvPicPr>
            <p:cNvPr id="241" name="그림 240" descr="텍스트, 와이어, 장치, 게이지이(가) 표시된 사진&#10;&#10;자동 생성된 설명">
              <a:extLst>
                <a:ext uri="{FF2B5EF4-FFF2-40B4-BE49-F238E27FC236}">
                  <a16:creationId xmlns:a16="http://schemas.microsoft.com/office/drawing/2014/main" id="{318B520D-841B-DDFE-0813-AA3695DE4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265" y="5363638"/>
              <a:ext cx="820500" cy="512237"/>
            </a:xfrm>
            <a:prstGeom prst="rect">
              <a:avLst/>
            </a:prstGeom>
          </p:spPr>
        </p:pic>
        <p:pic>
          <p:nvPicPr>
            <p:cNvPr id="242" name="그림 241" descr="텍스트, 와이어, 장치, 게이지이(가) 표시된 사진&#10;&#10;자동 생성된 설명">
              <a:extLst>
                <a:ext uri="{FF2B5EF4-FFF2-40B4-BE49-F238E27FC236}">
                  <a16:creationId xmlns:a16="http://schemas.microsoft.com/office/drawing/2014/main" id="{F5C3AD22-7C88-6E59-FAB4-79865796A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266" y="5354539"/>
              <a:ext cx="820500" cy="512237"/>
            </a:xfrm>
            <a:prstGeom prst="rect">
              <a:avLst/>
            </a:prstGeom>
          </p:spPr>
        </p:pic>
        <p:pic>
          <p:nvPicPr>
            <p:cNvPr id="243" name="그림 242" descr="텍스트, 와이어, 장치, 게이지이(가) 표시된 사진&#10;&#10;자동 생성된 설명">
              <a:extLst>
                <a:ext uri="{FF2B5EF4-FFF2-40B4-BE49-F238E27FC236}">
                  <a16:creationId xmlns:a16="http://schemas.microsoft.com/office/drawing/2014/main" id="{C2FBDC69-DBE3-4414-CC92-30BB5531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652" y="5354098"/>
              <a:ext cx="820500" cy="512237"/>
            </a:xfrm>
            <a:prstGeom prst="rect">
              <a:avLst/>
            </a:prstGeom>
          </p:spPr>
        </p:pic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E53DB8F4-987C-B833-FD43-1C503007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37" b="86325" l="2064" r="96998">
                          <a14:foregroundMark x1="5629" y1="50855" x2="5629" y2="50855"/>
                          <a14:foregroundMark x1="2064" y1="47650" x2="2064" y2="47650"/>
                          <a14:foregroundMark x1="54972" y1="6624" x2="54972" y2="6624"/>
                          <a14:foregroundMark x1="55535" y1="2564" x2="55535" y2="2564"/>
                          <a14:foregroundMark x1="86304" y1="35043" x2="86304" y2="35043"/>
                          <a14:foregroundMark x1="76923" y1="70513" x2="76923" y2="70513"/>
                          <a14:foregroundMark x1="76923" y1="70513" x2="76923" y2="70513"/>
                          <a14:foregroundMark x1="76923" y1="70513" x2="35835" y2="79274"/>
                          <a14:foregroundMark x1="46154" y1="86325" x2="68480" y2="68590"/>
                          <a14:foregroundMark x1="75985" y1="63462" x2="86304" y2="28419"/>
                          <a14:foregroundMark x1="81801" y1="26923" x2="74296" y2="39530"/>
                          <a14:foregroundMark x1="83114" y1="35043" x2="92120" y2="46154"/>
                          <a14:foregroundMark x1="96998" y1="43590" x2="96998" y2="43590"/>
                          <a14:foregroundMark x1="96998" y1="43590" x2="96998" y2="43590"/>
                          <a14:foregroundMark x1="96998" y1="43590" x2="96998" y2="435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29"/>
            <a:stretch/>
          </p:blipFill>
          <p:spPr>
            <a:xfrm>
              <a:off x="6065015" y="5301826"/>
              <a:ext cx="385054" cy="308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25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A84687DB-C5B9-5E70-0A3E-7BB483EF7FFE}"/>
              </a:ext>
            </a:extLst>
          </p:cNvPr>
          <p:cNvSpPr/>
          <p:nvPr/>
        </p:nvSpPr>
        <p:spPr>
          <a:xfrm>
            <a:off x="0" y="6127993"/>
            <a:ext cx="12192000" cy="749729"/>
          </a:xfrm>
          <a:prstGeom prst="rect">
            <a:avLst/>
          </a:prstGeom>
          <a:gradFill flip="none" rotWithShape="1">
            <a:gsLst>
              <a:gs pos="0">
                <a:srgbClr val="4EB1AD"/>
              </a:gs>
              <a:gs pos="50000">
                <a:srgbClr val="A9D9D7"/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+mn-ea"/>
              </a:rPr>
              <a:t>LSTM – </a:t>
            </a:r>
            <a:r>
              <a:rPr lang="en-US" altLang="ko-KR" err="1">
                <a:solidFill>
                  <a:srgbClr val="000000"/>
                </a:solidFill>
                <a:latin typeface="+mn-ea"/>
              </a:rPr>
              <a:t>AutoEncoder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의 구성은 위의 그림과 같다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DB2EF2-DD26-FF04-24C5-E10960B4E0FC}"/>
              </a:ext>
            </a:extLst>
          </p:cNvPr>
          <p:cNvSpPr/>
          <p:nvPr/>
        </p:nvSpPr>
        <p:spPr>
          <a:xfrm>
            <a:off x="230423" y="-31899"/>
            <a:ext cx="17846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pc="-150">
                <a:solidFill>
                  <a:schemeClr val="bg1"/>
                </a:solidFill>
                <a:latin typeface="+mn-ea"/>
              </a:rPr>
              <a:t>02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+mn-ea"/>
              </a:rPr>
              <a:t> 모델링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7DF1CB-A9C4-0033-21DF-3F37CCC962DE}"/>
              </a:ext>
            </a:extLst>
          </p:cNvPr>
          <p:cNvCxnSpPr>
            <a:cxnSpLocks/>
          </p:cNvCxnSpPr>
          <p:nvPr/>
        </p:nvCxnSpPr>
        <p:spPr>
          <a:xfrm>
            <a:off x="148260" y="453837"/>
            <a:ext cx="11845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>
            <a:extLst>
              <a:ext uri="{FF2B5EF4-FFF2-40B4-BE49-F238E27FC236}">
                <a16:creationId xmlns:a16="http://schemas.microsoft.com/office/drawing/2014/main" id="{64FD7CE3-B926-F3E4-E9E1-086DDF7F912B}"/>
              </a:ext>
            </a:extLst>
          </p:cNvPr>
          <p:cNvSpPr txBox="1">
            <a:spLocks/>
          </p:cNvSpPr>
          <p:nvPr/>
        </p:nvSpPr>
        <p:spPr>
          <a:xfrm>
            <a:off x="11600542" y="6416412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367D7A-BD97-4725-8F22-45A186022D89}"/>
              </a:ext>
            </a:extLst>
          </p:cNvPr>
          <p:cNvSpPr/>
          <p:nvPr/>
        </p:nvSpPr>
        <p:spPr>
          <a:xfrm>
            <a:off x="6360488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22F4B-8DA7-4C37-8A52-7C42C51F6030}"/>
              </a:ext>
            </a:extLst>
          </p:cNvPr>
          <p:cNvSpPr/>
          <p:nvPr/>
        </p:nvSpPr>
        <p:spPr>
          <a:xfrm>
            <a:off x="3191361" y="41127"/>
            <a:ext cx="18473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C3B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CDED7F-61CA-AD2F-6E71-2AE83F33FACB}"/>
              </a:ext>
            </a:extLst>
          </p:cNvPr>
          <p:cNvSpPr/>
          <p:nvPr/>
        </p:nvSpPr>
        <p:spPr>
          <a:xfrm>
            <a:off x="9933426" y="52766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ko-KR" altLang="en-US">
              <a:solidFill>
                <a:srgbClr val="00615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809E6-B29F-EC6D-F7B2-A4CD861CDABC}"/>
              </a:ext>
            </a:extLst>
          </p:cNvPr>
          <p:cNvSpPr txBox="1"/>
          <p:nvPr/>
        </p:nvSpPr>
        <p:spPr>
          <a:xfrm>
            <a:off x="471581" y="678230"/>
            <a:ext cx="235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LSTM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</a:t>
            </a:r>
            <a:r>
              <a:rPr lang="en-US" altLang="ko-KR" err="1">
                <a:latin typeface="+mn-ea"/>
              </a:rPr>
              <a:t>AutoEncoder</a:t>
            </a:r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E92443-8378-DD71-D843-19448E74A0C2}"/>
              </a:ext>
            </a:extLst>
          </p:cNvPr>
          <p:cNvSpPr/>
          <p:nvPr/>
        </p:nvSpPr>
        <p:spPr>
          <a:xfrm>
            <a:off x="210714" y="708074"/>
            <a:ext cx="301658" cy="30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C74D96-59FD-14D8-558D-40A7150A5DFE}"/>
              </a:ext>
            </a:extLst>
          </p:cNvPr>
          <p:cNvSpPr/>
          <p:nvPr/>
        </p:nvSpPr>
        <p:spPr>
          <a:xfrm>
            <a:off x="175263" y="669847"/>
            <a:ext cx="301658" cy="301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2FA6E-2973-16F6-80A6-A05AB525D95B}"/>
              </a:ext>
            </a:extLst>
          </p:cNvPr>
          <p:cNvSpPr/>
          <p:nvPr/>
        </p:nvSpPr>
        <p:spPr>
          <a:xfrm>
            <a:off x="2995351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Input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64F8A4B9-BC41-E228-3957-8CBF30FC8694}"/>
              </a:ext>
            </a:extLst>
          </p:cNvPr>
          <p:cNvSpPr/>
          <p:nvPr/>
        </p:nvSpPr>
        <p:spPr>
          <a:xfrm>
            <a:off x="287573" y="2589210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왼쪽 중괄호 115">
            <a:extLst>
              <a:ext uri="{FF2B5EF4-FFF2-40B4-BE49-F238E27FC236}">
                <a16:creationId xmlns:a16="http://schemas.microsoft.com/office/drawing/2014/main" id="{0E1436E0-8912-29BC-6D5A-612FB8CE2D9F}"/>
              </a:ext>
            </a:extLst>
          </p:cNvPr>
          <p:cNvSpPr/>
          <p:nvPr/>
        </p:nvSpPr>
        <p:spPr>
          <a:xfrm rot="2637909">
            <a:off x="335568" y="2472858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444D84-7B05-1822-F73D-ECE25B20BDAD}"/>
              </a:ext>
            </a:extLst>
          </p:cNvPr>
          <p:cNvSpPr txBox="1"/>
          <p:nvPr/>
        </p:nvSpPr>
        <p:spPr>
          <a:xfrm>
            <a:off x="156504" y="2549059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18" name="왼쪽 중괄호 117">
            <a:extLst>
              <a:ext uri="{FF2B5EF4-FFF2-40B4-BE49-F238E27FC236}">
                <a16:creationId xmlns:a16="http://schemas.microsoft.com/office/drawing/2014/main" id="{A79E95BF-4BB8-9240-49E2-F428925D6ABA}"/>
              </a:ext>
            </a:extLst>
          </p:cNvPr>
          <p:cNvSpPr/>
          <p:nvPr/>
        </p:nvSpPr>
        <p:spPr>
          <a:xfrm>
            <a:off x="172145" y="2957515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BBC37E-8973-1C9B-5295-F336A2FC327C}"/>
              </a:ext>
            </a:extLst>
          </p:cNvPr>
          <p:cNvSpPr txBox="1"/>
          <p:nvPr/>
        </p:nvSpPr>
        <p:spPr>
          <a:xfrm>
            <a:off x="7317" y="33815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20" name="왼쪽 중괄호 119">
            <a:extLst>
              <a:ext uri="{FF2B5EF4-FFF2-40B4-BE49-F238E27FC236}">
                <a16:creationId xmlns:a16="http://schemas.microsoft.com/office/drawing/2014/main" id="{4C65633C-7288-0B13-794A-B8943C517A77}"/>
              </a:ext>
            </a:extLst>
          </p:cNvPr>
          <p:cNvSpPr/>
          <p:nvPr/>
        </p:nvSpPr>
        <p:spPr>
          <a:xfrm rot="16200000">
            <a:off x="1209049" y="3068290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29F64-86A7-A176-F4C7-7609C45E302F}"/>
              </a:ext>
            </a:extLst>
          </p:cNvPr>
          <p:cNvSpPr/>
          <p:nvPr/>
        </p:nvSpPr>
        <p:spPr>
          <a:xfrm>
            <a:off x="292334" y="2952751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5151C516-C050-80F1-811F-1CA55E448AFF}"/>
              </a:ext>
            </a:extLst>
          </p:cNvPr>
          <p:cNvSpPr/>
          <p:nvPr/>
        </p:nvSpPr>
        <p:spPr>
          <a:xfrm>
            <a:off x="298613" y="2589210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CC6043-2EAA-7111-FDD3-3439AC3E4C8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01865" y="2589210"/>
            <a:ext cx="2293054" cy="3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E522240-839D-29B2-042F-FDE76D95BE0B}"/>
              </a:ext>
            </a:extLst>
          </p:cNvPr>
          <p:cNvCxnSpPr>
            <a:cxnSpLocks/>
          </p:cNvCxnSpPr>
          <p:nvPr/>
        </p:nvCxnSpPr>
        <p:spPr>
          <a:xfrm>
            <a:off x="469712" y="3978734"/>
            <a:ext cx="252520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AE5E354-F16B-B9AF-0984-F2442537AB09}"/>
              </a:ext>
            </a:extLst>
          </p:cNvPr>
          <p:cNvSpPr/>
          <p:nvPr/>
        </p:nvSpPr>
        <p:spPr>
          <a:xfrm>
            <a:off x="1030087" y="4093124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B1E245-A7A2-31B5-8933-7EEEB3E5552F}"/>
              </a:ext>
            </a:extLst>
          </p:cNvPr>
          <p:cNvSpPr txBox="1"/>
          <p:nvPr/>
        </p:nvSpPr>
        <p:spPr>
          <a:xfrm>
            <a:off x="1040437" y="4056485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886C94E-E0E4-D04C-5C9D-3426C08E05BC}"/>
              </a:ext>
            </a:extLst>
          </p:cNvPr>
          <p:cNvSpPr txBox="1"/>
          <p:nvPr/>
        </p:nvSpPr>
        <p:spPr>
          <a:xfrm>
            <a:off x="3092521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0EBFF61-F43C-0976-45B4-C5FDF2D5D690}"/>
              </a:ext>
            </a:extLst>
          </p:cNvPr>
          <p:cNvCxnSpPr>
            <a:cxnSpLocks/>
            <a:stCxn id="13" idx="3"/>
            <a:endCxn id="163" idx="1"/>
          </p:cNvCxnSpPr>
          <p:nvPr/>
        </p:nvCxnSpPr>
        <p:spPr>
          <a:xfrm>
            <a:off x="3676889" y="3281235"/>
            <a:ext cx="299669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9461BEE-3210-BA85-AB25-13C85E531C60}"/>
              </a:ext>
            </a:extLst>
          </p:cNvPr>
          <p:cNvSpPr/>
          <p:nvPr/>
        </p:nvSpPr>
        <p:spPr>
          <a:xfrm>
            <a:off x="5345017" y="2175589"/>
            <a:ext cx="201063" cy="2222728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Context Vector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2E3D021-DB96-1C74-BA6C-9FA7D11B5C8C}"/>
              </a:ext>
            </a:extLst>
          </p:cNvPr>
          <p:cNvSpPr txBox="1"/>
          <p:nvPr/>
        </p:nvSpPr>
        <p:spPr>
          <a:xfrm>
            <a:off x="5194517" y="1940817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(1,64)</a:t>
            </a:r>
            <a:endParaRPr lang="ko-KR" altLang="en-US" sz="1000"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3BAB601-2457-D475-F5E9-853CE02E381B}"/>
              </a:ext>
            </a:extLst>
          </p:cNvPr>
          <p:cNvSpPr/>
          <p:nvPr/>
        </p:nvSpPr>
        <p:spPr>
          <a:xfrm>
            <a:off x="3976558" y="1980913"/>
            <a:ext cx="661925" cy="2605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2D0F57A-7081-953D-E35B-5D526F1812C2}"/>
              </a:ext>
            </a:extLst>
          </p:cNvPr>
          <p:cNvSpPr txBox="1"/>
          <p:nvPr/>
        </p:nvSpPr>
        <p:spPr>
          <a:xfrm>
            <a:off x="4027573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C9D9B5D6-4F44-EF74-A846-2DF85FD6EE76}"/>
              </a:ext>
            </a:extLst>
          </p:cNvPr>
          <p:cNvCxnSpPr>
            <a:cxnSpLocks/>
            <a:stCxn id="163" idx="3"/>
            <a:endCxn id="159" idx="1"/>
          </p:cNvCxnSpPr>
          <p:nvPr/>
        </p:nvCxnSpPr>
        <p:spPr>
          <a:xfrm>
            <a:off x="4638483" y="3283467"/>
            <a:ext cx="706534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536C15B-FA82-B3E4-92F9-C458C0F4F2BE}"/>
              </a:ext>
            </a:extLst>
          </p:cNvPr>
          <p:cNvSpPr/>
          <p:nvPr/>
        </p:nvSpPr>
        <p:spPr>
          <a:xfrm>
            <a:off x="6246125" y="2175589"/>
            <a:ext cx="666836" cy="222272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n-ea"/>
              </a:rPr>
              <a:t>Hidden 2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CA06CFB-8069-4C6B-1EF0-A624D681209D}"/>
              </a:ext>
            </a:extLst>
          </p:cNvPr>
          <p:cNvCxnSpPr>
            <a:cxnSpLocks/>
            <a:stCxn id="159" idx="3"/>
            <a:endCxn id="172" idx="1"/>
          </p:cNvCxnSpPr>
          <p:nvPr/>
        </p:nvCxnSpPr>
        <p:spPr>
          <a:xfrm>
            <a:off x="5546080" y="3286953"/>
            <a:ext cx="700045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E722B17-1A33-916D-F836-F0E475B7FEAC}"/>
              </a:ext>
            </a:extLst>
          </p:cNvPr>
          <p:cNvSpPr txBox="1"/>
          <p:nvPr/>
        </p:nvSpPr>
        <p:spPr>
          <a:xfrm>
            <a:off x="6312282" y="195034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(5,64)</a:t>
            </a:r>
            <a:endParaRPr lang="ko-KR" altLang="en-US" sz="1000">
              <a:latin typeface="+mn-ea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A4C7485-990A-2DF4-4C0D-9E63887F3063}"/>
              </a:ext>
            </a:extLst>
          </p:cNvPr>
          <p:cNvCxnSpPr>
            <a:cxnSpLocks/>
            <a:stCxn id="172" idx="3"/>
            <a:endCxn id="185" idx="1"/>
          </p:cNvCxnSpPr>
          <p:nvPr/>
        </p:nvCxnSpPr>
        <p:spPr>
          <a:xfrm flipV="1">
            <a:off x="6912961" y="3283467"/>
            <a:ext cx="408166" cy="348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5815600-F0CB-BBB2-AF69-AE5AC4A55F46}"/>
              </a:ext>
            </a:extLst>
          </p:cNvPr>
          <p:cNvSpPr/>
          <p:nvPr/>
        </p:nvSpPr>
        <p:spPr>
          <a:xfrm>
            <a:off x="7321127" y="1980913"/>
            <a:ext cx="661925" cy="2605108"/>
          </a:xfrm>
          <a:prstGeom prst="rect">
            <a:avLst/>
          </a:prstGeom>
          <a:solidFill>
            <a:srgbClr val="009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Hidden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1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CBBC0E-DA03-AE1C-B7EF-403ED00B8490}"/>
              </a:ext>
            </a:extLst>
          </p:cNvPr>
          <p:cNvSpPr txBox="1"/>
          <p:nvPr/>
        </p:nvSpPr>
        <p:spPr>
          <a:xfrm>
            <a:off x="7372142" y="17458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(5,128)</a:t>
            </a:r>
            <a:endParaRPr lang="ko-KR" altLang="en-US" sz="1000">
              <a:latin typeface="+mn-ea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B1A8B24-A9A3-75FA-385A-3275E75EAA37}"/>
              </a:ext>
            </a:extLst>
          </p:cNvPr>
          <p:cNvSpPr/>
          <p:nvPr/>
        </p:nvSpPr>
        <p:spPr>
          <a:xfrm>
            <a:off x="8707418" y="2584091"/>
            <a:ext cx="681538" cy="1394287"/>
          </a:xfrm>
          <a:prstGeom prst="rect">
            <a:avLst/>
          </a:prstGeom>
          <a:solidFill>
            <a:srgbClr val="42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10000"/>
                  </a:schemeClr>
                </a:solidFill>
                <a:latin typeface="+mn-ea"/>
              </a:rPr>
              <a:t>Output</a:t>
            </a:r>
            <a:endParaRPr lang="ko-KR" altLang="en-US" sz="1400">
              <a:solidFill>
                <a:schemeClr val="tx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8F3096C-D394-C4F0-B558-9E4AA51EC499}"/>
              </a:ext>
            </a:extLst>
          </p:cNvPr>
          <p:cNvSpPr txBox="1"/>
          <p:nvPr/>
        </p:nvSpPr>
        <p:spPr>
          <a:xfrm>
            <a:off x="8804588" y="233751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</a:rPr>
              <a:t>(5,33)</a:t>
            </a:r>
            <a:endParaRPr lang="ko-KR" altLang="en-US" sz="1000">
              <a:latin typeface="+mn-ea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7F0D2FA-255C-D338-1227-B18C408AE34E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7983052" y="3281235"/>
            <a:ext cx="724366" cy="223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8BDD2B6E-5A1D-F58D-740A-A54BDBE643A9}"/>
              </a:ext>
            </a:extLst>
          </p:cNvPr>
          <p:cNvSpPr/>
          <p:nvPr/>
        </p:nvSpPr>
        <p:spPr>
          <a:xfrm>
            <a:off x="9586169" y="2582895"/>
            <a:ext cx="2350852" cy="1394287"/>
          </a:xfrm>
          <a:prstGeom prst="cube">
            <a:avLst>
              <a:gd name="adj" fmla="val 2588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2" name="왼쪽 중괄호 191">
            <a:extLst>
              <a:ext uri="{FF2B5EF4-FFF2-40B4-BE49-F238E27FC236}">
                <a16:creationId xmlns:a16="http://schemas.microsoft.com/office/drawing/2014/main" id="{63C46778-2EAB-CB43-70FD-6D3AC23CD8D4}"/>
              </a:ext>
            </a:extLst>
          </p:cNvPr>
          <p:cNvSpPr/>
          <p:nvPr/>
        </p:nvSpPr>
        <p:spPr>
          <a:xfrm rot="2637909">
            <a:off x="9634164" y="2466543"/>
            <a:ext cx="145860" cy="500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784A0BE-E186-B5E8-68CF-0C1FF938644A}"/>
              </a:ext>
            </a:extLst>
          </p:cNvPr>
          <p:cNvSpPr txBox="1"/>
          <p:nvPr/>
        </p:nvSpPr>
        <p:spPr>
          <a:xfrm>
            <a:off x="9455100" y="254274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33</a:t>
            </a:r>
            <a:endParaRPr lang="ko-KR" altLang="en-US" sz="600">
              <a:latin typeface="+mn-ea"/>
            </a:endParaRPr>
          </a:p>
        </p:txBody>
      </p:sp>
      <p:sp>
        <p:nvSpPr>
          <p:cNvPr id="194" name="왼쪽 중괄호 193">
            <a:extLst>
              <a:ext uri="{FF2B5EF4-FFF2-40B4-BE49-F238E27FC236}">
                <a16:creationId xmlns:a16="http://schemas.microsoft.com/office/drawing/2014/main" id="{16391F7E-2513-140E-4DF6-FCEB27674EBD}"/>
              </a:ext>
            </a:extLst>
          </p:cNvPr>
          <p:cNvSpPr/>
          <p:nvPr/>
        </p:nvSpPr>
        <p:spPr>
          <a:xfrm>
            <a:off x="9470741" y="2951200"/>
            <a:ext cx="109746" cy="1025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7E4F75-725C-7026-C8BA-BBE869D04855}"/>
              </a:ext>
            </a:extLst>
          </p:cNvPr>
          <p:cNvSpPr txBox="1"/>
          <p:nvPr/>
        </p:nvSpPr>
        <p:spPr>
          <a:xfrm>
            <a:off x="9319071" y="337817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5</a:t>
            </a:r>
            <a:endParaRPr lang="ko-KR" altLang="en-US" sz="600">
              <a:latin typeface="+mn-ea"/>
            </a:endParaRPr>
          </a:p>
        </p:txBody>
      </p:sp>
      <p:sp>
        <p:nvSpPr>
          <p:cNvPr id="196" name="왼쪽 중괄호 195">
            <a:extLst>
              <a:ext uri="{FF2B5EF4-FFF2-40B4-BE49-F238E27FC236}">
                <a16:creationId xmlns:a16="http://schemas.microsoft.com/office/drawing/2014/main" id="{63E71203-35A4-5580-0B21-F21F7AF77FCC}"/>
              </a:ext>
            </a:extLst>
          </p:cNvPr>
          <p:cNvSpPr/>
          <p:nvPr/>
        </p:nvSpPr>
        <p:spPr>
          <a:xfrm rot="16200000">
            <a:off x="10507645" y="3061975"/>
            <a:ext cx="98325" cy="194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410ACEC-B96F-7DCA-D6FA-9A4063F52746}"/>
              </a:ext>
            </a:extLst>
          </p:cNvPr>
          <p:cNvSpPr/>
          <p:nvPr/>
        </p:nvSpPr>
        <p:spPr>
          <a:xfrm>
            <a:off x="9590930" y="2946436"/>
            <a:ext cx="135398" cy="102598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8" name="평행 사변형 197">
            <a:extLst>
              <a:ext uri="{FF2B5EF4-FFF2-40B4-BE49-F238E27FC236}">
                <a16:creationId xmlns:a16="http://schemas.microsoft.com/office/drawing/2014/main" id="{638C3C74-4289-A306-CB41-2FEC45D2BDCB}"/>
              </a:ext>
            </a:extLst>
          </p:cNvPr>
          <p:cNvSpPr/>
          <p:nvPr/>
        </p:nvSpPr>
        <p:spPr>
          <a:xfrm>
            <a:off x="9597209" y="2582895"/>
            <a:ext cx="451059" cy="358023"/>
          </a:xfrm>
          <a:prstGeom prst="parallelogram">
            <a:avLst>
              <a:gd name="adj" fmla="val 9928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E4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B2BBB1D-335E-FB65-4770-CAA783DD809F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8990811" y="2582895"/>
            <a:ext cx="10096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3DE43E0-BFC4-B040-C85F-5E4345CB1670}"/>
              </a:ext>
            </a:extLst>
          </p:cNvPr>
          <p:cNvCxnSpPr>
            <a:cxnSpLocks/>
            <a:endCxn id="197" idx="2"/>
          </p:cNvCxnSpPr>
          <p:nvPr/>
        </p:nvCxnSpPr>
        <p:spPr>
          <a:xfrm flipV="1">
            <a:off x="8996783" y="3972418"/>
            <a:ext cx="661846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F1C711E-F77D-C06A-DDED-AAE09D7C8394}"/>
              </a:ext>
            </a:extLst>
          </p:cNvPr>
          <p:cNvSpPr/>
          <p:nvPr/>
        </p:nvSpPr>
        <p:spPr>
          <a:xfrm>
            <a:off x="10328683" y="4086809"/>
            <a:ext cx="446676" cy="138306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E5F21FA-5A2E-46FB-D199-ADA7DE2C7F81}"/>
              </a:ext>
            </a:extLst>
          </p:cNvPr>
          <p:cNvSpPr txBox="1"/>
          <p:nvPr/>
        </p:nvSpPr>
        <p:spPr>
          <a:xfrm>
            <a:off x="10339033" y="4050170"/>
            <a:ext cx="441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latin typeface="+mn-ea"/>
              </a:rPr>
              <a:t>210234</a:t>
            </a:r>
            <a:endParaRPr lang="ko-KR" altLang="en-US" sz="600">
              <a:latin typeface="+mn-ea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A8A597D-9897-6722-D301-48A8BBA1F63D}"/>
              </a:ext>
            </a:extLst>
          </p:cNvPr>
          <p:cNvCxnSpPr>
            <a:cxnSpLocks/>
          </p:cNvCxnSpPr>
          <p:nvPr/>
        </p:nvCxnSpPr>
        <p:spPr>
          <a:xfrm>
            <a:off x="3830976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98D1E6A0-9AB0-0B84-ED0C-CB6FC386DF18}"/>
              </a:ext>
            </a:extLst>
          </p:cNvPr>
          <p:cNvCxnSpPr>
            <a:cxnSpLocks/>
          </p:cNvCxnSpPr>
          <p:nvPr/>
        </p:nvCxnSpPr>
        <p:spPr>
          <a:xfrm>
            <a:off x="5039375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F8B81FC-D6FA-608E-E406-5CBC41201DEF}"/>
              </a:ext>
            </a:extLst>
          </p:cNvPr>
          <p:cNvCxnSpPr>
            <a:cxnSpLocks/>
          </p:cNvCxnSpPr>
          <p:nvPr/>
        </p:nvCxnSpPr>
        <p:spPr>
          <a:xfrm>
            <a:off x="5955157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84ABE634-8428-A77A-4D15-C5B171D4F68A}"/>
              </a:ext>
            </a:extLst>
          </p:cNvPr>
          <p:cNvCxnSpPr>
            <a:cxnSpLocks/>
          </p:cNvCxnSpPr>
          <p:nvPr/>
        </p:nvCxnSpPr>
        <p:spPr>
          <a:xfrm>
            <a:off x="7093380" y="3281235"/>
            <a:ext cx="0" cy="18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28B12B4-5ABB-E471-BC5B-FE2CF6A46EE2}"/>
              </a:ext>
            </a:extLst>
          </p:cNvPr>
          <p:cNvCxnSpPr>
            <a:cxnSpLocks/>
          </p:cNvCxnSpPr>
          <p:nvPr/>
        </p:nvCxnSpPr>
        <p:spPr>
          <a:xfrm>
            <a:off x="8407008" y="3281235"/>
            <a:ext cx="0" cy="190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60721CA-B657-8B80-9AFE-3234DD3179D6}"/>
              </a:ext>
            </a:extLst>
          </p:cNvPr>
          <p:cNvSpPr txBox="1"/>
          <p:nvPr/>
        </p:nvSpPr>
        <p:spPr>
          <a:xfrm>
            <a:off x="3529205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E91EF50-370D-C422-B0E9-B8C96B5A965D}"/>
              </a:ext>
            </a:extLst>
          </p:cNvPr>
          <p:cNvSpPr txBox="1"/>
          <p:nvPr/>
        </p:nvSpPr>
        <p:spPr>
          <a:xfrm>
            <a:off x="4741857" y="51832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AC20570-3975-69F9-C8EF-89AB0CF93722}"/>
              </a:ext>
            </a:extLst>
          </p:cNvPr>
          <p:cNvSpPr txBox="1"/>
          <p:nvPr/>
        </p:nvSpPr>
        <p:spPr>
          <a:xfrm>
            <a:off x="5512925" y="522545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Repeat</a:t>
            </a:r>
          </a:p>
          <a:p>
            <a:pPr algn="ctr"/>
            <a:r>
              <a:rPr lang="en-US" altLang="ko-KR" sz="1200">
                <a:latin typeface="+mn-ea"/>
              </a:rPr>
              <a:t>Vector</a:t>
            </a:r>
            <a:endParaRPr lang="ko-KR" altLang="en-US" sz="120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D4844A1-07F8-D5A2-4345-7602A435542D}"/>
              </a:ext>
            </a:extLst>
          </p:cNvPr>
          <p:cNvSpPr txBox="1"/>
          <p:nvPr/>
        </p:nvSpPr>
        <p:spPr>
          <a:xfrm>
            <a:off x="6814752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A8ABFFB-0FFD-742F-4FD3-BAC299E87B0C}"/>
              </a:ext>
            </a:extLst>
          </p:cNvPr>
          <p:cNvSpPr txBox="1"/>
          <p:nvPr/>
        </p:nvSpPr>
        <p:spPr>
          <a:xfrm>
            <a:off x="8112494" y="5174190"/>
            <a:ext cx="5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+mn-ea"/>
              </a:rPr>
              <a:t>LSTM</a:t>
            </a:r>
            <a:endParaRPr lang="ko-KR" altLang="en-US" sz="1200">
              <a:latin typeface="+mn-ea"/>
            </a:endParaRP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B94B7F16-0ED9-D033-D507-D80764AAFCA4}"/>
              </a:ext>
            </a:extLst>
          </p:cNvPr>
          <p:cNvCxnSpPr>
            <a:cxnSpLocks/>
            <a:stCxn id="133" idx="0"/>
            <a:endCxn id="189" idx="0"/>
          </p:cNvCxnSpPr>
          <p:nvPr/>
        </p:nvCxnSpPr>
        <p:spPr>
          <a:xfrm rot="5400000" flipH="1" flipV="1">
            <a:off x="6199585" y="-518519"/>
            <a:ext cx="12700" cy="5712067"/>
          </a:xfrm>
          <a:prstGeom prst="bentConnector3">
            <a:avLst>
              <a:gd name="adj1" fmla="val 6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2EBED59-1314-6146-A1E7-C1E2985A4194}"/>
              </a:ext>
            </a:extLst>
          </p:cNvPr>
          <p:cNvSpPr txBox="1"/>
          <p:nvPr/>
        </p:nvSpPr>
        <p:spPr>
          <a:xfrm>
            <a:off x="5289767" y="127636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</a:rPr>
              <a:t>Loss Function = MSE</a:t>
            </a:r>
            <a:endParaRPr lang="ko-KR" altLang="en-US" sz="1200">
              <a:latin typeface="+mn-ea"/>
            </a:endParaRPr>
          </a:p>
        </p:txBody>
      </p:sp>
      <p:pic>
        <p:nvPicPr>
          <p:cNvPr id="240" name="그림 239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7148436A-F9B7-A7E6-3223-F63ABF6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44" y="5351168"/>
            <a:ext cx="820500" cy="512237"/>
          </a:xfrm>
          <a:prstGeom prst="rect">
            <a:avLst/>
          </a:prstGeom>
        </p:spPr>
      </p:pic>
      <p:pic>
        <p:nvPicPr>
          <p:cNvPr id="241" name="그림 240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318B520D-841B-DDFE-0813-AA3695DE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65" y="5363638"/>
            <a:ext cx="820500" cy="512237"/>
          </a:xfrm>
          <a:prstGeom prst="rect">
            <a:avLst/>
          </a:prstGeom>
        </p:spPr>
      </p:pic>
      <p:pic>
        <p:nvPicPr>
          <p:cNvPr id="242" name="그림 241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F5C3AD22-7C88-6E59-FAB4-79865796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66" y="5354539"/>
            <a:ext cx="820500" cy="512237"/>
          </a:xfrm>
          <a:prstGeom prst="rect">
            <a:avLst/>
          </a:prstGeom>
        </p:spPr>
      </p:pic>
      <p:pic>
        <p:nvPicPr>
          <p:cNvPr id="243" name="그림 242" descr="텍스트, 와이어, 장치, 게이지이(가) 표시된 사진&#10;&#10;자동 생성된 설명">
            <a:extLst>
              <a:ext uri="{FF2B5EF4-FFF2-40B4-BE49-F238E27FC236}">
                <a16:creationId xmlns:a16="http://schemas.microsoft.com/office/drawing/2014/main" id="{C2FBDC69-DBE3-4414-CC92-30BB5531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52" y="5354098"/>
            <a:ext cx="820500" cy="512237"/>
          </a:xfrm>
          <a:prstGeom prst="rect">
            <a:avLst/>
          </a:prstGeom>
        </p:spPr>
      </p:pic>
      <p:pic>
        <p:nvPicPr>
          <p:cNvPr id="249" name="그림 248">
            <a:extLst>
              <a:ext uri="{FF2B5EF4-FFF2-40B4-BE49-F238E27FC236}">
                <a16:creationId xmlns:a16="http://schemas.microsoft.com/office/drawing/2014/main" id="{E53DB8F4-987C-B833-FD43-1C5030076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7" b="86325" l="2064" r="96998">
                        <a14:foregroundMark x1="5629" y1="50855" x2="5629" y2="50855"/>
                        <a14:foregroundMark x1="2064" y1="47650" x2="2064" y2="47650"/>
                        <a14:foregroundMark x1="54972" y1="6624" x2="54972" y2="6624"/>
                        <a14:foregroundMark x1="55535" y1="2564" x2="55535" y2="2564"/>
                        <a14:foregroundMark x1="86304" y1="35043" x2="86304" y2="35043"/>
                        <a14:foregroundMark x1="76923" y1="70513" x2="76923" y2="70513"/>
                        <a14:foregroundMark x1="76923" y1="70513" x2="76923" y2="70513"/>
                        <a14:foregroundMark x1="76923" y1="70513" x2="35835" y2="79274"/>
                        <a14:foregroundMark x1="46154" y1="86325" x2="68480" y2="68590"/>
                        <a14:foregroundMark x1="75985" y1="63462" x2="86304" y2="28419"/>
                        <a14:foregroundMark x1="81801" y1="26923" x2="74296" y2="39530"/>
                        <a14:foregroundMark x1="83114" y1="35043" x2="92120" y2="46154"/>
                        <a14:foregroundMark x1="96998" y1="43590" x2="96998" y2="43590"/>
                        <a14:foregroundMark x1="96998" y1="43590" x2="96998" y2="43590"/>
                        <a14:foregroundMark x1="96998" y1="43590" x2="96998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29"/>
          <a:stretch/>
        </p:blipFill>
        <p:spPr>
          <a:xfrm>
            <a:off x="6065015" y="5301826"/>
            <a:ext cx="385054" cy="308922"/>
          </a:xfrm>
          <a:prstGeom prst="rect">
            <a:avLst/>
          </a:prstGeom>
        </p:spPr>
      </p:pic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4F27561A-A248-AC6B-E4E8-A6CDA66B262C}"/>
              </a:ext>
            </a:extLst>
          </p:cNvPr>
          <p:cNvSpPr/>
          <p:nvPr/>
        </p:nvSpPr>
        <p:spPr>
          <a:xfrm>
            <a:off x="2861" y="1"/>
            <a:ext cx="12190734" cy="6868809"/>
          </a:xfrm>
          <a:custGeom>
            <a:avLst/>
            <a:gdLst>
              <a:gd name="connsiteX0" fmla="*/ 45985 w 12177366"/>
              <a:gd name="connsiteY0" fmla="*/ 2343865 h 6877722"/>
              <a:gd name="connsiteX1" fmla="*/ 45985 w 12177366"/>
              <a:gd name="connsiteY1" fmla="*/ 4243687 h 6877722"/>
              <a:gd name="connsiteX2" fmla="*/ 3755959 w 12177366"/>
              <a:gd name="connsiteY2" fmla="*/ 4243687 h 6877722"/>
              <a:gd name="connsiteX3" fmla="*/ 3755959 w 12177366"/>
              <a:gd name="connsiteY3" fmla="*/ 2343865 h 6877722"/>
              <a:gd name="connsiteX4" fmla="*/ 0 w 12177366"/>
              <a:gd name="connsiteY4" fmla="*/ 0 h 6877722"/>
              <a:gd name="connsiteX5" fmla="*/ 12177366 w 12177366"/>
              <a:gd name="connsiteY5" fmla="*/ 0 h 6877722"/>
              <a:gd name="connsiteX6" fmla="*/ 12177366 w 12177366"/>
              <a:gd name="connsiteY6" fmla="*/ 6877722 h 6877722"/>
              <a:gd name="connsiteX7" fmla="*/ 0 w 12177366"/>
              <a:gd name="connsiteY7" fmla="*/ 6877722 h 68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7366" h="6877722">
                <a:moveTo>
                  <a:pt x="45985" y="2343865"/>
                </a:moveTo>
                <a:lnTo>
                  <a:pt x="45985" y="4243687"/>
                </a:lnTo>
                <a:lnTo>
                  <a:pt x="3755959" y="4243687"/>
                </a:lnTo>
                <a:lnTo>
                  <a:pt x="3755959" y="2343865"/>
                </a:lnTo>
                <a:close/>
                <a:moveTo>
                  <a:pt x="0" y="0"/>
                </a:moveTo>
                <a:lnTo>
                  <a:pt x="12177366" y="0"/>
                </a:lnTo>
                <a:lnTo>
                  <a:pt x="12177366" y="6877722"/>
                </a:lnTo>
                <a:lnTo>
                  <a:pt x="0" y="6877722"/>
                </a:lnTo>
                <a:close/>
              </a:path>
            </a:pathLst>
          </a:custGeom>
          <a:solidFill>
            <a:schemeClr val="tx2">
              <a:lumMod val="1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AE7E8-EC95-E859-1415-D4CDF2DB46D6}"/>
              </a:ext>
            </a:extLst>
          </p:cNvPr>
          <p:cNvSpPr txBox="1"/>
          <p:nvPr/>
        </p:nvSpPr>
        <p:spPr>
          <a:xfrm>
            <a:off x="4996920" y="2997384"/>
            <a:ext cx="516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FFFF"/>
                </a:solidFill>
                <a:latin typeface="+mn-ea"/>
              </a:rPr>
              <a:t>“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하나의 윈도우가 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Input</a:t>
            </a:r>
            <a:r>
              <a:rPr lang="ko-KR" altLang="en-US" sz="2400">
                <a:solidFill>
                  <a:srgbClr val="FFFFFF"/>
                </a:solidFill>
                <a:latin typeface="+mn-ea"/>
              </a:rPr>
              <a:t>으로 </a:t>
            </a:r>
            <a:r>
              <a:rPr lang="ko-KR" altLang="en-US" sz="2400" err="1">
                <a:solidFill>
                  <a:srgbClr val="FFFFFF"/>
                </a:solidFill>
                <a:latin typeface="+mn-ea"/>
              </a:rPr>
              <a:t>들어감</a:t>
            </a:r>
            <a:r>
              <a:rPr lang="en-US" altLang="ko-KR" sz="2400">
                <a:solidFill>
                  <a:srgbClr val="FFFFFF"/>
                </a:solidFill>
                <a:latin typeface="+mn-ea"/>
              </a:rPr>
              <a:t>”</a:t>
            </a:r>
            <a:endParaRPr lang="ko-KR" altLang="en-US" sz="24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F9112B4-8AD5-56E9-D99B-1415CA9DE7DE}"/>
              </a:ext>
            </a:extLst>
          </p:cNvPr>
          <p:cNvSpPr/>
          <p:nvPr/>
        </p:nvSpPr>
        <p:spPr>
          <a:xfrm rot="5400000">
            <a:off x="4081527" y="2636132"/>
            <a:ext cx="571540" cy="11346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53536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1233</Words>
  <Application>Microsoft Macintosh PowerPoint</Application>
  <PresentationFormat>와이드스크린</PresentationFormat>
  <Paragraphs>347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맑은 고딕</vt:lpstr>
      <vt:lpstr>a고딕11</vt:lpstr>
      <vt:lpstr>Advent Pro Light</vt:lpstr>
      <vt:lpstr>Rajdhani</vt:lpstr>
      <vt:lpstr>Anton</vt:lpstr>
      <vt:lpstr>Arial</vt:lpstr>
      <vt:lpstr>Cambria Math</vt:lpstr>
      <vt:lpstr>Fira Sans Condensed</vt:lpstr>
      <vt:lpstr>Fira Sans Condensed Light</vt:lpstr>
      <vt:lpstr>Josefin Slab</vt:lpstr>
      <vt:lpstr>Ai Tech Agency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ajc227ung@gmail.com</dc:creator>
  <cp:lastModifiedBy>박윤수</cp:lastModifiedBy>
  <cp:revision>5</cp:revision>
  <dcterms:created xsi:type="dcterms:W3CDTF">2022-05-31T00:01:27Z</dcterms:created>
  <dcterms:modified xsi:type="dcterms:W3CDTF">2022-06-12T09:39:59Z</dcterms:modified>
</cp:coreProperties>
</file>