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44" d="100"/>
          <a:sy n="44" d="100"/>
        </p:scale>
        <p:origin x="54"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67B63622-2ADA-4973-9003-4032A7379940}" type="datetimeFigureOut">
              <a:rPr lang="es-GT" smtClean="0"/>
              <a:t>30/05/2019</a:t>
            </a:fld>
            <a:endParaRPr lang="es-GT"/>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GT"/>
          </a:p>
        </p:txBody>
      </p:sp>
      <p:sp>
        <p:nvSpPr>
          <p:cNvPr id="6" name="Slide Number Placeholder 5"/>
          <p:cNvSpPr>
            <a:spLocks noGrp="1"/>
          </p:cNvSpPr>
          <p:nvPr>
            <p:ph type="sldNum" sz="quarter" idx="12"/>
          </p:nvPr>
        </p:nvSpPr>
        <p:spPr>
          <a:xfrm>
            <a:off x="10469880" y="320040"/>
            <a:ext cx="914400" cy="320040"/>
          </a:xfrm>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425016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B63622-2ADA-4973-9003-4032A7379940}"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67125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7B63622-2ADA-4973-9003-4032A7379940}" type="datetimeFigureOut">
              <a:rPr lang="es-GT" smtClean="0"/>
              <a:t>30/05/2019</a:t>
            </a:fld>
            <a:endParaRPr lang="es-GT"/>
          </a:p>
        </p:txBody>
      </p:sp>
      <p:sp>
        <p:nvSpPr>
          <p:cNvPr id="5" name="Footer Placeholder 4"/>
          <p:cNvSpPr>
            <a:spLocks noGrp="1"/>
          </p:cNvSpPr>
          <p:nvPr>
            <p:ph type="ftr" sz="quarter" idx="11"/>
          </p:nvPr>
        </p:nvSpPr>
        <p:spPr>
          <a:xfrm>
            <a:off x="804672" y="6227064"/>
            <a:ext cx="10588752" cy="320040"/>
          </a:xfrm>
        </p:spPr>
        <p:txBody>
          <a:bodyPr/>
          <a:lstStyle/>
          <a:p>
            <a:endParaRPr lang="es-GT"/>
          </a:p>
        </p:txBody>
      </p:sp>
      <p:sp>
        <p:nvSpPr>
          <p:cNvPr id="6" name="Slide Number Placeholder 5"/>
          <p:cNvSpPr>
            <a:spLocks noGrp="1"/>
          </p:cNvSpPr>
          <p:nvPr>
            <p:ph type="sldNum" sz="quarter" idx="12"/>
          </p:nvPr>
        </p:nvSpPr>
        <p:spPr>
          <a:xfrm>
            <a:off x="10469880" y="320040"/>
            <a:ext cx="914400" cy="320040"/>
          </a:xfrm>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129017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B63622-2ADA-4973-9003-4032A7379940}"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240874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04672" y="320040"/>
            <a:ext cx="3657600" cy="320040"/>
          </a:xfrm>
        </p:spPr>
        <p:txBody>
          <a:bodyPr/>
          <a:lstStyle/>
          <a:p>
            <a:fld id="{67B63622-2ADA-4973-9003-4032A7379940}" type="datetimeFigureOut">
              <a:rPr lang="es-GT" smtClean="0"/>
              <a:t>30/05/2019</a:t>
            </a:fld>
            <a:endParaRPr lang="es-GT"/>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GT"/>
          </a:p>
        </p:txBody>
      </p:sp>
      <p:sp>
        <p:nvSpPr>
          <p:cNvPr id="6" name="Slide Number Placeholder 5"/>
          <p:cNvSpPr>
            <a:spLocks noGrp="1"/>
          </p:cNvSpPr>
          <p:nvPr>
            <p:ph type="sldNum" sz="quarter" idx="12"/>
          </p:nvPr>
        </p:nvSpPr>
        <p:spPr>
          <a:xfrm>
            <a:off x="10469880" y="320040"/>
            <a:ext cx="914400" cy="320040"/>
          </a:xfrm>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418281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67B63622-2ADA-4973-9003-4032A7379940}" type="datetimeFigureOut">
              <a:rPr lang="es-GT" smtClean="0"/>
              <a:t>30/05/2019</a:t>
            </a:fld>
            <a:endParaRPr lang="es-GT"/>
          </a:p>
        </p:txBody>
      </p:sp>
      <p:sp>
        <p:nvSpPr>
          <p:cNvPr id="6" name="Footer Placeholder 5"/>
          <p:cNvSpPr>
            <a:spLocks noGrp="1"/>
          </p:cNvSpPr>
          <p:nvPr>
            <p:ph type="ftr" sz="quarter" idx="11"/>
          </p:nvPr>
        </p:nvSpPr>
        <p:spPr>
          <a:xfrm>
            <a:off x="804672" y="6227064"/>
            <a:ext cx="10588752" cy="320040"/>
          </a:xfrm>
        </p:spPr>
        <p:txBody>
          <a:bodyPr/>
          <a:lstStyle/>
          <a:p>
            <a:endParaRPr lang="es-GT"/>
          </a:p>
        </p:txBody>
      </p:sp>
      <p:sp>
        <p:nvSpPr>
          <p:cNvPr id="7" name="Slide Number Placeholder 6"/>
          <p:cNvSpPr>
            <a:spLocks noGrp="1"/>
          </p:cNvSpPr>
          <p:nvPr>
            <p:ph type="sldNum" sz="quarter" idx="12"/>
          </p:nvPr>
        </p:nvSpPr>
        <p:spPr>
          <a:xfrm>
            <a:off x="10469880" y="320040"/>
            <a:ext cx="914400" cy="320040"/>
          </a:xfrm>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50969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7B63622-2ADA-4973-9003-4032A7379940}" type="datetimeFigureOut">
              <a:rPr lang="es-GT" smtClean="0"/>
              <a:t>30/05/2019</a:t>
            </a:fld>
            <a:endParaRPr lang="es-GT"/>
          </a:p>
        </p:txBody>
      </p:sp>
      <p:sp>
        <p:nvSpPr>
          <p:cNvPr id="8" name="Footer Placeholder 7"/>
          <p:cNvSpPr>
            <a:spLocks noGrp="1"/>
          </p:cNvSpPr>
          <p:nvPr>
            <p:ph type="ftr" sz="quarter" idx="11"/>
          </p:nvPr>
        </p:nvSpPr>
        <p:spPr>
          <a:xfrm>
            <a:off x="804672" y="6227064"/>
            <a:ext cx="10588752" cy="320040"/>
          </a:xfrm>
        </p:spPr>
        <p:txBody>
          <a:bodyPr/>
          <a:lstStyle/>
          <a:p>
            <a:endParaRPr lang="es-GT"/>
          </a:p>
        </p:txBody>
      </p:sp>
      <p:sp>
        <p:nvSpPr>
          <p:cNvPr id="9" name="Slide Number Placeholder 8"/>
          <p:cNvSpPr>
            <a:spLocks noGrp="1"/>
          </p:cNvSpPr>
          <p:nvPr>
            <p:ph type="sldNum" sz="quarter" idx="12"/>
          </p:nvPr>
        </p:nvSpPr>
        <p:spPr>
          <a:xfrm>
            <a:off x="10469880" y="320040"/>
            <a:ext cx="914400" cy="320040"/>
          </a:xfrm>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198147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B63622-2ADA-4973-9003-4032A7379940}" type="datetimeFigureOut">
              <a:rPr lang="es-GT" smtClean="0"/>
              <a:t>30/05/2019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302367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67B63622-2ADA-4973-9003-4032A7379940}" type="datetimeFigureOut">
              <a:rPr lang="es-GT" smtClean="0"/>
              <a:t>30/05/2019</a:t>
            </a:fld>
            <a:endParaRPr lang="es-GT"/>
          </a:p>
        </p:txBody>
      </p:sp>
      <p:sp>
        <p:nvSpPr>
          <p:cNvPr id="3" name="Footer Placeholder 2"/>
          <p:cNvSpPr>
            <a:spLocks noGrp="1"/>
          </p:cNvSpPr>
          <p:nvPr>
            <p:ph type="ftr" sz="quarter" idx="11"/>
          </p:nvPr>
        </p:nvSpPr>
        <p:spPr>
          <a:xfrm>
            <a:off x="804672" y="6227064"/>
            <a:ext cx="10588752" cy="320040"/>
          </a:xfrm>
        </p:spPr>
        <p:txBody>
          <a:bodyPr/>
          <a:lstStyle/>
          <a:p>
            <a:endParaRPr lang="es-GT"/>
          </a:p>
        </p:txBody>
      </p:sp>
      <p:sp>
        <p:nvSpPr>
          <p:cNvPr id="4" name="Slide Number Placeholder 3"/>
          <p:cNvSpPr>
            <a:spLocks noGrp="1"/>
          </p:cNvSpPr>
          <p:nvPr>
            <p:ph type="sldNum" sz="quarter" idx="12"/>
          </p:nvPr>
        </p:nvSpPr>
        <p:spPr>
          <a:xfrm>
            <a:off x="10469880" y="320040"/>
            <a:ext cx="914400" cy="320040"/>
          </a:xfrm>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412372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7B63622-2ADA-4973-9003-4032A7379940}"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253827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804672" y="320040"/>
            <a:ext cx="3657600" cy="320040"/>
          </a:xfrm>
        </p:spPr>
        <p:txBody>
          <a:bodyPr/>
          <a:lstStyle/>
          <a:p>
            <a:fld id="{67B63622-2ADA-4973-9003-4032A7379940}" type="datetimeFigureOut">
              <a:rPr lang="es-GT" smtClean="0"/>
              <a:t>30/05/2019</a:t>
            </a:fld>
            <a:endParaRPr lang="es-GT"/>
          </a:p>
        </p:txBody>
      </p:sp>
      <p:sp>
        <p:nvSpPr>
          <p:cNvPr id="6" name="Footer Placeholder 5"/>
          <p:cNvSpPr>
            <a:spLocks noGrp="1"/>
          </p:cNvSpPr>
          <p:nvPr>
            <p:ph type="ftr" sz="quarter" idx="11"/>
          </p:nvPr>
        </p:nvSpPr>
        <p:spPr>
          <a:xfrm>
            <a:off x="804672" y="6227064"/>
            <a:ext cx="5942203" cy="320040"/>
          </a:xfrm>
        </p:spPr>
        <p:txBody>
          <a:bodyPr/>
          <a:lstStyle/>
          <a:p>
            <a:endParaRPr lang="es-GT"/>
          </a:p>
        </p:txBody>
      </p:sp>
      <p:sp>
        <p:nvSpPr>
          <p:cNvPr id="7" name="Slide Number Placeholder 6"/>
          <p:cNvSpPr>
            <a:spLocks noGrp="1"/>
          </p:cNvSpPr>
          <p:nvPr>
            <p:ph type="sldNum" sz="quarter" idx="12"/>
          </p:nvPr>
        </p:nvSpPr>
        <p:spPr>
          <a:xfrm>
            <a:off x="5828377" y="320040"/>
            <a:ext cx="914400" cy="320040"/>
          </a:xfrm>
        </p:spPr>
        <p:txBody>
          <a:bodyPr/>
          <a:lstStyle/>
          <a:p>
            <a:fld id="{202A30D7-9824-4FEA-ACF5-2DB2DB1E53AD}" type="slidenum">
              <a:rPr lang="es-GT" smtClean="0"/>
              <a:t>‹Nº›</a:t>
            </a:fld>
            <a:endParaRPr lang="es-GT"/>
          </a:p>
        </p:txBody>
      </p:sp>
    </p:spTree>
    <p:extLst>
      <p:ext uri="{BB962C8B-B14F-4D97-AF65-F5344CB8AC3E}">
        <p14:creationId xmlns:p14="http://schemas.microsoft.com/office/powerpoint/2010/main" val="374406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7B63622-2ADA-4973-9003-4032A7379940}" type="datetimeFigureOut">
              <a:rPr lang="es-GT" smtClean="0"/>
              <a:t>30/05/2019</a:t>
            </a:fld>
            <a:endParaRPr lang="es-GT"/>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02A30D7-9824-4FEA-ACF5-2DB2DB1E53AD}" type="slidenum">
              <a:rPr lang="es-GT" smtClean="0"/>
              <a:t>‹Nº›</a:t>
            </a:fld>
            <a:endParaRPr lang="es-GT"/>
          </a:p>
        </p:txBody>
      </p:sp>
    </p:spTree>
    <p:extLst>
      <p:ext uri="{BB962C8B-B14F-4D97-AF65-F5344CB8AC3E}">
        <p14:creationId xmlns:p14="http://schemas.microsoft.com/office/powerpoint/2010/main" val="784441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9236" y="2009205"/>
            <a:ext cx="8679915" cy="1748729"/>
          </a:xfrm>
        </p:spPr>
        <p:style>
          <a:lnRef idx="1">
            <a:schemeClr val="accent4"/>
          </a:lnRef>
          <a:fillRef idx="2">
            <a:schemeClr val="accent4"/>
          </a:fillRef>
          <a:effectRef idx="1">
            <a:schemeClr val="accent4"/>
          </a:effectRef>
          <a:fontRef idx="minor">
            <a:schemeClr val="dk1"/>
          </a:fontRef>
        </p:style>
        <p:txBody>
          <a:bodyPr/>
          <a:lstStyle/>
          <a:p>
            <a:r>
              <a:rPr lang="es-GT" dirty="0" smtClean="0">
                <a:latin typeface="Agency FB" panose="020B0503020202020204" pitchFamily="34" charset="0"/>
              </a:rPr>
              <a:t>Aplicaciones Hibridas</a:t>
            </a:r>
            <a:endParaRPr lang="es-GT" dirty="0">
              <a:latin typeface="Agency FB" panose="020B0503020202020204" pitchFamily="34" charset="0"/>
            </a:endParaRPr>
          </a:p>
        </p:txBody>
      </p:sp>
      <p:sp>
        <p:nvSpPr>
          <p:cNvPr id="3" name="Subtítulo 2"/>
          <p:cNvSpPr>
            <a:spLocks noGrp="1"/>
          </p:cNvSpPr>
          <p:nvPr>
            <p:ph type="subTitle" idx="1"/>
          </p:nvPr>
        </p:nvSpPr>
        <p:spPr/>
        <p:txBody>
          <a:bodyPr>
            <a:normAutofit/>
          </a:bodyPr>
          <a:lstStyle/>
          <a:p>
            <a:r>
              <a:rPr lang="es-GT" sz="3200" dirty="0" smtClean="0"/>
              <a:t>Sitios Web</a:t>
            </a:r>
            <a:endParaRPr lang="es-GT" sz="3200" dirty="0"/>
          </a:p>
        </p:txBody>
      </p:sp>
      <p:pic>
        <p:nvPicPr>
          <p:cNvPr id="4" name="Imagen 3"/>
          <p:cNvPicPr>
            <a:picLocks noChangeAspect="1"/>
          </p:cNvPicPr>
          <p:nvPr/>
        </p:nvPicPr>
        <p:blipFill>
          <a:blip r:embed="rId2"/>
          <a:stretch>
            <a:fillRect/>
          </a:stretch>
        </p:blipFill>
        <p:spPr>
          <a:xfrm>
            <a:off x="330486" y="4428753"/>
            <a:ext cx="2857500" cy="16002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Imagen 4"/>
          <p:cNvPicPr>
            <a:picLocks noChangeAspect="1"/>
          </p:cNvPicPr>
          <p:nvPr/>
        </p:nvPicPr>
        <p:blipFill>
          <a:blip r:embed="rId3"/>
          <a:stretch>
            <a:fillRect/>
          </a:stretch>
        </p:blipFill>
        <p:spPr>
          <a:xfrm>
            <a:off x="8744278" y="4019178"/>
            <a:ext cx="2838450" cy="16097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185263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GT" sz="3200" dirty="0">
                <a:solidFill>
                  <a:schemeClr val="bg1"/>
                </a:solidFill>
                <a:latin typeface="Agency FB" panose="020B0503020202020204" pitchFamily="34" charset="0"/>
              </a:rPr>
              <a:t>Mantienen el carácter multiplataforma en gran parte, siguen usando tecnologías Web, aunque corren localmente en el dispositivo, pudiendo ejecutarse también sin conexión a Internet. Al estar embebidas en un navegador de una aplicación nativa tienen el mismo tipo de acceso a las </a:t>
            </a:r>
            <a:r>
              <a:rPr lang="es-GT" sz="3200" dirty="0" err="1">
                <a:solidFill>
                  <a:schemeClr val="bg1"/>
                </a:solidFill>
                <a:latin typeface="Agency FB" panose="020B0503020202020204" pitchFamily="34" charset="0"/>
              </a:rPr>
              <a:t>APIs</a:t>
            </a:r>
            <a:r>
              <a:rPr lang="es-GT" sz="3200" dirty="0">
                <a:solidFill>
                  <a:schemeClr val="bg1"/>
                </a:solidFill>
                <a:latin typeface="Agency FB" panose="020B0503020202020204" pitchFamily="34" charset="0"/>
              </a:rPr>
              <a:t> </a:t>
            </a:r>
          </a:p>
        </p:txBody>
      </p:sp>
      <p:pic>
        <p:nvPicPr>
          <p:cNvPr id="5" name="Imagen 4"/>
          <p:cNvPicPr>
            <a:picLocks noChangeAspect="1"/>
          </p:cNvPicPr>
          <p:nvPr/>
        </p:nvPicPr>
        <p:blipFill>
          <a:blip r:embed="rId2"/>
          <a:stretch>
            <a:fillRect/>
          </a:stretch>
        </p:blipFill>
        <p:spPr>
          <a:xfrm>
            <a:off x="0" y="0"/>
            <a:ext cx="1048603" cy="42676"/>
          </a:xfrm>
          <a:prstGeom prst="rect">
            <a:avLst/>
          </a:prstGeom>
        </p:spPr>
      </p:pic>
      <p:pic>
        <p:nvPicPr>
          <p:cNvPr id="8" name="Imagen 7"/>
          <p:cNvPicPr>
            <a:picLocks noChangeAspect="1"/>
          </p:cNvPicPr>
          <p:nvPr/>
        </p:nvPicPr>
        <p:blipFill>
          <a:blip r:embed="rId3"/>
          <a:stretch>
            <a:fillRect/>
          </a:stretch>
        </p:blipFill>
        <p:spPr>
          <a:xfrm>
            <a:off x="1048603" y="1903169"/>
            <a:ext cx="3307470" cy="270151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02639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8631" y="2349924"/>
            <a:ext cx="3509198" cy="2461561"/>
          </a:xfrm>
        </p:spPr>
        <p:txBody>
          <a:bodyPr>
            <a:noAutofit/>
          </a:bodyPr>
          <a:lstStyle/>
          <a:p>
            <a:r>
              <a:rPr lang="es-GT" sz="1800" dirty="0">
                <a:latin typeface="Andalus" panose="02020603050405020304" pitchFamily="18" charset="-78"/>
                <a:cs typeface="Andalus" panose="02020603050405020304" pitchFamily="18" charset="-78"/>
              </a:rPr>
              <a:t>Las aplicaciones móviles híbridas son una combinación de tecnologías web como HTML, CSS y JavaScript, que no son ni aplicaciones móviles verdaderamente nativas, porque consisten en un </a:t>
            </a:r>
            <a:r>
              <a:rPr lang="es-GT" sz="1800" dirty="0" err="1">
                <a:latin typeface="Andalus" panose="02020603050405020304" pitchFamily="18" charset="-78"/>
                <a:cs typeface="Andalus" panose="02020603050405020304" pitchFamily="18" charset="-78"/>
              </a:rPr>
              <a:t>WebView</a:t>
            </a:r>
            <a:r>
              <a:rPr lang="es-GT" sz="1800" dirty="0">
                <a:latin typeface="Andalus" panose="02020603050405020304" pitchFamily="18" charset="-78"/>
                <a:cs typeface="Andalus" panose="02020603050405020304" pitchFamily="18" charset="-78"/>
              </a:rPr>
              <a:t> ejecutado dentro de un contenedor nativo, ni tampoco están basadas en Web, porque se empaquetan como aplicaciones</a:t>
            </a:r>
          </a:p>
        </p:txBody>
      </p:sp>
      <p:pic>
        <p:nvPicPr>
          <p:cNvPr id="4" name="Marcador de contenido 3"/>
          <p:cNvPicPr>
            <a:picLocks noGrp="1" noChangeAspect="1"/>
          </p:cNvPicPr>
          <p:nvPr>
            <p:ph idx="1"/>
          </p:nvPr>
        </p:nvPicPr>
        <p:blipFill>
          <a:blip r:embed="rId2"/>
          <a:stretch>
            <a:fillRect/>
          </a:stretch>
        </p:blipFill>
        <p:spPr>
          <a:xfrm>
            <a:off x="6577806" y="1576552"/>
            <a:ext cx="3775141" cy="30585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814854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solidFill>
                  <a:schemeClr val="tx1"/>
                </a:solidFill>
                <a:latin typeface="Agency FB" panose="020B0503020202020204" pitchFamily="34" charset="0"/>
                <a:cs typeface="Andalus" panose="02020603050405020304" pitchFamily="18" charset="-78"/>
              </a:rPr>
              <a:t>APLICACIONES HÍBRIDAS: ¿QUÉ SON Y CÓMO USARLAS?</a:t>
            </a:r>
            <a:r>
              <a:rPr lang="es-GT" dirty="0"/>
              <a:t/>
            </a:r>
            <a:br>
              <a:rPr lang="es-GT" dirty="0"/>
            </a:br>
            <a:endParaRPr lang="es-GT" dirty="0"/>
          </a:p>
        </p:txBody>
      </p:sp>
      <p:sp>
        <p:nvSpPr>
          <p:cNvPr id="3" name="Marcador de contenido 2"/>
          <p:cNvSpPr>
            <a:spLocks noGrp="1"/>
          </p:cNvSpPr>
          <p:nvPr>
            <p:ph sz="half" idx="1"/>
          </p:nvPr>
        </p:nvSpPr>
        <p:spPr>
          <a:xfrm>
            <a:off x="5120878" y="803187"/>
            <a:ext cx="6269591" cy="2571384"/>
          </a:xfrm>
        </p:spPr>
        <p:txBody>
          <a:bodyPr>
            <a:normAutofit lnSpcReduction="10000"/>
          </a:bodyPr>
          <a:lstStyle/>
          <a:p>
            <a:r>
              <a:rPr lang="es-GT" dirty="0">
                <a:solidFill>
                  <a:schemeClr val="bg1"/>
                </a:solidFill>
              </a:rPr>
              <a:t>Las aplicaciones híbridas son aplicaciones móviles diseñadas en un lenguaje de programación web ya sea HTML5, CSS o JavaScript, junto con un </a:t>
            </a:r>
            <a:r>
              <a:rPr lang="es-GT" dirty="0" err="1">
                <a:solidFill>
                  <a:schemeClr val="bg1"/>
                </a:solidFill>
              </a:rPr>
              <a:t>framework</a:t>
            </a:r>
            <a:r>
              <a:rPr lang="es-GT" dirty="0">
                <a:solidFill>
                  <a:schemeClr val="bg1"/>
                </a:solidFill>
              </a:rPr>
              <a:t> que permite adaptar la vista web a cualquier vista de un dispositivo móvil. En otras palabras, no son más que una aplicación construida para ser utilizada o implementada en distintos sistemas operativos móviles, tales como, iOS, Android o Windows </a:t>
            </a:r>
            <a:r>
              <a:rPr lang="es-GT" dirty="0" err="1">
                <a:solidFill>
                  <a:schemeClr val="bg1"/>
                </a:solidFill>
              </a:rPr>
              <a:t>Phone</a:t>
            </a:r>
            <a:r>
              <a:rPr lang="es-GT" dirty="0">
                <a:solidFill>
                  <a:schemeClr val="bg1"/>
                </a:solidFill>
              </a:rPr>
              <a:t>, </a:t>
            </a:r>
          </a:p>
        </p:txBody>
      </p:sp>
      <p:sp>
        <p:nvSpPr>
          <p:cNvPr id="4" name="Marcador de contenido 3"/>
          <p:cNvSpPr>
            <a:spLocks noGrp="1"/>
          </p:cNvSpPr>
          <p:nvPr>
            <p:ph sz="half" idx="2"/>
          </p:nvPr>
        </p:nvSpPr>
        <p:spPr/>
        <p:txBody>
          <a:bodyPr>
            <a:normAutofit lnSpcReduction="10000"/>
          </a:bodyPr>
          <a:lstStyle/>
          <a:p>
            <a:r>
              <a:rPr lang="es-GT" sz="2000" dirty="0">
                <a:solidFill>
                  <a:schemeClr val="bg1"/>
                </a:solidFill>
              </a:rPr>
              <a:t>Su creación es mucho más sencilla y económica.</a:t>
            </a:r>
          </a:p>
          <a:p>
            <a:r>
              <a:rPr lang="es-GT" sz="2000" dirty="0">
                <a:solidFill>
                  <a:schemeClr val="bg1"/>
                </a:solidFill>
              </a:rPr>
              <a:t>El código base con el que se crea la app puede utilizarse en múltiples plataformas.  </a:t>
            </a:r>
          </a:p>
          <a:p>
            <a:r>
              <a:rPr lang="es-GT" sz="2000" dirty="0">
                <a:solidFill>
                  <a:schemeClr val="bg1"/>
                </a:solidFill>
              </a:rPr>
              <a:t>No necesitas de permisos externos para publicarla en las tiendas de aplicaciones</a:t>
            </a:r>
            <a:r>
              <a:rPr lang="es-GT" dirty="0"/>
              <a:t>.</a:t>
            </a:r>
          </a:p>
        </p:txBody>
      </p:sp>
    </p:spTree>
    <p:extLst>
      <p:ext uri="{BB962C8B-B14F-4D97-AF65-F5344CB8AC3E}">
        <p14:creationId xmlns:p14="http://schemas.microsoft.com/office/powerpoint/2010/main" val="26412550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GT" dirty="0" smtClean="0"/>
              <a:t>Aplicaciones hibridas vs Nativas</a:t>
            </a:r>
            <a:endParaRPr lang="es-GT" dirty="0"/>
          </a:p>
        </p:txBody>
      </p:sp>
      <p:sp>
        <p:nvSpPr>
          <p:cNvPr id="5" name="Marcador de texto 4"/>
          <p:cNvSpPr>
            <a:spLocks noGrp="1"/>
          </p:cNvSpPr>
          <p:nvPr>
            <p:ph type="body" idx="1"/>
          </p:nvPr>
        </p:nvSpPr>
        <p:spPr/>
        <p:style>
          <a:lnRef idx="1">
            <a:schemeClr val="accent1"/>
          </a:lnRef>
          <a:fillRef idx="2">
            <a:schemeClr val="accent1"/>
          </a:fillRef>
          <a:effectRef idx="1">
            <a:schemeClr val="accent1"/>
          </a:effectRef>
          <a:fontRef idx="minor">
            <a:schemeClr val="dk1"/>
          </a:fontRef>
        </p:style>
        <p:txBody>
          <a:bodyPr/>
          <a:lstStyle/>
          <a:p>
            <a:r>
              <a:rPr lang="es-GT" dirty="0" smtClean="0"/>
              <a:t>Aplicaciones nativas</a:t>
            </a:r>
            <a:endParaRPr lang="es-GT" dirty="0"/>
          </a:p>
        </p:txBody>
      </p:sp>
      <p:sp>
        <p:nvSpPr>
          <p:cNvPr id="6" name="Marcador de contenido 5"/>
          <p:cNvSpPr>
            <a:spLocks noGrp="1"/>
          </p:cNvSpPr>
          <p:nvPr>
            <p:ph sz="half" idx="2"/>
          </p:nvPr>
        </p:nvSpPr>
        <p:spPr>
          <a:xfrm>
            <a:off x="5125305" y="1488985"/>
            <a:ext cx="6264350" cy="1994444"/>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r>
              <a:rPr lang="es-GT" sz="7200" dirty="0"/>
              <a:t>Las aplicaciones nativas, en principio, se desarrollan utilizando el lenguaje específico para cada plataforma, por ejemplo Java + XML en Android, </a:t>
            </a:r>
            <a:r>
              <a:rPr lang="es-GT" sz="7200" dirty="0" err="1"/>
              <a:t>Objective</a:t>
            </a:r>
            <a:r>
              <a:rPr lang="es-GT" sz="7200" dirty="0"/>
              <a:t>-C y Swift en iOS o C# y Visual Basic en Windows. Esto nos permite acceder a las </a:t>
            </a:r>
            <a:r>
              <a:rPr lang="es-GT" sz="7200" dirty="0" err="1"/>
              <a:t>API’s</a:t>
            </a:r>
            <a:r>
              <a:rPr lang="es-GT" sz="7200" dirty="0"/>
              <a:t> (Interfaz de Programación de Aplicaciones) disponibles y nos debería ofrecer un mejor rendimiento</a:t>
            </a:r>
            <a:r>
              <a:rPr lang="es-GT" sz="6400" dirty="0"/>
              <a:t>.</a:t>
            </a:r>
          </a:p>
          <a:p>
            <a:endParaRPr lang="es-GT" sz="3400" dirty="0"/>
          </a:p>
          <a:p>
            <a:r>
              <a:rPr lang="es-GT" dirty="0" smtClean="0"/>
              <a:t>.</a:t>
            </a:r>
            <a:endParaRPr lang="es-GT" dirty="0"/>
          </a:p>
        </p:txBody>
      </p:sp>
      <p:sp>
        <p:nvSpPr>
          <p:cNvPr id="7" name="Marcador de texto 6"/>
          <p:cNvSpPr>
            <a:spLocks noGrp="1"/>
          </p:cNvSpPr>
          <p:nvPr>
            <p:ph type="body" sz="quarter" idx="3"/>
          </p:nvPr>
        </p:nvSpPr>
        <p:spPr/>
        <p:style>
          <a:lnRef idx="1">
            <a:schemeClr val="accent1"/>
          </a:lnRef>
          <a:fillRef idx="2">
            <a:schemeClr val="accent1"/>
          </a:fillRef>
          <a:effectRef idx="1">
            <a:schemeClr val="accent1"/>
          </a:effectRef>
          <a:fontRef idx="minor">
            <a:schemeClr val="dk1"/>
          </a:fontRef>
        </p:style>
        <p:txBody>
          <a:bodyPr/>
          <a:lstStyle/>
          <a:p>
            <a:r>
              <a:rPr lang="es-GT" dirty="0" smtClean="0"/>
              <a:t>Aplicaciones hibridas</a:t>
            </a:r>
            <a:endParaRPr lang="es-GT" dirty="0"/>
          </a:p>
        </p:txBody>
      </p:sp>
      <p:sp>
        <p:nvSpPr>
          <p:cNvPr id="8" name="Marcador de contenido 7"/>
          <p:cNvSpPr>
            <a:spLocks noGrp="1"/>
          </p:cNvSpPr>
          <p:nvPr>
            <p:ph sz="quarter" idx="4"/>
          </p:nvPr>
        </p:nvSpPr>
        <p:spPr>
          <a:xfrm>
            <a:off x="5118447" y="4351687"/>
            <a:ext cx="6265588" cy="233214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s-GT" sz="1900" b="1" dirty="0">
                <a:latin typeface="+mj-lt"/>
              </a:rPr>
              <a:t>Por otra parte tenemos las aplicaciones híbridas, las cuales se desarrollan utilizando tecnologías web como HTML, JavaScript (no confundir con Java) y CSS, y que, normalmente, se ejecutarán en el navegador nativo del sistema, por lo tanto, aunque dependerá del </a:t>
            </a:r>
            <a:r>
              <a:rPr lang="es-GT" sz="1900" b="1" dirty="0" err="1">
                <a:latin typeface="+mj-lt"/>
              </a:rPr>
              <a:t>framework</a:t>
            </a:r>
            <a:r>
              <a:rPr lang="es-GT" sz="1900" b="1" dirty="0">
                <a:latin typeface="+mj-lt"/>
              </a:rPr>
              <a:t> utilizado, no pueden acceder a tantas funcionalidades del hardware del dispositivo ni a las librerías del sistema. Además de tener normalmente, un peor diseño y un rendimiento más bajo</a:t>
            </a:r>
            <a:r>
              <a:rPr lang="es-GT" b="1" dirty="0">
                <a:latin typeface="+mj-lt"/>
              </a:rPr>
              <a:t>. </a:t>
            </a:r>
          </a:p>
        </p:txBody>
      </p:sp>
    </p:spTree>
    <p:extLst>
      <p:ext uri="{BB962C8B-B14F-4D97-AF65-F5344CB8AC3E}">
        <p14:creationId xmlns:p14="http://schemas.microsoft.com/office/powerpoint/2010/main" val="23028614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6">
                                            <p:bg/>
                                          </p:spTgt>
                                        </p:tgtEl>
                                        <p:attrNameLst>
                                          <p:attrName>style.visibility</p:attrName>
                                        </p:attrNameLst>
                                      </p:cBhvr>
                                      <p:to>
                                        <p:strVal val="visible"/>
                                      </p:to>
                                    </p:set>
                                    <p:anim calcmode="lin" valueType="num">
                                      <p:cBhvr>
                                        <p:cTn id="25" dur="1000" fill="hold"/>
                                        <p:tgtEl>
                                          <p:spTgt spid="6">
                                            <p:bg/>
                                          </p:spTgt>
                                        </p:tgtEl>
                                        <p:attrNameLst>
                                          <p:attrName>ppt_w</p:attrName>
                                        </p:attrNameLst>
                                      </p:cBhvr>
                                      <p:tavLst>
                                        <p:tav tm="0">
                                          <p:val>
                                            <p:fltVal val="0"/>
                                          </p:val>
                                        </p:tav>
                                        <p:tav tm="100000">
                                          <p:val>
                                            <p:strVal val="#ppt_w"/>
                                          </p:val>
                                        </p:tav>
                                      </p:tavLst>
                                    </p:anim>
                                    <p:anim calcmode="lin" valueType="num">
                                      <p:cBhvr>
                                        <p:cTn id="26" dur="1000" fill="hold"/>
                                        <p:tgtEl>
                                          <p:spTgt spid="6">
                                            <p:bg/>
                                          </p:spTgt>
                                        </p:tgtEl>
                                        <p:attrNameLst>
                                          <p:attrName>ppt_h</p:attrName>
                                        </p:attrNameLst>
                                      </p:cBhvr>
                                      <p:tavLst>
                                        <p:tav tm="0">
                                          <p:val>
                                            <p:fltVal val="0"/>
                                          </p:val>
                                        </p:tav>
                                        <p:tav tm="100000">
                                          <p:val>
                                            <p:strVal val="#ppt_h"/>
                                          </p:val>
                                        </p:tav>
                                      </p:tavLst>
                                    </p:anim>
                                    <p:anim calcmode="lin" valueType="num">
                                      <p:cBhvr>
                                        <p:cTn id="27" dur="1000" fill="hold"/>
                                        <p:tgtEl>
                                          <p:spTgt spid="6">
                                            <p:bg/>
                                          </p:spTgt>
                                        </p:tgtEl>
                                        <p:attrNameLst>
                                          <p:attrName>style.rotation</p:attrName>
                                        </p:attrNameLst>
                                      </p:cBhvr>
                                      <p:tavLst>
                                        <p:tav tm="0">
                                          <p:val>
                                            <p:fltVal val="90"/>
                                          </p:val>
                                        </p:tav>
                                        <p:tav tm="100000">
                                          <p:val>
                                            <p:fltVal val="0"/>
                                          </p:val>
                                        </p:tav>
                                      </p:tavLst>
                                    </p:anim>
                                    <p:animEffect transition="in" filter="fade">
                                      <p:cBhvr>
                                        <p:cTn id="28" dur="1000"/>
                                        <p:tgtEl>
                                          <p:spTgt spid="6">
                                            <p:bg/>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p:cTn id="33"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34"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35"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36" dur="10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 calcmode="lin" valueType="num">
                                      <p:cBhvr>
                                        <p:cTn id="41"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bg/>
                                          </p:spTgt>
                                        </p:tgtEl>
                                        <p:attrNameLst>
                                          <p:attrName>style.visibility</p:attrName>
                                        </p:attrNameLst>
                                      </p:cBhvr>
                                      <p:to>
                                        <p:strVal val="visible"/>
                                      </p:to>
                                    </p:set>
                                    <p:anim calcmode="lin" valueType="num">
                                      <p:cBhvr>
                                        <p:cTn id="49" dur="1000" fill="hold"/>
                                        <p:tgtEl>
                                          <p:spTgt spid="8">
                                            <p:bg/>
                                          </p:spTgt>
                                        </p:tgtEl>
                                        <p:attrNameLst>
                                          <p:attrName>ppt_w</p:attrName>
                                        </p:attrNameLst>
                                      </p:cBhvr>
                                      <p:tavLst>
                                        <p:tav tm="0">
                                          <p:val>
                                            <p:fltVal val="0"/>
                                          </p:val>
                                        </p:tav>
                                        <p:tav tm="100000">
                                          <p:val>
                                            <p:strVal val="#ppt_w"/>
                                          </p:val>
                                        </p:tav>
                                      </p:tavLst>
                                    </p:anim>
                                    <p:anim calcmode="lin" valueType="num">
                                      <p:cBhvr>
                                        <p:cTn id="50" dur="1000" fill="hold"/>
                                        <p:tgtEl>
                                          <p:spTgt spid="8">
                                            <p:bg/>
                                          </p:spTgt>
                                        </p:tgtEl>
                                        <p:attrNameLst>
                                          <p:attrName>ppt_h</p:attrName>
                                        </p:attrNameLst>
                                      </p:cBhvr>
                                      <p:tavLst>
                                        <p:tav tm="0">
                                          <p:val>
                                            <p:fltVal val="0"/>
                                          </p:val>
                                        </p:tav>
                                        <p:tav tm="100000">
                                          <p:val>
                                            <p:strVal val="#ppt_h"/>
                                          </p:val>
                                        </p:tav>
                                      </p:tavLst>
                                    </p:anim>
                                    <p:anim calcmode="lin" valueType="num">
                                      <p:cBhvr>
                                        <p:cTn id="51" dur="1000" fill="hold"/>
                                        <p:tgtEl>
                                          <p:spTgt spid="8">
                                            <p:bg/>
                                          </p:spTgt>
                                        </p:tgtEl>
                                        <p:attrNameLst>
                                          <p:attrName>style.rotation</p:attrName>
                                        </p:attrNameLst>
                                      </p:cBhvr>
                                      <p:tavLst>
                                        <p:tav tm="0">
                                          <p:val>
                                            <p:fltVal val="90"/>
                                          </p:val>
                                        </p:tav>
                                        <p:tav tm="100000">
                                          <p:val>
                                            <p:fltVal val="0"/>
                                          </p:val>
                                        </p:tav>
                                      </p:tavLst>
                                    </p:anim>
                                    <p:animEffect transition="in" filter="fade">
                                      <p:cBhvr>
                                        <p:cTn id="52" dur="1000"/>
                                        <p:tgtEl>
                                          <p:spTgt spid="8">
                                            <p:bg/>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visible"/>
                                      </p:to>
                                    </p:set>
                                    <p:anim calcmode="lin" valueType="num">
                                      <p:cBhvr>
                                        <p:cTn id="5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8"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9"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60" dur="1000"/>
                                        <p:tgtEl>
                                          <p:spTgt spid="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bg/>
                                          </p:spTgt>
                                        </p:tgtEl>
                                        <p:attrNameLst>
                                          <p:attrName>style.visibility</p:attrName>
                                        </p:attrNameLst>
                                      </p:cBhvr>
                                      <p:to>
                                        <p:strVal val="visible"/>
                                      </p:to>
                                    </p:set>
                                    <p:anim calcmode="lin" valueType="num">
                                      <p:cBhvr additive="base">
                                        <p:cTn id="65" dur="500" fill="hold"/>
                                        <p:tgtEl>
                                          <p:spTgt spid="7">
                                            <p:bg/>
                                          </p:spTgt>
                                        </p:tgtEl>
                                        <p:attrNameLst>
                                          <p:attrName>ppt_x</p:attrName>
                                        </p:attrNameLst>
                                      </p:cBhvr>
                                      <p:tavLst>
                                        <p:tav tm="0">
                                          <p:val>
                                            <p:strVal val="#ppt_x"/>
                                          </p:val>
                                        </p:tav>
                                        <p:tav tm="100000">
                                          <p:val>
                                            <p:strVal val="#ppt_x"/>
                                          </p:val>
                                        </p:tav>
                                      </p:tavLst>
                                    </p:anim>
                                    <p:anim calcmode="lin" valueType="num">
                                      <p:cBhvr additive="base">
                                        <p:cTn id="66"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anim calcmode="lin" valueType="num">
                                      <p:cBhvr additive="base">
                                        <p:cTn id="7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bldP spid="7" grpId="0" build="p" animBg="1"/>
      <p:bldP spid="8"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p:cNvSpPr>
            <a:spLocks noGrp="1"/>
          </p:cNvSpPr>
          <p:nvPr>
            <p:ph type="pic" idx="1"/>
          </p:nvPr>
        </p:nvSpPr>
        <p:spPr>
          <a:xfrm>
            <a:off x="7543510" y="116012"/>
            <a:ext cx="4648490" cy="6858000"/>
          </a:xfrm>
        </p:spPr>
      </p:sp>
      <p:sp>
        <p:nvSpPr>
          <p:cNvPr id="3" name="Título 2"/>
          <p:cNvSpPr>
            <a:spLocks noGrp="1"/>
          </p:cNvSpPr>
          <p:nvPr>
            <p:ph type="title"/>
          </p:nvPr>
        </p:nvSpPr>
        <p:spPr>
          <a:xfrm>
            <a:off x="885443" y="2360255"/>
            <a:ext cx="5776646" cy="2385916"/>
          </a:xfrm>
        </p:spPr>
        <p:txBody>
          <a:bodyPr/>
          <a:lstStyle/>
          <a:p>
            <a:r>
              <a:rPr lang="es-GT" dirty="0" smtClean="0"/>
              <a:t>Nativas</a:t>
            </a:r>
            <a:br>
              <a:rPr lang="es-GT" dirty="0" smtClean="0"/>
            </a:br>
            <a:r>
              <a:rPr lang="es-GT" dirty="0" smtClean="0"/>
              <a:t>e </a:t>
            </a:r>
            <a:br>
              <a:rPr lang="es-GT" dirty="0" smtClean="0"/>
            </a:br>
            <a:r>
              <a:rPr lang="es-GT" dirty="0" smtClean="0"/>
              <a:t>hibridas</a:t>
            </a:r>
            <a:br>
              <a:rPr lang="es-GT" dirty="0" smtClean="0"/>
            </a:br>
            <a:endParaRPr lang="es-GT" dirty="0"/>
          </a:p>
        </p:txBody>
      </p:sp>
      <p:pic>
        <p:nvPicPr>
          <p:cNvPr id="5" name="Imagen 4"/>
          <p:cNvPicPr>
            <a:picLocks noChangeAspect="1"/>
          </p:cNvPicPr>
          <p:nvPr/>
        </p:nvPicPr>
        <p:blipFill>
          <a:blip r:embed="rId2"/>
          <a:stretch>
            <a:fillRect/>
          </a:stretch>
        </p:blipFill>
        <p:spPr>
          <a:xfrm>
            <a:off x="7543510" y="391886"/>
            <a:ext cx="4278376" cy="61613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61112770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GT" dirty="0" smtClean="0"/>
              <a:t>Sitios web</a:t>
            </a:r>
            <a:endParaRPr lang="es-GT" dirty="0"/>
          </a:p>
        </p:txBody>
      </p:sp>
      <p:pic>
        <p:nvPicPr>
          <p:cNvPr id="7" name="Marcador de contenido 6"/>
          <p:cNvPicPr>
            <a:picLocks noGrp="1" noChangeAspect="1"/>
          </p:cNvPicPr>
          <p:nvPr>
            <p:ph idx="1"/>
          </p:nvPr>
        </p:nvPicPr>
        <p:blipFill>
          <a:blip r:embed="rId2"/>
          <a:stretch>
            <a:fillRect/>
          </a:stretch>
        </p:blipFill>
        <p:spPr>
          <a:xfrm>
            <a:off x="5118100" y="1328058"/>
            <a:ext cx="6281738" cy="437605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44392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es un sitio web</a:t>
            </a:r>
            <a:endParaRPr lang="es-GT" dirty="0"/>
          </a:p>
        </p:txBody>
      </p:sp>
      <p:sp>
        <p:nvSpPr>
          <p:cNvPr id="3" name="Marcador de contenido 2"/>
          <p:cNvSpPr>
            <a:spLocks noGrp="1"/>
          </p:cNvSpPr>
          <p:nvPr>
            <p:ph sz="half" idx="1"/>
          </p:nvPr>
        </p:nvSpPr>
        <p:spPr>
          <a:xfrm>
            <a:off x="5120879" y="803187"/>
            <a:ext cx="6222036" cy="3050356"/>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s-GT" b="1" dirty="0">
                <a:latin typeface="+mj-lt"/>
              </a:rPr>
              <a:t>Todos los sitios web públicamente accesibles constituyen una gigantesca </a:t>
            </a:r>
            <a:r>
              <a:rPr lang="es-GT" b="1" dirty="0" err="1">
                <a:latin typeface="+mj-lt"/>
              </a:rPr>
              <a:t>World</a:t>
            </a:r>
            <a:r>
              <a:rPr lang="es-GT" b="1" dirty="0">
                <a:latin typeface="+mj-lt"/>
              </a:rPr>
              <a:t> Wide Web de información; y un gigantesco entramado de recursos de alcance mundial.</a:t>
            </a:r>
          </a:p>
          <a:p>
            <a:endParaRPr lang="es-GT" b="1" dirty="0">
              <a:latin typeface="+mj-lt"/>
            </a:endParaRPr>
          </a:p>
          <a:p>
            <a:r>
              <a:rPr lang="es-GT" b="1" dirty="0">
                <a:latin typeface="+mj-lt"/>
              </a:rPr>
              <a:t>A las páginas de un sitio web se accede frecuentemente a través de un URL raíz común llamado portada, que normalmente reside en el mismo servidor físico. Los URL organizan las páginas en una jerarquía, aunque los hiperenlaces entre ellas controlan más particularmente cómo el lector percibe la estructura general y cómo el tráfico web fluye entre las diferentes partes de los sitios</a:t>
            </a:r>
            <a:r>
              <a:rPr lang="es-GT" dirty="0"/>
              <a:t>.</a:t>
            </a:r>
          </a:p>
        </p:txBody>
      </p:sp>
      <p:pic>
        <p:nvPicPr>
          <p:cNvPr id="5" name="Marcador de contenido 4"/>
          <p:cNvPicPr>
            <a:picLocks noGrp="1" noChangeAspect="1"/>
          </p:cNvPicPr>
          <p:nvPr>
            <p:ph sz="half" idx="2"/>
          </p:nvPr>
        </p:nvPicPr>
        <p:blipFill>
          <a:blip r:embed="rId2"/>
          <a:stretch>
            <a:fillRect/>
          </a:stretch>
        </p:blipFill>
        <p:spPr>
          <a:xfrm>
            <a:off x="6300674" y="4562588"/>
            <a:ext cx="2619375" cy="174307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79912659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35</TotalTime>
  <Words>474</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Agency FB</vt:lpstr>
      <vt:lpstr>Andalus</vt:lpstr>
      <vt:lpstr>Calibri Light</vt:lpstr>
      <vt:lpstr>Rockwell</vt:lpstr>
      <vt:lpstr>Wingdings</vt:lpstr>
      <vt:lpstr>Atlas</vt:lpstr>
      <vt:lpstr>Aplicaciones Hibridas</vt:lpstr>
      <vt:lpstr>Presentación de PowerPoint</vt:lpstr>
      <vt:lpstr>Las aplicaciones móviles híbridas son una combinación de tecnologías web como HTML, CSS y JavaScript, que no son ni aplicaciones móviles verdaderamente nativas, porque consisten en un WebView ejecutado dentro de un contenedor nativo, ni tampoco están basadas en Web, porque se empaquetan como aplicaciones</vt:lpstr>
      <vt:lpstr>APLICACIONES HÍBRIDAS: ¿QUÉ SON Y CÓMO USARLAS? </vt:lpstr>
      <vt:lpstr>Aplicaciones hibridas vs Nativas</vt:lpstr>
      <vt:lpstr>Nativas e  hibridas </vt:lpstr>
      <vt:lpstr>Sitios web</vt:lpstr>
      <vt:lpstr>Que es un sitio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dc:title>
  <dc:creator>Liceo Compu-Market</dc:creator>
  <cp:lastModifiedBy>Liceo Compu-Market</cp:lastModifiedBy>
  <cp:revision>5</cp:revision>
  <dcterms:created xsi:type="dcterms:W3CDTF">2019-05-30T13:50:07Z</dcterms:created>
  <dcterms:modified xsi:type="dcterms:W3CDTF">2019-05-30T14:25:47Z</dcterms:modified>
</cp:coreProperties>
</file>