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8" r:id="rId1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5" autoAdjust="0"/>
    <p:restoredTop sz="94650" autoAdjust="0"/>
  </p:normalViewPr>
  <p:slideViewPr>
    <p:cSldViewPr snapToGrid="0" snapToObjects="1">
      <p:cViewPr varScale="1">
        <p:scale>
          <a:sx n="160" d="100"/>
          <a:sy n="160" d="100"/>
        </p:scale>
        <p:origin x="240" y="17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4/6/23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4/6/23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4/6/23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Bayesian Longitudinal Integrative Analysis and Prediction with Application to the ABCD Study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marL="0" lvl="0" indent="0">
              <a:buNone/>
            </a:pPr>
            <a:br/>
            <a:br/>
            <a:r>
              <a:t>Aidan Neher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t>2023-04-05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Proposed 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Implement in R and C++</a:t>
            </a:r>
          </a:p>
          <a:p>
            <a:pPr lvl="0"/>
            <a:r>
              <a:t>Simulation studies</a:t>
            </a:r>
          </a:p>
          <a:p>
            <a:pPr lvl="0"/>
            <a:r>
              <a:t>Impute missing data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Acknowledgements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Intro: Bayesian Integrative Analysis and Prediction with Application to Atherosclerosis Cardiovascular Disease (Chekouo and Safo 2020)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t>Authors integrate clinical, demographic, and multi-omics data to ID genetic factors involved in artherosclerosis cardiovascular disease (ASCVD).</a:t>
            </a:r>
          </a:p>
          <a:p>
            <a:pPr lvl="0"/>
            <a:r>
              <a:t>Frequentist joint integrative analysis and prediction methods exist e.g. Safo et al. 2019 combine CCA and linear discriminant analysis, “encourag[ing] predictors that are connected and behave similarly to be selected or neglected together”.</a:t>
            </a:r>
          </a:p>
          <a:p>
            <a:pPr lvl="0"/>
            <a:r>
              <a:t>Authors leverage </a:t>
            </a:r>
            <a:r>
              <a:rPr i="1"/>
              <a:t>Bayesian</a:t>
            </a:r>
            <a:r>
              <a:t> hierarchical factor analysis models for </a:t>
            </a:r>
            <a:r>
              <a:rPr i="1"/>
              <a:t>variable selection</a:t>
            </a:r>
            <a:r>
              <a:t> and </a:t>
            </a:r>
            <a:r>
              <a:rPr i="1"/>
              <a:t>prediction</a:t>
            </a:r>
            <a:r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Motivation: Extension to Longitudinal Data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Adolescent Brain and Cognitive Development (ABCD) Study: Trajectories are of interest and have lifelong implications.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ABCD Study: Sample Demographics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ABCD Study: Sample Demographics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ABCD Study: Missingness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ABCD Study: Clinical Outcomes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Model Formulation: Integrating Multiple Data Types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vl="0"/>
                <a:r>
                  <a:rPr dirty="0"/>
                  <a:t>Indices: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dirty="0"/>
                  <a:t> subject,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dirty="0"/>
                  <a:t> feature,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dirty="0"/>
                  <a:t> time 1,2,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dirty="0"/>
                  <a:t> site,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dirty="0"/>
                  <a:t> family.</a:t>
                </a:r>
              </a:p>
              <a:p>
                <a:pPr lvl="0"/>
                <a:r>
                  <a:rPr dirty="0"/>
                  <a:t>Omics: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𝑖𝑗𝑡</m:t>
                        </m:r>
                      </m:sub>
                      <m:sup>
                        <m:d>
                          <m:d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p>
                    </m:sSubSup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𝛴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bSup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𝑖𝑙𝑡</m:t>
                        </m:r>
                      </m:sub>
                    </m:sSub>
                    <m:sSubSup>
                      <m:sSub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d>
                          <m:d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p>
                    </m:sSubSup>
                    <m:r>
                      <a:rPr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𝑖𝑗𝑡</m:t>
                        </m:r>
                      </m:sub>
                      <m:sup>
                        <m:d>
                          <m:d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p>
                    </m:sSubSup>
                  </m:oMath>
                </a14:m>
                <a:r>
                  <a:rPr dirty="0"/>
                  <a:t> where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dirty="0"/>
                  <a:t> latent factor,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dirty="0"/>
                  <a:t> </a:t>
                </a:r>
                <a:r>
                  <a:rPr i="1" dirty="0"/>
                  <a:t>invariant</a:t>
                </a:r>
                <a:r>
                  <a:rPr dirty="0"/>
                  <a:t> factor loading,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dirty="0"/>
                  <a:t> number of components.</a:t>
                </a:r>
              </a:p>
              <a:p>
                <a:pPr lvl="0"/>
                <a:r>
                  <a:rPr dirty="0"/>
                  <a:t>Assumptions: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dirty="0"/>
                  <a:t> is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𝑀𝑉𝑁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0,</m:t>
                        </m:r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d>
                  </m:oMath>
                </a14:m>
                <a:r>
                  <a:rPr dirty="0"/>
                  <a:t> and </a:t>
                </a:r>
                <a14:m>
                  <m:oMath xmlns:m="http://schemas.openxmlformats.org/officeDocument/2006/math">
                    <m:r>
                      <a:rPr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𝑐𝑜𝑟𝑟</m:t>
                    </m:r>
                    <m:d>
                      <m:dPr>
                        <m:ctrlPr>
                          <a:rPr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i="1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𝑖𝑙</m:t>
                            </m:r>
                            <m:r>
                              <a:rPr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i="1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𝑖𝑙</m:t>
                            </m:r>
                            <m:r>
                              <a:rPr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dirty="0">
                    <a:highlight>
                      <a:srgbClr val="FFFF00"/>
                    </a:highlight>
                  </a:rPr>
                  <a:t> - compound symmetry structure (instead of decaying correlation/ autoregressive)</a:t>
                </a:r>
                <a:endParaRPr dirty="0">
                  <a:highlight>
                    <a:srgbClr val="FFFF00"/>
                  </a:highlight>
                </a:endParaRP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𝑖𝑗𝑡</m:t>
                        </m:r>
                      </m:sub>
                      <m:sup>
                        <m:d>
                          <m:d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p>
                    </m:sSubSup>
                    <m:limUpp>
                      <m:limUp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limUpp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∼</m:t>
                        </m:r>
                      </m:e>
                      <m:lim>
                        <m:r>
                          <m:rPr>
                            <m:sty m:val="p"/>
                          </m:rPr>
                          <a:rPr>
                            <a:latin typeface="Cambria Math" panose="02040503050406030204" pitchFamily="18" charset="0"/>
                          </a:rPr>
                          <m:t>iid</m:t>
                        </m:r>
                      </m:lim>
                    </m:limUpp>
                    <m:r>
                      <a:rPr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0,</m:t>
                        </m:r>
                        <m:sSubSup>
                          <m:sSubSup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𝑗𝑡𝑘</m:t>
                            </m:r>
                          </m:sub>
                          <m:sup>
                            <m:r>
                              <a:rPr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r>
                  <a:rPr dirty="0"/>
                  <a:t> and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𝑐𝑜𝑣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𝑖𝑗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𝑖𝑗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𝑗𝑘</m:t>
                            </m:r>
                          </m:sub>
                        </m:sSub>
                      </m:e>
                    </m:d>
                  </m:oMath>
                </a14:m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0" t="-11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Model Formulation: Incorporating Longitudinal and Mixed Effects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lang="en-US" dirty="0"/>
                  <a:t>Indices: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subject,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feature,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time 1,2,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site,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family.</a:t>
                </a:r>
              </a:p>
              <a:p>
                <a:pPr lvl="0"/>
                <a:r>
                  <a:rPr lang="en-US" dirty="0"/>
                  <a:t>Response: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r>
                      <a:rPr lang="ar-AE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𝛴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ar-AE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bSup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𝑖𝑙𝑡</m:t>
                        </m:r>
                      </m:sub>
                    </m:sSub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𝑟𝑗</m:t>
                        </m:r>
                      </m:sub>
                    </m:sSub>
                    <m:r>
                      <a:rPr lang="ar-AE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r>
                      <a:rPr lang="ar-AE">
                        <a:latin typeface="Cambria Math" panose="02040503050406030204" pitchFamily="18" charset="0"/>
                      </a:rPr>
                      <m:t>+</m:t>
                    </m:r>
                    <m:r>
                      <a:rPr lang="ar-AE">
                        <a:latin typeface="Cambria Math" panose="02040503050406030204" pitchFamily="18" charset="0"/>
                      </a:rPr>
                      <m:t>𝑍</m:t>
                    </m:r>
                    <m:r>
                      <a:rPr lang="ar-AE" b="0" i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_</m:t>
                    </m:r>
                    <m:r>
                      <m:rPr>
                        <m:sty m:val="p"/>
                      </m:rPr>
                      <a:rPr lang="en-US" b="0" i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i</m:t>
                    </m:r>
                    <m:r>
                      <a:rPr lang="ar-AE">
                        <a:latin typeface="Cambria Math" panose="02040503050406030204" pitchFamily="18" charset="0"/>
                      </a:rPr>
                      <m:t>𝛾</m:t>
                    </m:r>
                    <m:r>
                      <a:rPr lang="ar-AE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ar-AE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ar-AE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0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(=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alpha</m:t>
                        </m:r>
                        <m:r>
                          <a:rPr lang="en-US" b="0" i="0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b="0" i="0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ar-AE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𝑐𝑑</m:t>
                        </m:r>
                      </m:sub>
                    </m:sSub>
                    <m:r>
                      <a:rPr lang="ar-AE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𝑖𝑐𝑑</m:t>
                        </m:r>
                      </m:sub>
                    </m:sSub>
                  </m:oMath>
                </a14:m>
                <a:endParaRPr lang="ar-AE" dirty="0"/>
              </a:p>
              <a:p>
                <a:pPr lvl="0"/>
                <a:r>
                  <a:rPr lang="en-US" dirty="0"/>
                  <a:t>Level 2 Intercept: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𝑐𝑑</m:t>
                        </m:r>
                      </m:sub>
                    </m:sSub>
                    <m:r>
                      <a:rPr lang="ar-AE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00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ar-AE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𝑐𝑑</m:t>
                        </m:r>
                      </m:sub>
                    </m:sSub>
                  </m:oMath>
                </a14:m>
                <a:endParaRPr lang="ar-AE" dirty="0"/>
              </a:p>
              <a:p>
                <a:pPr lvl="0"/>
                <a:r>
                  <a:rPr lang="en-US" dirty="0"/>
                  <a:t>Level 3 Intercept: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00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ar-AE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000</m:t>
                        </m:r>
                      </m:sub>
                    </m:sSub>
                    <m:r>
                      <a:rPr lang="ar-AE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00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endParaRPr lang="ar-AE" dirty="0"/>
              </a:p>
              <a:p>
                <a:pPr lvl="0"/>
                <a14:m>
                  <m:oMath xmlns:m="http://schemas.openxmlformats.org/officeDocument/2006/math">
                    <m:r>
                      <a:rPr lang="ar-AE">
                        <a:latin typeface="Cambria Math" panose="02040503050406030204" pitchFamily="18" charset="0"/>
                      </a:rPr>
                      <m:t>𝑅</m:t>
                    </m:r>
                    <m:r>
                      <a:rPr lang="ar-AE">
                        <a:latin typeface="Cambria Math" panose="02040503050406030204" pitchFamily="18" charset="0"/>
                      </a:rPr>
                      <m:t>∼</m:t>
                    </m:r>
                    <m:r>
                      <a:rPr lang="ar-AE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0,</m:t>
                        </m:r>
                        <m:sSup>
                          <m:sSup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ar-AE" dirty="0"/>
                  <a:t>, </a:t>
                </a:r>
                <a14:m>
                  <m:oMath xmlns:m="http://schemas.openxmlformats.org/officeDocument/2006/math">
                    <m:r>
                      <a:rPr lang="ar-AE">
                        <a:latin typeface="Cambria Math" panose="02040503050406030204" pitchFamily="18" charset="0"/>
                      </a:rPr>
                      <m:t>𝐿</m:t>
                    </m:r>
                    <m:r>
                      <a:rPr lang="ar-AE">
                        <a:latin typeface="Cambria Math" panose="02040503050406030204" pitchFamily="18" charset="0"/>
                      </a:rPr>
                      <m:t>∼</m:t>
                    </m:r>
                    <m:r>
                      <a:rPr lang="ar-AE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0,</m:t>
                        </m:r>
                        <m:sSup>
                          <m:sSup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p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ar-AE" dirty="0"/>
                  <a:t>, </a:t>
                </a:r>
                <a14:m>
                  <m:oMath xmlns:m="http://schemas.openxmlformats.org/officeDocument/2006/math">
                    <m:r>
                      <a:rPr lang="ar-AE">
                        <a:latin typeface="Cambria Math" panose="02040503050406030204" pitchFamily="18" charset="0"/>
                      </a:rPr>
                      <m:t>𝐺</m:t>
                    </m:r>
                    <m:r>
                      <a:rPr lang="ar-AE">
                        <a:latin typeface="Cambria Math" panose="02040503050406030204" pitchFamily="18" charset="0"/>
                      </a:rPr>
                      <m:t>∼</m:t>
                    </m:r>
                    <m:r>
                      <a:rPr lang="ar-AE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0,</m:t>
                        </m:r>
                        <m:sSup>
                          <m:sSup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𝜈</m:t>
                            </m:r>
                          </m:e>
                          <m:sup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0" t="-11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330</Words>
  <Application>Microsoft Macintosh PowerPoint</Application>
  <PresentationFormat>On-screen Show (16:9)</PresentationFormat>
  <Paragraphs>30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Cambria Math</vt:lpstr>
      <vt:lpstr>Office Theme</vt:lpstr>
      <vt:lpstr>Bayesian Longitudinal Integrative Analysis and Prediction with Application to the ABCD Study</vt:lpstr>
      <vt:lpstr>Intro: Bayesian Integrative Analysis and Prediction with Application to Atherosclerosis Cardiovascular Disease (Chekouo and Safo 2020)</vt:lpstr>
      <vt:lpstr>Motivation: Extension to Longitudinal Data Analysis</vt:lpstr>
      <vt:lpstr>ABCD Study: Sample Demographics</vt:lpstr>
      <vt:lpstr>ABCD Study: Sample Demographics</vt:lpstr>
      <vt:lpstr>ABCD Study: Missingness</vt:lpstr>
      <vt:lpstr>ABCD Study: Clinical Outcomes</vt:lpstr>
      <vt:lpstr>Model Formulation: Integrating Multiple Data Types</vt:lpstr>
      <vt:lpstr>Model Formulation: Incorporating Longitudinal and Mixed Effects</vt:lpstr>
      <vt:lpstr>Proposed Next Steps</vt:lpstr>
      <vt:lpstr>Acknowledgements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Bayesian Longitudinal Integrative Analysis and Prediction with Application to the ABCD Study</dc:title>
  <dc:creator>Aidan Neher</dc:creator>
  <cp:keywords/>
  <cp:lastModifiedBy>Aidan Neher</cp:lastModifiedBy>
  <cp:revision>2</cp:revision>
  <dcterms:created xsi:type="dcterms:W3CDTF">2023-04-06T15:55:12Z</dcterms:created>
  <dcterms:modified xsi:type="dcterms:W3CDTF">2023-04-06T17:37:54Z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2023-04-05</vt:lpwstr>
  </property>
  <property fmtid="{D5CDD505-2E9C-101B-9397-08002B2CF9AE}" pid="3" name="output">
    <vt:lpwstr>powerpoint_presentation</vt:lpwstr>
  </property>
</Properties>
</file>