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Bayesian Longitudinal Integrative Analysis and Prediction with Application to the ABCD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Aidan Neher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Formulation: Integrating Multiple Data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Indices: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feature,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time 1,2,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component,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subject 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family in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site (highest level)</a:t>
                </a:r>
              </a:p>
              <a:p>
                <a:pPr lvl="0"/>
                <a:r>
                  <a:rPr/>
                  <a:t>Omics: </a:t>
                </a:r>
                <a14:m>
                  <m:oMath xmlns:m="http://schemas.openxmlformats.org/officeDocument/2006/math"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  <m:r>
                          <m:t>t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l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r</m:t>
                        </m:r>
                      </m:sup>
                    </m:sSubSup>
                    <m:sSub>
                      <m:e>
                        <m:r>
                          <m:t>U</m:t>
                        </m:r>
                      </m:e>
                      <m:sub>
                        <m:r>
                          <m:t>i</m:t>
                        </m:r>
                        <m:r>
                          <m:t>l</m:t>
                        </m:r>
                        <m:r>
                          <m:t>t</m:t>
                        </m:r>
                      </m:sub>
                    </m:sSub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l</m:t>
                        </m:r>
                        <m:r>
                          <m:t>j</m:t>
                        </m:r>
                        <m:r>
                          <m:t>t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  <m:r>
                          <m:t>t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</m:e>
                        </m:d>
                      </m:sup>
                    </m:sSubSup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latent factor,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</a:t>
                </a:r>
                <a:r>
                  <a:rPr i="1"/>
                  <a:t>invariant</a:t>
                </a:r>
                <a:r>
                  <a:rPr/>
                  <a:t> factor loading,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number of components.</a:t>
                </a:r>
              </a:p>
              <a:p>
                <a:pPr lvl="0"/>
                <a:r>
                  <a:rPr/>
                  <a:t>Assumptions: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V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  <m:r>
                          <m:t>t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</m:e>
                        </m:d>
                      </m:sup>
                    </m:sSubSup>
                    <m:limUpp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lim>
                        <m:r>
                          <m:rPr>
                            <m:sty m:val="p"/>
                          </m:rPr>
                          <m:t>i</m:t>
                        </m:r>
                        <m:r>
                          <m:rPr>
                            <m:sty m:val="p"/>
                          </m:rPr>
                          <m:t>i</m:t>
                        </m:r>
                        <m:r>
                          <m:rPr>
                            <m:sty m:val="p"/>
                          </m:rPr>
                          <m:t>d</m:t>
                        </m:r>
                      </m:lim>
                    </m:limUpp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t>t</m:t>
                            </m:r>
                            <m:r>
                              <m:t>k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j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Formulation: Incorporating Longitudinal and Mixed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Indices: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feature,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time 1,2,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component,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subject 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family in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site (highest level)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box>
                      <m:boxPr>
                        <m:opEmu m:val="1"/>
                      </m:boxPr>
                      <m:e>
                        <m:r>
                          <m:rPr>
                            <m:sty m:val="p"/>
                          </m:rPr>
                          <m:t>:=</m:t>
                        </m:r>
                      </m:e>
                    </m:box>
                  </m:oMath>
                </a14:m>
                <a:r>
                  <a:rPr/>
                  <a:t> clinical covariates that are fixed across time</a:t>
                </a:r>
              </a:p>
              <a:p>
                <a:pPr lvl="0"/>
                <a:r>
                  <a:rPr/>
                  <a:t>Response: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l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r</m:t>
                        </m:r>
                      </m:sup>
                    </m:sSubSup>
                    <m:sSub>
                      <m:e>
                        <m:r>
                          <m:t>U</m:t>
                        </m:r>
                      </m:e>
                      <m:sub>
                        <m:r>
                          <m:t>i</m:t>
                        </m:r>
                        <m:r>
                          <m:t>l</m:t>
                        </m:r>
                        <m:r>
                          <m:t>t</m:t>
                        </m:r>
                      </m:sub>
                    </m:sSub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l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γ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  <m:r>
                          <m:t>c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t>c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fixed temporal effect,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t>γ</m:t>
                    </m:r>
                  </m:oMath>
                </a14:m>
                <a:r>
                  <a:rPr/>
                  <a:t> covariates,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limUpp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lim>
                        <m:r>
                          <m:rPr>
                            <m:sty m:val="p"/>
                          </m:rPr>
                          <m:t>i</m:t>
                        </m:r>
                        <m:r>
                          <m:rPr>
                            <m:sty m:val="p"/>
                          </m:rPr>
                          <m:t>i</m:t>
                        </m:r>
                        <m:r>
                          <m:rPr>
                            <m:sty m:val="p"/>
                          </m:rPr>
                          <m:t>d</m:t>
                        </m:r>
                      </m:lim>
                    </m:limUpp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t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e>
                    </m:d>
                  </m:oMath>
                </a14:m>
              </a:p>
              <a:p>
                <a:pPr lvl="0"/>
                <a:r>
                  <a:rPr/>
                  <a:t>Level 2 Intercept: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  <m:r>
                          <m:t>c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00</m:t>
                        </m:r>
                        <m: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0</m:t>
                        </m:r>
                        <m:r>
                          <m:t>c</m:t>
                        </m:r>
                        <m:r>
                          <m:t>d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Level 3 Intercept: </a:t>
                </a:r>
                <a14:m>
                  <m:oMath xmlns:m="http://schemas.openxmlformats.org/officeDocument/2006/math"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00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000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00</m:t>
                        </m:r>
                        <m:r>
                          <m:t>d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τ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ν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Longitudinal Integrative Analysis and Prediction with Application to the ABCD Study</dc:title>
  <dc:creator>Aidan Neher</dc:creator>
  <cp:keywords/>
  <dcterms:created xsi:type="dcterms:W3CDTF">2023-04-27T20:24:25Z</dcterms:created>
  <dcterms:modified xsi:type="dcterms:W3CDTF">2023-04-27T20:24:25Z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2023-04-05</vt:lpwstr>
  </property>
  <property fmtid="{D5CDD505-2E9C-101B-9397-08002B2CF9AE}" pid="3" name="output">
    <vt:lpwstr>powerpoint_presentation</vt:lpwstr>
  </property>
</Properties>
</file>