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65" r:id="rId2"/>
    <p:sldId id="286" r:id="rId3"/>
    <p:sldId id="288" r:id="rId4"/>
    <p:sldId id="290" r:id="rId5"/>
    <p:sldId id="267" r:id="rId6"/>
    <p:sldId id="271" r:id="rId7"/>
    <p:sldId id="272" r:id="rId8"/>
    <p:sldId id="268" r:id="rId9"/>
    <p:sldId id="291" r:id="rId10"/>
    <p:sldId id="269" r:id="rId11"/>
    <p:sldId id="263" r:id="rId12"/>
    <p:sldId id="292" r:id="rId13"/>
    <p:sldId id="273" r:id="rId14"/>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1pPr>
    <a:lvl2pPr marL="342946"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2pPr>
    <a:lvl3pPr marL="685891"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3pPr>
    <a:lvl4pPr marL="1028837"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4pPr>
    <a:lvl5pPr marL="1371783"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5pPr>
    <a:lvl6pPr marL="1714729" algn="l" defTabSz="342946" rtl="0" eaLnBrk="1" latinLnBrk="0" hangingPunct="1">
      <a:defRPr sz="1800" kern="1200">
        <a:solidFill>
          <a:schemeClr val="tx1"/>
        </a:solidFill>
        <a:latin typeface="Arial" charset="0"/>
        <a:ea typeface="ＭＳ Ｐゴシック" charset="0"/>
        <a:cs typeface="ＭＳ Ｐゴシック" charset="0"/>
      </a:defRPr>
    </a:lvl6pPr>
    <a:lvl7pPr marL="2057674" algn="l" defTabSz="342946" rtl="0" eaLnBrk="1" latinLnBrk="0" hangingPunct="1">
      <a:defRPr sz="1800" kern="1200">
        <a:solidFill>
          <a:schemeClr val="tx1"/>
        </a:solidFill>
        <a:latin typeface="Arial" charset="0"/>
        <a:ea typeface="ＭＳ Ｐゴシック" charset="0"/>
        <a:cs typeface="ＭＳ Ｐゴシック" charset="0"/>
      </a:defRPr>
    </a:lvl7pPr>
    <a:lvl8pPr marL="2400620" algn="l" defTabSz="342946" rtl="0" eaLnBrk="1" latinLnBrk="0" hangingPunct="1">
      <a:defRPr sz="1800" kern="1200">
        <a:solidFill>
          <a:schemeClr val="tx1"/>
        </a:solidFill>
        <a:latin typeface="Arial" charset="0"/>
        <a:ea typeface="ＭＳ Ｐゴシック" charset="0"/>
        <a:cs typeface="ＭＳ Ｐゴシック" charset="0"/>
      </a:defRPr>
    </a:lvl8pPr>
    <a:lvl9pPr marL="2743566" algn="l" defTabSz="342946" rtl="0" eaLnBrk="1" latinLnBrk="0" hangingPunct="1">
      <a:defRPr sz="18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75"/>
    <p:restoredTop sz="83926"/>
  </p:normalViewPr>
  <p:slideViewPr>
    <p:cSldViewPr>
      <p:cViewPr varScale="1">
        <p:scale>
          <a:sx n="124" d="100"/>
          <a:sy n="124" d="100"/>
        </p:scale>
        <p:origin x="840" y="168"/>
      </p:cViewPr>
      <p:guideLst>
        <p:guide orient="horz" pos="1620"/>
        <p:guide pos="2880"/>
      </p:guideLst>
    </p:cSldViewPr>
  </p:slideViewPr>
  <p:notesTextViewPr>
    <p:cViewPr>
      <p:scale>
        <a:sx n="55" d="100"/>
        <a:sy n="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FD8C384-8CC3-0C49-844C-FC9C7E289062}" type="slidenum">
              <a:rPr lang="en-US"/>
              <a:pPr>
                <a:defRPr/>
              </a:pPr>
              <a:t>‹#›</a:t>
            </a:fld>
            <a:endParaRPr lang="en-US"/>
          </a:p>
        </p:txBody>
      </p:sp>
    </p:spTree>
    <p:extLst>
      <p:ext uri="{BB962C8B-B14F-4D97-AF65-F5344CB8AC3E}">
        <p14:creationId xmlns:p14="http://schemas.microsoft.com/office/powerpoint/2010/main" val="1135619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ＭＳ Ｐゴシック" charset="0"/>
        <a:cs typeface="ＭＳ Ｐゴシック" charset="0"/>
      </a:defRPr>
    </a:lvl1pPr>
    <a:lvl2pPr marL="342946" algn="l" rtl="0" eaLnBrk="0" fontAlgn="base" hangingPunct="0">
      <a:spcBef>
        <a:spcPct val="30000"/>
      </a:spcBef>
      <a:spcAft>
        <a:spcPct val="0"/>
      </a:spcAft>
      <a:defRPr sz="900" kern="1200">
        <a:solidFill>
          <a:schemeClr val="tx1"/>
        </a:solidFill>
        <a:latin typeface="Arial" charset="0"/>
        <a:ea typeface="ＭＳ Ｐゴシック" charset="0"/>
        <a:cs typeface="+mn-cs"/>
      </a:defRPr>
    </a:lvl2pPr>
    <a:lvl3pPr marL="685891" algn="l" rtl="0" eaLnBrk="0" fontAlgn="base" hangingPunct="0">
      <a:spcBef>
        <a:spcPct val="30000"/>
      </a:spcBef>
      <a:spcAft>
        <a:spcPct val="0"/>
      </a:spcAft>
      <a:defRPr sz="900" kern="1200">
        <a:solidFill>
          <a:schemeClr val="tx1"/>
        </a:solidFill>
        <a:latin typeface="Arial" charset="0"/>
        <a:ea typeface="ＭＳ Ｐゴシック" charset="0"/>
        <a:cs typeface="+mn-cs"/>
      </a:defRPr>
    </a:lvl3pPr>
    <a:lvl4pPr marL="1028837" algn="l" rtl="0" eaLnBrk="0" fontAlgn="base" hangingPunct="0">
      <a:spcBef>
        <a:spcPct val="30000"/>
      </a:spcBef>
      <a:spcAft>
        <a:spcPct val="0"/>
      </a:spcAft>
      <a:defRPr sz="900" kern="1200">
        <a:solidFill>
          <a:schemeClr val="tx1"/>
        </a:solidFill>
        <a:latin typeface="Arial" charset="0"/>
        <a:ea typeface="ＭＳ Ｐゴシック" charset="0"/>
        <a:cs typeface="+mn-cs"/>
      </a:defRPr>
    </a:lvl4pPr>
    <a:lvl5pPr marL="1371783"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1714729" algn="l" defTabSz="342946" rtl="0" eaLnBrk="1" latinLnBrk="0" hangingPunct="1">
      <a:defRPr sz="900" kern="1200">
        <a:solidFill>
          <a:schemeClr val="tx1"/>
        </a:solidFill>
        <a:latin typeface="+mn-lt"/>
        <a:ea typeface="+mn-ea"/>
        <a:cs typeface="+mn-cs"/>
      </a:defRPr>
    </a:lvl6pPr>
    <a:lvl7pPr marL="2057674" algn="l" defTabSz="342946" rtl="0" eaLnBrk="1" latinLnBrk="0" hangingPunct="1">
      <a:defRPr sz="900" kern="1200">
        <a:solidFill>
          <a:schemeClr val="tx1"/>
        </a:solidFill>
        <a:latin typeface="+mn-lt"/>
        <a:ea typeface="+mn-ea"/>
        <a:cs typeface="+mn-cs"/>
      </a:defRPr>
    </a:lvl7pPr>
    <a:lvl8pPr marL="2400620" algn="l" defTabSz="342946" rtl="0" eaLnBrk="1" latinLnBrk="0" hangingPunct="1">
      <a:defRPr sz="900" kern="1200">
        <a:solidFill>
          <a:schemeClr val="tx1"/>
        </a:solidFill>
        <a:latin typeface="+mn-lt"/>
        <a:ea typeface="+mn-ea"/>
        <a:cs typeface="+mn-cs"/>
      </a:defRPr>
    </a:lvl8pPr>
    <a:lvl9pPr marL="2743566" algn="l" defTabSz="34294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ABCD_Study"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github.com/chekouo/BIPnet" TargetMode="External"/><Relationship Id="rId4" Type="http://schemas.openxmlformats.org/officeDocument/2006/relationships/hyperlink" Target="https://www.nimh.nih.gov/research/research-funded-by-nimh/research-initiatives/adolescent-brain-cognitive-developmentsm-study-abcd-study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i="1" dirty="0"/>
              <a:t>Bayesian integrative analysis and prediction with application to atherosclerosis cardiovascular disease (Thierry </a:t>
            </a:r>
            <a:r>
              <a:rPr lang="en-US" sz="1800" i="1" dirty="0" err="1"/>
              <a:t>Chekouo</a:t>
            </a:r>
            <a:r>
              <a:rPr lang="en-US" sz="1800" i="1" dirty="0"/>
              <a:t>, and Sandra </a:t>
            </a:r>
            <a:r>
              <a:rPr lang="en-US" sz="1800" i="1" dirty="0" err="1"/>
              <a:t>Safo</a:t>
            </a:r>
            <a:r>
              <a:rPr lang="en-US" sz="1800" i="1" dirty="0"/>
              <a:t> 2023) </a:t>
            </a:r>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a:t>
            </a:fld>
            <a:endParaRPr lang="en-US"/>
          </a:p>
        </p:txBody>
      </p:sp>
    </p:spTree>
    <p:extLst>
      <p:ext uri="{BB962C8B-B14F-4D97-AF65-F5344CB8AC3E}">
        <p14:creationId xmlns:p14="http://schemas.microsoft.com/office/powerpoint/2010/main" val="699409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I’d like to acknowledge Mark, Sandra, and Thierry for their mentorship, and the NIH for making this work possible. Also, thanks to this Stat Gen training program, its organizers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Saonli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Tianzhong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Wei Pan, the biostats faculty generally, fellow students, family, and friends for their support.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10</a:t>
            </a:fld>
            <a:endParaRPr lang="en-US"/>
          </a:p>
        </p:txBody>
      </p:sp>
    </p:spTree>
    <p:extLst>
      <p:ext uri="{BB962C8B-B14F-4D97-AF65-F5344CB8AC3E}">
        <p14:creationId xmlns:p14="http://schemas.microsoft.com/office/powerpoint/2010/main" val="66882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In a Bayesian analysis, we ultimately want the joint posterior distribution, so we can perform variable selection/prediction. While I still need to work through the notation and think through the details, here I am presenting the model at a high level. </a:t>
            </a:r>
            <a:r>
              <a:rPr lang="en-US"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represents …</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12</a:t>
            </a:fld>
            <a:endParaRPr lang="en-US"/>
          </a:p>
        </p:txBody>
      </p:sp>
    </p:spTree>
    <p:extLst>
      <p:ext uri="{BB962C8B-B14F-4D97-AF65-F5344CB8AC3E}">
        <p14:creationId xmlns:p14="http://schemas.microsoft.com/office/powerpoint/2010/main" val="146329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complication of the ABCD Study is that data is collected across 21 sites and subjects might share the same family. The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variables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 random intercepts to account for nested effects, but we need to interpret/resolve error terms in relation to these random effects in the outcome equation.</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13</a:t>
            </a:fld>
            <a:endParaRPr lang="en-US"/>
          </a:p>
        </p:txBody>
      </p:sp>
    </p:spTree>
    <p:extLst>
      <p:ext uri="{BB962C8B-B14F-4D97-AF65-F5344CB8AC3E}">
        <p14:creationId xmlns:p14="http://schemas.microsoft.com/office/powerpoint/2010/main" val="24968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2</a:t>
            </a:fld>
            <a:endParaRPr lang="en-US"/>
          </a:p>
        </p:txBody>
      </p:sp>
    </p:spTree>
    <p:extLst>
      <p:ext uri="{BB962C8B-B14F-4D97-AF65-F5344CB8AC3E}">
        <p14:creationId xmlns:p14="http://schemas.microsoft.com/office/powerpoint/2010/main" val="308506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3</a:t>
            </a:fld>
            <a:endParaRPr lang="en-US"/>
          </a:p>
        </p:txBody>
      </p:sp>
    </p:spTree>
    <p:extLst>
      <p:ext uri="{BB962C8B-B14F-4D97-AF65-F5344CB8AC3E}">
        <p14:creationId xmlns:p14="http://schemas.microsoft.com/office/powerpoint/2010/main" val="104634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4</a:t>
            </a:fld>
            <a:endParaRPr lang="en-US"/>
          </a:p>
        </p:txBody>
      </p:sp>
    </p:spTree>
    <p:extLst>
      <p:ext uri="{BB962C8B-B14F-4D97-AF65-F5344CB8AC3E}">
        <p14:creationId xmlns:p14="http://schemas.microsoft.com/office/powerpoint/2010/main" val="71660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my first year, through an RA, I became familiar with the Adolescent Brain and Cognitive Development (ABCD) Study. The ABCD Study is an ongoing longitudinal research study involving data collection at 21 sites across the United States.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It is the largest long-term study of brain development and child health in the US</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The study explores the environmental, social, genetic, and biological factors that affect brain and cognitive development, behavior, and health</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There are many data types available, so Mark and I wondered how we might apply Multiview learning in this longitudinal context.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Mark expressed the thought of developing a longitudinal data analysis method to Thierry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Chekouo</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turned-out Thierry had already been considering such a project. Thierry and Sandra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Safo</a:t>
            </a:r>
            <a:r>
              <a:rPr lang="en-US" sz="1800" dirty="0">
                <a:effectLst/>
                <a:latin typeface="Calibri" panose="020F0502020204030204" pitchFamily="34" charset="0"/>
                <a:ea typeface="Calibri" panose="020F0502020204030204" pitchFamily="34" charset="0"/>
                <a:cs typeface="Times New Roman" panose="02020603050405020304" pitchFamily="18" charset="0"/>
              </a:rPr>
              <a:t> had extended data integration methods for variable selection and prediction to a Bayesian framework in their recently published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Bayesian integrative analysis and prediction with application to atherosclerosis cardiovascular disease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included an R package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BIPnet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Thierry, Sandra, Mark, and I first met to discuss extending this method to be capable of longitudinal analysis with application to the ABCD Study early this semester.</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5</a:t>
            </a:fld>
            <a:endParaRPr lang="en-US"/>
          </a:p>
        </p:txBody>
      </p:sp>
    </p:spTree>
    <p:extLst>
      <p:ext uri="{BB962C8B-B14F-4D97-AF65-F5344CB8AC3E}">
        <p14:creationId xmlns:p14="http://schemas.microsoft.com/office/powerpoint/2010/main" val="228926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wanting to extend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BIPnet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longitudinally, we have started analysis pipeline development, exploratory data analyses, and model formulation. Also, I have spent time getting familiar with C++ and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Rcpp</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better or for worse, the COVID-19 disrupted the ABCD Study’s data collection. Neuroimaging data is collected every two years, and the pandemic started between baseline and time point 2 (T2). In our exploratory analyses, we observed substantial neuroimaging missingness at T2. Consequently, we restricted our sample to subjects with neuroimaging data at both time points. Doing so leaves us with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7,827 subjects/ 11,880 subjects invited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There is missingness in the covariates/ response variables we are including but plan to impute this data. Note, when I say neuroimaging data, for now, I mean the two structural MRI metrics Surface Area and Cortical Thickness for 34 regions x2 hemispheres x2 metrics = 128 features.</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6</a:t>
            </a:fld>
            <a:endParaRPr lang="en-US"/>
          </a:p>
        </p:txBody>
      </p:sp>
    </p:spTree>
    <p:extLst>
      <p:ext uri="{BB962C8B-B14F-4D97-AF65-F5344CB8AC3E}">
        <p14:creationId xmlns:p14="http://schemas.microsoft.com/office/powerpoint/2010/main" val="114613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In a Bayesian analysis, we ultimately want the joint posterior distribution, so we can perform variable selection/prediction. While I still need to work through the notation and think through the details, here I am presenting the model at a high level. </a:t>
            </a:r>
            <a:r>
              <a:rPr lang="en-US"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represents …</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7</a:t>
            </a:fld>
            <a:endParaRPr lang="en-US"/>
          </a:p>
        </p:txBody>
      </p:sp>
    </p:spTree>
    <p:extLst>
      <p:ext uri="{BB962C8B-B14F-4D97-AF65-F5344CB8AC3E}">
        <p14:creationId xmlns:p14="http://schemas.microsoft.com/office/powerpoint/2010/main" val="3081507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Presently, I have a few questions and next steps I’m pondering.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Firstly, is the combination of imaging data, covariates, and clinical outcomes biologically meaningful? How might we incorporate prior information?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Saonli</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Mark’s talk at the Human in the Data Spotlight Series last Thursday, I was reminded of the importance of including a subject matter expert in the conversation, so I’m wondering how, as a student, I might build relationships with non-statistics collaborators.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Secondly, are two time points sufficient for considering the proposed method’s efficacy longitudinally? I’m unsure at present. I have more to read on longitudinal analysis. Perhaps we can include additional data as it’s released or might consider adding/ switching to other data.</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Thirdly, how might I implement the method so it’s scalable? Sandra mentioned her general preference for frequentist methods thanks to their relative computational efficiency, but Bayesian methods offer the chance to incorporate prior information. I’m wondering how to architect the software so adding additional omics data doesn’t increase the runtime beyond practicality.</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Regardless, I’m planning to submit this work to this fall’s ENAR student paper competition.</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8</a:t>
            </a:fld>
            <a:endParaRPr lang="en-US"/>
          </a:p>
        </p:txBody>
      </p:sp>
    </p:spTree>
    <p:extLst>
      <p:ext uri="{BB962C8B-B14F-4D97-AF65-F5344CB8AC3E}">
        <p14:creationId xmlns:p14="http://schemas.microsoft.com/office/powerpoint/2010/main" val="390901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first con, </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9</a:t>
            </a:fld>
            <a:endParaRPr lang="en-US"/>
          </a:p>
        </p:txBody>
      </p:sp>
    </p:spTree>
    <p:extLst>
      <p:ext uri="{BB962C8B-B14F-4D97-AF65-F5344CB8AC3E}">
        <p14:creationId xmlns:p14="http://schemas.microsoft.com/office/powerpoint/2010/main" val="3876392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title-maroon.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590550"/>
            <a:ext cx="8001000" cy="857250"/>
          </a:xfrm>
        </p:spPr>
        <p:txBody>
          <a:bodyPr/>
          <a:lstStyle>
            <a:lvl1pPr algn="l">
              <a:defRPr>
                <a:solidFill>
                  <a:srgbClr val="7A0019"/>
                </a:solidFill>
              </a:defRPr>
            </a:lvl1pPr>
          </a:lstStyle>
          <a:p>
            <a:pPr lvl="0"/>
            <a:r>
              <a:rPr lang="en-US" noProof="0"/>
              <a:t>Click to edit Master title style</a:t>
            </a:r>
            <a:endParaRPr lang="en-US" noProof="0" dirty="0"/>
          </a:p>
        </p:txBody>
      </p:sp>
      <p:sp>
        <p:nvSpPr>
          <p:cNvPr id="6" name="Text Placeholder 5"/>
          <p:cNvSpPr>
            <a:spLocks noGrp="1"/>
          </p:cNvSpPr>
          <p:nvPr>
            <p:ph type="body" sz="quarter" idx="10" hasCustomPrompt="1"/>
          </p:nvPr>
        </p:nvSpPr>
        <p:spPr>
          <a:xfrm>
            <a:off x="685800" y="2190750"/>
            <a:ext cx="8001000" cy="457200"/>
          </a:xfrm>
        </p:spPr>
        <p:txBody>
          <a:bodyPr/>
          <a:lstStyle>
            <a:lvl1pPr marL="0" indent="0">
              <a:buNone/>
              <a:defRPr sz="1800">
                <a:solidFill>
                  <a:schemeClr val="tx1">
                    <a:lumMod val="65000"/>
                    <a:lumOff val="35000"/>
                  </a:schemeClr>
                </a:solidFill>
              </a:defRPr>
            </a:lvl1pPr>
            <a:lvl2pPr marL="342946" indent="0">
              <a:buNone/>
              <a:defRPr sz="1800">
                <a:solidFill>
                  <a:srgbClr val="FFFFFF"/>
                </a:solidFill>
              </a:defRPr>
            </a:lvl2pPr>
            <a:lvl3pPr marL="685891" indent="0">
              <a:buNone/>
              <a:defRPr sz="1800">
                <a:solidFill>
                  <a:srgbClr val="FFFFFF"/>
                </a:solidFill>
              </a:defRPr>
            </a:lvl3pPr>
            <a:lvl4pPr marL="1028837" indent="0">
              <a:buNone/>
              <a:defRPr sz="1800">
                <a:solidFill>
                  <a:srgbClr val="FFFFFF"/>
                </a:solidFill>
              </a:defRPr>
            </a:lvl4pPr>
            <a:lvl5pPr marL="1371783" indent="0">
              <a:buNone/>
              <a:defRPr sz="1800">
                <a:solidFill>
                  <a:srgbClr val="FFFFFF"/>
                </a:solidFill>
              </a:defRPr>
            </a:lvl5pPr>
          </a:lstStyle>
          <a:p>
            <a:pPr lvl="0"/>
            <a:r>
              <a:rPr lang="en-US" dirty="0"/>
              <a:t>Presenter/unit/department name</a:t>
            </a:r>
          </a:p>
        </p:txBody>
      </p:sp>
      <p:sp>
        <p:nvSpPr>
          <p:cNvPr id="10" name="Text Placeholder 9"/>
          <p:cNvSpPr>
            <a:spLocks noGrp="1"/>
          </p:cNvSpPr>
          <p:nvPr>
            <p:ph type="body" sz="quarter" idx="12" hasCustomPrompt="1"/>
          </p:nvPr>
        </p:nvSpPr>
        <p:spPr>
          <a:xfrm>
            <a:off x="685800" y="2647950"/>
            <a:ext cx="8001000" cy="381000"/>
          </a:xfrm>
        </p:spPr>
        <p:txBody>
          <a:bodyPr/>
          <a:lstStyle>
            <a:lvl1pPr marL="0" indent="0">
              <a:buNone/>
              <a:defRPr sz="1200">
                <a:solidFill>
                  <a:schemeClr val="tx1">
                    <a:lumMod val="65000"/>
                    <a:lumOff val="35000"/>
                  </a:schemeClr>
                </a:solidFill>
              </a:defRPr>
            </a:lvl1pPr>
            <a:lvl2pPr marL="342946" indent="0">
              <a:buNone/>
              <a:defRPr sz="1200">
                <a:solidFill>
                  <a:srgbClr val="FFFFFF"/>
                </a:solidFill>
              </a:defRPr>
            </a:lvl2pPr>
            <a:lvl3pPr marL="685891" indent="0">
              <a:buNone/>
              <a:defRPr sz="1200">
                <a:solidFill>
                  <a:srgbClr val="FFFFFF"/>
                </a:solidFill>
              </a:defRPr>
            </a:lvl3pPr>
            <a:lvl4pPr marL="1028837" indent="0">
              <a:buNone/>
              <a:defRPr sz="1200">
                <a:solidFill>
                  <a:srgbClr val="FFFFFF"/>
                </a:solidFill>
              </a:defRPr>
            </a:lvl4pPr>
            <a:lvl5pPr marL="1371783" indent="0">
              <a:buNone/>
              <a:defRPr sz="1200">
                <a:solidFill>
                  <a:srgbClr val="FFFFFF"/>
                </a:solidFill>
              </a:defRPr>
            </a:lvl5pPr>
          </a:lstStyle>
          <a:p>
            <a:pPr lvl="0"/>
            <a:r>
              <a:rPr lang="en-US" dirty="0"/>
              <a:t>Date</a:t>
            </a:r>
          </a:p>
        </p:txBody>
      </p:sp>
      <p:pic>
        <p:nvPicPr>
          <p:cNvPr id="3" name="graphics_HD-title-maroon.png" descr="/Users/ranja/Documents/5-resources/ppt/2018 ppt-with R/new/working files/graphics_HD-title-maroon.png"/>
          <p:cNvPicPr>
            <a:picLocks noChangeAspect="1"/>
          </p:cNvPicPr>
          <p:nvPr userDrawn="1"/>
        </p:nvPicPr>
        <p:blipFill>
          <a:blip r:embed="rId2" r:link="rId3" cstate="print">
            <a:extLst>
              <a:ext uri="{28A0092B-C50C-407E-A947-70E740481C1C}">
                <a14:useLocalDpi xmlns:a14="http://schemas.microsoft.com/office/drawing/2010/main"/>
              </a:ext>
            </a:extLst>
          </a:blip>
          <a:stretch>
            <a:fillRect/>
          </a:stretch>
        </p:blipFill>
        <p:spPr>
          <a:xfrm>
            <a:off x="0" y="3760470"/>
            <a:ext cx="9144000" cy="1383030"/>
          </a:xfrm>
          <a:prstGeom prst="rect">
            <a:avLst/>
          </a:prstGeom>
        </p:spPr>
      </p:pic>
    </p:spTree>
    <p:extLst>
      <p:ext uri="{BB962C8B-B14F-4D97-AF65-F5344CB8AC3E}">
        <p14:creationId xmlns:p14="http://schemas.microsoft.com/office/powerpoint/2010/main" val="277070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5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4057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228600"/>
            <a:ext cx="5676900"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47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15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000" b="0" i="0" cap="none"/>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46" indent="0">
              <a:buNone/>
              <a:defRPr sz="1400"/>
            </a:lvl2pPr>
            <a:lvl3pPr marL="685891" indent="0">
              <a:buNone/>
              <a:defRPr sz="1200"/>
            </a:lvl3pPr>
            <a:lvl4pPr marL="1028837" indent="0">
              <a:buNone/>
              <a:defRPr sz="1100"/>
            </a:lvl4pPr>
            <a:lvl5pPr marL="1371783" indent="0">
              <a:buNone/>
              <a:defRPr sz="1100"/>
            </a:lvl5pPr>
            <a:lvl6pPr marL="1714729" indent="0">
              <a:buNone/>
              <a:defRPr sz="1100"/>
            </a:lvl6pPr>
            <a:lvl7pPr marL="2057674" indent="0">
              <a:buNone/>
              <a:defRPr sz="1100"/>
            </a:lvl7pPr>
            <a:lvl8pPr marL="2400620" indent="0">
              <a:buNone/>
              <a:defRPr sz="1100"/>
            </a:lvl8pPr>
            <a:lvl9pPr marL="2743566" indent="0">
              <a:buNone/>
              <a:defRPr sz="1100"/>
            </a:lvl9pPr>
          </a:lstStyle>
          <a:p>
            <a:pPr lvl="0"/>
            <a:r>
              <a:rPr lang="en-US"/>
              <a:t>Click to edit Master text styles</a:t>
            </a:r>
          </a:p>
        </p:txBody>
      </p:sp>
    </p:spTree>
    <p:extLst>
      <p:ext uri="{BB962C8B-B14F-4D97-AF65-F5344CB8AC3E}">
        <p14:creationId xmlns:p14="http://schemas.microsoft.com/office/powerpoint/2010/main" val="3738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465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8"/>
            <a:ext cx="4040188"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39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0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2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90"/>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170954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3"/>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40992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Users/ranja/Documents/5-resources/ppt/2018%20ppt-with%20R/new/working%20files/graphics_HD-M-maroon.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57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68589" tIns="34295" rIns="68589" bIns="34295"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314450"/>
            <a:ext cx="7772400" cy="2971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68589" tIns="34295" rIns="68589" bIns="3429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phics_HD-M-maroon.png" descr="/Users/ranja/Documents/5-resources/ppt/2018 ppt-with R/new/working files/graphics_HD-M-maroon.png"/>
          <p:cNvPicPr>
            <a:picLocks noChangeAspect="1"/>
          </p:cNvPicPr>
          <p:nvPr userDrawn="1"/>
        </p:nvPicPr>
        <p:blipFill>
          <a:blip r:embed="rId13" r:link="rId14" cstate="print">
            <a:extLst>
              <a:ext uri="{28A0092B-C50C-407E-A947-70E740481C1C}">
                <a14:useLocalDpi xmlns:a14="http://schemas.microsoft.com/office/drawing/2010/main"/>
              </a:ext>
            </a:extLst>
          </a:blip>
          <a:stretch>
            <a:fillRect/>
          </a:stretch>
        </p:blipFill>
        <p:spPr>
          <a:xfrm>
            <a:off x="0" y="4852035"/>
            <a:ext cx="9144000" cy="29146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300" b="0">
          <a:solidFill>
            <a:srgbClr val="7A0019"/>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2pPr>
      <a:lvl3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3pPr>
      <a:lvl4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4pPr>
      <a:lvl5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5pPr>
      <a:lvl6pPr marL="342946"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6pPr>
      <a:lvl7pPr marL="685891"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7pPr>
      <a:lvl8pPr marL="1028837"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8pPr>
      <a:lvl9pPr marL="1371783"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9pPr>
    </p:titleStyle>
    <p:bodyStyle>
      <a:lvl1pPr marL="257209" indent="-257209" algn="l" rtl="0" eaLnBrk="1" fontAlgn="base" hangingPunct="1">
        <a:spcBef>
          <a:spcPct val="20000"/>
        </a:spcBef>
        <a:spcAft>
          <a:spcPct val="0"/>
        </a:spcAft>
        <a:buClr>
          <a:srgbClr val="7A0019"/>
        </a:buClr>
        <a:buChar char="•"/>
        <a:defRPr sz="2400">
          <a:solidFill>
            <a:srgbClr val="595959"/>
          </a:solidFill>
          <a:latin typeface="+mn-lt"/>
          <a:ea typeface="ＭＳ Ｐゴシック" charset="0"/>
          <a:cs typeface="ＭＳ Ｐゴシック" charset="0"/>
        </a:defRPr>
      </a:lvl1pPr>
      <a:lvl2pPr marL="557287" indent="-214341" algn="l" rtl="0" eaLnBrk="1" fontAlgn="base" hangingPunct="1">
        <a:spcBef>
          <a:spcPct val="20000"/>
        </a:spcBef>
        <a:spcAft>
          <a:spcPct val="0"/>
        </a:spcAft>
        <a:buClr>
          <a:srgbClr val="7A0019"/>
        </a:buClr>
        <a:buChar char="–"/>
        <a:defRPr sz="2100">
          <a:solidFill>
            <a:srgbClr val="595959"/>
          </a:solidFill>
          <a:latin typeface="+mn-lt"/>
          <a:ea typeface="ＭＳ Ｐゴシック" charset="0"/>
        </a:defRPr>
      </a:lvl2pPr>
      <a:lvl3pPr marL="857364" indent="-171473" algn="l" rtl="0" eaLnBrk="1" fontAlgn="base" hangingPunct="1">
        <a:spcBef>
          <a:spcPct val="20000"/>
        </a:spcBef>
        <a:spcAft>
          <a:spcPct val="0"/>
        </a:spcAft>
        <a:buClr>
          <a:srgbClr val="7A0019"/>
        </a:buClr>
        <a:buChar char="•"/>
        <a:defRPr sz="1800">
          <a:solidFill>
            <a:srgbClr val="595959"/>
          </a:solidFill>
          <a:latin typeface="+mn-lt"/>
          <a:ea typeface="ＭＳ Ｐゴシック" charset="0"/>
        </a:defRPr>
      </a:lvl3pPr>
      <a:lvl4pPr marL="1200310"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4pPr>
      <a:lvl5pPr marL="1543256"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end-maroon.png"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90550"/>
            <a:ext cx="8001000" cy="1600200"/>
          </a:xfrm>
        </p:spPr>
        <p:txBody>
          <a:bodyPr/>
          <a:lstStyle/>
          <a:p>
            <a:r>
              <a:rPr lang="en-US" sz="3600" i="1" dirty="0"/>
              <a:t>My T32 Training Grant Experience</a:t>
            </a:r>
          </a:p>
        </p:txBody>
      </p:sp>
      <p:sp>
        <p:nvSpPr>
          <p:cNvPr id="3" name="Text Placeholder 2"/>
          <p:cNvSpPr>
            <a:spLocks noGrp="1"/>
          </p:cNvSpPr>
          <p:nvPr>
            <p:ph type="body" sz="quarter" idx="10"/>
          </p:nvPr>
        </p:nvSpPr>
        <p:spPr/>
        <p:txBody>
          <a:bodyPr/>
          <a:lstStyle/>
          <a:p>
            <a:r>
              <a:rPr lang="en-US" dirty="0"/>
              <a:t>Aidan Neher, Biostatistics PhD Student</a:t>
            </a:r>
          </a:p>
        </p:txBody>
      </p:sp>
      <p:sp>
        <p:nvSpPr>
          <p:cNvPr id="4" name="Text Placeholder 3"/>
          <p:cNvSpPr>
            <a:spLocks noGrp="1"/>
          </p:cNvSpPr>
          <p:nvPr>
            <p:ph type="body" sz="quarter" idx="12"/>
          </p:nvPr>
        </p:nvSpPr>
        <p:spPr/>
        <p:txBody>
          <a:bodyPr/>
          <a:lstStyle/>
          <a:p>
            <a:r>
              <a:rPr lang="en-US" dirty="0"/>
              <a:t>June 5, 2023</a:t>
            </a:r>
          </a:p>
        </p:txBody>
      </p:sp>
    </p:spTree>
    <p:extLst>
      <p:ext uri="{BB962C8B-B14F-4D97-AF65-F5344CB8AC3E}">
        <p14:creationId xmlns:p14="http://schemas.microsoft.com/office/powerpoint/2010/main" val="176664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FF9-A850-08F0-AA94-A143A04B53A4}"/>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96A29BDD-6880-6953-3778-FB019F4A171B}"/>
              </a:ext>
            </a:extLst>
          </p:cNvPr>
          <p:cNvSpPr>
            <a:spLocks noGrp="1"/>
          </p:cNvSpPr>
          <p:nvPr>
            <p:ph idx="1"/>
          </p:nvPr>
        </p:nvSpPr>
        <p:spPr/>
        <p:txBody>
          <a:bodyPr/>
          <a:lstStyle/>
          <a:p>
            <a:r>
              <a:rPr lang="en-US" dirty="0"/>
              <a:t>Mark </a:t>
            </a:r>
            <a:r>
              <a:rPr lang="en-US" dirty="0" err="1"/>
              <a:t>Fiecas</a:t>
            </a:r>
            <a:r>
              <a:rPr lang="en-US" dirty="0"/>
              <a:t>, Thierry </a:t>
            </a:r>
            <a:r>
              <a:rPr lang="en-US" dirty="0" err="1"/>
              <a:t>Chekouo</a:t>
            </a:r>
            <a:r>
              <a:rPr lang="en-US" dirty="0"/>
              <a:t>, and Sandra </a:t>
            </a:r>
            <a:r>
              <a:rPr lang="en-US" dirty="0" err="1"/>
              <a:t>Safo</a:t>
            </a:r>
            <a:r>
              <a:rPr lang="en-US" dirty="0"/>
              <a:t> for their mentorship</a:t>
            </a:r>
          </a:p>
          <a:p>
            <a:r>
              <a:rPr lang="en-US" dirty="0"/>
              <a:t>NIH for funding</a:t>
            </a:r>
          </a:p>
          <a:p>
            <a:r>
              <a:rPr lang="en-US" dirty="0"/>
              <a:t>T32 training program and its organizers </a:t>
            </a:r>
            <a:r>
              <a:rPr lang="en-US" dirty="0" err="1"/>
              <a:t>Saonli</a:t>
            </a:r>
            <a:r>
              <a:rPr lang="en-US" dirty="0"/>
              <a:t> </a:t>
            </a:r>
            <a:r>
              <a:rPr lang="en-US" dirty="0" err="1"/>
              <a:t>Basu</a:t>
            </a:r>
            <a:r>
              <a:rPr lang="en-US" dirty="0"/>
              <a:t>, </a:t>
            </a:r>
            <a:r>
              <a:rPr lang="en-US" dirty="0" err="1"/>
              <a:t>Tianzhong</a:t>
            </a:r>
            <a:r>
              <a:rPr lang="en-US" dirty="0"/>
              <a:t> Yang, and Wei Pan</a:t>
            </a:r>
          </a:p>
          <a:p>
            <a:r>
              <a:rPr lang="en-US" dirty="0"/>
              <a:t>Biostats faculty generally, fellow students, family, and friends for their support</a:t>
            </a:r>
          </a:p>
        </p:txBody>
      </p:sp>
    </p:spTree>
    <p:extLst>
      <p:ext uri="{BB962C8B-B14F-4D97-AF65-F5344CB8AC3E}">
        <p14:creationId xmlns:p14="http://schemas.microsoft.com/office/powerpoint/2010/main" val="329093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s_HD-end-maroon.png" descr="/Users/ranja/Documents/5-resources/ppt/2018 ppt-with R/new/working files/graphics_HD-end-maroon.png"/>
          <p:cNvPicPr>
            <a:picLocks noChangeAspect="1"/>
          </p:cNvPicPr>
          <p:nvPr/>
        </p:nvPicPr>
        <p:blipFill>
          <a:blip r:embed="rId2" r:link="rId3" cstate="print">
            <a:extLst>
              <a:ext uri="{28A0092B-C50C-407E-A947-70E740481C1C}">
                <a14:useLocalDpi xmlns:a14="http://schemas.microsoft.com/office/drawing/2010/main"/>
              </a:ext>
            </a:extLst>
          </a:blip>
          <a:stretch>
            <a:fillRect/>
          </a:stretch>
        </p:blipFill>
        <p:spPr>
          <a:xfrm>
            <a:off x="0" y="0"/>
            <a:ext cx="9140615" cy="5143500"/>
          </a:xfrm>
          <a:prstGeom prst="rect">
            <a:avLst/>
          </a:prstGeom>
        </p:spPr>
      </p:pic>
    </p:spTree>
    <p:extLst>
      <p:ext uri="{BB962C8B-B14F-4D97-AF65-F5344CB8AC3E}">
        <p14:creationId xmlns:p14="http://schemas.microsoft.com/office/powerpoint/2010/main" val="92780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8A8-4564-95D5-BAE9-F44B5C74B57E}"/>
              </a:ext>
            </a:extLst>
          </p:cNvPr>
          <p:cNvSpPr>
            <a:spLocks noGrp="1"/>
          </p:cNvSpPr>
          <p:nvPr>
            <p:ph type="title"/>
          </p:nvPr>
        </p:nvSpPr>
        <p:spPr/>
        <p:txBody>
          <a:bodyPr/>
          <a:lstStyle/>
          <a:p>
            <a:r>
              <a:rPr lang="en-US" dirty="0"/>
              <a:t>Model: Longitudinal Extension</a:t>
            </a:r>
          </a:p>
        </p:txBody>
      </p:sp>
      <p:pic>
        <p:nvPicPr>
          <p:cNvPr id="7" name="Content Placeholder 6" descr="A picture containing text, font, white, screenshot&#10;&#10;Description automatically generated">
            <a:extLst>
              <a:ext uri="{FF2B5EF4-FFF2-40B4-BE49-F238E27FC236}">
                <a16:creationId xmlns:a16="http://schemas.microsoft.com/office/drawing/2014/main" id="{40FB6F4A-EA53-EF85-3E23-4CC2D9E35AE7}"/>
              </a:ext>
            </a:extLst>
          </p:cNvPr>
          <p:cNvPicPr>
            <a:picLocks noGrp="1" noChangeAspect="1"/>
          </p:cNvPicPr>
          <p:nvPr>
            <p:ph idx="1"/>
          </p:nvPr>
        </p:nvPicPr>
        <p:blipFill>
          <a:blip r:embed="rId3"/>
          <a:stretch>
            <a:fillRect/>
          </a:stretch>
        </p:blipFill>
        <p:spPr>
          <a:xfrm>
            <a:off x="685800" y="971550"/>
            <a:ext cx="8249970" cy="3429000"/>
          </a:xfrm>
        </p:spPr>
      </p:pic>
    </p:spTree>
    <p:extLst>
      <p:ext uri="{BB962C8B-B14F-4D97-AF65-F5344CB8AC3E}">
        <p14:creationId xmlns:p14="http://schemas.microsoft.com/office/powerpoint/2010/main" val="271298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8A8-4564-95D5-BAE9-F44B5C74B57E}"/>
              </a:ext>
            </a:extLst>
          </p:cNvPr>
          <p:cNvSpPr>
            <a:spLocks noGrp="1"/>
          </p:cNvSpPr>
          <p:nvPr>
            <p:ph type="title"/>
          </p:nvPr>
        </p:nvSpPr>
        <p:spPr/>
        <p:txBody>
          <a:bodyPr/>
          <a:lstStyle/>
          <a:p>
            <a:r>
              <a:rPr lang="en-US" dirty="0"/>
              <a:t>Model: Nested Random Effects</a:t>
            </a:r>
          </a:p>
        </p:txBody>
      </p:sp>
      <p:pic>
        <p:nvPicPr>
          <p:cNvPr id="6" name="Content Placeholder 5" descr="A picture containing text, font, white, algebra&#10;&#10;Description automatically generated">
            <a:extLst>
              <a:ext uri="{FF2B5EF4-FFF2-40B4-BE49-F238E27FC236}">
                <a16:creationId xmlns:a16="http://schemas.microsoft.com/office/drawing/2014/main" id="{217D3D20-A846-F61B-C2B6-44061AFC4CD4}"/>
              </a:ext>
            </a:extLst>
          </p:cNvPr>
          <p:cNvPicPr>
            <a:picLocks noGrp="1" noChangeAspect="1"/>
          </p:cNvPicPr>
          <p:nvPr>
            <p:ph idx="1"/>
          </p:nvPr>
        </p:nvPicPr>
        <p:blipFill>
          <a:blip r:embed="rId3"/>
          <a:stretch>
            <a:fillRect/>
          </a:stretch>
        </p:blipFill>
        <p:spPr>
          <a:xfrm>
            <a:off x="685799" y="971550"/>
            <a:ext cx="8271803" cy="3200400"/>
          </a:xfrm>
        </p:spPr>
      </p:pic>
    </p:spTree>
    <p:extLst>
      <p:ext uri="{BB962C8B-B14F-4D97-AF65-F5344CB8AC3E}">
        <p14:creationId xmlns:p14="http://schemas.microsoft.com/office/powerpoint/2010/main" val="258677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2893-FDA8-8738-3CEA-ACF0F4F59CC0}"/>
              </a:ext>
            </a:extLst>
          </p:cNvPr>
          <p:cNvSpPr>
            <a:spLocks noGrp="1"/>
          </p:cNvSpPr>
          <p:nvPr>
            <p:ph type="title"/>
          </p:nvPr>
        </p:nvSpPr>
        <p:spPr/>
        <p:txBody>
          <a:bodyPr/>
          <a:lstStyle/>
          <a:p>
            <a:r>
              <a:rPr lang="en-US" dirty="0"/>
              <a:t>What will I share?</a:t>
            </a:r>
          </a:p>
        </p:txBody>
      </p:sp>
      <p:sp>
        <p:nvSpPr>
          <p:cNvPr id="3" name="Content Placeholder 2">
            <a:extLst>
              <a:ext uri="{FF2B5EF4-FFF2-40B4-BE49-F238E27FC236}">
                <a16:creationId xmlns:a16="http://schemas.microsoft.com/office/drawing/2014/main" id="{21FF2CCD-769D-6040-F617-F2D128DAD9E0}"/>
              </a:ext>
            </a:extLst>
          </p:cNvPr>
          <p:cNvSpPr>
            <a:spLocks noGrp="1"/>
          </p:cNvSpPr>
          <p:nvPr>
            <p:ph idx="1"/>
          </p:nvPr>
        </p:nvSpPr>
        <p:spPr/>
        <p:txBody>
          <a:bodyPr/>
          <a:lstStyle/>
          <a:p>
            <a:r>
              <a:rPr lang="en-US" b="1" dirty="0"/>
              <a:t>Intro</a:t>
            </a:r>
            <a:r>
              <a:rPr lang="en-US" dirty="0"/>
              <a:t>: How I came to participate in the program</a:t>
            </a:r>
          </a:p>
          <a:p>
            <a:r>
              <a:rPr lang="en-US" b="1" dirty="0"/>
              <a:t>Research</a:t>
            </a:r>
            <a:r>
              <a:rPr lang="en-US" dirty="0"/>
              <a:t>: Longitudinal Bayesian integrative analysis with Mark </a:t>
            </a:r>
            <a:r>
              <a:rPr lang="en-US" dirty="0" err="1"/>
              <a:t>Fiecas</a:t>
            </a:r>
            <a:r>
              <a:rPr lang="en-US" dirty="0"/>
              <a:t>, Thierry </a:t>
            </a:r>
            <a:r>
              <a:rPr lang="en-US" dirty="0" err="1"/>
              <a:t>Chekouo</a:t>
            </a:r>
            <a:r>
              <a:rPr lang="en-US" dirty="0"/>
              <a:t>, and Sandra </a:t>
            </a:r>
            <a:r>
              <a:rPr lang="en-US" dirty="0" err="1"/>
              <a:t>Safo</a:t>
            </a:r>
            <a:endParaRPr lang="en-US" dirty="0"/>
          </a:p>
          <a:p>
            <a:r>
              <a:rPr lang="en-US" b="1" dirty="0"/>
              <a:t>Takeaways</a:t>
            </a:r>
            <a:r>
              <a:rPr lang="en-US" dirty="0"/>
              <a:t> from first year in T32 training program</a:t>
            </a:r>
          </a:p>
        </p:txBody>
      </p:sp>
    </p:spTree>
    <p:extLst>
      <p:ext uri="{BB962C8B-B14F-4D97-AF65-F5344CB8AC3E}">
        <p14:creationId xmlns:p14="http://schemas.microsoft.com/office/powerpoint/2010/main" val="96005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688C-55D1-0E1C-93C0-2F094EA377F4}"/>
              </a:ext>
            </a:extLst>
          </p:cNvPr>
          <p:cNvSpPr>
            <a:spLocks noGrp="1"/>
          </p:cNvSpPr>
          <p:nvPr>
            <p:ph type="title"/>
          </p:nvPr>
        </p:nvSpPr>
        <p:spPr>
          <a:xfrm>
            <a:off x="685800" y="228600"/>
            <a:ext cx="7772400" cy="857250"/>
          </a:xfrm>
        </p:spPr>
        <p:txBody>
          <a:bodyPr wrap="square" anchor="ctr">
            <a:normAutofit/>
          </a:bodyPr>
          <a:lstStyle/>
          <a:p>
            <a:r>
              <a:rPr lang="en-US" dirty="0"/>
              <a:t>Intro: An overextended year 1</a:t>
            </a:r>
          </a:p>
        </p:txBody>
      </p:sp>
      <p:pic>
        <p:nvPicPr>
          <p:cNvPr id="1026" name="Picture 2" descr="A person smiling at the camera&#10;&#10;Description automatically generated with medium confidence">
            <a:extLst>
              <a:ext uri="{FF2B5EF4-FFF2-40B4-BE49-F238E27FC236}">
                <a16:creationId xmlns:a16="http://schemas.microsoft.com/office/drawing/2014/main" id="{64900E47-6C89-5C15-9E39-DEAF728E34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4900" y="1314450"/>
            <a:ext cx="2971800" cy="2971800"/>
          </a:xfrm>
          <a:prstGeom prst="rect">
            <a:avLst/>
          </a:prstGeom>
          <a:solidFill>
            <a:srgbClr val="FFFFFF"/>
          </a:solidFill>
        </p:spPr>
      </p:pic>
      <p:sp>
        <p:nvSpPr>
          <p:cNvPr id="3" name="Content Placeholder 2">
            <a:extLst>
              <a:ext uri="{FF2B5EF4-FFF2-40B4-BE49-F238E27FC236}">
                <a16:creationId xmlns:a16="http://schemas.microsoft.com/office/drawing/2014/main" id="{E90B6195-DF93-B3FB-FB19-692A8B1BF7EA}"/>
              </a:ext>
            </a:extLst>
          </p:cNvPr>
          <p:cNvSpPr>
            <a:spLocks noGrp="1"/>
          </p:cNvSpPr>
          <p:nvPr>
            <p:ph sz="half" idx="2"/>
          </p:nvPr>
        </p:nvSpPr>
        <p:spPr>
          <a:xfrm>
            <a:off x="4648200" y="1314450"/>
            <a:ext cx="3810000" cy="2971800"/>
          </a:xfrm>
        </p:spPr>
        <p:txBody>
          <a:bodyPr wrap="square" anchor="t">
            <a:normAutofit/>
          </a:bodyPr>
          <a:lstStyle/>
          <a:p>
            <a:r>
              <a:rPr lang="en-US" dirty="0"/>
              <a:t>Very much excited, I updated my LinkedIn</a:t>
            </a:r>
          </a:p>
          <a:p>
            <a:r>
              <a:rPr lang="en-US" dirty="0"/>
              <a:t>Biology major who worked between BA and grad school</a:t>
            </a:r>
          </a:p>
          <a:p>
            <a:r>
              <a:rPr lang="en-US" dirty="0"/>
              <a:t>Two RAs + Classes = Lots of expectation juggling</a:t>
            </a:r>
          </a:p>
          <a:p>
            <a:r>
              <a:rPr lang="en-US" dirty="0"/>
              <a:t>Rarely exercised/ took a break/ asked for help …</a:t>
            </a:r>
          </a:p>
        </p:txBody>
      </p:sp>
    </p:spTree>
    <p:extLst>
      <p:ext uri="{BB962C8B-B14F-4D97-AF65-F5344CB8AC3E}">
        <p14:creationId xmlns:p14="http://schemas.microsoft.com/office/powerpoint/2010/main" val="111885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A9C7-53F3-2BA1-D466-151A0F947448}"/>
              </a:ext>
            </a:extLst>
          </p:cNvPr>
          <p:cNvSpPr>
            <a:spLocks noGrp="1"/>
          </p:cNvSpPr>
          <p:nvPr>
            <p:ph type="title"/>
          </p:nvPr>
        </p:nvSpPr>
        <p:spPr>
          <a:xfrm>
            <a:off x="685800" y="228600"/>
            <a:ext cx="7772400" cy="857250"/>
          </a:xfrm>
        </p:spPr>
        <p:txBody>
          <a:bodyPr wrap="square" anchor="ctr">
            <a:normAutofit/>
          </a:bodyPr>
          <a:lstStyle/>
          <a:p>
            <a:r>
              <a:rPr lang="en-US" dirty="0"/>
              <a:t>Intro: T32 offered me time and space</a:t>
            </a:r>
          </a:p>
        </p:txBody>
      </p:sp>
      <p:sp>
        <p:nvSpPr>
          <p:cNvPr id="3" name="Content Placeholder 2">
            <a:extLst>
              <a:ext uri="{FF2B5EF4-FFF2-40B4-BE49-F238E27FC236}">
                <a16:creationId xmlns:a16="http://schemas.microsoft.com/office/drawing/2014/main" id="{F4EABADA-7345-050D-9B84-CC86DA6D6272}"/>
              </a:ext>
            </a:extLst>
          </p:cNvPr>
          <p:cNvSpPr>
            <a:spLocks noGrp="1"/>
          </p:cNvSpPr>
          <p:nvPr>
            <p:ph sz="half" idx="1"/>
          </p:nvPr>
        </p:nvSpPr>
        <p:spPr>
          <a:xfrm>
            <a:off x="685800" y="1314450"/>
            <a:ext cx="3810000" cy="2971800"/>
          </a:xfrm>
        </p:spPr>
        <p:txBody>
          <a:bodyPr wrap="square" anchor="t">
            <a:normAutofit/>
          </a:bodyPr>
          <a:lstStyle/>
          <a:p>
            <a:pPr>
              <a:lnSpc>
                <a:spcPct val="90000"/>
              </a:lnSpc>
            </a:pPr>
            <a:r>
              <a:rPr lang="en-US" sz="1900" dirty="0"/>
              <a:t>My research consolidated</a:t>
            </a:r>
          </a:p>
          <a:p>
            <a:pPr>
              <a:lnSpc>
                <a:spcPct val="90000"/>
              </a:lnSpc>
            </a:pPr>
            <a:r>
              <a:rPr lang="en-US" sz="1900" dirty="0"/>
              <a:t>Technical experimentation e.g. Plink for GWAS</a:t>
            </a:r>
          </a:p>
          <a:p>
            <a:pPr>
              <a:lnSpc>
                <a:spcPct val="90000"/>
              </a:lnSpc>
            </a:pPr>
            <a:r>
              <a:rPr lang="en-US" sz="1900" dirty="0"/>
              <a:t>High-Dimensional Work Group: </a:t>
            </a:r>
            <a:r>
              <a:rPr lang="en-US" sz="1900" i="1" dirty="0"/>
              <a:t>Cooperative learning for Multiview analysis (Ding et al. 2022)</a:t>
            </a:r>
            <a:endParaRPr lang="en-US" sz="1900" dirty="0"/>
          </a:p>
          <a:p>
            <a:pPr>
              <a:lnSpc>
                <a:spcPct val="90000"/>
              </a:lnSpc>
            </a:pPr>
            <a:r>
              <a:rPr lang="en-US" sz="1900" dirty="0"/>
              <a:t>NSF GRFP application: Good learning experience.</a:t>
            </a:r>
          </a:p>
          <a:p>
            <a:pPr>
              <a:lnSpc>
                <a:spcPct val="90000"/>
              </a:lnSpc>
            </a:pPr>
            <a:endParaRPr lang="en-US" sz="1900" dirty="0"/>
          </a:p>
        </p:txBody>
      </p:sp>
      <p:pic>
        <p:nvPicPr>
          <p:cNvPr id="4" name="Picture 3" descr="Background pattern&#10;&#10;Description automatically generated">
            <a:extLst>
              <a:ext uri="{FF2B5EF4-FFF2-40B4-BE49-F238E27FC236}">
                <a16:creationId xmlns:a16="http://schemas.microsoft.com/office/drawing/2014/main" id="{14DD571D-BB15-6510-D96B-40217DAA4FFF}"/>
              </a:ext>
            </a:extLst>
          </p:cNvPr>
          <p:cNvPicPr>
            <a:picLocks noChangeAspect="1"/>
          </p:cNvPicPr>
          <p:nvPr/>
        </p:nvPicPr>
        <p:blipFill rotWithShape="1">
          <a:blip r:embed="rId3"/>
          <a:srcRect l="5307" t="23794" r="16480" b="12849"/>
          <a:stretch/>
        </p:blipFill>
        <p:spPr>
          <a:xfrm>
            <a:off x="4718885" y="1314450"/>
            <a:ext cx="3668630" cy="2971800"/>
          </a:xfrm>
          <a:prstGeom prst="rect">
            <a:avLst/>
          </a:prstGeom>
          <a:noFill/>
        </p:spPr>
      </p:pic>
    </p:spTree>
    <p:extLst>
      <p:ext uri="{BB962C8B-B14F-4D97-AF65-F5344CB8AC3E}">
        <p14:creationId xmlns:p14="http://schemas.microsoft.com/office/powerpoint/2010/main" val="227007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9A3C-FB16-58B9-2A14-FE578503BEF2}"/>
              </a:ext>
            </a:extLst>
          </p:cNvPr>
          <p:cNvSpPr>
            <a:spLocks noGrp="1"/>
          </p:cNvSpPr>
          <p:nvPr>
            <p:ph type="title"/>
          </p:nvPr>
        </p:nvSpPr>
        <p:spPr>
          <a:xfrm>
            <a:off x="685800" y="228600"/>
            <a:ext cx="7772400" cy="1504950"/>
          </a:xfrm>
        </p:spPr>
        <p:txBody>
          <a:bodyPr wrap="square" anchor="ctr">
            <a:noAutofit/>
          </a:bodyPr>
          <a:lstStyle/>
          <a:p>
            <a:r>
              <a:rPr lang="en-US" sz="2800" dirty="0"/>
              <a:t>Research: Spontaneous connection led to work with Thierry </a:t>
            </a:r>
            <a:r>
              <a:rPr lang="en-US" sz="2800" dirty="0" err="1"/>
              <a:t>Chekouo</a:t>
            </a:r>
            <a:r>
              <a:rPr lang="en-US" sz="2800" dirty="0"/>
              <a:t> and Sandra </a:t>
            </a:r>
            <a:r>
              <a:rPr lang="en-US" sz="2800" dirty="0" err="1"/>
              <a:t>Safo</a:t>
            </a:r>
            <a:endParaRPr lang="en-US" sz="2800" dirty="0"/>
          </a:p>
        </p:txBody>
      </p:sp>
      <p:sp>
        <p:nvSpPr>
          <p:cNvPr id="3" name="Content Placeholder 2">
            <a:extLst>
              <a:ext uri="{FF2B5EF4-FFF2-40B4-BE49-F238E27FC236}">
                <a16:creationId xmlns:a16="http://schemas.microsoft.com/office/drawing/2014/main" id="{50BB6458-99E1-4C85-550C-4ECD95DADDA8}"/>
              </a:ext>
            </a:extLst>
          </p:cNvPr>
          <p:cNvSpPr>
            <a:spLocks noGrp="1"/>
          </p:cNvSpPr>
          <p:nvPr>
            <p:ph sz="half" idx="1"/>
          </p:nvPr>
        </p:nvSpPr>
        <p:spPr>
          <a:xfrm>
            <a:off x="685800" y="1733550"/>
            <a:ext cx="7772400" cy="2552700"/>
          </a:xfrm>
        </p:spPr>
        <p:txBody>
          <a:bodyPr wrap="square" anchor="t">
            <a:normAutofit/>
          </a:bodyPr>
          <a:lstStyle/>
          <a:p>
            <a:r>
              <a:rPr lang="en-US" sz="2400" dirty="0"/>
              <a:t>The Adolescent Brain and Cognitive Development (ABCD) Study is the largest </a:t>
            </a:r>
            <a:r>
              <a:rPr lang="en-US" sz="2400" b="1" dirty="0"/>
              <a:t>longitudinal</a:t>
            </a:r>
            <a:r>
              <a:rPr lang="en-US" sz="2400" dirty="0"/>
              <a:t> study of brain development and child health in the US</a:t>
            </a:r>
          </a:p>
          <a:p>
            <a:r>
              <a:rPr lang="en-US" sz="2400" i="1" dirty="0"/>
              <a:t>Bayesian integrative analysis and prediction with application to atherosclerosis cardiovascular disease </a:t>
            </a:r>
            <a:r>
              <a:rPr lang="en-US" sz="2400" dirty="0"/>
              <a:t>(</a:t>
            </a:r>
            <a:r>
              <a:rPr lang="en-US" sz="2400" dirty="0" err="1"/>
              <a:t>Chekouo</a:t>
            </a:r>
            <a:r>
              <a:rPr lang="en-US" sz="2400" dirty="0"/>
              <a:t> and </a:t>
            </a:r>
            <a:r>
              <a:rPr lang="en-US" sz="2400" dirty="0" err="1"/>
              <a:t>Safo</a:t>
            </a:r>
            <a:r>
              <a:rPr lang="en-US" sz="2400" dirty="0"/>
              <a:t> 2021) foundation for extension</a:t>
            </a:r>
          </a:p>
        </p:txBody>
      </p:sp>
    </p:spTree>
    <p:extLst>
      <p:ext uri="{BB962C8B-B14F-4D97-AF65-F5344CB8AC3E}">
        <p14:creationId xmlns:p14="http://schemas.microsoft.com/office/powerpoint/2010/main" val="372243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3433-F648-B6B7-6B1D-C163396A7EAA}"/>
              </a:ext>
            </a:extLst>
          </p:cNvPr>
          <p:cNvSpPr>
            <a:spLocks noGrp="1"/>
          </p:cNvSpPr>
          <p:nvPr>
            <p:ph type="title"/>
          </p:nvPr>
        </p:nvSpPr>
        <p:spPr>
          <a:xfrm>
            <a:off x="685800" y="217004"/>
            <a:ext cx="7772400" cy="1085850"/>
          </a:xfrm>
        </p:spPr>
        <p:txBody>
          <a:bodyPr/>
          <a:lstStyle/>
          <a:p>
            <a:r>
              <a:rPr lang="en-US" dirty="0"/>
              <a:t>Research: About the ABCD Study®</a:t>
            </a:r>
          </a:p>
        </p:txBody>
      </p:sp>
      <p:sp>
        <p:nvSpPr>
          <p:cNvPr id="3" name="Content Placeholder 2">
            <a:extLst>
              <a:ext uri="{FF2B5EF4-FFF2-40B4-BE49-F238E27FC236}">
                <a16:creationId xmlns:a16="http://schemas.microsoft.com/office/drawing/2014/main" id="{CC92ADA4-1E1C-61AC-5B1F-361C919DB815}"/>
              </a:ext>
            </a:extLst>
          </p:cNvPr>
          <p:cNvSpPr>
            <a:spLocks noGrp="1"/>
          </p:cNvSpPr>
          <p:nvPr>
            <p:ph idx="1"/>
          </p:nvPr>
        </p:nvSpPr>
        <p:spPr>
          <a:xfrm>
            <a:off x="685800" y="1288774"/>
            <a:ext cx="7772400" cy="2971800"/>
          </a:xfrm>
        </p:spPr>
        <p:txBody>
          <a:bodyPr/>
          <a:lstStyle/>
          <a:p>
            <a:r>
              <a:rPr lang="en-US" dirty="0"/>
              <a:t>Data available from 21 sites</a:t>
            </a:r>
          </a:p>
          <a:p>
            <a:r>
              <a:rPr lang="en-US" dirty="0"/>
              <a:t>Neuroimaging data available at 2 time points</a:t>
            </a:r>
          </a:p>
          <a:p>
            <a:r>
              <a:rPr lang="en-US" dirty="0"/>
              <a:t>Excluded subjects missing neuroimaging data: </a:t>
            </a:r>
          </a:p>
          <a:p>
            <a:pPr marL="342946" lvl="1" indent="0">
              <a:buNone/>
            </a:pPr>
            <a:r>
              <a:rPr lang="en-US" sz="2400" dirty="0"/>
              <a:t>N = 7,827 / 11,880 total in the ABCD Study®</a:t>
            </a:r>
          </a:p>
          <a:p>
            <a:r>
              <a:rPr lang="en-US" dirty="0"/>
              <a:t>Omics data: 34 regions x2 hemispheres x2 structural MRI metrics cortical thickness and surface area = 128 features (for now)</a:t>
            </a:r>
          </a:p>
        </p:txBody>
      </p:sp>
    </p:spTree>
    <p:extLst>
      <p:ext uri="{BB962C8B-B14F-4D97-AF65-F5344CB8AC3E}">
        <p14:creationId xmlns:p14="http://schemas.microsoft.com/office/powerpoint/2010/main" val="8627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8A8-4564-95D5-BAE9-F44B5C74B57E}"/>
              </a:ext>
            </a:extLst>
          </p:cNvPr>
          <p:cNvSpPr>
            <a:spLocks noGrp="1"/>
          </p:cNvSpPr>
          <p:nvPr>
            <p:ph type="title"/>
          </p:nvPr>
        </p:nvSpPr>
        <p:spPr/>
        <p:txBody>
          <a:bodyPr/>
          <a:lstStyle/>
          <a:p>
            <a:r>
              <a:rPr lang="en-US" dirty="0"/>
              <a:t>Model: Longitudinal Extension</a:t>
            </a:r>
          </a:p>
        </p:txBody>
      </p:sp>
      <p:pic>
        <p:nvPicPr>
          <p:cNvPr id="6" name="Picture 5">
            <a:extLst>
              <a:ext uri="{FF2B5EF4-FFF2-40B4-BE49-F238E27FC236}">
                <a16:creationId xmlns:a16="http://schemas.microsoft.com/office/drawing/2014/main" id="{DF0F4C60-6772-2FEC-D89F-2E687C5EA272}"/>
              </a:ext>
            </a:extLst>
          </p:cNvPr>
          <p:cNvPicPr>
            <a:picLocks noChangeAspect="1"/>
          </p:cNvPicPr>
          <p:nvPr/>
        </p:nvPicPr>
        <p:blipFill>
          <a:blip r:embed="rId3"/>
          <a:stretch>
            <a:fillRect/>
          </a:stretch>
        </p:blipFill>
        <p:spPr>
          <a:xfrm>
            <a:off x="5049628" y="1814204"/>
            <a:ext cx="3619373" cy="612100"/>
          </a:xfrm>
          <a:prstGeom prst="rect">
            <a:avLst/>
          </a:prstGeom>
        </p:spPr>
      </p:pic>
      <p:pic>
        <p:nvPicPr>
          <p:cNvPr id="11" name="Picture 10" descr="A black text on a white background&#10;&#10;Description automatically generated with low confidence">
            <a:extLst>
              <a:ext uri="{FF2B5EF4-FFF2-40B4-BE49-F238E27FC236}">
                <a16:creationId xmlns:a16="http://schemas.microsoft.com/office/drawing/2014/main" id="{EAD83C6E-ED9E-0095-5458-91B4CD88A873}"/>
              </a:ext>
            </a:extLst>
          </p:cNvPr>
          <p:cNvPicPr>
            <a:picLocks noChangeAspect="1"/>
          </p:cNvPicPr>
          <p:nvPr/>
        </p:nvPicPr>
        <p:blipFill>
          <a:blip r:embed="rId4"/>
          <a:stretch>
            <a:fillRect/>
          </a:stretch>
        </p:blipFill>
        <p:spPr>
          <a:xfrm>
            <a:off x="4999350" y="2626845"/>
            <a:ext cx="4121459" cy="1069994"/>
          </a:xfrm>
          <a:prstGeom prst="rect">
            <a:avLst/>
          </a:prstGeom>
        </p:spPr>
      </p:pic>
      <p:sp>
        <p:nvSpPr>
          <p:cNvPr id="17" name="TextBox 16">
            <a:extLst>
              <a:ext uri="{FF2B5EF4-FFF2-40B4-BE49-F238E27FC236}">
                <a16:creationId xmlns:a16="http://schemas.microsoft.com/office/drawing/2014/main" id="{21288272-AB44-D9EC-59BD-A3A2F4974960}"/>
              </a:ext>
            </a:extLst>
          </p:cNvPr>
          <p:cNvSpPr txBox="1"/>
          <p:nvPr/>
        </p:nvSpPr>
        <p:spPr>
          <a:xfrm>
            <a:off x="685800" y="1047328"/>
            <a:ext cx="5257802" cy="369332"/>
          </a:xfrm>
          <a:prstGeom prst="rect">
            <a:avLst/>
          </a:prstGeom>
          <a:noFill/>
        </p:spPr>
        <p:txBody>
          <a:bodyPr wrap="square" rtlCol="0">
            <a:spAutoFit/>
          </a:bodyPr>
          <a:lstStyle/>
          <a:p>
            <a:r>
              <a:rPr lang="en-US" dirty="0"/>
              <a:t>Indices: </a:t>
            </a:r>
            <a:r>
              <a:rPr lang="en-US" dirty="0" err="1"/>
              <a:t>i</a:t>
            </a:r>
            <a:r>
              <a:rPr lang="en-US" dirty="0"/>
              <a:t> subject, j feature, t time, l component</a:t>
            </a:r>
          </a:p>
        </p:txBody>
      </p:sp>
      <p:pic>
        <p:nvPicPr>
          <p:cNvPr id="23" name="Picture 22" descr="A screenshot of a computer&#10;&#10;Description automatically generated with low confidence">
            <a:extLst>
              <a:ext uri="{FF2B5EF4-FFF2-40B4-BE49-F238E27FC236}">
                <a16:creationId xmlns:a16="http://schemas.microsoft.com/office/drawing/2014/main" id="{67B5375E-F9D4-084E-E6C2-03702633FDDC}"/>
              </a:ext>
            </a:extLst>
          </p:cNvPr>
          <p:cNvPicPr>
            <a:picLocks noChangeAspect="1"/>
          </p:cNvPicPr>
          <p:nvPr/>
        </p:nvPicPr>
        <p:blipFill rotWithShape="1">
          <a:blip r:embed="rId5"/>
          <a:srcRect l="28002" t="10995" r="36442" b="51225"/>
          <a:stretch/>
        </p:blipFill>
        <p:spPr>
          <a:xfrm>
            <a:off x="762000" y="1454693"/>
            <a:ext cx="4287628" cy="3416915"/>
          </a:xfrm>
          <a:prstGeom prst="rect">
            <a:avLst/>
          </a:prstGeom>
        </p:spPr>
      </p:pic>
    </p:spTree>
    <p:extLst>
      <p:ext uri="{BB962C8B-B14F-4D97-AF65-F5344CB8AC3E}">
        <p14:creationId xmlns:p14="http://schemas.microsoft.com/office/powerpoint/2010/main" val="239473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C53B-3DCF-37C3-F247-38F9DAFC6D58}"/>
              </a:ext>
            </a:extLst>
          </p:cNvPr>
          <p:cNvSpPr>
            <a:spLocks noGrp="1"/>
          </p:cNvSpPr>
          <p:nvPr>
            <p:ph type="title"/>
          </p:nvPr>
        </p:nvSpPr>
        <p:spPr/>
        <p:txBody>
          <a:bodyPr/>
          <a:lstStyle/>
          <a:p>
            <a:r>
              <a:rPr lang="en-US" dirty="0"/>
              <a:t>Research: Where I’m at &amp; next steps</a:t>
            </a:r>
          </a:p>
        </p:txBody>
      </p:sp>
      <p:sp>
        <p:nvSpPr>
          <p:cNvPr id="3" name="Content Placeholder 2">
            <a:extLst>
              <a:ext uri="{FF2B5EF4-FFF2-40B4-BE49-F238E27FC236}">
                <a16:creationId xmlns:a16="http://schemas.microsoft.com/office/drawing/2014/main" id="{99E4E818-9F70-B8EF-A35D-5769803882A9}"/>
              </a:ext>
            </a:extLst>
          </p:cNvPr>
          <p:cNvSpPr>
            <a:spLocks noGrp="1"/>
          </p:cNvSpPr>
          <p:nvPr>
            <p:ph idx="1"/>
          </p:nvPr>
        </p:nvSpPr>
        <p:spPr>
          <a:xfrm>
            <a:off x="685800" y="1085850"/>
            <a:ext cx="7772400" cy="3619500"/>
          </a:xfrm>
        </p:spPr>
        <p:txBody>
          <a:bodyPr/>
          <a:lstStyle/>
          <a:p>
            <a:r>
              <a:rPr lang="en-US" dirty="0"/>
              <a:t>Working on cross-sectional implementation in R</a:t>
            </a:r>
          </a:p>
          <a:p>
            <a:r>
              <a:rPr lang="en-US" dirty="0"/>
              <a:t>A Few Questions:</a:t>
            </a:r>
          </a:p>
          <a:p>
            <a:pPr lvl="1"/>
            <a:r>
              <a:rPr lang="en-US" dirty="0"/>
              <a:t>How might I implement the method so it’s scalable?</a:t>
            </a:r>
          </a:p>
          <a:p>
            <a:pPr lvl="1"/>
            <a:r>
              <a:rPr lang="en-US" dirty="0"/>
              <a:t>Is the combination of imaging data, covariates, and clinical outcomes biologically meaningful? How might we incorporate prior information? </a:t>
            </a:r>
          </a:p>
          <a:p>
            <a:r>
              <a:rPr lang="en-US" dirty="0"/>
              <a:t>Deadlines are helpful: ENAR paper competition </a:t>
            </a:r>
            <a:r>
              <a:rPr lang="en-US" dirty="0">
                <a:sym typeface="Wingdings" pitchFamily="2" charset="2"/>
              </a:rPr>
              <a:t> </a:t>
            </a:r>
            <a:endParaRPr lang="en-US" dirty="0"/>
          </a:p>
        </p:txBody>
      </p:sp>
    </p:spTree>
    <p:extLst>
      <p:ext uri="{BB962C8B-B14F-4D97-AF65-F5344CB8AC3E}">
        <p14:creationId xmlns:p14="http://schemas.microsoft.com/office/powerpoint/2010/main" val="58587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A04C-CB9A-7D0C-7B15-2780963E3BD3}"/>
              </a:ext>
            </a:extLst>
          </p:cNvPr>
          <p:cNvSpPr>
            <a:spLocks noGrp="1"/>
          </p:cNvSpPr>
          <p:nvPr>
            <p:ph type="title"/>
          </p:nvPr>
        </p:nvSpPr>
        <p:spPr/>
        <p:txBody>
          <a:bodyPr/>
          <a:lstStyle/>
          <a:p>
            <a:r>
              <a:rPr lang="en-US" dirty="0"/>
              <a:t>T32 Takeaways</a:t>
            </a:r>
          </a:p>
        </p:txBody>
      </p:sp>
      <p:sp>
        <p:nvSpPr>
          <p:cNvPr id="3" name="Content Placeholder 2">
            <a:extLst>
              <a:ext uri="{FF2B5EF4-FFF2-40B4-BE49-F238E27FC236}">
                <a16:creationId xmlns:a16="http://schemas.microsoft.com/office/drawing/2014/main" id="{7DAB52E1-3994-6428-3398-49C79248B656}"/>
              </a:ext>
            </a:extLst>
          </p:cNvPr>
          <p:cNvSpPr>
            <a:spLocks noGrp="1"/>
          </p:cNvSpPr>
          <p:nvPr>
            <p:ph sz="half" idx="1"/>
          </p:nvPr>
        </p:nvSpPr>
        <p:spPr>
          <a:xfrm>
            <a:off x="685800" y="1314450"/>
            <a:ext cx="7924800" cy="2971800"/>
          </a:xfrm>
        </p:spPr>
        <p:txBody>
          <a:bodyPr/>
          <a:lstStyle/>
          <a:p>
            <a:r>
              <a:rPr lang="en-US" sz="2400" dirty="0"/>
              <a:t>Benefits: </a:t>
            </a:r>
          </a:p>
          <a:p>
            <a:pPr lvl="1"/>
            <a:r>
              <a:rPr lang="en-US" sz="2400" dirty="0"/>
              <a:t>Time and space to explore my interests, learn new technologies, and </a:t>
            </a:r>
            <a:r>
              <a:rPr lang="en-US" sz="2400" i="1" dirty="0"/>
              <a:t>do methods work</a:t>
            </a:r>
          </a:p>
          <a:p>
            <a:pPr lvl="1"/>
            <a:r>
              <a:rPr lang="en-US" sz="2400" dirty="0"/>
              <a:t>NIH covers most of Graduate Assistant Health Plan </a:t>
            </a:r>
          </a:p>
          <a:p>
            <a:r>
              <a:rPr lang="en-US" sz="2400" dirty="0"/>
              <a:t>Challenge: Methods work in and of itself exposes me to less variety/ collaborations with subject-matter experts</a:t>
            </a:r>
          </a:p>
          <a:p>
            <a:pPr lvl="1"/>
            <a:endParaRPr lang="en-US" sz="2400" dirty="0"/>
          </a:p>
        </p:txBody>
      </p:sp>
    </p:spTree>
    <p:extLst>
      <p:ext uri="{BB962C8B-B14F-4D97-AF65-F5344CB8AC3E}">
        <p14:creationId xmlns:p14="http://schemas.microsoft.com/office/powerpoint/2010/main" val="1913443351"/>
      </p:ext>
    </p:extLst>
  </p:cSld>
  <p:clrMapOvr>
    <a:masterClrMapping/>
  </p:clrMapOvr>
</p:sld>
</file>

<file path=ppt/theme/theme1.xml><?xml version="1.0" encoding="utf-8"?>
<a:theme xmlns:a="http://schemas.openxmlformats.org/drawingml/2006/main" name="SVP-regents-PowerPoint-HD-3">
  <a:themeElements>
    <a:clrScheme name="Custom 1">
      <a:dk1>
        <a:sysClr val="windowText" lastClr="000000"/>
      </a:dk1>
      <a:lt1>
        <a:sysClr val="window" lastClr="FFFFFF"/>
      </a:lt1>
      <a:dk2>
        <a:srgbClr val="1F497D"/>
      </a:dk2>
      <a:lt2>
        <a:srgbClr val="D7D9D7"/>
      </a:lt2>
      <a:accent1>
        <a:srgbClr val="7A0019"/>
      </a:accent1>
      <a:accent2>
        <a:srgbClr val="FFCC33"/>
      </a:accent2>
      <a:accent3>
        <a:srgbClr val="C82936"/>
      </a:accent3>
      <a:accent4>
        <a:srgbClr val="003D4C"/>
      </a:accent4>
      <a:accent5>
        <a:srgbClr val="79C9C7"/>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SVP-regents-PowerPoint-HD-3</Template>
  <TotalTime>1757</TotalTime>
  <Words>1274</Words>
  <Application>Microsoft Macintosh PowerPoint</Application>
  <PresentationFormat>On-screen Show (16:9)</PresentationFormat>
  <Paragraphs>80</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SVP-regents-PowerPoint-HD-3</vt:lpstr>
      <vt:lpstr>My T32 Training Grant Experience</vt:lpstr>
      <vt:lpstr>What will I share?</vt:lpstr>
      <vt:lpstr>Intro: An overextended year 1</vt:lpstr>
      <vt:lpstr>Intro: T32 offered me time and space</vt:lpstr>
      <vt:lpstr>Research: Spontaneous connection led to work with Thierry Chekouo and Sandra Safo</vt:lpstr>
      <vt:lpstr>Research: About the ABCD Study®</vt:lpstr>
      <vt:lpstr>Model: Longitudinal Extension</vt:lpstr>
      <vt:lpstr>Research: Where I’m at &amp; next steps</vt:lpstr>
      <vt:lpstr>T32 Takeaways</vt:lpstr>
      <vt:lpstr>Thanks!</vt:lpstr>
      <vt:lpstr>PowerPoint Presentation</vt:lpstr>
      <vt:lpstr>Model: Longitudinal Extension</vt:lpstr>
      <vt:lpstr>Model: Nested Random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Neher</dc:creator>
  <cp:lastModifiedBy>Aidan Neher</cp:lastModifiedBy>
  <cp:revision>77</cp:revision>
  <dcterms:created xsi:type="dcterms:W3CDTF">2023-04-08T16:00:45Z</dcterms:created>
  <dcterms:modified xsi:type="dcterms:W3CDTF">2023-06-06T16:36:14Z</dcterms:modified>
</cp:coreProperties>
</file>