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65" r:id="rId2"/>
    <p:sldId id="264" r:id="rId3"/>
    <p:sldId id="266" r:id="rId4"/>
    <p:sldId id="267" r:id="rId5"/>
    <p:sldId id="271" r:id="rId6"/>
    <p:sldId id="272" r:id="rId7"/>
    <p:sldId id="273" r:id="rId8"/>
    <p:sldId id="268" r:id="rId9"/>
    <p:sldId id="269" r:id="rId10"/>
    <p:sldId id="263" r:id="rId11"/>
  </p:sldIdLst>
  <p:sldSz cx="9144000" cy="5143500" type="screen16x9"/>
  <p:notesSz cx="6858000" cy="9144000"/>
  <p:defaultTextStyle>
    <a:defPPr>
      <a:defRPr lang="en-US"/>
    </a:defPPr>
    <a:lvl1pPr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1pPr>
    <a:lvl2pPr marL="342946"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2pPr>
    <a:lvl3pPr marL="685891"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3pPr>
    <a:lvl4pPr marL="1028837"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4pPr>
    <a:lvl5pPr marL="1371783"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5pPr>
    <a:lvl6pPr marL="1714729" algn="l" defTabSz="342946" rtl="0" eaLnBrk="1" latinLnBrk="0" hangingPunct="1">
      <a:defRPr sz="1800" kern="1200">
        <a:solidFill>
          <a:schemeClr val="tx1"/>
        </a:solidFill>
        <a:latin typeface="Arial" charset="0"/>
        <a:ea typeface="ＭＳ Ｐゴシック" charset="0"/>
        <a:cs typeface="ＭＳ Ｐゴシック" charset="0"/>
      </a:defRPr>
    </a:lvl6pPr>
    <a:lvl7pPr marL="2057674" algn="l" defTabSz="342946" rtl="0" eaLnBrk="1" latinLnBrk="0" hangingPunct="1">
      <a:defRPr sz="1800" kern="1200">
        <a:solidFill>
          <a:schemeClr val="tx1"/>
        </a:solidFill>
        <a:latin typeface="Arial" charset="0"/>
        <a:ea typeface="ＭＳ Ｐゴシック" charset="0"/>
        <a:cs typeface="ＭＳ Ｐゴシック" charset="0"/>
      </a:defRPr>
    </a:lvl7pPr>
    <a:lvl8pPr marL="2400620" algn="l" defTabSz="342946" rtl="0" eaLnBrk="1" latinLnBrk="0" hangingPunct="1">
      <a:defRPr sz="1800" kern="1200">
        <a:solidFill>
          <a:schemeClr val="tx1"/>
        </a:solidFill>
        <a:latin typeface="Arial" charset="0"/>
        <a:ea typeface="ＭＳ Ｐゴシック" charset="0"/>
        <a:cs typeface="ＭＳ Ｐゴシック" charset="0"/>
      </a:defRPr>
    </a:lvl8pPr>
    <a:lvl9pPr marL="2743566" algn="l" defTabSz="342946" rtl="0" eaLnBrk="1" latinLnBrk="0" hangingPunct="1">
      <a:defRPr sz="18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00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8"/>
    <p:restoredTop sz="58346"/>
  </p:normalViewPr>
  <p:slideViewPr>
    <p:cSldViewPr>
      <p:cViewPr varScale="1">
        <p:scale>
          <a:sx n="83" d="100"/>
          <a:sy n="83" d="100"/>
        </p:scale>
        <p:origin x="1096"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D9C714-29AE-4606-95DA-F06CD4197B75}"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BD1B211B-990F-44B5-97EB-6FB88CF73FF0}">
      <dgm:prSet custT="1"/>
      <dgm:spPr/>
      <dgm:t>
        <a:bodyPr/>
        <a:lstStyle/>
        <a:p>
          <a:r>
            <a:rPr lang="en-US" sz="1400" dirty="0"/>
            <a:t>Introduction to my research interests</a:t>
          </a:r>
        </a:p>
      </dgm:t>
    </dgm:pt>
    <dgm:pt modelId="{B4653F08-3C72-4DC0-85EF-068CF662ACAF}" type="parTrans" cxnId="{E01071AF-21A5-4862-AC66-B0A2CC580D42}">
      <dgm:prSet/>
      <dgm:spPr/>
      <dgm:t>
        <a:bodyPr/>
        <a:lstStyle/>
        <a:p>
          <a:endParaRPr lang="en-US"/>
        </a:p>
      </dgm:t>
    </dgm:pt>
    <dgm:pt modelId="{D7248D06-91D2-473E-A7D4-01DDF1EFB64B}" type="sibTrans" cxnId="{E01071AF-21A5-4862-AC66-B0A2CC580D42}">
      <dgm:prSet/>
      <dgm:spPr/>
      <dgm:t>
        <a:bodyPr/>
        <a:lstStyle/>
        <a:p>
          <a:endParaRPr lang="en-US"/>
        </a:p>
      </dgm:t>
    </dgm:pt>
    <dgm:pt modelId="{067F23F6-80A7-4626-B8B8-5336B967140B}">
      <dgm:prSet custT="1"/>
      <dgm:spPr/>
      <dgm:t>
        <a:bodyPr/>
        <a:lstStyle/>
        <a:p>
          <a:r>
            <a:rPr lang="en-US" sz="1400" dirty="0"/>
            <a:t>Why? Extension to a longitudinal context</a:t>
          </a:r>
        </a:p>
      </dgm:t>
    </dgm:pt>
    <dgm:pt modelId="{B3DCD3F2-848D-436C-933B-548630E152B5}" type="parTrans" cxnId="{52B83240-2FC3-4D79-8363-CEAD49962BA1}">
      <dgm:prSet/>
      <dgm:spPr/>
      <dgm:t>
        <a:bodyPr/>
        <a:lstStyle/>
        <a:p>
          <a:endParaRPr lang="en-US"/>
        </a:p>
      </dgm:t>
    </dgm:pt>
    <dgm:pt modelId="{BF2793BF-86AF-461E-8B97-1E831935DD9E}" type="sibTrans" cxnId="{52B83240-2FC3-4D79-8363-CEAD49962BA1}">
      <dgm:prSet/>
      <dgm:spPr/>
      <dgm:t>
        <a:bodyPr/>
        <a:lstStyle/>
        <a:p>
          <a:endParaRPr lang="en-US"/>
        </a:p>
      </dgm:t>
    </dgm:pt>
    <dgm:pt modelId="{2B3B6354-471B-4D88-BCF2-866468773B6C}">
      <dgm:prSet custT="1"/>
      <dgm:spPr/>
      <dgm:t>
        <a:bodyPr/>
        <a:lstStyle/>
        <a:p>
          <a:r>
            <a:rPr lang="en-US" sz="1400" dirty="0"/>
            <a:t>Adolescent Brain Cognitive Development (ABCD) Study</a:t>
          </a:r>
          <a:r>
            <a:rPr lang="en-US" sz="1400" baseline="30000" dirty="0"/>
            <a:t>®</a:t>
          </a:r>
          <a:endParaRPr lang="en-US" sz="1400" dirty="0"/>
        </a:p>
      </dgm:t>
    </dgm:pt>
    <dgm:pt modelId="{E88823B8-E7D0-44D1-A01C-57A6A15B5B3B}" type="parTrans" cxnId="{1C898B78-963D-4F56-A83F-CBA62B2CD42F}">
      <dgm:prSet/>
      <dgm:spPr/>
      <dgm:t>
        <a:bodyPr/>
        <a:lstStyle/>
        <a:p>
          <a:endParaRPr lang="en-US"/>
        </a:p>
      </dgm:t>
    </dgm:pt>
    <dgm:pt modelId="{9DBE2335-4D01-4E86-A583-CA70EBBB6746}" type="sibTrans" cxnId="{1C898B78-963D-4F56-A83F-CBA62B2CD42F}">
      <dgm:prSet/>
      <dgm:spPr/>
      <dgm:t>
        <a:bodyPr/>
        <a:lstStyle/>
        <a:p>
          <a:endParaRPr lang="en-US"/>
        </a:p>
      </dgm:t>
    </dgm:pt>
    <dgm:pt modelId="{BFB484B2-DE25-462D-B914-75830BFFEE65}">
      <dgm:prSet custT="1"/>
      <dgm:spPr/>
      <dgm:t>
        <a:bodyPr/>
        <a:lstStyle/>
        <a:p>
          <a:r>
            <a:rPr lang="en-US" sz="1400" dirty="0"/>
            <a:t>Model Formulation: Early thoughts</a:t>
          </a:r>
        </a:p>
      </dgm:t>
    </dgm:pt>
    <dgm:pt modelId="{64721D60-A8A1-48E8-8390-B009A1491211}" type="parTrans" cxnId="{A0AE7CA9-5A51-48C3-8D97-5709146C68D7}">
      <dgm:prSet/>
      <dgm:spPr/>
      <dgm:t>
        <a:bodyPr/>
        <a:lstStyle/>
        <a:p>
          <a:endParaRPr lang="en-US"/>
        </a:p>
      </dgm:t>
    </dgm:pt>
    <dgm:pt modelId="{2B12EC10-EC0C-4551-BF4F-9D825FD59E18}" type="sibTrans" cxnId="{A0AE7CA9-5A51-48C3-8D97-5709146C68D7}">
      <dgm:prSet/>
      <dgm:spPr/>
      <dgm:t>
        <a:bodyPr/>
        <a:lstStyle/>
        <a:p>
          <a:endParaRPr lang="en-US"/>
        </a:p>
      </dgm:t>
    </dgm:pt>
    <dgm:pt modelId="{0AF09A7F-37FC-42F1-9FC3-61049ED0DF7F}">
      <dgm:prSet custT="1"/>
      <dgm:spPr/>
      <dgm:t>
        <a:bodyPr/>
        <a:lstStyle/>
        <a:p>
          <a:r>
            <a:rPr lang="en-US" sz="1400" dirty="0"/>
            <a:t>Ponderings/ Next Steps</a:t>
          </a:r>
        </a:p>
      </dgm:t>
    </dgm:pt>
    <dgm:pt modelId="{9C25627E-B336-4AA6-8BAC-A9407B49C179}" type="parTrans" cxnId="{276A561E-08C4-4E20-BE57-3402A529C695}">
      <dgm:prSet/>
      <dgm:spPr/>
      <dgm:t>
        <a:bodyPr/>
        <a:lstStyle/>
        <a:p>
          <a:endParaRPr lang="en-US"/>
        </a:p>
      </dgm:t>
    </dgm:pt>
    <dgm:pt modelId="{62459E6A-44A2-4F9D-BB1C-C0F9A042E92D}" type="sibTrans" cxnId="{276A561E-08C4-4E20-BE57-3402A529C695}">
      <dgm:prSet/>
      <dgm:spPr/>
      <dgm:t>
        <a:bodyPr/>
        <a:lstStyle/>
        <a:p>
          <a:endParaRPr lang="en-US"/>
        </a:p>
      </dgm:t>
    </dgm:pt>
    <dgm:pt modelId="{E824888E-211D-4B6E-B91A-CE5DD4B52E7D}" type="pres">
      <dgm:prSet presAssocID="{13D9C714-29AE-4606-95DA-F06CD4197B75}" presName="root" presStyleCnt="0">
        <dgm:presLayoutVars>
          <dgm:dir/>
          <dgm:resizeHandles val="exact"/>
        </dgm:presLayoutVars>
      </dgm:prSet>
      <dgm:spPr/>
    </dgm:pt>
    <dgm:pt modelId="{331B21B3-537E-4B97-8C70-91894E60F2C4}" type="pres">
      <dgm:prSet presAssocID="{BD1B211B-990F-44B5-97EB-6FB88CF73FF0}" presName="compNode" presStyleCnt="0"/>
      <dgm:spPr/>
    </dgm:pt>
    <dgm:pt modelId="{E071A0C3-3CB2-4140-8206-8C708EBDB556}" type="pres">
      <dgm:prSet presAssocID="{BD1B211B-990F-44B5-97EB-6FB88CF73F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BE2AE7CB-1CDE-47D5-BA12-417CD4D942B7}" type="pres">
      <dgm:prSet presAssocID="{BD1B211B-990F-44B5-97EB-6FB88CF73FF0}" presName="spaceRect" presStyleCnt="0"/>
      <dgm:spPr/>
    </dgm:pt>
    <dgm:pt modelId="{6521F488-5EFC-497C-9C8F-B797870265C6}" type="pres">
      <dgm:prSet presAssocID="{BD1B211B-990F-44B5-97EB-6FB88CF73FF0}" presName="textRect" presStyleLbl="revTx" presStyleIdx="0" presStyleCnt="5">
        <dgm:presLayoutVars>
          <dgm:chMax val="1"/>
          <dgm:chPref val="1"/>
        </dgm:presLayoutVars>
      </dgm:prSet>
      <dgm:spPr/>
    </dgm:pt>
    <dgm:pt modelId="{7FE1AB13-041A-4DC0-9DB7-1BE0487B9E44}" type="pres">
      <dgm:prSet presAssocID="{D7248D06-91D2-473E-A7D4-01DDF1EFB64B}" presName="sibTrans" presStyleCnt="0"/>
      <dgm:spPr/>
    </dgm:pt>
    <dgm:pt modelId="{1468268D-1DC0-419D-BC94-080F82E9F4AD}" type="pres">
      <dgm:prSet presAssocID="{067F23F6-80A7-4626-B8B8-5336B967140B}" presName="compNode" presStyleCnt="0"/>
      <dgm:spPr/>
    </dgm:pt>
    <dgm:pt modelId="{F83AB2BF-1131-4260-B280-98CE4C50486E}" type="pres">
      <dgm:prSet presAssocID="{067F23F6-80A7-4626-B8B8-5336B967140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58C073D3-3B6E-4759-9063-78225F6103F0}" type="pres">
      <dgm:prSet presAssocID="{067F23F6-80A7-4626-B8B8-5336B967140B}" presName="spaceRect" presStyleCnt="0"/>
      <dgm:spPr/>
    </dgm:pt>
    <dgm:pt modelId="{8D8EBF59-6156-4427-B883-B1AE7C95C26A}" type="pres">
      <dgm:prSet presAssocID="{067F23F6-80A7-4626-B8B8-5336B967140B}" presName="textRect" presStyleLbl="revTx" presStyleIdx="1" presStyleCnt="5">
        <dgm:presLayoutVars>
          <dgm:chMax val="1"/>
          <dgm:chPref val="1"/>
        </dgm:presLayoutVars>
      </dgm:prSet>
      <dgm:spPr/>
    </dgm:pt>
    <dgm:pt modelId="{FF4F2DE1-B6C3-4C1D-A0FE-EAD6C6807638}" type="pres">
      <dgm:prSet presAssocID="{BF2793BF-86AF-461E-8B97-1E831935DD9E}" presName="sibTrans" presStyleCnt="0"/>
      <dgm:spPr/>
    </dgm:pt>
    <dgm:pt modelId="{0CC3F3AC-6707-4991-A26A-489CDDBD00F9}" type="pres">
      <dgm:prSet presAssocID="{2B3B6354-471B-4D88-BCF2-866468773B6C}" presName="compNode" presStyleCnt="0"/>
      <dgm:spPr/>
    </dgm:pt>
    <dgm:pt modelId="{749B4740-3DC1-4688-9636-D0209B7A2EDA}" type="pres">
      <dgm:prSet presAssocID="{2B3B6354-471B-4D88-BCF2-866468773B6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9A51A63B-5F32-4076-9BE2-817E7D89AD59}" type="pres">
      <dgm:prSet presAssocID="{2B3B6354-471B-4D88-BCF2-866468773B6C}" presName="spaceRect" presStyleCnt="0"/>
      <dgm:spPr/>
    </dgm:pt>
    <dgm:pt modelId="{1884D0F8-CDDE-4DD0-8D20-5C6AA55A6BDA}" type="pres">
      <dgm:prSet presAssocID="{2B3B6354-471B-4D88-BCF2-866468773B6C}" presName="textRect" presStyleLbl="revTx" presStyleIdx="2" presStyleCnt="5">
        <dgm:presLayoutVars>
          <dgm:chMax val="1"/>
          <dgm:chPref val="1"/>
        </dgm:presLayoutVars>
      </dgm:prSet>
      <dgm:spPr/>
    </dgm:pt>
    <dgm:pt modelId="{672ED632-1FB4-40C5-9F74-5FEA3092140A}" type="pres">
      <dgm:prSet presAssocID="{9DBE2335-4D01-4E86-A583-CA70EBBB6746}" presName="sibTrans" presStyleCnt="0"/>
      <dgm:spPr/>
    </dgm:pt>
    <dgm:pt modelId="{D57B9E8B-FB4D-415B-A5F3-47A067F6C15F}" type="pres">
      <dgm:prSet presAssocID="{BFB484B2-DE25-462D-B914-75830BFFEE65}" presName="compNode" presStyleCnt="0"/>
      <dgm:spPr/>
    </dgm:pt>
    <dgm:pt modelId="{B6EACF49-333B-4380-B467-12F06D56793B}" type="pres">
      <dgm:prSet presAssocID="{BFB484B2-DE25-462D-B914-75830BFFEE6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4F881E62-7BC8-4EE9-83AD-B7F48747A5B7}" type="pres">
      <dgm:prSet presAssocID="{BFB484B2-DE25-462D-B914-75830BFFEE65}" presName="spaceRect" presStyleCnt="0"/>
      <dgm:spPr/>
    </dgm:pt>
    <dgm:pt modelId="{206EE706-8FD8-4800-B771-B6BC1425160E}" type="pres">
      <dgm:prSet presAssocID="{BFB484B2-DE25-462D-B914-75830BFFEE65}" presName="textRect" presStyleLbl="revTx" presStyleIdx="3" presStyleCnt="5">
        <dgm:presLayoutVars>
          <dgm:chMax val="1"/>
          <dgm:chPref val="1"/>
        </dgm:presLayoutVars>
      </dgm:prSet>
      <dgm:spPr/>
    </dgm:pt>
    <dgm:pt modelId="{AC135559-D25E-4FD7-B9BF-634AB566B4AA}" type="pres">
      <dgm:prSet presAssocID="{2B12EC10-EC0C-4551-BF4F-9D825FD59E18}" presName="sibTrans" presStyleCnt="0"/>
      <dgm:spPr/>
    </dgm:pt>
    <dgm:pt modelId="{8A5C03B0-C74E-48B8-8300-F25B3CE4D0FD}" type="pres">
      <dgm:prSet presAssocID="{0AF09A7F-37FC-42F1-9FC3-61049ED0DF7F}" presName="compNode" presStyleCnt="0"/>
      <dgm:spPr/>
    </dgm:pt>
    <dgm:pt modelId="{8808374A-92D3-430E-8D98-190BA05160E7}" type="pres">
      <dgm:prSet presAssocID="{0AF09A7F-37FC-42F1-9FC3-61049ED0DF7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prints"/>
        </a:ext>
      </dgm:extLst>
    </dgm:pt>
    <dgm:pt modelId="{FFD5A113-9F2A-4F08-B565-A6BB1C2D005C}" type="pres">
      <dgm:prSet presAssocID="{0AF09A7F-37FC-42F1-9FC3-61049ED0DF7F}" presName="spaceRect" presStyleCnt="0"/>
      <dgm:spPr/>
    </dgm:pt>
    <dgm:pt modelId="{9DF6BA09-F8C8-49A6-82F2-CD186AEF55E2}" type="pres">
      <dgm:prSet presAssocID="{0AF09A7F-37FC-42F1-9FC3-61049ED0DF7F}" presName="textRect" presStyleLbl="revTx" presStyleIdx="4" presStyleCnt="5">
        <dgm:presLayoutVars>
          <dgm:chMax val="1"/>
          <dgm:chPref val="1"/>
        </dgm:presLayoutVars>
      </dgm:prSet>
      <dgm:spPr/>
    </dgm:pt>
  </dgm:ptLst>
  <dgm:cxnLst>
    <dgm:cxn modelId="{276A561E-08C4-4E20-BE57-3402A529C695}" srcId="{13D9C714-29AE-4606-95DA-F06CD4197B75}" destId="{0AF09A7F-37FC-42F1-9FC3-61049ED0DF7F}" srcOrd="4" destOrd="0" parTransId="{9C25627E-B336-4AA6-8BAC-A9407B49C179}" sibTransId="{62459E6A-44A2-4F9D-BB1C-C0F9A042E92D}"/>
    <dgm:cxn modelId="{52B83240-2FC3-4D79-8363-CEAD49962BA1}" srcId="{13D9C714-29AE-4606-95DA-F06CD4197B75}" destId="{067F23F6-80A7-4626-B8B8-5336B967140B}" srcOrd="1" destOrd="0" parTransId="{B3DCD3F2-848D-436C-933B-548630E152B5}" sibTransId="{BF2793BF-86AF-461E-8B97-1E831935DD9E}"/>
    <dgm:cxn modelId="{35326D47-89D1-4E01-A654-309764634383}" type="presOf" srcId="{BD1B211B-990F-44B5-97EB-6FB88CF73FF0}" destId="{6521F488-5EFC-497C-9C8F-B797870265C6}" srcOrd="0" destOrd="0" presId="urn:microsoft.com/office/officeart/2018/2/layout/IconLabelList"/>
    <dgm:cxn modelId="{48E60D6C-0B2F-4025-B55D-880ABA88FB66}" type="presOf" srcId="{067F23F6-80A7-4626-B8B8-5336B967140B}" destId="{8D8EBF59-6156-4427-B883-B1AE7C95C26A}" srcOrd="0" destOrd="0" presId="urn:microsoft.com/office/officeart/2018/2/layout/IconLabelList"/>
    <dgm:cxn modelId="{5FB04672-8343-46A0-BFBF-CB3926A882F2}" type="presOf" srcId="{13D9C714-29AE-4606-95DA-F06CD4197B75}" destId="{E824888E-211D-4B6E-B91A-CE5DD4B52E7D}" srcOrd="0" destOrd="0" presId="urn:microsoft.com/office/officeart/2018/2/layout/IconLabelList"/>
    <dgm:cxn modelId="{1C898B78-963D-4F56-A83F-CBA62B2CD42F}" srcId="{13D9C714-29AE-4606-95DA-F06CD4197B75}" destId="{2B3B6354-471B-4D88-BCF2-866468773B6C}" srcOrd="2" destOrd="0" parTransId="{E88823B8-E7D0-44D1-A01C-57A6A15B5B3B}" sibTransId="{9DBE2335-4D01-4E86-A583-CA70EBBB6746}"/>
    <dgm:cxn modelId="{A0AE7CA9-5A51-48C3-8D97-5709146C68D7}" srcId="{13D9C714-29AE-4606-95DA-F06CD4197B75}" destId="{BFB484B2-DE25-462D-B914-75830BFFEE65}" srcOrd="3" destOrd="0" parTransId="{64721D60-A8A1-48E8-8390-B009A1491211}" sibTransId="{2B12EC10-EC0C-4551-BF4F-9D825FD59E18}"/>
    <dgm:cxn modelId="{E01071AF-21A5-4862-AC66-B0A2CC580D42}" srcId="{13D9C714-29AE-4606-95DA-F06CD4197B75}" destId="{BD1B211B-990F-44B5-97EB-6FB88CF73FF0}" srcOrd="0" destOrd="0" parTransId="{B4653F08-3C72-4DC0-85EF-068CF662ACAF}" sibTransId="{D7248D06-91D2-473E-A7D4-01DDF1EFB64B}"/>
    <dgm:cxn modelId="{7EFA75C4-21E2-45CB-B185-486B89D3D6D3}" type="presOf" srcId="{BFB484B2-DE25-462D-B914-75830BFFEE65}" destId="{206EE706-8FD8-4800-B771-B6BC1425160E}" srcOrd="0" destOrd="0" presId="urn:microsoft.com/office/officeart/2018/2/layout/IconLabelList"/>
    <dgm:cxn modelId="{A020FDD4-0706-4D52-A2FC-2D88A8FD04CC}" type="presOf" srcId="{0AF09A7F-37FC-42F1-9FC3-61049ED0DF7F}" destId="{9DF6BA09-F8C8-49A6-82F2-CD186AEF55E2}" srcOrd="0" destOrd="0" presId="urn:microsoft.com/office/officeart/2018/2/layout/IconLabelList"/>
    <dgm:cxn modelId="{3F354EE1-F8E8-412D-9B2F-1263CE19828D}" type="presOf" srcId="{2B3B6354-471B-4D88-BCF2-866468773B6C}" destId="{1884D0F8-CDDE-4DD0-8D20-5C6AA55A6BDA}" srcOrd="0" destOrd="0" presId="urn:microsoft.com/office/officeart/2018/2/layout/IconLabelList"/>
    <dgm:cxn modelId="{7BF15791-DB3A-458C-BD88-D538AB75FB0A}" type="presParOf" srcId="{E824888E-211D-4B6E-B91A-CE5DD4B52E7D}" destId="{331B21B3-537E-4B97-8C70-91894E60F2C4}" srcOrd="0" destOrd="0" presId="urn:microsoft.com/office/officeart/2018/2/layout/IconLabelList"/>
    <dgm:cxn modelId="{C1CE5E33-940F-4777-A33F-A86899999495}" type="presParOf" srcId="{331B21B3-537E-4B97-8C70-91894E60F2C4}" destId="{E071A0C3-3CB2-4140-8206-8C708EBDB556}" srcOrd="0" destOrd="0" presId="urn:microsoft.com/office/officeart/2018/2/layout/IconLabelList"/>
    <dgm:cxn modelId="{81F833AB-DE21-47A4-9EB6-BF3B80D86D10}" type="presParOf" srcId="{331B21B3-537E-4B97-8C70-91894E60F2C4}" destId="{BE2AE7CB-1CDE-47D5-BA12-417CD4D942B7}" srcOrd="1" destOrd="0" presId="urn:microsoft.com/office/officeart/2018/2/layout/IconLabelList"/>
    <dgm:cxn modelId="{1648E7AD-54BB-4A27-80E0-965869CCD8FC}" type="presParOf" srcId="{331B21B3-537E-4B97-8C70-91894E60F2C4}" destId="{6521F488-5EFC-497C-9C8F-B797870265C6}" srcOrd="2" destOrd="0" presId="urn:microsoft.com/office/officeart/2018/2/layout/IconLabelList"/>
    <dgm:cxn modelId="{F48A2229-708C-4D29-9DC8-97D02A04CC4E}" type="presParOf" srcId="{E824888E-211D-4B6E-B91A-CE5DD4B52E7D}" destId="{7FE1AB13-041A-4DC0-9DB7-1BE0487B9E44}" srcOrd="1" destOrd="0" presId="urn:microsoft.com/office/officeart/2018/2/layout/IconLabelList"/>
    <dgm:cxn modelId="{2CB8EA50-C9CE-4691-B8F6-2A8F3BD1F295}" type="presParOf" srcId="{E824888E-211D-4B6E-B91A-CE5DD4B52E7D}" destId="{1468268D-1DC0-419D-BC94-080F82E9F4AD}" srcOrd="2" destOrd="0" presId="urn:microsoft.com/office/officeart/2018/2/layout/IconLabelList"/>
    <dgm:cxn modelId="{D8E39616-005E-4FD7-839C-648FB21242BE}" type="presParOf" srcId="{1468268D-1DC0-419D-BC94-080F82E9F4AD}" destId="{F83AB2BF-1131-4260-B280-98CE4C50486E}" srcOrd="0" destOrd="0" presId="urn:microsoft.com/office/officeart/2018/2/layout/IconLabelList"/>
    <dgm:cxn modelId="{07878C85-180C-4B2B-B337-7619EDE65F20}" type="presParOf" srcId="{1468268D-1DC0-419D-BC94-080F82E9F4AD}" destId="{58C073D3-3B6E-4759-9063-78225F6103F0}" srcOrd="1" destOrd="0" presId="urn:microsoft.com/office/officeart/2018/2/layout/IconLabelList"/>
    <dgm:cxn modelId="{F7B709B0-0621-41DB-A9CD-8478BA7097C6}" type="presParOf" srcId="{1468268D-1DC0-419D-BC94-080F82E9F4AD}" destId="{8D8EBF59-6156-4427-B883-B1AE7C95C26A}" srcOrd="2" destOrd="0" presId="urn:microsoft.com/office/officeart/2018/2/layout/IconLabelList"/>
    <dgm:cxn modelId="{444B7014-6B21-4C58-B309-2A711D145436}" type="presParOf" srcId="{E824888E-211D-4B6E-B91A-CE5DD4B52E7D}" destId="{FF4F2DE1-B6C3-4C1D-A0FE-EAD6C6807638}" srcOrd="3" destOrd="0" presId="urn:microsoft.com/office/officeart/2018/2/layout/IconLabelList"/>
    <dgm:cxn modelId="{1D3A63FC-5222-4E41-8DA4-5665D6FA9105}" type="presParOf" srcId="{E824888E-211D-4B6E-B91A-CE5DD4B52E7D}" destId="{0CC3F3AC-6707-4991-A26A-489CDDBD00F9}" srcOrd="4" destOrd="0" presId="urn:microsoft.com/office/officeart/2018/2/layout/IconLabelList"/>
    <dgm:cxn modelId="{536C6415-5C46-47FE-AA16-1C7D0C4B0757}" type="presParOf" srcId="{0CC3F3AC-6707-4991-A26A-489CDDBD00F9}" destId="{749B4740-3DC1-4688-9636-D0209B7A2EDA}" srcOrd="0" destOrd="0" presId="urn:microsoft.com/office/officeart/2018/2/layout/IconLabelList"/>
    <dgm:cxn modelId="{08B4D11E-E3EB-4466-9F7B-75E3A9C769A0}" type="presParOf" srcId="{0CC3F3AC-6707-4991-A26A-489CDDBD00F9}" destId="{9A51A63B-5F32-4076-9BE2-817E7D89AD59}" srcOrd="1" destOrd="0" presId="urn:microsoft.com/office/officeart/2018/2/layout/IconLabelList"/>
    <dgm:cxn modelId="{58975B97-1B1D-46BC-841A-F24FA5F2C10D}" type="presParOf" srcId="{0CC3F3AC-6707-4991-A26A-489CDDBD00F9}" destId="{1884D0F8-CDDE-4DD0-8D20-5C6AA55A6BDA}" srcOrd="2" destOrd="0" presId="urn:microsoft.com/office/officeart/2018/2/layout/IconLabelList"/>
    <dgm:cxn modelId="{24A9E00C-9A0E-4438-A472-66395EFA92E0}" type="presParOf" srcId="{E824888E-211D-4B6E-B91A-CE5DD4B52E7D}" destId="{672ED632-1FB4-40C5-9F74-5FEA3092140A}" srcOrd="5" destOrd="0" presId="urn:microsoft.com/office/officeart/2018/2/layout/IconLabelList"/>
    <dgm:cxn modelId="{55BD981F-EEFD-4E2D-ABCC-31200CE4595B}" type="presParOf" srcId="{E824888E-211D-4B6E-B91A-CE5DD4B52E7D}" destId="{D57B9E8B-FB4D-415B-A5F3-47A067F6C15F}" srcOrd="6" destOrd="0" presId="urn:microsoft.com/office/officeart/2018/2/layout/IconLabelList"/>
    <dgm:cxn modelId="{9CC9EFFE-33E0-4618-B850-C90307B01698}" type="presParOf" srcId="{D57B9E8B-FB4D-415B-A5F3-47A067F6C15F}" destId="{B6EACF49-333B-4380-B467-12F06D56793B}" srcOrd="0" destOrd="0" presId="urn:microsoft.com/office/officeart/2018/2/layout/IconLabelList"/>
    <dgm:cxn modelId="{1CADCF48-0507-4553-82B5-17E0BAF9EA12}" type="presParOf" srcId="{D57B9E8B-FB4D-415B-A5F3-47A067F6C15F}" destId="{4F881E62-7BC8-4EE9-83AD-B7F48747A5B7}" srcOrd="1" destOrd="0" presId="urn:microsoft.com/office/officeart/2018/2/layout/IconLabelList"/>
    <dgm:cxn modelId="{76A22380-EC21-4F84-8338-7B4334AF66C3}" type="presParOf" srcId="{D57B9E8B-FB4D-415B-A5F3-47A067F6C15F}" destId="{206EE706-8FD8-4800-B771-B6BC1425160E}" srcOrd="2" destOrd="0" presId="urn:microsoft.com/office/officeart/2018/2/layout/IconLabelList"/>
    <dgm:cxn modelId="{0D6A2612-976C-4A00-9ACC-95CA539FEE19}" type="presParOf" srcId="{E824888E-211D-4B6E-B91A-CE5DD4B52E7D}" destId="{AC135559-D25E-4FD7-B9BF-634AB566B4AA}" srcOrd="7" destOrd="0" presId="urn:microsoft.com/office/officeart/2018/2/layout/IconLabelList"/>
    <dgm:cxn modelId="{CA499FC8-563F-489D-B0C6-E3F4D3FAF489}" type="presParOf" srcId="{E824888E-211D-4B6E-B91A-CE5DD4B52E7D}" destId="{8A5C03B0-C74E-48B8-8300-F25B3CE4D0FD}" srcOrd="8" destOrd="0" presId="urn:microsoft.com/office/officeart/2018/2/layout/IconLabelList"/>
    <dgm:cxn modelId="{19332C2B-4C58-4004-ADF5-FB9D1F686F69}" type="presParOf" srcId="{8A5C03B0-C74E-48B8-8300-F25B3CE4D0FD}" destId="{8808374A-92D3-430E-8D98-190BA05160E7}" srcOrd="0" destOrd="0" presId="urn:microsoft.com/office/officeart/2018/2/layout/IconLabelList"/>
    <dgm:cxn modelId="{576FAC11-E311-4F59-80B8-6CE93075F063}" type="presParOf" srcId="{8A5C03B0-C74E-48B8-8300-F25B3CE4D0FD}" destId="{FFD5A113-9F2A-4F08-B565-A6BB1C2D005C}" srcOrd="1" destOrd="0" presId="urn:microsoft.com/office/officeart/2018/2/layout/IconLabelList"/>
    <dgm:cxn modelId="{F08F405D-3419-4745-9F2F-ACD495AC1D80}" type="presParOf" srcId="{8A5C03B0-C74E-48B8-8300-F25B3CE4D0FD}" destId="{9DF6BA09-F8C8-49A6-82F2-CD186AEF55E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1A0C3-3CB2-4140-8206-8C708EBDB556}">
      <dsp:nvSpPr>
        <dsp:cNvPr id="0" name=""/>
        <dsp:cNvSpPr/>
      </dsp:nvSpPr>
      <dsp:spPr>
        <a:xfrm>
          <a:off x="378265" y="794712"/>
          <a:ext cx="613037" cy="613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21F488-5EFC-497C-9C8F-B797870265C6}">
      <dsp:nvSpPr>
        <dsp:cNvPr id="0" name=""/>
        <dsp:cNvSpPr/>
      </dsp:nvSpPr>
      <dsp:spPr>
        <a:xfrm>
          <a:off x="3631" y="1615136"/>
          <a:ext cx="1362304" cy="561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Introduction to my research interests</a:t>
          </a:r>
        </a:p>
      </dsp:txBody>
      <dsp:txXfrm>
        <a:off x="3631" y="1615136"/>
        <a:ext cx="1362304" cy="561950"/>
      </dsp:txXfrm>
    </dsp:sp>
    <dsp:sp modelId="{F83AB2BF-1131-4260-B280-98CE4C50486E}">
      <dsp:nvSpPr>
        <dsp:cNvPr id="0" name=""/>
        <dsp:cNvSpPr/>
      </dsp:nvSpPr>
      <dsp:spPr>
        <a:xfrm>
          <a:off x="1978973" y="794712"/>
          <a:ext cx="613037" cy="613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8EBF59-6156-4427-B883-B1AE7C95C26A}">
      <dsp:nvSpPr>
        <dsp:cNvPr id="0" name=""/>
        <dsp:cNvSpPr/>
      </dsp:nvSpPr>
      <dsp:spPr>
        <a:xfrm>
          <a:off x="1604339" y="1615136"/>
          <a:ext cx="1362304" cy="561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Why? Extension to a longitudinal context</a:t>
          </a:r>
        </a:p>
      </dsp:txBody>
      <dsp:txXfrm>
        <a:off x="1604339" y="1615136"/>
        <a:ext cx="1362304" cy="561950"/>
      </dsp:txXfrm>
    </dsp:sp>
    <dsp:sp modelId="{749B4740-3DC1-4688-9636-D0209B7A2EDA}">
      <dsp:nvSpPr>
        <dsp:cNvPr id="0" name=""/>
        <dsp:cNvSpPr/>
      </dsp:nvSpPr>
      <dsp:spPr>
        <a:xfrm>
          <a:off x="3579681" y="794712"/>
          <a:ext cx="613037" cy="613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84D0F8-CDDE-4DD0-8D20-5C6AA55A6BDA}">
      <dsp:nvSpPr>
        <dsp:cNvPr id="0" name=""/>
        <dsp:cNvSpPr/>
      </dsp:nvSpPr>
      <dsp:spPr>
        <a:xfrm>
          <a:off x="3205047" y="1615136"/>
          <a:ext cx="1362304" cy="561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Adolescent Brain Cognitive Development (ABCD) Study</a:t>
          </a:r>
          <a:r>
            <a:rPr lang="en-US" sz="1400" kern="1200" baseline="30000" dirty="0"/>
            <a:t>®</a:t>
          </a:r>
          <a:endParaRPr lang="en-US" sz="1400" kern="1200" dirty="0"/>
        </a:p>
      </dsp:txBody>
      <dsp:txXfrm>
        <a:off x="3205047" y="1615136"/>
        <a:ext cx="1362304" cy="561950"/>
      </dsp:txXfrm>
    </dsp:sp>
    <dsp:sp modelId="{B6EACF49-333B-4380-B467-12F06D56793B}">
      <dsp:nvSpPr>
        <dsp:cNvPr id="0" name=""/>
        <dsp:cNvSpPr/>
      </dsp:nvSpPr>
      <dsp:spPr>
        <a:xfrm>
          <a:off x="5180389" y="794712"/>
          <a:ext cx="613037" cy="613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6EE706-8FD8-4800-B771-B6BC1425160E}">
      <dsp:nvSpPr>
        <dsp:cNvPr id="0" name=""/>
        <dsp:cNvSpPr/>
      </dsp:nvSpPr>
      <dsp:spPr>
        <a:xfrm>
          <a:off x="4805755" y="1615136"/>
          <a:ext cx="1362304" cy="561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Model Formulation: Early thoughts</a:t>
          </a:r>
        </a:p>
      </dsp:txBody>
      <dsp:txXfrm>
        <a:off x="4805755" y="1615136"/>
        <a:ext cx="1362304" cy="561950"/>
      </dsp:txXfrm>
    </dsp:sp>
    <dsp:sp modelId="{8808374A-92D3-430E-8D98-190BA05160E7}">
      <dsp:nvSpPr>
        <dsp:cNvPr id="0" name=""/>
        <dsp:cNvSpPr/>
      </dsp:nvSpPr>
      <dsp:spPr>
        <a:xfrm>
          <a:off x="6781097" y="794712"/>
          <a:ext cx="613037" cy="613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F6BA09-F8C8-49A6-82F2-CD186AEF55E2}">
      <dsp:nvSpPr>
        <dsp:cNvPr id="0" name=""/>
        <dsp:cNvSpPr/>
      </dsp:nvSpPr>
      <dsp:spPr>
        <a:xfrm>
          <a:off x="6406463" y="1615136"/>
          <a:ext cx="1362304" cy="561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Ponderings/ Next Steps</a:t>
          </a:r>
        </a:p>
      </dsp:txBody>
      <dsp:txXfrm>
        <a:off x="6406463" y="1615136"/>
        <a:ext cx="1362304" cy="5619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FD8C384-8CC3-0C49-844C-FC9C7E289062}" type="slidenum">
              <a:rPr lang="en-US"/>
              <a:pPr>
                <a:defRPr/>
              </a:pPr>
              <a:t>‹#›</a:t>
            </a:fld>
            <a:endParaRPr lang="en-US"/>
          </a:p>
        </p:txBody>
      </p:sp>
    </p:spTree>
    <p:extLst>
      <p:ext uri="{BB962C8B-B14F-4D97-AF65-F5344CB8AC3E}">
        <p14:creationId xmlns:p14="http://schemas.microsoft.com/office/powerpoint/2010/main" val="1135619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ＭＳ Ｐゴシック" charset="0"/>
        <a:cs typeface="ＭＳ Ｐゴシック" charset="0"/>
      </a:defRPr>
    </a:lvl1pPr>
    <a:lvl2pPr marL="342946" algn="l" rtl="0" eaLnBrk="0" fontAlgn="base" hangingPunct="0">
      <a:spcBef>
        <a:spcPct val="30000"/>
      </a:spcBef>
      <a:spcAft>
        <a:spcPct val="0"/>
      </a:spcAft>
      <a:defRPr sz="900" kern="1200">
        <a:solidFill>
          <a:schemeClr val="tx1"/>
        </a:solidFill>
        <a:latin typeface="Arial" charset="0"/>
        <a:ea typeface="ＭＳ Ｐゴシック" charset="0"/>
        <a:cs typeface="+mn-cs"/>
      </a:defRPr>
    </a:lvl2pPr>
    <a:lvl3pPr marL="685891" algn="l" rtl="0" eaLnBrk="0" fontAlgn="base" hangingPunct="0">
      <a:spcBef>
        <a:spcPct val="30000"/>
      </a:spcBef>
      <a:spcAft>
        <a:spcPct val="0"/>
      </a:spcAft>
      <a:defRPr sz="900" kern="1200">
        <a:solidFill>
          <a:schemeClr val="tx1"/>
        </a:solidFill>
        <a:latin typeface="Arial" charset="0"/>
        <a:ea typeface="ＭＳ Ｐゴシック" charset="0"/>
        <a:cs typeface="+mn-cs"/>
      </a:defRPr>
    </a:lvl3pPr>
    <a:lvl4pPr marL="1028837" algn="l" rtl="0" eaLnBrk="0" fontAlgn="base" hangingPunct="0">
      <a:spcBef>
        <a:spcPct val="30000"/>
      </a:spcBef>
      <a:spcAft>
        <a:spcPct val="0"/>
      </a:spcAft>
      <a:defRPr sz="900" kern="1200">
        <a:solidFill>
          <a:schemeClr val="tx1"/>
        </a:solidFill>
        <a:latin typeface="Arial" charset="0"/>
        <a:ea typeface="ＭＳ Ｐゴシック" charset="0"/>
        <a:cs typeface="+mn-cs"/>
      </a:defRPr>
    </a:lvl4pPr>
    <a:lvl5pPr marL="1371783" algn="l" rtl="0" eaLnBrk="0" fontAlgn="base" hangingPunct="0">
      <a:spcBef>
        <a:spcPct val="30000"/>
      </a:spcBef>
      <a:spcAft>
        <a:spcPct val="0"/>
      </a:spcAft>
      <a:defRPr sz="900" kern="1200">
        <a:solidFill>
          <a:schemeClr val="tx1"/>
        </a:solidFill>
        <a:latin typeface="Arial" charset="0"/>
        <a:ea typeface="ＭＳ Ｐゴシック" charset="0"/>
        <a:cs typeface="+mn-cs"/>
      </a:defRPr>
    </a:lvl5pPr>
    <a:lvl6pPr marL="1714729" algn="l" defTabSz="342946" rtl="0" eaLnBrk="1" latinLnBrk="0" hangingPunct="1">
      <a:defRPr sz="900" kern="1200">
        <a:solidFill>
          <a:schemeClr val="tx1"/>
        </a:solidFill>
        <a:latin typeface="+mn-lt"/>
        <a:ea typeface="+mn-ea"/>
        <a:cs typeface="+mn-cs"/>
      </a:defRPr>
    </a:lvl6pPr>
    <a:lvl7pPr marL="2057674" algn="l" defTabSz="342946" rtl="0" eaLnBrk="1" latinLnBrk="0" hangingPunct="1">
      <a:defRPr sz="900" kern="1200">
        <a:solidFill>
          <a:schemeClr val="tx1"/>
        </a:solidFill>
        <a:latin typeface="+mn-lt"/>
        <a:ea typeface="+mn-ea"/>
        <a:cs typeface="+mn-cs"/>
      </a:defRPr>
    </a:lvl7pPr>
    <a:lvl8pPr marL="2400620" algn="l" defTabSz="342946" rtl="0" eaLnBrk="1" latinLnBrk="0" hangingPunct="1">
      <a:defRPr sz="900" kern="1200">
        <a:solidFill>
          <a:schemeClr val="tx1"/>
        </a:solidFill>
        <a:latin typeface="+mn-lt"/>
        <a:ea typeface="+mn-ea"/>
        <a:cs typeface="+mn-cs"/>
      </a:defRPr>
    </a:lvl8pPr>
    <a:lvl9pPr marL="2743566" algn="l" defTabSz="342946"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science/article/pii/S0925231221004768"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ciencedirect.com/science/article/pii/S1566253516302032"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ABCD_Study"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github.com/chekouo/BIPnet" TargetMode="External"/><Relationship Id="rId4" Type="http://schemas.openxmlformats.org/officeDocument/2006/relationships/hyperlink" Target="https://www.nimh.nih.gov/research/research-funded-by-nimh/research-initiatives/adolescent-brain-cognitive-developmentsm-study-abcd-study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Hello everyone! Today I’ll be sharing my research thus far.</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a:t>
            </a:fld>
            <a:endParaRPr lang="en-US"/>
          </a:p>
        </p:txBody>
      </p:sp>
    </p:spTree>
    <p:extLst>
      <p:ext uri="{BB962C8B-B14F-4D97-AF65-F5344CB8AC3E}">
        <p14:creationId xmlns:p14="http://schemas.microsoft.com/office/powerpoint/2010/main" val="699409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Here’s an overview of what I will share today: Firstly, I will introduce my research interests. Next, I will touch on the “why” for my current project. Afterwards, I will discuss the Adolescent Brain and Cognitive Development Study, get into early thoughts on the model, and, lastly, discuss a few questions and next steps I’m pondering.</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2</a:t>
            </a:fld>
            <a:endParaRPr lang="en-US"/>
          </a:p>
        </p:txBody>
      </p:sp>
    </p:spTree>
    <p:extLst>
      <p:ext uri="{BB962C8B-B14F-4D97-AF65-F5344CB8AC3E}">
        <p14:creationId xmlns:p14="http://schemas.microsoft.com/office/powerpoint/2010/main" val="2263621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My research interests have evolved over the years but have a consistent theme: a desire to understand complex systems and distill learnings.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Last semester, I had the opportunity to explore with Mark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Fiecas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my mentor thanks to the Stat Gen Training Program. On reading Robert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Tibshirani’s</a:t>
            </a:r>
            <a:r>
              <a:rPr lang="en-US" sz="1800" dirty="0">
                <a:effectLst/>
                <a:latin typeface="Calibri" panose="020F0502020204030204" pitchFamily="34" charset="0"/>
                <a:ea typeface="Calibri" panose="020F0502020204030204" pitchFamily="34" charset="0"/>
                <a:cs typeface="Times New Roman" panose="02020603050405020304" pitchFamily="18" charset="0"/>
              </a:rPr>
              <a:t> research group’s paper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Cooperative learning for Multiview analysis</a:t>
            </a:r>
            <a:r>
              <a:rPr lang="en-US" sz="1800" dirty="0">
                <a:effectLst/>
                <a:latin typeface="Calibri" panose="020F0502020204030204" pitchFamily="34" charset="0"/>
                <a:ea typeface="Calibri" panose="020F0502020204030204" pitchFamily="34" charset="0"/>
                <a:cs typeface="Times New Roman" panose="02020603050405020304" pitchFamily="18" charset="0"/>
              </a:rPr>
              <a:t>, I was attracted to Multiview learning methods,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methods that learn shared patterns across multiple distinct feature sets/ data sources</a:t>
            </a:r>
            <a:r>
              <a:rPr lang="en-US" sz="1800" b="1"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Then I asked for reading suggestions from Sandra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Safo</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discovered “Multiview learning”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is also known as data fusion, data integration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can be associated with multi-omics analyses. Also last semester, I became familiar with -omics technologies, using PLINK to perform a GWAS, and applied to the NSF’s Graduate Research Fellowship Program, which I learned I did not get. But that’s okay because I’m appreciative of the learning experience applying to an NSF fellowship and considering how my research might unfold in the next three years.</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3</a:t>
            </a:fld>
            <a:endParaRPr lang="en-US"/>
          </a:p>
        </p:txBody>
      </p:sp>
    </p:spTree>
    <p:extLst>
      <p:ext uri="{BB962C8B-B14F-4D97-AF65-F5344CB8AC3E}">
        <p14:creationId xmlns:p14="http://schemas.microsoft.com/office/powerpoint/2010/main" val="564552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my first year, through an RA, I became familiar with the Adolescent Brain and Cognitive Development (ABCD) Study. The ABCD Study is an ongoing longitudinal research study involving data collection at 21 sites across the United States.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It is the largest long-term study of brain development and child health in the US</a:t>
            </a:r>
            <a:r>
              <a:rPr lang="en-US" sz="1800" b="1"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3</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The study explores the environmental, social, genetic, and biological factors that affect brain and cognitive development, behavior, and health</a:t>
            </a:r>
            <a:r>
              <a:rPr lang="en-US" sz="1800" b="1"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4</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There are many data types available, so Mark and I wondered how we might apply Multiview learning in this longitudinal context.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Mark expressed the thought of developing a longitudinal data analysis method to Thierry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Chekouo</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turned-out Thierry had already been considering such a project. Thierry and Sandra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Safo</a:t>
            </a:r>
            <a:r>
              <a:rPr lang="en-US" sz="1800" dirty="0">
                <a:effectLst/>
                <a:latin typeface="Calibri" panose="020F0502020204030204" pitchFamily="34" charset="0"/>
                <a:ea typeface="Calibri" panose="020F0502020204030204" pitchFamily="34" charset="0"/>
                <a:cs typeface="Times New Roman" panose="02020603050405020304" pitchFamily="18" charset="0"/>
              </a:rPr>
              <a:t> had extended data integration methods for variable selection and prediction to a Bayesian framework in their recently published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Bayesian integrative analysis and prediction with application to atherosclerosis cardiovascular disease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included an R package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BIPnet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Thierry, Sandra, Mark, and I first met to discuss extending this method to be capable of longitudinal analysis with application to the ABCD Study early this semester.</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4</a:t>
            </a:fld>
            <a:endParaRPr lang="en-US"/>
          </a:p>
        </p:txBody>
      </p:sp>
    </p:spTree>
    <p:extLst>
      <p:ext uri="{BB962C8B-B14F-4D97-AF65-F5344CB8AC3E}">
        <p14:creationId xmlns:p14="http://schemas.microsoft.com/office/powerpoint/2010/main" val="22892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wanting to extend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BIPnet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longitudinally, we have started analysis pipeline development, exploratory data analyses, and model formulation. Also, I have spent time getting familiar with C++ and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Rcpp</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better or for worse, the COVID-19 disrupted the ABCD Study’s data collection. Neuroimaging data is collected every two years, and the pandemic started between baseline and time point 2 (T2). In our exploratory analyses, we observed substantial neuroimaging missingness at T2. Consequently, we restricted our sample to subjects with neuroimaging data at both time points. Doing so leaves us with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7,827 subjects/ 11,880 subjects invited</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There is missingness in the covariates/ response variables we are including but plan to impute this data. Note, when I say neuroimaging data, for now, I mean the two structural MRI metrics Surface Area and Cortical Thickness for 34 regions x2 hemispheres x2 metrics = 128 features.</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5</a:t>
            </a:fld>
            <a:endParaRPr lang="en-US"/>
          </a:p>
        </p:txBody>
      </p:sp>
    </p:spTree>
    <p:extLst>
      <p:ext uri="{BB962C8B-B14F-4D97-AF65-F5344CB8AC3E}">
        <p14:creationId xmlns:p14="http://schemas.microsoft.com/office/powerpoint/2010/main" val="114613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In a Bayesian analysis, we ultimately want the joint posterior distribution, so we can perform variable selection/prediction. While I still need to work through the notation and think through the details, here I am presenting the model at a high level. </a:t>
            </a:r>
            <a:r>
              <a:rPr lang="en-US" sz="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This represents …</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6</a:t>
            </a:fld>
            <a:endParaRPr lang="en-US"/>
          </a:p>
        </p:txBody>
      </p:sp>
    </p:spTree>
    <p:extLst>
      <p:ext uri="{BB962C8B-B14F-4D97-AF65-F5344CB8AC3E}">
        <p14:creationId xmlns:p14="http://schemas.microsoft.com/office/powerpoint/2010/main" val="308150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complication of the ABCD Study is that data is collected across 21 sites and subjects might share the same family. The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variables …</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represent random intercepts to account for nested effects, but we need to interpret/resolve error terms in relation to these random effects in the outcome equation.</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7</a:t>
            </a:fld>
            <a:endParaRPr lang="en-US"/>
          </a:p>
        </p:txBody>
      </p:sp>
    </p:spTree>
    <p:extLst>
      <p:ext uri="{BB962C8B-B14F-4D97-AF65-F5344CB8AC3E}">
        <p14:creationId xmlns:p14="http://schemas.microsoft.com/office/powerpoint/2010/main" val="249689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Presently, I have a few questions and next steps I’m pondering.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Firstly, is the combination of imaging data, covariates, and clinical outcomes biologically meaningful? How might we incorporate prior information?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Saonli</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Mark’s talk at the Human in the Data Spotlight Series last Thursday, I was reminded of the importance of including a subject matter expert in the conversation, so I’m wondering how, as a student, I might build relationships with non-statistics collaborators.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Secondly, are two time points sufficient for considering the proposed method’s efficacy longitudinally? I’m unsure at present. I have more to read on longitudinal analysis. Perhaps we can include additional data as it’s released or might consider adding/ switching to other data.</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Thirdly, how might I implement the method so it’s scalable? Sandra mentioned her general preference for frequentist methods thanks to their relative computational efficiency, but Bayesian methods offer the chance to incorporate prior information. I’m wondering how to architect the software so adding additional omics data doesn’t increase the runtime beyond practicality.</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Regardless, I’m planning to submit this work to this fall’s ENAR student paper competition.</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8</a:t>
            </a:fld>
            <a:endParaRPr lang="en-US"/>
          </a:p>
        </p:txBody>
      </p:sp>
    </p:spTree>
    <p:extLst>
      <p:ext uri="{BB962C8B-B14F-4D97-AF65-F5344CB8AC3E}">
        <p14:creationId xmlns:p14="http://schemas.microsoft.com/office/powerpoint/2010/main" val="3909011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I’d like to acknowledge Mark, Sandra, and Thierry for their mentorship, and the NIH for making this work possible. Also, thanks to this Stat Gen training program, its organizers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Saonli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Tianzhong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Wei Pan, the biostats faculty generally, fellow students, family, and friends for their support.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9</a:t>
            </a:fld>
            <a:endParaRPr lang="en-US"/>
          </a:p>
        </p:txBody>
      </p:sp>
    </p:spTree>
    <p:extLst>
      <p:ext uri="{BB962C8B-B14F-4D97-AF65-F5344CB8AC3E}">
        <p14:creationId xmlns:p14="http://schemas.microsoft.com/office/powerpoint/2010/main" val="668821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ranja/Documents/5-resources/ppt/2018%20ppt-with%20R/new/working%20files/graphics_HD-title-maroon.png"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590550"/>
            <a:ext cx="8001000" cy="857250"/>
          </a:xfrm>
        </p:spPr>
        <p:txBody>
          <a:bodyPr/>
          <a:lstStyle>
            <a:lvl1pPr algn="l">
              <a:defRPr>
                <a:solidFill>
                  <a:srgbClr val="7A0019"/>
                </a:solidFill>
              </a:defRPr>
            </a:lvl1pPr>
          </a:lstStyle>
          <a:p>
            <a:pPr lvl="0"/>
            <a:r>
              <a:rPr lang="en-US" noProof="0"/>
              <a:t>Click to edit Master title style</a:t>
            </a:r>
            <a:endParaRPr lang="en-US" noProof="0" dirty="0"/>
          </a:p>
        </p:txBody>
      </p:sp>
      <p:sp>
        <p:nvSpPr>
          <p:cNvPr id="6" name="Text Placeholder 5"/>
          <p:cNvSpPr>
            <a:spLocks noGrp="1"/>
          </p:cNvSpPr>
          <p:nvPr>
            <p:ph type="body" sz="quarter" idx="10" hasCustomPrompt="1"/>
          </p:nvPr>
        </p:nvSpPr>
        <p:spPr>
          <a:xfrm>
            <a:off x="685800" y="2190750"/>
            <a:ext cx="8001000" cy="457200"/>
          </a:xfrm>
        </p:spPr>
        <p:txBody>
          <a:bodyPr/>
          <a:lstStyle>
            <a:lvl1pPr marL="0" indent="0">
              <a:buNone/>
              <a:defRPr sz="1800">
                <a:solidFill>
                  <a:schemeClr val="tx1">
                    <a:lumMod val="65000"/>
                    <a:lumOff val="35000"/>
                  </a:schemeClr>
                </a:solidFill>
              </a:defRPr>
            </a:lvl1pPr>
            <a:lvl2pPr marL="342946" indent="0">
              <a:buNone/>
              <a:defRPr sz="1800">
                <a:solidFill>
                  <a:srgbClr val="FFFFFF"/>
                </a:solidFill>
              </a:defRPr>
            </a:lvl2pPr>
            <a:lvl3pPr marL="685891" indent="0">
              <a:buNone/>
              <a:defRPr sz="1800">
                <a:solidFill>
                  <a:srgbClr val="FFFFFF"/>
                </a:solidFill>
              </a:defRPr>
            </a:lvl3pPr>
            <a:lvl4pPr marL="1028837" indent="0">
              <a:buNone/>
              <a:defRPr sz="1800">
                <a:solidFill>
                  <a:srgbClr val="FFFFFF"/>
                </a:solidFill>
              </a:defRPr>
            </a:lvl4pPr>
            <a:lvl5pPr marL="1371783" indent="0">
              <a:buNone/>
              <a:defRPr sz="1800">
                <a:solidFill>
                  <a:srgbClr val="FFFFFF"/>
                </a:solidFill>
              </a:defRPr>
            </a:lvl5pPr>
          </a:lstStyle>
          <a:p>
            <a:pPr lvl="0"/>
            <a:r>
              <a:rPr lang="en-US" dirty="0"/>
              <a:t>Presenter/unit/department name</a:t>
            </a:r>
          </a:p>
        </p:txBody>
      </p:sp>
      <p:sp>
        <p:nvSpPr>
          <p:cNvPr id="10" name="Text Placeholder 9"/>
          <p:cNvSpPr>
            <a:spLocks noGrp="1"/>
          </p:cNvSpPr>
          <p:nvPr>
            <p:ph type="body" sz="quarter" idx="12" hasCustomPrompt="1"/>
          </p:nvPr>
        </p:nvSpPr>
        <p:spPr>
          <a:xfrm>
            <a:off x="685800" y="2647950"/>
            <a:ext cx="8001000" cy="381000"/>
          </a:xfrm>
        </p:spPr>
        <p:txBody>
          <a:bodyPr/>
          <a:lstStyle>
            <a:lvl1pPr marL="0" indent="0">
              <a:buNone/>
              <a:defRPr sz="1200">
                <a:solidFill>
                  <a:schemeClr val="tx1">
                    <a:lumMod val="65000"/>
                    <a:lumOff val="35000"/>
                  </a:schemeClr>
                </a:solidFill>
              </a:defRPr>
            </a:lvl1pPr>
            <a:lvl2pPr marL="342946" indent="0">
              <a:buNone/>
              <a:defRPr sz="1200">
                <a:solidFill>
                  <a:srgbClr val="FFFFFF"/>
                </a:solidFill>
              </a:defRPr>
            </a:lvl2pPr>
            <a:lvl3pPr marL="685891" indent="0">
              <a:buNone/>
              <a:defRPr sz="1200">
                <a:solidFill>
                  <a:srgbClr val="FFFFFF"/>
                </a:solidFill>
              </a:defRPr>
            </a:lvl3pPr>
            <a:lvl4pPr marL="1028837" indent="0">
              <a:buNone/>
              <a:defRPr sz="1200">
                <a:solidFill>
                  <a:srgbClr val="FFFFFF"/>
                </a:solidFill>
              </a:defRPr>
            </a:lvl4pPr>
            <a:lvl5pPr marL="1371783" indent="0">
              <a:buNone/>
              <a:defRPr sz="1200">
                <a:solidFill>
                  <a:srgbClr val="FFFFFF"/>
                </a:solidFill>
              </a:defRPr>
            </a:lvl5pPr>
          </a:lstStyle>
          <a:p>
            <a:pPr lvl="0"/>
            <a:r>
              <a:rPr lang="en-US" dirty="0"/>
              <a:t>Date</a:t>
            </a:r>
          </a:p>
        </p:txBody>
      </p:sp>
      <p:pic>
        <p:nvPicPr>
          <p:cNvPr id="3" name="graphics_HD-title-maroon.png" descr="/Users/ranja/Documents/5-resources/ppt/2018 ppt-with R/new/working files/graphics_HD-title-maroon.png"/>
          <p:cNvPicPr>
            <a:picLocks noChangeAspect="1"/>
          </p:cNvPicPr>
          <p:nvPr userDrawn="1"/>
        </p:nvPicPr>
        <p:blipFill>
          <a:blip r:embed="rId2" r:link="rId3" cstate="print">
            <a:extLst>
              <a:ext uri="{28A0092B-C50C-407E-A947-70E740481C1C}">
                <a14:useLocalDpi xmlns:a14="http://schemas.microsoft.com/office/drawing/2010/main"/>
              </a:ext>
            </a:extLst>
          </a:blip>
          <a:stretch>
            <a:fillRect/>
          </a:stretch>
        </p:blipFill>
        <p:spPr>
          <a:xfrm>
            <a:off x="0" y="3760470"/>
            <a:ext cx="9144000" cy="1383030"/>
          </a:xfrm>
          <a:prstGeom prst="rect">
            <a:avLst/>
          </a:prstGeom>
        </p:spPr>
      </p:pic>
    </p:spTree>
    <p:extLst>
      <p:ext uri="{BB962C8B-B14F-4D97-AF65-F5344CB8AC3E}">
        <p14:creationId xmlns:p14="http://schemas.microsoft.com/office/powerpoint/2010/main" val="277070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52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40576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1" y="228600"/>
            <a:ext cx="5676900"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947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015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3000" b="0" i="0" cap="none"/>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46" indent="0">
              <a:buNone/>
              <a:defRPr sz="1400"/>
            </a:lvl2pPr>
            <a:lvl3pPr marL="685891" indent="0">
              <a:buNone/>
              <a:defRPr sz="1200"/>
            </a:lvl3pPr>
            <a:lvl4pPr marL="1028837" indent="0">
              <a:buNone/>
              <a:defRPr sz="1100"/>
            </a:lvl4pPr>
            <a:lvl5pPr marL="1371783" indent="0">
              <a:buNone/>
              <a:defRPr sz="1100"/>
            </a:lvl5pPr>
            <a:lvl6pPr marL="1714729" indent="0">
              <a:buNone/>
              <a:defRPr sz="1100"/>
            </a:lvl6pPr>
            <a:lvl7pPr marL="2057674" indent="0">
              <a:buNone/>
              <a:defRPr sz="1100"/>
            </a:lvl7pPr>
            <a:lvl8pPr marL="2400620" indent="0">
              <a:buNone/>
              <a:defRPr sz="1100"/>
            </a:lvl8pPr>
            <a:lvl9pPr marL="2743566" indent="0">
              <a:buNone/>
              <a:defRPr sz="1100"/>
            </a:lvl9pPr>
          </a:lstStyle>
          <a:p>
            <a:pPr lvl="0"/>
            <a:r>
              <a:rPr lang="en-US"/>
              <a:t>Click to edit Master text styles</a:t>
            </a:r>
          </a:p>
        </p:txBody>
      </p:sp>
    </p:spTree>
    <p:extLst>
      <p:ext uri="{BB962C8B-B14F-4D97-AF65-F5344CB8AC3E}">
        <p14:creationId xmlns:p14="http://schemas.microsoft.com/office/powerpoint/2010/main" val="3738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1314450"/>
            <a:ext cx="3810000" cy="29718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14450"/>
            <a:ext cx="3810000" cy="29718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465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8"/>
            <a:ext cx="4040188" cy="479822"/>
          </a:xfr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8"/>
            <a:ext cx="4041775" cy="479822"/>
          </a:xfr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39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806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2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90"/>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8"/>
            <a:ext cx="3008313" cy="3518297"/>
          </a:xfrm>
        </p:spPr>
        <p:txBody>
          <a:bodyPr/>
          <a:lstStyle>
            <a:lvl1pPr marL="0" indent="0">
              <a:buNone/>
              <a:defRPr sz="110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en-US"/>
              <a:t>Click to edit Master text styles</a:t>
            </a:r>
          </a:p>
        </p:txBody>
      </p:sp>
    </p:spTree>
    <p:extLst>
      <p:ext uri="{BB962C8B-B14F-4D97-AF65-F5344CB8AC3E}">
        <p14:creationId xmlns:p14="http://schemas.microsoft.com/office/powerpoint/2010/main" val="170954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3"/>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10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en-US"/>
              <a:t>Click to edit Master text styles</a:t>
            </a:r>
          </a:p>
        </p:txBody>
      </p:sp>
    </p:spTree>
    <p:extLst>
      <p:ext uri="{BB962C8B-B14F-4D97-AF65-F5344CB8AC3E}">
        <p14:creationId xmlns:p14="http://schemas.microsoft.com/office/powerpoint/2010/main" val="409926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file://localhost/Users/ranja/Documents/5-resources/ppt/2018%20ppt-with%20R/new/working%20files/graphics_HD-M-maroon.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8572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68589" tIns="34295" rIns="68589" bIns="34295"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314450"/>
            <a:ext cx="7772400" cy="2971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68589" tIns="34295" rIns="68589" bIns="3429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graphics_HD-M-maroon.png" descr="/Users/ranja/Documents/5-resources/ppt/2018 ppt-with R/new/working files/graphics_HD-M-maroon.png"/>
          <p:cNvPicPr>
            <a:picLocks noChangeAspect="1"/>
          </p:cNvPicPr>
          <p:nvPr userDrawn="1"/>
        </p:nvPicPr>
        <p:blipFill>
          <a:blip r:embed="rId13" r:link="rId14" cstate="print">
            <a:extLst>
              <a:ext uri="{28A0092B-C50C-407E-A947-70E740481C1C}">
                <a14:useLocalDpi xmlns:a14="http://schemas.microsoft.com/office/drawing/2010/main"/>
              </a:ext>
            </a:extLst>
          </a:blip>
          <a:stretch>
            <a:fillRect/>
          </a:stretch>
        </p:blipFill>
        <p:spPr>
          <a:xfrm>
            <a:off x="0" y="4852035"/>
            <a:ext cx="9144000" cy="291465"/>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300" b="0">
          <a:solidFill>
            <a:srgbClr val="7A0019"/>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2pPr>
      <a:lvl3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3pPr>
      <a:lvl4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4pPr>
      <a:lvl5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5pPr>
      <a:lvl6pPr marL="342946"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6pPr>
      <a:lvl7pPr marL="685891"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7pPr>
      <a:lvl8pPr marL="1028837"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8pPr>
      <a:lvl9pPr marL="1371783"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9pPr>
    </p:titleStyle>
    <p:bodyStyle>
      <a:lvl1pPr marL="257209" indent="-257209" algn="l" rtl="0" eaLnBrk="1" fontAlgn="base" hangingPunct="1">
        <a:spcBef>
          <a:spcPct val="20000"/>
        </a:spcBef>
        <a:spcAft>
          <a:spcPct val="0"/>
        </a:spcAft>
        <a:buClr>
          <a:srgbClr val="7A0019"/>
        </a:buClr>
        <a:buChar char="•"/>
        <a:defRPr sz="2400">
          <a:solidFill>
            <a:srgbClr val="595959"/>
          </a:solidFill>
          <a:latin typeface="+mn-lt"/>
          <a:ea typeface="ＭＳ Ｐゴシック" charset="0"/>
          <a:cs typeface="ＭＳ Ｐゴシック" charset="0"/>
        </a:defRPr>
      </a:lvl1pPr>
      <a:lvl2pPr marL="557287" indent="-214341" algn="l" rtl="0" eaLnBrk="1" fontAlgn="base" hangingPunct="1">
        <a:spcBef>
          <a:spcPct val="20000"/>
        </a:spcBef>
        <a:spcAft>
          <a:spcPct val="0"/>
        </a:spcAft>
        <a:buClr>
          <a:srgbClr val="7A0019"/>
        </a:buClr>
        <a:buChar char="–"/>
        <a:defRPr sz="2100">
          <a:solidFill>
            <a:srgbClr val="595959"/>
          </a:solidFill>
          <a:latin typeface="+mn-lt"/>
          <a:ea typeface="ＭＳ Ｐゴシック" charset="0"/>
        </a:defRPr>
      </a:lvl2pPr>
      <a:lvl3pPr marL="857364" indent="-171473" algn="l" rtl="0" eaLnBrk="1" fontAlgn="base" hangingPunct="1">
        <a:spcBef>
          <a:spcPct val="20000"/>
        </a:spcBef>
        <a:spcAft>
          <a:spcPct val="0"/>
        </a:spcAft>
        <a:buClr>
          <a:srgbClr val="7A0019"/>
        </a:buClr>
        <a:buChar char="•"/>
        <a:defRPr sz="1800">
          <a:solidFill>
            <a:srgbClr val="595959"/>
          </a:solidFill>
          <a:latin typeface="+mn-lt"/>
          <a:ea typeface="ＭＳ Ｐゴシック" charset="0"/>
        </a:defRPr>
      </a:lvl3pPr>
      <a:lvl4pPr marL="1200310"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4pPr>
      <a:lvl5pPr marL="1543256"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5pPr>
      <a:lvl6pPr marL="1886201" indent="-171473" algn="l" rtl="0" eaLnBrk="1" fontAlgn="base" hangingPunct="1">
        <a:spcBef>
          <a:spcPct val="20000"/>
        </a:spcBef>
        <a:spcAft>
          <a:spcPct val="0"/>
        </a:spcAft>
        <a:buClr>
          <a:srgbClr val="7A0019"/>
        </a:buClr>
        <a:buChar char="»"/>
        <a:defRPr sz="1500">
          <a:solidFill>
            <a:schemeClr val="tx1"/>
          </a:solidFill>
          <a:latin typeface="+mn-lt"/>
          <a:ea typeface="+mn-ea"/>
        </a:defRPr>
      </a:lvl6pPr>
      <a:lvl7pPr marL="2229147" indent="-171473" algn="l" rtl="0" eaLnBrk="1" fontAlgn="base" hangingPunct="1">
        <a:spcBef>
          <a:spcPct val="20000"/>
        </a:spcBef>
        <a:spcAft>
          <a:spcPct val="0"/>
        </a:spcAft>
        <a:buClr>
          <a:srgbClr val="7A0019"/>
        </a:buClr>
        <a:buChar char="»"/>
        <a:defRPr sz="1500">
          <a:solidFill>
            <a:schemeClr val="tx1"/>
          </a:solidFill>
          <a:latin typeface="+mn-lt"/>
          <a:ea typeface="+mn-ea"/>
        </a:defRPr>
      </a:lvl7pPr>
      <a:lvl8pPr marL="2572093" indent="-171473" algn="l" rtl="0" eaLnBrk="1" fontAlgn="base" hangingPunct="1">
        <a:spcBef>
          <a:spcPct val="20000"/>
        </a:spcBef>
        <a:spcAft>
          <a:spcPct val="0"/>
        </a:spcAft>
        <a:buClr>
          <a:srgbClr val="7A0019"/>
        </a:buClr>
        <a:buChar char="»"/>
        <a:defRPr sz="1500">
          <a:solidFill>
            <a:schemeClr val="tx1"/>
          </a:solidFill>
          <a:latin typeface="+mn-lt"/>
          <a:ea typeface="+mn-ea"/>
        </a:defRPr>
      </a:lvl8pPr>
      <a:lvl9pPr marL="2915039" indent="-171473" algn="l" rtl="0" eaLnBrk="1" fontAlgn="base" hangingPunct="1">
        <a:spcBef>
          <a:spcPct val="20000"/>
        </a:spcBef>
        <a:spcAft>
          <a:spcPct val="0"/>
        </a:spcAft>
        <a:buClr>
          <a:srgbClr val="7A0019"/>
        </a:buClr>
        <a:buChar char="»"/>
        <a:defRPr sz="1500">
          <a:solidFill>
            <a:schemeClr val="tx1"/>
          </a:solidFill>
          <a:latin typeface="+mn-lt"/>
          <a:ea typeface="+mn-ea"/>
        </a:defRPr>
      </a:lvl9pPr>
    </p:bodyStyle>
    <p:otherStyle>
      <a:defPPr>
        <a:defRPr lang="en-US"/>
      </a:defPPr>
      <a:lvl1pPr marL="0" algn="l" defTabSz="342946" rtl="0" eaLnBrk="1" latinLnBrk="0" hangingPunct="1">
        <a:defRPr sz="1400" kern="1200">
          <a:solidFill>
            <a:schemeClr val="tx1"/>
          </a:solidFill>
          <a:latin typeface="+mn-lt"/>
          <a:ea typeface="+mn-ea"/>
          <a:cs typeface="+mn-cs"/>
        </a:defRPr>
      </a:lvl1pPr>
      <a:lvl2pPr marL="342946" algn="l" defTabSz="342946" rtl="0" eaLnBrk="1" latinLnBrk="0" hangingPunct="1">
        <a:defRPr sz="1400" kern="1200">
          <a:solidFill>
            <a:schemeClr val="tx1"/>
          </a:solidFill>
          <a:latin typeface="+mn-lt"/>
          <a:ea typeface="+mn-ea"/>
          <a:cs typeface="+mn-cs"/>
        </a:defRPr>
      </a:lvl2pPr>
      <a:lvl3pPr marL="685891" algn="l" defTabSz="342946" rtl="0" eaLnBrk="1" latinLnBrk="0" hangingPunct="1">
        <a:defRPr sz="1400" kern="1200">
          <a:solidFill>
            <a:schemeClr val="tx1"/>
          </a:solidFill>
          <a:latin typeface="+mn-lt"/>
          <a:ea typeface="+mn-ea"/>
          <a:cs typeface="+mn-cs"/>
        </a:defRPr>
      </a:lvl3pPr>
      <a:lvl4pPr marL="1028837" algn="l" defTabSz="342946" rtl="0" eaLnBrk="1" latinLnBrk="0" hangingPunct="1">
        <a:defRPr sz="1400" kern="1200">
          <a:solidFill>
            <a:schemeClr val="tx1"/>
          </a:solidFill>
          <a:latin typeface="+mn-lt"/>
          <a:ea typeface="+mn-ea"/>
          <a:cs typeface="+mn-cs"/>
        </a:defRPr>
      </a:lvl4pPr>
      <a:lvl5pPr marL="1371783" algn="l" defTabSz="342946" rtl="0" eaLnBrk="1" latinLnBrk="0" hangingPunct="1">
        <a:defRPr sz="1400" kern="1200">
          <a:solidFill>
            <a:schemeClr val="tx1"/>
          </a:solidFill>
          <a:latin typeface="+mn-lt"/>
          <a:ea typeface="+mn-ea"/>
          <a:cs typeface="+mn-cs"/>
        </a:defRPr>
      </a:lvl5pPr>
      <a:lvl6pPr marL="1714729" algn="l" defTabSz="342946" rtl="0" eaLnBrk="1" latinLnBrk="0" hangingPunct="1">
        <a:defRPr sz="1400" kern="1200">
          <a:solidFill>
            <a:schemeClr val="tx1"/>
          </a:solidFill>
          <a:latin typeface="+mn-lt"/>
          <a:ea typeface="+mn-ea"/>
          <a:cs typeface="+mn-cs"/>
        </a:defRPr>
      </a:lvl6pPr>
      <a:lvl7pPr marL="2057674" algn="l" defTabSz="342946" rtl="0" eaLnBrk="1" latinLnBrk="0" hangingPunct="1">
        <a:defRPr sz="1400" kern="1200">
          <a:solidFill>
            <a:schemeClr val="tx1"/>
          </a:solidFill>
          <a:latin typeface="+mn-lt"/>
          <a:ea typeface="+mn-ea"/>
          <a:cs typeface="+mn-cs"/>
        </a:defRPr>
      </a:lvl7pPr>
      <a:lvl8pPr marL="2400620" algn="l" defTabSz="342946" rtl="0" eaLnBrk="1" latinLnBrk="0" hangingPunct="1">
        <a:defRPr sz="1400" kern="1200">
          <a:solidFill>
            <a:schemeClr val="tx1"/>
          </a:solidFill>
          <a:latin typeface="+mn-lt"/>
          <a:ea typeface="+mn-ea"/>
          <a:cs typeface="+mn-cs"/>
        </a:defRPr>
      </a:lvl8pPr>
      <a:lvl9pPr marL="2743566" algn="l" defTabSz="34294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localhost/Users/ranja/Documents/5-resources/ppt/2018%20ppt-with%20R/new/working%20files/graphics_HD-end-maroon.png"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90550"/>
            <a:ext cx="8001000" cy="1066800"/>
          </a:xfrm>
        </p:spPr>
        <p:txBody>
          <a:bodyPr/>
          <a:lstStyle/>
          <a:p>
            <a:r>
              <a:rPr lang="en-US" dirty="0"/>
              <a:t>Longitudinal Bayesian Integrative Analysis and Prediction</a:t>
            </a:r>
          </a:p>
        </p:txBody>
      </p:sp>
      <p:sp>
        <p:nvSpPr>
          <p:cNvPr id="3" name="Text Placeholder 2"/>
          <p:cNvSpPr>
            <a:spLocks noGrp="1"/>
          </p:cNvSpPr>
          <p:nvPr>
            <p:ph type="body" sz="quarter" idx="10"/>
          </p:nvPr>
        </p:nvSpPr>
        <p:spPr/>
        <p:txBody>
          <a:bodyPr/>
          <a:lstStyle/>
          <a:p>
            <a:r>
              <a:rPr lang="en-US" dirty="0"/>
              <a:t>Aidan Neher, Biostatistics PhD Student</a:t>
            </a:r>
          </a:p>
        </p:txBody>
      </p:sp>
      <p:sp>
        <p:nvSpPr>
          <p:cNvPr id="4" name="Text Placeholder 3"/>
          <p:cNvSpPr>
            <a:spLocks noGrp="1"/>
          </p:cNvSpPr>
          <p:nvPr>
            <p:ph type="body" sz="quarter" idx="12"/>
          </p:nvPr>
        </p:nvSpPr>
        <p:spPr/>
        <p:txBody>
          <a:bodyPr/>
          <a:lstStyle/>
          <a:p>
            <a:r>
              <a:rPr lang="en-US" dirty="0"/>
              <a:t>April 10, 2023</a:t>
            </a:r>
          </a:p>
        </p:txBody>
      </p:sp>
    </p:spTree>
    <p:extLst>
      <p:ext uri="{BB962C8B-B14F-4D97-AF65-F5344CB8AC3E}">
        <p14:creationId xmlns:p14="http://schemas.microsoft.com/office/powerpoint/2010/main" val="1766648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s_HD-end-maroon.png" descr="/Users/ranja/Documents/5-resources/ppt/2018 ppt-with R/new/working files/graphics_HD-end-maroon.png"/>
          <p:cNvPicPr>
            <a:picLocks noChangeAspect="1"/>
          </p:cNvPicPr>
          <p:nvPr/>
        </p:nvPicPr>
        <p:blipFill>
          <a:blip r:embed="rId2" r:link="rId3" cstate="print">
            <a:extLst>
              <a:ext uri="{28A0092B-C50C-407E-A947-70E740481C1C}">
                <a14:useLocalDpi xmlns:a14="http://schemas.microsoft.com/office/drawing/2010/main"/>
              </a:ext>
            </a:extLst>
          </a:blip>
          <a:stretch>
            <a:fillRect/>
          </a:stretch>
        </p:blipFill>
        <p:spPr>
          <a:xfrm>
            <a:off x="0" y="0"/>
            <a:ext cx="9140615" cy="5143500"/>
          </a:xfrm>
          <a:prstGeom prst="rect">
            <a:avLst/>
          </a:prstGeom>
        </p:spPr>
      </p:pic>
    </p:spTree>
    <p:extLst>
      <p:ext uri="{BB962C8B-B14F-4D97-AF65-F5344CB8AC3E}">
        <p14:creationId xmlns:p14="http://schemas.microsoft.com/office/powerpoint/2010/main" val="92780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57250"/>
          </a:xfrm>
        </p:spPr>
        <p:txBody>
          <a:bodyPr wrap="square" anchor="ctr">
            <a:normAutofit/>
          </a:bodyPr>
          <a:lstStyle/>
          <a:p>
            <a:r>
              <a:rPr lang="en-US" dirty="0"/>
              <a:t>What will I share?</a:t>
            </a:r>
          </a:p>
        </p:txBody>
      </p:sp>
      <p:graphicFrame>
        <p:nvGraphicFramePr>
          <p:cNvPr id="5" name="Content Placeholder 2">
            <a:extLst>
              <a:ext uri="{FF2B5EF4-FFF2-40B4-BE49-F238E27FC236}">
                <a16:creationId xmlns:a16="http://schemas.microsoft.com/office/drawing/2014/main" id="{3E7C667A-B290-BB70-1E6E-C6C532325C49}"/>
              </a:ext>
            </a:extLst>
          </p:cNvPr>
          <p:cNvGraphicFramePr>
            <a:graphicFrameLocks noGrp="1"/>
          </p:cNvGraphicFramePr>
          <p:nvPr>
            <p:ph idx="1"/>
            <p:extLst>
              <p:ext uri="{D42A27DB-BD31-4B8C-83A1-F6EECF244321}">
                <p14:modId xmlns:p14="http://schemas.microsoft.com/office/powerpoint/2010/main" val="2112370809"/>
              </p:ext>
            </p:extLst>
          </p:nvPr>
        </p:nvGraphicFramePr>
        <p:xfrm>
          <a:off x="685800" y="1314450"/>
          <a:ext cx="77724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129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F70B-2BCB-9F4F-D5A8-84FFA3F9A3EC}"/>
              </a:ext>
            </a:extLst>
          </p:cNvPr>
          <p:cNvSpPr>
            <a:spLocks noGrp="1"/>
          </p:cNvSpPr>
          <p:nvPr>
            <p:ph type="title"/>
          </p:nvPr>
        </p:nvSpPr>
        <p:spPr>
          <a:xfrm>
            <a:off x="685800" y="228600"/>
            <a:ext cx="7772400" cy="857250"/>
          </a:xfrm>
        </p:spPr>
        <p:txBody>
          <a:bodyPr wrap="square" anchor="ctr">
            <a:normAutofit/>
          </a:bodyPr>
          <a:lstStyle/>
          <a:p>
            <a:r>
              <a:rPr lang="en-US" dirty="0"/>
              <a:t>Intro: Multiview learning of interest</a:t>
            </a:r>
          </a:p>
        </p:txBody>
      </p:sp>
      <p:sp>
        <p:nvSpPr>
          <p:cNvPr id="3" name="Content Placeholder 2">
            <a:extLst>
              <a:ext uri="{FF2B5EF4-FFF2-40B4-BE49-F238E27FC236}">
                <a16:creationId xmlns:a16="http://schemas.microsoft.com/office/drawing/2014/main" id="{359670A2-6D75-C634-9944-CADB01661949}"/>
              </a:ext>
            </a:extLst>
          </p:cNvPr>
          <p:cNvSpPr>
            <a:spLocks noGrp="1"/>
          </p:cNvSpPr>
          <p:nvPr>
            <p:ph sz="half" idx="1"/>
          </p:nvPr>
        </p:nvSpPr>
        <p:spPr>
          <a:xfrm>
            <a:off x="685800" y="1314450"/>
            <a:ext cx="3810000" cy="2971800"/>
          </a:xfrm>
        </p:spPr>
        <p:txBody>
          <a:bodyPr wrap="square" anchor="t">
            <a:normAutofit/>
          </a:bodyPr>
          <a:lstStyle/>
          <a:p>
            <a:pPr>
              <a:lnSpc>
                <a:spcPct val="90000"/>
              </a:lnSpc>
            </a:pPr>
            <a:r>
              <a:rPr lang="en-US" sz="1900" i="1" dirty="0"/>
              <a:t>Cooperative learning for Multiview analysis (Ding et al. 2022), </a:t>
            </a:r>
            <a:r>
              <a:rPr lang="en-US" sz="1900" dirty="0"/>
              <a:t>data fusion, data integration, multi-omics, …</a:t>
            </a:r>
            <a:endParaRPr lang="en-US" sz="1900" i="1" dirty="0"/>
          </a:p>
          <a:p>
            <a:pPr>
              <a:lnSpc>
                <a:spcPct val="90000"/>
              </a:lnSpc>
            </a:pPr>
            <a:r>
              <a:rPr lang="en-US" sz="1900" dirty="0"/>
              <a:t>Technological experimentation e.g. Plink for GWAS</a:t>
            </a:r>
          </a:p>
          <a:p>
            <a:pPr>
              <a:lnSpc>
                <a:spcPct val="90000"/>
              </a:lnSpc>
            </a:pPr>
            <a:r>
              <a:rPr lang="en-US" sz="1900" dirty="0"/>
              <a:t>NSF Graduate Research Fellowship Program application: a good learning experience</a:t>
            </a:r>
          </a:p>
        </p:txBody>
      </p:sp>
      <p:pic>
        <p:nvPicPr>
          <p:cNvPr id="4" name="Picture 3" descr="Background pattern&#10;&#10;Description automatically generated">
            <a:extLst>
              <a:ext uri="{FF2B5EF4-FFF2-40B4-BE49-F238E27FC236}">
                <a16:creationId xmlns:a16="http://schemas.microsoft.com/office/drawing/2014/main" id="{ADA4B367-983D-DFFC-0AB2-DA7B11397F06}"/>
              </a:ext>
            </a:extLst>
          </p:cNvPr>
          <p:cNvPicPr>
            <a:picLocks noChangeAspect="1"/>
          </p:cNvPicPr>
          <p:nvPr/>
        </p:nvPicPr>
        <p:blipFill rotWithShape="1">
          <a:blip r:embed="rId3"/>
          <a:srcRect l="5307" t="23794" r="16480" b="12849"/>
          <a:stretch/>
        </p:blipFill>
        <p:spPr>
          <a:xfrm>
            <a:off x="4718885" y="1314450"/>
            <a:ext cx="3668630" cy="2971800"/>
          </a:xfrm>
          <a:prstGeom prst="rect">
            <a:avLst/>
          </a:prstGeom>
          <a:noFill/>
        </p:spPr>
      </p:pic>
    </p:spTree>
    <p:extLst>
      <p:ext uri="{BB962C8B-B14F-4D97-AF65-F5344CB8AC3E}">
        <p14:creationId xmlns:p14="http://schemas.microsoft.com/office/powerpoint/2010/main" val="109278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9A3C-FB16-58B9-2A14-FE578503BEF2}"/>
              </a:ext>
            </a:extLst>
          </p:cNvPr>
          <p:cNvSpPr>
            <a:spLocks noGrp="1"/>
          </p:cNvSpPr>
          <p:nvPr>
            <p:ph type="title"/>
          </p:nvPr>
        </p:nvSpPr>
        <p:spPr/>
        <p:txBody>
          <a:bodyPr/>
          <a:lstStyle/>
          <a:p>
            <a:r>
              <a:rPr lang="en-US" dirty="0"/>
              <a:t>Why? Extension to a longitudinal context</a:t>
            </a:r>
          </a:p>
        </p:txBody>
      </p:sp>
      <p:sp>
        <p:nvSpPr>
          <p:cNvPr id="3" name="Content Placeholder 2">
            <a:extLst>
              <a:ext uri="{FF2B5EF4-FFF2-40B4-BE49-F238E27FC236}">
                <a16:creationId xmlns:a16="http://schemas.microsoft.com/office/drawing/2014/main" id="{50BB6458-99E1-4C85-550C-4ECD95DADDA8}"/>
              </a:ext>
            </a:extLst>
          </p:cNvPr>
          <p:cNvSpPr>
            <a:spLocks noGrp="1"/>
          </p:cNvSpPr>
          <p:nvPr>
            <p:ph idx="1"/>
          </p:nvPr>
        </p:nvSpPr>
        <p:spPr/>
        <p:txBody>
          <a:bodyPr/>
          <a:lstStyle/>
          <a:p>
            <a:r>
              <a:rPr lang="en-US" dirty="0"/>
              <a:t>Adolescent Brain and Cognitive Development (ABCD) Study is the largest longitudinal study of brain development and child health in the US</a:t>
            </a:r>
          </a:p>
          <a:p>
            <a:r>
              <a:rPr lang="en-US" i="1" dirty="0"/>
              <a:t>Bayesian integrative analysis and prediction with application to atherosclerosis cardiovascular disease (</a:t>
            </a:r>
            <a:r>
              <a:rPr lang="en-US" dirty="0" err="1"/>
              <a:t>Chekouo</a:t>
            </a:r>
            <a:r>
              <a:rPr lang="en-US" dirty="0"/>
              <a:t> and </a:t>
            </a:r>
            <a:r>
              <a:rPr lang="en-US" dirty="0" err="1"/>
              <a:t>Safo</a:t>
            </a:r>
            <a:r>
              <a:rPr lang="en-US" dirty="0"/>
              <a:t> 2021) as inspiration</a:t>
            </a:r>
          </a:p>
        </p:txBody>
      </p:sp>
    </p:spTree>
    <p:extLst>
      <p:ext uri="{BB962C8B-B14F-4D97-AF65-F5344CB8AC3E}">
        <p14:creationId xmlns:p14="http://schemas.microsoft.com/office/powerpoint/2010/main" val="372243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3433-F648-B6B7-6B1D-C163396A7EAA}"/>
              </a:ext>
            </a:extLst>
          </p:cNvPr>
          <p:cNvSpPr>
            <a:spLocks noGrp="1"/>
          </p:cNvSpPr>
          <p:nvPr>
            <p:ph type="title"/>
          </p:nvPr>
        </p:nvSpPr>
        <p:spPr>
          <a:xfrm>
            <a:off x="685800" y="228600"/>
            <a:ext cx="7772400" cy="1085850"/>
          </a:xfrm>
        </p:spPr>
        <p:txBody>
          <a:bodyPr/>
          <a:lstStyle/>
          <a:p>
            <a:r>
              <a:rPr lang="en-US" dirty="0"/>
              <a:t>Adolescent Brain and Cognitive Development (ABCD) Study®</a:t>
            </a:r>
          </a:p>
        </p:txBody>
      </p:sp>
      <p:sp>
        <p:nvSpPr>
          <p:cNvPr id="3" name="Content Placeholder 2">
            <a:extLst>
              <a:ext uri="{FF2B5EF4-FFF2-40B4-BE49-F238E27FC236}">
                <a16:creationId xmlns:a16="http://schemas.microsoft.com/office/drawing/2014/main" id="{CC92ADA4-1E1C-61AC-5B1F-361C919DB815}"/>
              </a:ext>
            </a:extLst>
          </p:cNvPr>
          <p:cNvSpPr>
            <a:spLocks noGrp="1"/>
          </p:cNvSpPr>
          <p:nvPr>
            <p:ph idx="1"/>
          </p:nvPr>
        </p:nvSpPr>
        <p:spPr>
          <a:xfrm>
            <a:off x="685800" y="1345769"/>
            <a:ext cx="7772400" cy="2971800"/>
          </a:xfrm>
        </p:spPr>
        <p:txBody>
          <a:bodyPr/>
          <a:lstStyle/>
          <a:p>
            <a:r>
              <a:rPr lang="en-US" dirty="0"/>
              <a:t>COVID-19 disrupted the ABCD Study’s data collection</a:t>
            </a:r>
          </a:p>
          <a:p>
            <a:r>
              <a:rPr lang="en-US" dirty="0"/>
              <a:t>Excluding subjects missing neuroimaging data: 7,827 subjects available/ 11,880 invited from ages 9-10 </a:t>
            </a:r>
          </a:p>
          <a:p>
            <a:r>
              <a:rPr lang="en-US" dirty="0"/>
              <a:t>34 regions x2 hemispheres x2 </a:t>
            </a:r>
            <a:r>
              <a:rPr lang="en-US" dirty="0" err="1"/>
              <a:t>sMRI</a:t>
            </a:r>
            <a:r>
              <a:rPr lang="en-US" dirty="0"/>
              <a:t> metrics (Cortical Thickness and Surface Area) = 128 omics features</a:t>
            </a:r>
          </a:p>
        </p:txBody>
      </p:sp>
    </p:spTree>
    <p:extLst>
      <p:ext uri="{BB962C8B-B14F-4D97-AF65-F5344CB8AC3E}">
        <p14:creationId xmlns:p14="http://schemas.microsoft.com/office/powerpoint/2010/main" val="8627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B8A8-4564-95D5-BAE9-F44B5C74B57E}"/>
              </a:ext>
            </a:extLst>
          </p:cNvPr>
          <p:cNvSpPr>
            <a:spLocks noGrp="1"/>
          </p:cNvSpPr>
          <p:nvPr>
            <p:ph type="title"/>
          </p:nvPr>
        </p:nvSpPr>
        <p:spPr/>
        <p:txBody>
          <a:bodyPr/>
          <a:lstStyle/>
          <a:p>
            <a:r>
              <a:rPr lang="en-US" dirty="0"/>
              <a:t>Model Formulation: Early thoughts</a:t>
            </a:r>
          </a:p>
        </p:txBody>
      </p:sp>
      <p:pic>
        <p:nvPicPr>
          <p:cNvPr id="5" name="Content Placeholder 4" descr="Text&#10;&#10;Description automatically generated">
            <a:extLst>
              <a:ext uri="{FF2B5EF4-FFF2-40B4-BE49-F238E27FC236}">
                <a16:creationId xmlns:a16="http://schemas.microsoft.com/office/drawing/2014/main" id="{3C9DC3C6-87A5-3ECD-FA67-A7C7AECBF445}"/>
              </a:ext>
            </a:extLst>
          </p:cNvPr>
          <p:cNvPicPr>
            <a:picLocks noGrp="1" noChangeAspect="1"/>
          </p:cNvPicPr>
          <p:nvPr>
            <p:ph idx="1"/>
          </p:nvPr>
        </p:nvPicPr>
        <p:blipFill>
          <a:blip r:embed="rId3"/>
          <a:stretch>
            <a:fillRect/>
          </a:stretch>
        </p:blipFill>
        <p:spPr>
          <a:xfrm>
            <a:off x="681788" y="1082842"/>
            <a:ext cx="7772401" cy="3231730"/>
          </a:xfrm>
        </p:spPr>
      </p:pic>
    </p:spTree>
    <p:extLst>
      <p:ext uri="{BB962C8B-B14F-4D97-AF65-F5344CB8AC3E}">
        <p14:creationId xmlns:p14="http://schemas.microsoft.com/office/powerpoint/2010/main" val="239473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B8A8-4564-95D5-BAE9-F44B5C74B57E}"/>
              </a:ext>
            </a:extLst>
          </p:cNvPr>
          <p:cNvSpPr>
            <a:spLocks noGrp="1"/>
          </p:cNvSpPr>
          <p:nvPr>
            <p:ph type="title"/>
          </p:nvPr>
        </p:nvSpPr>
        <p:spPr/>
        <p:txBody>
          <a:bodyPr/>
          <a:lstStyle/>
          <a:p>
            <a:r>
              <a:rPr lang="en-US" dirty="0"/>
              <a:t>Model Formulation: Early thoughts</a:t>
            </a:r>
          </a:p>
        </p:txBody>
      </p:sp>
      <p:pic>
        <p:nvPicPr>
          <p:cNvPr id="8" name="Content Placeholder 7" descr="Text, letter&#10;&#10;Description automatically generated">
            <a:extLst>
              <a:ext uri="{FF2B5EF4-FFF2-40B4-BE49-F238E27FC236}">
                <a16:creationId xmlns:a16="http://schemas.microsoft.com/office/drawing/2014/main" id="{E2D15A06-12C8-EF91-6A53-A7EE2A6BD85F}"/>
              </a:ext>
            </a:extLst>
          </p:cNvPr>
          <p:cNvPicPr>
            <a:picLocks noGrp="1" noChangeAspect="1"/>
          </p:cNvPicPr>
          <p:nvPr>
            <p:ph idx="1"/>
          </p:nvPr>
        </p:nvPicPr>
        <p:blipFill>
          <a:blip r:embed="rId3"/>
          <a:stretch>
            <a:fillRect/>
          </a:stretch>
        </p:blipFill>
        <p:spPr>
          <a:xfrm>
            <a:off x="685800" y="1085850"/>
            <a:ext cx="7772400" cy="3107180"/>
          </a:xfrm>
        </p:spPr>
      </p:pic>
    </p:spTree>
    <p:extLst>
      <p:ext uri="{BB962C8B-B14F-4D97-AF65-F5344CB8AC3E}">
        <p14:creationId xmlns:p14="http://schemas.microsoft.com/office/powerpoint/2010/main" val="258677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C53B-3DCF-37C3-F247-38F9DAFC6D58}"/>
              </a:ext>
            </a:extLst>
          </p:cNvPr>
          <p:cNvSpPr>
            <a:spLocks noGrp="1"/>
          </p:cNvSpPr>
          <p:nvPr>
            <p:ph type="title"/>
          </p:nvPr>
        </p:nvSpPr>
        <p:spPr/>
        <p:txBody>
          <a:bodyPr/>
          <a:lstStyle/>
          <a:p>
            <a:r>
              <a:rPr lang="en-US" dirty="0"/>
              <a:t>Ponderings/ Next Steps</a:t>
            </a:r>
          </a:p>
        </p:txBody>
      </p:sp>
      <p:sp>
        <p:nvSpPr>
          <p:cNvPr id="3" name="Content Placeholder 2">
            <a:extLst>
              <a:ext uri="{FF2B5EF4-FFF2-40B4-BE49-F238E27FC236}">
                <a16:creationId xmlns:a16="http://schemas.microsoft.com/office/drawing/2014/main" id="{99E4E818-9F70-B8EF-A35D-5769803882A9}"/>
              </a:ext>
            </a:extLst>
          </p:cNvPr>
          <p:cNvSpPr>
            <a:spLocks noGrp="1"/>
          </p:cNvSpPr>
          <p:nvPr>
            <p:ph idx="1"/>
          </p:nvPr>
        </p:nvSpPr>
        <p:spPr/>
        <p:txBody>
          <a:bodyPr/>
          <a:lstStyle/>
          <a:p>
            <a:r>
              <a:rPr lang="en-US" dirty="0"/>
              <a:t>Is the combination of imaging data, covariates, and clinical outcomes biologically meaningful? How might we incorporate prior information? </a:t>
            </a:r>
          </a:p>
          <a:p>
            <a:r>
              <a:rPr lang="en-US" dirty="0"/>
              <a:t>Are 2 time points sufficient for considering the proposed method’s efficacy longitudinally</a:t>
            </a:r>
          </a:p>
          <a:p>
            <a:r>
              <a:rPr lang="en-US" dirty="0"/>
              <a:t>How might I implement the method so it’s scalable?</a:t>
            </a:r>
          </a:p>
          <a:p>
            <a:r>
              <a:rPr lang="en-US" dirty="0"/>
              <a:t>ENAR’s student paper competition </a:t>
            </a:r>
            <a:r>
              <a:rPr lang="en-US" dirty="0">
                <a:sym typeface="Wingdings" pitchFamily="2" charset="2"/>
              </a:rPr>
              <a:t> </a:t>
            </a:r>
            <a:endParaRPr lang="en-US" dirty="0"/>
          </a:p>
        </p:txBody>
      </p:sp>
    </p:spTree>
    <p:extLst>
      <p:ext uri="{BB962C8B-B14F-4D97-AF65-F5344CB8AC3E}">
        <p14:creationId xmlns:p14="http://schemas.microsoft.com/office/powerpoint/2010/main" val="58587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8FF9-A850-08F0-AA94-A143A04B53A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96A29BDD-6880-6953-3778-FB019F4A171B}"/>
              </a:ext>
            </a:extLst>
          </p:cNvPr>
          <p:cNvSpPr>
            <a:spLocks noGrp="1"/>
          </p:cNvSpPr>
          <p:nvPr>
            <p:ph idx="1"/>
          </p:nvPr>
        </p:nvSpPr>
        <p:spPr/>
        <p:txBody>
          <a:bodyPr/>
          <a:lstStyle/>
          <a:p>
            <a:r>
              <a:rPr lang="en-US" dirty="0"/>
              <a:t>Mark, Sandra, and Thierry for their mentorship</a:t>
            </a:r>
          </a:p>
          <a:p>
            <a:r>
              <a:rPr lang="en-US" dirty="0"/>
              <a:t>NIH for making this work possible </a:t>
            </a:r>
          </a:p>
          <a:p>
            <a:r>
              <a:rPr lang="en-US" dirty="0"/>
              <a:t>Stat Gen training program and its organizers </a:t>
            </a:r>
            <a:r>
              <a:rPr lang="en-US" dirty="0" err="1"/>
              <a:t>Saonli</a:t>
            </a:r>
            <a:r>
              <a:rPr lang="en-US" dirty="0"/>
              <a:t>, </a:t>
            </a:r>
            <a:r>
              <a:rPr lang="en-US" dirty="0" err="1"/>
              <a:t>Tianzhong</a:t>
            </a:r>
            <a:r>
              <a:rPr lang="en-US" dirty="0"/>
              <a:t>, and Wei Pan</a:t>
            </a:r>
          </a:p>
          <a:p>
            <a:r>
              <a:rPr lang="en-US" dirty="0"/>
              <a:t>Biostats faculty generally, fellow students, family, and friends for their support</a:t>
            </a:r>
          </a:p>
          <a:p>
            <a:endParaRPr lang="en-US" dirty="0"/>
          </a:p>
        </p:txBody>
      </p:sp>
    </p:spTree>
    <p:extLst>
      <p:ext uri="{BB962C8B-B14F-4D97-AF65-F5344CB8AC3E}">
        <p14:creationId xmlns:p14="http://schemas.microsoft.com/office/powerpoint/2010/main" val="3290935917"/>
      </p:ext>
    </p:extLst>
  </p:cSld>
  <p:clrMapOvr>
    <a:masterClrMapping/>
  </p:clrMapOvr>
</p:sld>
</file>

<file path=ppt/theme/theme1.xml><?xml version="1.0" encoding="utf-8"?>
<a:theme xmlns:a="http://schemas.openxmlformats.org/drawingml/2006/main" name="SVP-regents-PowerPoint-HD-3">
  <a:themeElements>
    <a:clrScheme name="Custom 1">
      <a:dk1>
        <a:sysClr val="windowText" lastClr="000000"/>
      </a:dk1>
      <a:lt1>
        <a:sysClr val="window" lastClr="FFFFFF"/>
      </a:lt1>
      <a:dk2>
        <a:srgbClr val="1F497D"/>
      </a:dk2>
      <a:lt2>
        <a:srgbClr val="D7D9D7"/>
      </a:lt2>
      <a:accent1>
        <a:srgbClr val="7A0019"/>
      </a:accent1>
      <a:accent2>
        <a:srgbClr val="FFCC33"/>
      </a:accent2>
      <a:accent3>
        <a:srgbClr val="C82936"/>
      </a:accent3>
      <a:accent4>
        <a:srgbClr val="003D4C"/>
      </a:accent4>
      <a:accent5>
        <a:srgbClr val="79C9C7"/>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SVP-regents-PowerPoint-HD-3</Template>
  <TotalTime>141</TotalTime>
  <Words>1330</Words>
  <Application>Microsoft Macintosh PowerPoint</Application>
  <PresentationFormat>On-screen Show (16:9)</PresentationFormat>
  <Paragraphs>66</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SVP-regents-PowerPoint-HD-3</vt:lpstr>
      <vt:lpstr>Longitudinal Bayesian Integrative Analysis and Prediction</vt:lpstr>
      <vt:lpstr>What will I share?</vt:lpstr>
      <vt:lpstr>Intro: Multiview learning of interest</vt:lpstr>
      <vt:lpstr>Why? Extension to a longitudinal context</vt:lpstr>
      <vt:lpstr>Adolescent Brain and Cognitive Development (ABCD) Study®</vt:lpstr>
      <vt:lpstr>Model Formulation: Early thoughts</vt:lpstr>
      <vt:lpstr>Model Formulation: Early thoughts</vt:lpstr>
      <vt:lpstr>Ponderings/ Next Steps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Neher</dc:creator>
  <cp:lastModifiedBy>Aidan Neher</cp:lastModifiedBy>
  <cp:revision>16</cp:revision>
  <dcterms:created xsi:type="dcterms:W3CDTF">2023-04-08T16:00:45Z</dcterms:created>
  <dcterms:modified xsi:type="dcterms:W3CDTF">2023-04-10T15:54:56Z</dcterms:modified>
</cp:coreProperties>
</file>