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65" r:id="rId2"/>
    <p:sldId id="286" r:id="rId3"/>
    <p:sldId id="285" r:id="rId4"/>
    <p:sldId id="274" r:id="rId5"/>
    <p:sldId id="275" r:id="rId6"/>
    <p:sldId id="276" r:id="rId7"/>
    <p:sldId id="277" r:id="rId8"/>
    <p:sldId id="278" r:id="rId9"/>
    <p:sldId id="287" r:id="rId10"/>
    <p:sldId id="279" r:id="rId11"/>
    <p:sldId id="280" r:id="rId12"/>
    <p:sldId id="284" r:id="rId13"/>
    <p:sldId id="266" r:id="rId14"/>
    <p:sldId id="267" r:id="rId15"/>
    <p:sldId id="271" r:id="rId16"/>
    <p:sldId id="272" r:id="rId17"/>
    <p:sldId id="273" r:id="rId18"/>
    <p:sldId id="268" r:id="rId19"/>
    <p:sldId id="269" r:id="rId20"/>
    <p:sldId id="263" r:id="rId21"/>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1pPr>
    <a:lvl2pPr marL="342946"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2pPr>
    <a:lvl3pPr marL="685891"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3pPr>
    <a:lvl4pPr marL="1028837"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4pPr>
    <a:lvl5pPr marL="1371783"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5pPr>
    <a:lvl6pPr marL="1714729" algn="l" defTabSz="342946" rtl="0" eaLnBrk="1" latinLnBrk="0" hangingPunct="1">
      <a:defRPr sz="1800" kern="1200">
        <a:solidFill>
          <a:schemeClr val="tx1"/>
        </a:solidFill>
        <a:latin typeface="Arial" charset="0"/>
        <a:ea typeface="ＭＳ Ｐゴシック" charset="0"/>
        <a:cs typeface="ＭＳ Ｐゴシック" charset="0"/>
      </a:defRPr>
    </a:lvl6pPr>
    <a:lvl7pPr marL="2057674" algn="l" defTabSz="342946" rtl="0" eaLnBrk="1" latinLnBrk="0" hangingPunct="1">
      <a:defRPr sz="1800" kern="1200">
        <a:solidFill>
          <a:schemeClr val="tx1"/>
        </a:solidFill>
        <a:latin typeface="Arial" charset="0"/>
        <a:ea typeface="ＭＳ Ｐゴシック" charset="0"/>
        <a:cs typeface="ＭＳ Ｐゴシック" charset="0"/>
      </a:defRPr>
    </a:lvl7pPr>
    <a:lvl8pPr marL="2400620" algn="l" defTabSz="342946" rtl="0" eaLnBrk="1" latinLnBrk="0" hangingPunct="1">
      <a:defRPr sz="1800" kern="1200">
        <a:solidFill>
          <a:schemeClr val="tx1"/>
        </a:solidFill>
        <a:latin typeface="Arial" charset="0"/>
        <a:ea typeface="ＭＳ Ｐゴシック" charset="0"/>
        <a:cs typeface="ＭＳ Ｐゴシック" charset="0"/>
      </a:defRPr>
    </a:lvl8pPr>
    <a:lvl9pPr marL="2743566" algn="l" defTabSz="342946" rtl="0" eaLnBrk="1" latinLnBrk="0" hangingPunct="1">
      <a:defRPr sz="18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8"/>
    <p:restoredTop sz="84774"/>
  </p:normalViewPr>
  <p:slideViewPr>
    <p:cSldViewPr>
      <p:cViewPr>
        <p:scale>
          <a:sx n="136" d="100"/>
          <a:sy n="136" d="100"/>
        </p:scale>
        <p:origin x="776" y="288"/>
      </p:cViewPr>
      <p:guideLst>
        <p:guide orient="horz" pos="1620"/>
        <p:guide pos="2880"/>
      </p:guideLst>
    </p:cSldViewPr>
  </p:slideViewPr>
  <p:notesTextViewPr>
    <p:cViewPr>
      <p:scale>
        <a:sx n="55" d="100"/>
        <a:sy n="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FD8C384-8CC3-0C49-844C-FC9C7E289062}" type="slidenum">
              <a:rPr lang="en-US"/>
              <a:pPr>
                <a:defRPr/>
              </a:pPr>
              <a:t>‹#›</a:t>
            </a:fld>
            <a:endParaRPr lang="en-US"/>
          </a:p>
        </p:txBody>
      </p:sp>
    </p:spTree>
    <p:extLst>
      <p:ext uri="{BB962C8B-B14F-4D97-AF65-F5344CB8AC3E}">
        <p14:creationId xmlns:p14="http://schemas.microsoft.com/office/powerpoint/2010/main" val="1135619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ＭＳ Ｐゴシック" charset="0"/>
        <a:cs typeface="ＭＳ Ｐゴシック" charset="0"/>
      </a:defRPr>
    </a:lvl1pPr>
    <a:lvl2pPr marL="342946" algn="l" rtl="0" eaLnBrk="0" fontAlgn="base" hangingPunct="0">
      <a:spcBef>
        <a:spcPct val="30000"/>
      </a:spcBef>
      <a:spcAft>
        <a:spcPct val="0"/>
      </a:spcAft>
      <a:defRPr sz="900" kern="1200">
        <a:solidFill>
          <a:schemeClr val="tx1"/>
        </a:solidFill>
        <a:latin typeface="Arial" charset="0"/>
        <a:ea typeface="ＭＳ Ｐゴシック" charset="0"/>
        <a:cs typeface="+mn-cs"/>
      </a:defRPr>
    </a:lvl2pPr>
    <a:lvl3pPr marL="685891" algn="l" rtl="0" eaLnBrk="0" fontAlgn="base" hangingPunct="0">
      <a:spcBef>
        <a:spcPct val="30000"/>
      </a:spcBef>
      <a:spcAft>
        <a:spcPct val="0"/>
      </a:spcAft>
      <a:defRPr sz="900" kern="1200">
        <a:solidFill>
          <a:schemeClr val="tx1"/>
        </a:solidFill>
        <a:latin typeface="Arial" charset="0"/>
        <a:ea typeface="ＭＳ Ｐゴシック" charset="0"/>
        <a:cs typeface="+mn-cs"/>
      </a:defRPr>
    </a:lvl3pPr>
    <a:lvl4pPr marL="1028837" algn="l" rtl="0" eaLnBrk="0" fontAlgn="base" hangingPunct="0">
      <a:spcBef>
        <a:spcPct val="30000"/>
      </a:spcBef>
      <a:spcAft>
        <a:spcPct val="0"/>
      </a:spcAft>
      <a:defRPr sz="900" kern="1200">
        <a:solidFill>
          <a:schemeClr val="tx1"/>
        </a:solidFill>
        <a:latin typeface="Arial" charset="0"/>
        <a:ea typeface="ＭＳ Ｐゴシック" charset="0"/>
        <a:cs typeface="+mn-cs"/>
      </a:defRPr>
    </a:lvl4pPr>
    <a:lvl5pPr marL="1371783" algn="l" rtl="0" eaLnBrk="0" fontAlgn="base" hangingPunct="0">
      <a:spcBef>
        <a:spcPct val="30000"/>
      </a:spcBef>
      <a:spcAft>
        <a:spcPct val="0"/>
      </a:spcAft>
      <a:defRPr sz="900" kern="1200">
        <a:solidFill>
          <a:schemeClr val="tx1"/>
        </a:solidFill>
        <a:latin typeface="Arial" charset="0"/>
        <a:ea typeface="ＭＳ Ｐゴシック" charset="0"/>
        <a:cs typeface="+mn-cs"/>
      </a:defRPr>
    </a:lvl5pPr>
    <a:lvl6pPr marL="1714729" algn="l" defTabSz="342946" rtl="0" eaLnBrk="1" latinLnBrk="0" hangingPunct="1">
      <a:defRPr sz="900" kern="1200">
        <a:solidFill>
          <a:schemeClr val="tx1"/>
        </a:solidFill>
        <a:latin typeface="+mn-lt"/>
        <a:ea typeface="+mn-ea"/>
        <a:cs typeface="+mn-cs"/>
      </a:defRPr>
    </a:lvl6pPr>
    <a:lvl7pPr marL="2057674" algn="l" defTabSz="342946" rtl="0" eaLnBrk="1" latinLnBrk="0" hangingPunct="1">
      <a:defRPr sz="900" kern="1200">
        <a:solidFill>
          <a:schemeClr val="tx1"/>
        </a:solidFill>
        <a:latin typeface="+mn-lt"/>
        <a:ea typeface="+mn-ea"/>
        <a:cs typeface="+mn-cs"/>
      </a:defRPr>
    </a:lvl7pPr>
    <a:lvl8pPr marL="2400620" algn="l" defTabSz="342946" rtl="0" eaLnBrk="1" latinLnBrk="0" hangingPunct="1">
      <a:defRPr sz="900" kern="1200">
        <a:solidFill>
          <a:schemeClr val="tx1"/>
        </a:solidFill>
        <a:latin typeface="+mn-lt"/>
        <a:ea typeface="+mn-ea"/>
        <a:cs typeface="+mn-cs"/>
      </a:defRPr>
    </a:lvl8pPr>
    <a:lvl9pPr marL="2743566" algn="l" defTabSz="34294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sciencedirect.com/science/article/pii/S0925231221004768"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sciencedirect.com/science/article/pii/S1566253516302032"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BCD_Study"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github.com/chekouo/BIPnet" TargetMode="External"/><Relationship Id="rId4" Type="http://schemas.openxmlformats.org/officeDocument/2006/relationships/hyperlink" Target="https://www.nimh.nih.gov/research/research-funded-by-nimh/research-initiatives/adolescent-brain-cognitive-developmentsm-study-abcd-studyr"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Hello everyone! Today I’ll be sharing my research thus far.</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a:t>
            </a:fld>
            <a:endParaRPr lang="en-US"/>
          </a:p>
        </p:txBody>
      </p:sp>
    </p:spTree>
    <p:extLst>
      <p:ext uri="{BB962C8B-B14F-4D97-AF65-F5344CB8AC3E}">
        <p14:creationId xmlns:p14="http://schemas.microsoft.com/office/powerpoint/2010/main" val="699409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11</a:t>
            </a:fld>
            <a:endParaRPr lang="en-US"/>
          </a:p>
        </p:txBody>
      </p:sp>
    </p:spTree>
    <p:extLst>
      <p:ext uri="{BB962C8B-B14F-4D97-AF65-F5344CB8AC3E}">
        <p14:creationId xmlns:p14="http://schemas.microsoft.com/office/powerpoint/2010/main" val="296136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12</a:t>
            </a:fld>
            <a:endParaRPr lang="en-US"/>
          </a:p>
        </p:txBody>
      </p:sp>
    </p:spTree>
    <p:extLst>
      <p:ext uri="{BB962C8B-B14F-4D97-AF65-F5344CB8AC3E}">
        <p14:creationId xmlns:p14="http://schemas.microsoft.com/office/powerpoint/2010/main" val="249544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My research interests have evolved over the years but have a consistent theme: a desire to understand complex systems and distill learnings.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semester, I had the opportunity to explore with Mark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Fiecas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my mentor thanks to the Stat Gen Training Program. On reading Robert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Tibshirani’s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research group’s paper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Cooperative learning for Multiview analysis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I was attracted to Multiview learning methods,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methods that learn shared patterns across multiple distinct feature sets/ data sources</a:t>
            </a:r>
            <a:r>
              <a:rPr lang="en-US" sz="1800" b="1"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Then I asked for reading suggestions from Sandra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Safo</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discovered “Multiview learning”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is also known as data fusion, data integration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can be associated with multi-omics analyses. Also last semester, I became familiar with -omics technologies, using PLINK to perform a GWAS, and applied to the NSF’s Graduate Research Fellowship Program, which I learned I did not get. But that’s okay because I’m appreciative of the learning experience applying to an NSF fellowship and considering how my research might unfold in the next three years.</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13</a:t>
            </a:fld>
            <a:endParaRPr lang="en-US"/>
          </a:p>
        </p:txBody>
      </p:sp>
    </p:spTree>
    <p:extLst>
      <p:ext uri="{BB962C8B-B14F-4D97-AF65-F5344CB8AC3E}">
        <p14:creationId xmlns:p14="http://schemas.microsoft.com/office/powerpoint/2010/main" val="564552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my first year, through an RA, I became familiar with the Adolescent Brain and Cognitive Development (ABCD) Study. The ABCD Study is an ongoing longitudinal research study involving data collection at 21 sites across the United States.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It is the largest long-term study of brain development and child health in the US</a:t>
            </a:r>
            <a:r>
              <a:rPr lang="en-US" sz="1800" b="1"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The study explores the environmental, social, genetic, and biological factors that affect brain and cognitive development, behavior, and health</a:t>
            </a:r>
            <a:r>
              <a:rPr lang="en-US" sz="1800" b="1"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4</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There are many data types available, so Mark and I wondered how we might apply Multiview learning in this longitudinal context.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Mark expressed the thought of developing a longitudinal data analysis method to Thierry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Chekouo</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turned-out Thierry had already been considering such a project. Thierry and Sandra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Safo</a:t>
            </a:r>
            <a:r>
              <a:rPr lang="en-US" sz="1800" dirty="0">
                <a:effectLst/>
                <a:latin typeface="Calibri" panose="020F0502020204030204" pitchFamily="34" charset="0"/>
                <a:ea typeface="Calibri" panose="020F0502020204030204" pitchFamily="34" charset="0"/>
                <a:cs typeface="Times New Roman" panose="02020603050405020304" pitchFamily="18" charset="0"/>
              </a:rPr>
              <a:t> had extended data integration methods for variable selection and prediction to a Bayesian framework in their recently published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Bayesian integrative analysis and prediction with application to atherosclerosis cardiovascular disease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included an R package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BIPnet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Thierry, Sandra, Mark, and I first met to discuss extending this method to be capable of longitudinal analysis with application to the ABCD Study early this semester.</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14</a:t>
            </a:fld>
            <a:endParaRPr lang="en-US"/>
          </a:p>
        </p:txBody>
      </p:sp>
    </p:spTree>
    <p:extLst>
      <p:ext uri="{BB962C8B-B14F-4D97-AF65-F5344CB8AC3E}">
        <p14:creationId xmlns:p14="http://schemas.microsoft.com/office/powerpoint/2010/main" val="2289269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wanting to extend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BIPnet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longitudinally, we have started analysis pipeline development, exploratory data analyses, and model formulation. Also, I have spent time getting familiar with C++ and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Rcpp</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better or for worse, the COVID-19 disrupted the ABCD Study’s data collection. Neuroimaging data is collected every two years, and the pandemic started between baseline and time point 2 (T2). In our exploratory analyses, we observed substantial neuroimaging missingness at T2. Consequently, we restricted our sample to subjects with neuroimaging data at both time points. Doing so leaves us with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7,827 subjects/ 11,880 subjects invited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There is missingness in the covariates/ response variables we are including but plan to impute this data. Note, when I say neuroimaging data, for now, I mean the two structural MRI metrics Surface Area and Cortical Thickness for 34 regions x2 hemispheres x2 metrics = 128 features.</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15</a:t>
            </a:fld>
            <a:endParaRPr lang="en-US"/>
          </a:p>
        </p:txBody>
      </p:sp>
    </p:spTree>
    <p:extLst>
      <p:ext uri="{BB962C8B-B14F-4D97-AF65-F5344CB8AC3E}">
        <p14:creationId xmlns:p14="http://schemas.microsoft.com/office/powerpoint/2010/main" val="1146137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In a Bayesian analysis, we ultimately want the joint posterior distribution, so we can perform variable selection/prediction. While I still need to work through the notation and think through the details, here I am presenting the model at a high level. </a:t>
            </a:r>
            <a:r>
              <a:rPr lang="en-US"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represents …</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16</a:t>
            </a:fld>
            <a:endParaRPr lang="en-US"/>
          </a:p>
        </p:txBody>
      </p:sp>
    </p:spTree>
    <p:extLst>
      <p:ext uri="{BB962C8B-B14F-4D97-AF65-F5344CB8AC3E}">
        <p14:creationId xmlns:p14="http://schemas.microsoft.com/office/powerpoint/2010/main" val="3081507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complication of the ABCD Study is that data is collected across 21 sites and subjects might share the same family. The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variables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 random intercepts to account for nested effects, but we need to interpret/resolve error terms in relation to these random effects in the outcome equation.</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17</a:t>
            </a:fld>
            <a:endParaRPr lang="en-US"/>
          </a:p>
        </p:txBody>
      </p:sp>
    </p:spTree>
    <p:extLst>
      <p:ext uri="{BB962C8B-B14F-4D97-AF65-F5344CB8AC3E}">
        <p14:creationId xmlns:p14="http://schemas.microsoft.com/office/powerpoint/2010/main" val="249689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Presently, I have a few questions and next steps I’m pondering.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Firstly, is the combination of imaging data, covariates, and clinical outcomes biologically meaningful? How might we incorporate prior information?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Saonli</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Mark’s talk at the Human in the Data Spotlight Series last Thursday, I was reminded of the importance of including a subject matter expert in the conversation, so I’m wondering how, as a student, I might build relationships with non-statistics collaborators.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Secondly, are two time points sufficient for considering the proposed method’s efficacy longitudinally? I’m unsure at present. I have more to read on longitudinal analysis. Perhaps we can include additional data as it’s released or might consider adding/ switching to other data.</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Thirdly, how might I implement the method so it’s scalable? Sandra mentioned her general preference for frequentist methods thanks to their relative computational efficiency, but Bayesian methods offer the chance to incorporate prior information. I’m wondering how to architect the software so adding additional omics data doesn’t increase the runtime beyond practicality.</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Regardless, I’m planning to submit this work to this fall’s ENAR student paper competition.</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18</a:t>
            </a:fld>
            <a:endParaRPr lang="en-US"/>
          </a:p>
        </p:txBody>
      </p:sp>
    </p:spTree>
    <p:extLst>
      <p:ext uri="{BB962C8B-B14F-4D97-AF65-F5344CB8AC3E}">
        <p14:creationId xmlns:p14="http://schemas.microsoft.com/office/powerpoint/2010/main" val="3909011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I’d like to acknowledge Mark, Sandra, and Thierry for their mentorship, and the NIH for making this work possible. Also, thanks to this Stat Gen training program, its organizers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Saonli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Tianzhong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Wei Pan, the biostats faculty generally, fellow students, family, and friends for their support.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19</a:t>
            </a:fld>
            <a:endParaRPr lang="en-US"/>
          </a:p>
        </p:txBody>
      </p:sp>
    </p:spTree>
    <p:extLst>
      <p:ext uri="{BB962C8B-B14F-4D97-AF65-F5344CB8AC3E}">
        <p14:creationId xmlns:p14="http://schemas.microsoft.com/office/powerpoint/2010/main" val="66882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2</a:t>
            </a:fld>
            <a:endParaRPr lang="en-US"/>
          </a:p>
        </p:txBody>
      </p:sp>
    </p:spTree>
    <p:extLst>
      <p:ext uri="{BB962C8B-B14F-4D97-AF65-F5344CB8AC3E}">
        <p14:creationId xmlns:p14="http://schemas.microsoft.com/office/powerpoint/2010/main" val="308506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3</a:t>
            </a:fld>
            <a:endParaRPr lang="en-US"/>
          </a:p>
        </p:txBody>
      </p:sp>
    </p:spTree>
    <p:extLst>
      <p:ext uri="{BB962C8B-B14F-4D97-AF65-F5344CB8AC3E}">
        <p14:creationId xmlns:p14="http://schemas.microsoft.com/office/powerpoint/2010/main" val="365737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4</a:t>
            </a:fld>
            <a:endParaRPr lang="en-US"/>
          </a:p>
        </p:txBody>
      </p:sp>
    </p:spTree>
    <p:extLst>
      <p:ext uri="{BB962C8B-B14F-4D97-AF65-F5344CB8AC3E}">
        <p14:creationId xmlns:p14="http://schemas.microsoft.com/office/powerpoint/2010/main" val="78952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5</a:t>
            </a:fld>
            <a:endParaRPr lang="en-US"/>
          </a:p>
        </p:txBody>
      </p:sp>
    </p:spTree>
    <p:extLst>
      <p:ext uri="{BB962C8B-B14F-4D97-AF65-F5344CB8AC3E}">
        <p14:creationId xmlns:p14="http://schemas.microsoft.com/office/powerpoint/2010/main" val="952355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6</a:t>
            </a:fld>
            <a:endParaRPr lang="en-US"/>
          </a:p>
        </p:txBody>
      </p:sp>
    </p:spTree>
    <p:extLst>
      <p:ext uri="{BB962C8B-B14F-4D97-AF65-F5344CB8AC3E}">
        <p14:creationId xmlns:p14="http://schemas.microsoft.com/office/powerpoint/2010/main" val="616626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7</a:t>
            </a:fld>
            <a:endParaRPr lang="en-US"/>
          </a:p>
        </p:txBody>
      </p:sp>
    </p:spTree>
    <p:extLst>
      <p:ext uri="{BB962C8B-B14F-4D97-AF65-F5344CB8AC3E}">
        <p14:creationId xmlns:p14="http://schemas.microsoft.com/office/powerpoint/2010/main" val="121268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8</a:t>
            </a:fld>
            <a:endParaRPr lang="en-US"/>
          </a:p>
        </p:txBody>
      </p:sp>
    </p:spTree>
    <p:extLst>
      <p:ext uri="{BB962C8B-B14F-4D97-AF65-F5344CB8AC3E}">
        <p14:creationId xmlns:p14="http://schemas.microsoft.com/office/powerpoint/2010/main" val="215444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9</a:t>
            </a:fld>
            <a:endParaRPr lang="en-US"/>
          </a:p>
        </p:txBody>
      </p:sp>
    </p:spTree>
    <p:extLst>
      <p:ext uri="{BB962C8B-B14F-4D97-AF65-F5344CB8AC3E}">
        <p14:creationId xmlns:p14="http://schemas.microsoft.com/office/powerpoint/2010/main" val="14229744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title-maroon.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590550"/>
            <a:ext cx="8001000" cy="857250"/>
          </a:xfrm>
        </p:spPr>
        <p:txBody>
          <a:bodyPr/>
          <a:lstStyle>
            <a:lvl1pPr algn="l">
              <a:defRPr>
                <a:solidFill>
                  <a:srgbClr val="7A0019"/>
                </a:solidFill>
              </a:defRPr>
            </a:lvl1pPr>
          </a:lstStyle>
          <a:p>
            <a:pPr lvl="0"/>
            <a:r>
              <a:rPr lang="en-US" noProof="0"/>
              <a:t>Click to edit Master title style</a:t>
            </a:r>
            <a:endParaRPr lang="en-US" noProof="0" dirty="0"/>
          </a:p>
        </p:txBody>
      </p:sp>
      <p:sp>
        <p:nvSpPr>
          <p:cNvPr id="6" name="Text Placeholder 5"/>
          <p:cNvSpPr>
            <a:spLocks noGrp="1"/>
          </p:cNvSpPr>
          <p:nvPr>
            <p:ph type="body" sz="quarter" idx="10" hasCustomPrompt="1"/>
          </p:nvPr>
        </p:nvSpPr>
        <p:spPr>
          <a:xfrm>
            <a:off x="685800" y="2190750"/>
            <a:ext cx="8001000" cy="457200"/>
          </a:xfrm>
        </p:spPr>
        <p:txBody>
          <a:bodyPr/>
          <a:lstStyle>
            <a:lvl1pPr marL="0" indent="0">
              <a:buNone/>
              <a:defRPr sz="1800">
                <a:solidFill>
                  <a:schemeClr val="tx1">
                    <a:lumMod val="65000"/>
                    <a:lumOff val="35000"/>
                  </a:schemeClr>
                </a:solidFill>
              </a:defRPr>
            </a:lvl1pPr>
            <a:lvl2pPr marL="342946" indent="0">
              <a:buNone/>
              <a:defRPr sz="1800">
                <a:solidFill>
                  <a:srgbClr val="FFFFFF"/>
                </a:solidFill>
              </a:defRPr>
            </a:lvl2pPr>
            <a:lvl3pPr marL="685891" indent="0">
              <a:buNone/>
              <a:defRPr sz="1800">
                <a:solidFill>
                  <a:srgbClr val="FFFFFF"/>
                </a:solidFill>
              </a:defRPr>
            </a:lvl3pPr>
            <a:lvl4pPr marL="1028837" indent="0">
              <a:buNone/>
              <a:defRPr sz="1800">
                <a:solidFill>
                  <a:srgbClr val="FFFFFF"/>
                </a:solidFill>
              </a:defRPr>
            </a:lvl4pPr>
            <a:lvl5pPr marL="1371783" indent="0">
              <a:buNone/>
              <a:defRPr sz="1800">
                <a:solidFill>
                  <a:srgbClr val="FFFFFF"/>
                </a:solidFill>
              </a:defRPr>
            </a:lvl5pPr>
          </a:lstStyle>
          <a:p>
            <a:pPr lvl="0"/>
            <a:r>
              <a:rPr lang="en-US" dirty="0"/>
              <a:t>Presenter/unit/department name</a:t>
            </a:r>
          </a:p>
        </p:txBody>
      </p:sp>
      <p:sp>
        <p:nvSpPr>
          <p:cNvPr id="10" name="Text Placeholder 9"/>
          <p:cNvSpPr>
            <a:spLocks noGrp="1"/>
          </p:cNvSpPr>
          <p:nvPr>
            <p:ph type="body" sz="quarter" idx="12" hasCustomPrompt="1"/>
          </p:nvPr>
        </p:nvSpPr>
        <p:spPr>
          <a:xfrm>
            <a:off x="685800" y="2647950"/>
            <a:ext cx="8001000" cy="381000"/>
          </a:xfrm>
        </p:spPr>
        <p:txBody>
          <a:bodyPr/>
          <a:lstStyle>
            <a:lvl1pPr marL="0" indent="0">
              <a:buNone/>
              <a:defRPr sz="1200">
                <a:solidFill>
                  <a:schemeClr val="tx1">
                    <a:lumMod val="65000"/>
                    <a:lumOff val="35000"/>
                  </a:schemeClr>
                </a:solidFill>
              </a:defRPr>
            </a:lvl1pPr>
            <a:lvl2pPr marL="342946" indent="0">
              <a:buNone/>
              <a:defRPr sz="1200">
                <a:solidFill>
                  <a:srgbClr val="FFFFFF"/>
                </a:solidFill>
              </a:defRPr>
            </a:lvl2pPr>
            <a:lvl3pPr marL="685891" indent="0">
              <a:buNone/>
              <a:defRPr sz="1200">
                <a:solidFill>
                  <a:srgbClr val="FFFFFF"/>
                </a:solidFill>
              </a:defRPr>
            </a:lvl3pPr>
            <a:lvl4pPr marL="1028837" indent="0">
              <a:buNone/>
              <a:defRPr sz="1200">
                <a:solidFill>
                  <a:srgbClr val="FFFFFF"/>
                </a:solidFill>
              </a:defRPr>
            </a:lvl4pPr>
            <a:lvl5pPr marL="1371783" indent="0">
              <a:buNone/>
              <a:defRPr sz="1200">
                <a:solidFill>
                  <a:srgbClr val="FFFFFF"/>
                </a:solidFill>
              </a:defRPr>
            </a:lvl5pPr>
          </a:lstStyle>
          <a:p>
            <a:pPr lvl="0"/>
            <a:r>
              <a:rPr lang="en-US" dirty="0"/>
              <a:t>Date</a:t>
            </a:r>
          </a:p>
        </p:txBody>
      </p:sp>
      <p:pic>
        <p:nvPicPr>
          <p:cNvPr id="3" name="graphics_HD-title-maroon.png" descr="/Users/ranja/Documents/5-resources/ppt/2018 ppt-with R/new/working files/graphics_HD-title-maroon.png"/>
          <p:cNvPicPr>
            <a:picLocks noChangeAspect="1"/>
          </p:cNvPicPr>
          <p:nvPr userDrawn="1"/>
        </p:nvPicPr>
        <p:blipFill>
          <a:blip r:embed="rId2" r:link="rId3" cstate="print">
            <a:extLst>
              <a:ext uri="{28A0092B-C50C-407E-A947-70E740481C1C}">
                <a14:useLocalDpi xmlns:a14="http://schemas.microsoft.com/office/drawing/2010/main"/>
              </a:ext>
            </a:extLst>
          </a:blip>
          <a:stretch>
            <a:fillRect/>
          </a:stretch>
        </p:blipFill>
        <p:spPr>
          <a:xfrm>
            <a:off x="0" y="3760470"/>
            <a:ext cx="9144000" cy="1383030"/>
          </a:xfrm>
          <a:prstGeom prst="rect">
            <a:avLst/>
          </a:prstGeom>
        </p:spPr>
      </p:pic>
    </p:spTree>
    <p:extLst>
      <p:ext uri="{BB962C8B-B14F-4D97-AF65-F5344CB8AC3E}">
        <p14:creationId xmlns:p14="http://schemas.microsoft.com/office/powerpoint/2010/main" val="277070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5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4057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228600"/>
            <a:ext cx="5676900"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47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15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3000" b="0" i="0" cap="none"/>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46" indent="0">
              <a:buNone/>
              <a:defRPr sz="1400"/>
            </a:lvl2pPr>
            <a:lvl3pPr marL="685891" indent="0">
              <a:buNone/>
              <a:defRPr sz="1200"/>
            </a:lvl3pPr>
            <a:lvl4pPr marL="1028837" indent="0">
              <a:buNone/>
              <a:defRPr sz="1100"/>
            </a:lvl4pPr>
            <a:lvl5pPr marL="1371783" indent="0">
              <a:buNone/>
              <a:defRPr sz="1100"/>
            </a:lvl5pPr>
            <a:lvl6pPr marL="1714729" indent="0">
              <a:buNone/>
              <a:defRPr sz="1100"/>
            </a:lvl6pPr>
            <a:lvl7pPr marL="2057674" indent="0">
              <a:buNone/>
              <a:defRPr sz="1100"/>
            </a:lvl7pPr>
            <a:lvl8pPr marL="2400620" indent="0">
              <a:buNone/>
              <a:defRPr sz="1100"/>
            </a:lvl8pPr>
            <a:lvl9pPr marL="2743566" indent="0">
              <a:buNone/>
              <a:defRPr sz="1100"/>
            </a:lvl9pPr>
          </a:lstStyle>
          <a:p>
            <a:pPr lvl="0"/>
            <a:r>
              <a:rPr lang="en-US"/>
              <a:t>Click to edit Master text styles</a:t>
            </a:r>
          </a:p>
        </p:txBody>
      </p:sp>
    </p:spTree>
    <p:extLst>
      <p:ext uri="{BB962C8B-B14F-4D97-AF65-F5344CB8AC3E}">
        <p14:creationId xmlns:p14="http://schemas.microsoft.com/office/powerpoint/2010/main" val="3738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465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8"/>
            <a:ext cx="4040188"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8"/>
            <a:ext cx="4041775"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39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06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2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90"/>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a:t>Click to edit Master text styles</a:t>
            </a:r>
          </a:p>
        </p:txBody>
      </p:sp>
    </p:spTree>
    <p:extLst>
      <p:ext uri="{BB962C8B-B14F-4D97-AF65-F5344CB8AC3E}">
        <p14:creationId xmlns:p14="http://schemas.microsoft.com/office/powerpoint/2010/main" val="170954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3"/>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a:t>Click to edit Master text styles</a:t>
            </a:r>
          </a:p>
        </p:txBody>
      </p:sp>
    </p:spTree>
    <p:extLst>
      <p:ext uri="{BB962C8B-B14F-4D97-AF65-F5344CB8AC3E}">
        <p14:creationId xmlns:p14="http://schemas.microsoft.com/office/powerpoint/2010/main" val="40992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localhost/Users/ranja/Documents/5-resources/ppt/2018%20ppt-with%20R/new/working%20files/graphics_HD-M-maroon.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57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68589" tIns="34295" rIns="68589" bIns="34295"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314450"/>
            <a:ext cx="7772400" cy="2971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68589" tIns="34295" rIns="68589" bIns="3429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graphics_HD-M-maroon.png" descr="/Users/ranja/Documents/5-resources/ppt/2018 ppt-with R/new/working files/graphics_HD-M-maroon.png"/>
          <p:cNvPicPr>
            <a:picLocks noChangeAspect="1"/>
          </p:cNvPicPr>
          <p:nvPr userDrawn="1"/>
        </p:nvPicPr>
        <p:blipFill>
          <a:blip r:embed="rId13" r:link="rId14" cstate="print">
            <a:extLst>
              <a:ext uri="{28A0092B-C50C-407E-A947-70E740481C1C}">
                <a14:useLocalDpi xmlns:a14="http://schemas.microsoft.com/office/drawing/2010/main"/>
              </a:ext>
            </a:extLst>
          </a:blip>
          <a:stretch>
            <a:fillRect/>
          </a:stretch>
        </p:blipFill>
        <p:spPr>
          <a:xfrm>
            <a:off x="0" y="4852035"/>
            <a:ext cx="9144000" cy="29146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300" b="0">
          <a:solidFill>
            <a:srgbClr val="7A0019"/>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2pPr>
      <a:lvl3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3pPr>
      <a:lvl4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4pPr>
      <a:lvl5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5pPr>
      <a:lvl6pPr marL="342946"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6pPr>
      <a:lvl7pPr marL="685891"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7pPr>
      <a:lvl8pPr marL="1028837"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8pPr>
      <a:lvl9pPr marL="1371783"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9pPr>
    </p:titleStyle>
    <p:bodyStyle>
      <a:lvl1pPr marL="257209" indent="-257209" algn="l" rtl="0" eaLnBrk="1" fontAlgn="base" hangingPunct="1">
        <a:spcBef>
          <a:spcPct val="20000"/>
        </a:spcBef>
        <a:spcAft>
          <a:spcPct val="0"/>
        </a:spcAft>
        <a:buClr>
          <a:srgbClr val="7A0019"/>
        </a:buClr>
        <a:buChar char="•"/>
        <a:defRPr sz="2400">
          <a:solidFill>
            <a:srgbClr val="595959"/>
          </a:solidFill>
          <a:latin typeface="+mn-lt"/>
          <a:ea typeface="ＭＳ Ｐゴシック" charset="0"/>
          <a:cs typeface="ＭＳ Ｐゴシック" charset="0"/>
        </a:defRPr>
      </a:lvl1pPr>
      <a:lvl2pPr marL="557287" indent="-214341" algn="l" rtl="0" eaLnBrk="1" fontAlgn="base" hangingPunct="1">
        <a:spcBef>
          <a:spcPct val="20000"/>
        </a:spcBef>
        <a:spcAft>
          <a:spcPct val="0"/>
        </a:spcAft>
        <a:buClr>
          <a:srgbClr val="7A0019"/>
        </a:buClr>
        <a:buChar char="–"/>
        <a:defRPr sz="2100">
          <a:solidFill>
            <a:srgbClr val="595959"/>
          </a:solidFill>
          <a:latin typeface="+mn-lt"/>
          <a:ea typeface="ＭＳ Ｐゴシック" charset="0"/>
        </a:defRPr>
      </a:lvl2pPr>
      <a:lvl3pPr marL="857364" indent="-171473" algn="l" rtl="0" eaLnBrk="1" fontAlgn="base" hangingPunct="1">
        <a:spcBef>
          <a:spcPct val="20000"/>
        </a:spcBef>
        <a:spcAft>
          <a:spcPct val="0"/>
        </a:spcAft>
        <a:buClr>
          <a:srgbClr val="7A0019"/>
        </a:buClr>
        <a:buChar char="•"/>
        <a:defRPr sz="1800">
          <a:solidFill>
            <a:srgbClr val="595959"/>
          </a:solidFill>
          <a:latin typeface="+mn-lt"/>
          <a:ea typeface="ＭＳ Ｐゴシック" charset="0"/>
        </a:defRPr>
      </a:lvl3pPr>
      <a:lvl4pPr marL="1200310"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4pPr>
      <a:lvl5pPr marL="1543256"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5pPr>
      <a:lvl6pPr marL="1886201" indent="-171473" algn="l" rtl="0" eaLnBrk="1" fontAlgn="base" hangingPunct="1">
        <a:spcBef>
          <a:spcPct val="20000"/>
        </a:spcBef>
        <a:spcAft>
          <a:spcPct val="0"/>
        </a:spcAft>
        <a:buClr>
          <a:srgbClr val="7A0019"/>
        </a:buClr>
        <a:buChar char="»"/>
        <a:defRPr sz="1500">
          <a:solidFill>
            <a:schemeClr val="tx1"/>
          </a:solidFill>
          <a:latin typeface="+mn-lt"/>
          <a:ea typeface="+mn-ea"/>
        </a:defRPr>
      </a:lvl6pPr>
      <a:lvl7pPr marL="2229147" indent="-171473" algn="l" rtl="0" eaLnBrk="1" fontAlgn="base" hangingPunct="1">
        <a:spcBef>
          <a:spcPct val="20000"/>
        </a:spcBef>
        <a:spcAft>
          <a:spcPct val="0"/>
        </a:spcAft>
        <a:buClr>
          <a:srgbClr val="7A0019"/>
        </a:buClr>
        <a:buChar char="»"/>
        <a:defRPr sz="1500">
          <a:solidFill>
            <a:schemeClr val="tx1"/>
          </a:solidFill>
          <a:latin typeface="+mn-lt"/>
          <a:ea typeface="+mn-ea"/>
        </a:defRPr>
      </a:lvl7pPr>
      <a:lvl8pPr marL="2572093" indent="-171473" algn="l" rtl="0" eaLnBrk="1" fontAlgn="base" hangingPunct="1">
        <a:spcBef>
          <a:spcPct val="20000"/>
        </a:spcBef>
        <a:spcAft>
          <a:spcPct val="0"/>
        </a:spcAft>
        <a:buClr>
          <a:srgbClr val="7A0019"/>
        </a:buClr>
        <a:buChar char="»"/>
        <a:defRPr sz="1500">
          <a:solidFill>
            <a:schemeClr val="tx1"/>
          </a:solidFill>
          <a:latin typeface="+mn-lt"/>
          <a:ea typeface="+mn-ea"/>
        </a:defRPr>
      </a:lvl8pPr>
      <a:lvl9pPr marL="2915039" indent="-171473" algn="l" rtl="0" eaLnBrk="1" fontAlgn="base" hangingPunct="1">
        <a:spcBef>
          <a:spcPct val="20000"/>
        </a:spcBef>
        <a:spcAft>
          <a:spcPct val="0"/>
        </a:spcAft>
        <a:buClr>
          <a:srgbClr val="7A0019"/>
        </a:buClr>
        <a:buChar char="»"/>
        <a:defRPr sz="1500">
          <a:solidFill>
            <a:schemeClr val="tx1"/>
          </a:solidFill>
          <a:latin typeface="+mn-lt"/>
          <a:ea typeface="+mn-ea"/>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end-maroon.png"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90550"/>
            <a:ext cx="8001000" cy="1600200"/>
          </a:xfrm>
        </p:spPr>
        <p:txBody>
          <a:bodyPr/>
          <a:lstStyle/>
          <a:p>
            <a:r>
              <a:rPr lang="en-US" sz="2400" i="1" dirty="0"/>
              <a:t>Bayesian integrative analysis and prediction with application to atherosclerosis cardiovascular disease (Thierry </a:t>
            </a:r>
            <a:r>
              <a:rPr lang="en-US" sz="2400" i="1" dirty="0" err="1"/>
              <a:t>Chekouo</a:t>
            </a:r>
            <a:r>
              <a:rPr lang="en-US" sz="2400" i="1" dirty="0"/>
              <a:t>, and Sandra </a:t>
            </a:r>
            <a:r>
              <a:rPr lang="en-US" sz="2400" i="1" dirty="0" err="1"/>
              <a:t>Safo</a:t>
            </a:r>
            <a:r>
              <a:rPr lang="en-US" sz="2400" i="1" dirty="0"/>
              <a:t> 2023) </a:t>
            </a:r>
          </a:p>
        </p:txBody>
      </p:sp>
      <p:sp>
        <p:nvSpPr>
          <p:cNvPr id="3" name="Text Placeholder 2"/>
          <p:cNvSpPr>
            <a:spLocks noGrp="1"/>
          </p:cNvSpPr>
          <p:nvPr>
            <p:ph type="body" sz="quarter" idx="10"/>
          </p:nvPr>
        </p:nvSpPr>
        <p:spPr/>
        <p:txBody>
          <a:bodyPr/>
          <a:lstStyle/>
          <a:p>
            <a:r>
              <a:rPr lang="en-US" dirty="0"/>
              <a:t>Aidan Neher, Biostatistics PhD Student</a:t>
            </a:r>
          </a:p>
        </p:txBody>
      </p:sp>
      <p:sp>
        <p:nvSpPr>
          <p:cNvPr id="4" name="Text Placeholder 3"/>
          <p:cNvSpPr>
            <a:spLocks noGrp="1"/>
          </p:cNvSpPr>
          <p:nvPr>
            <p:ph type="body" sz="quarter" idx="12"/>
          </p:nvPr>
        </p:nvSpPr>
        <p:spPr/>
        <p:txBody>
          <a:bodyPr/>
          <a:lstStyle/>
          <a:p>
            <a:r>
              <a:rPr lang="en-US" dirty="0"/>
              <a:t>April 14, 2023</a:t>
            </a:r>
          </a:p>
        </p:txBody>
      </p:sp>
    </p:spTree>
    <p:extLst>
      <p:ext uri="{BB962C8B-B14F-4D97-AF65-F5344CB8AC3E}">
        <p14:creationId xmlns:p14="http://schemas.microsoft.com/office/powerpoint/2010/main" val="176664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whiteboard with writing&#10;&#10;Description automatically generated with low confidence">
            <a:extLst>
              <a:ext uri="{FF2B5EF4-FFF2-40B4-BE49-F238E27FC236}">
                <a16:creationId xmlns:a16="http://schemas.microsoft.com/office/drawing/2014/main" id="{CD080BED-2440-2578-07B0-3EBFE43986BD}"/>
              </a:ext>
            </a:extLst>
          </p:cNvPr>
          <p:cNvPicPr>
            <a:picLocks noGrp="1" noChangeAspect="1"/>
          </p:cNvPicPr>
          <p:nvPr>
            <p:ph idx="1"/>
          </p:nvPr>
        </p:nvPicPr>
        <p:blipFill rotWithShape="1">
          <a:blip r:embed="rId2"/>
          <a:srcRect t="8975"/>
          <a:stretch/>
        </p:blipFill>
        <p:spPr>
          <a:xfrm>
            <a:off x="1053445" y="0"/>
            <a:ext cx="7037109" cy="4804180"/>
          </a:xfrm>
        </p:spPr>
      </p:pic>
    </p:spTree>
    <p:extLst>
      <p:ext uri="{BB962C8B-B14F-4D97-AF65-F5344CB8AC3E}">
        <p14:creationId xmlns:p14="http://schemas.microsoft.com/office/powerpoint/2010/main" val="184595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B2D6-D54D-40C2-472F-ED11C1BE1F1B}"/>
              </a:ext>
            </a:extLst>
          </p:cNvPr>
          <p:cNvSpPr>
            <a:spLocks noGrp="1"/>
          </p:cNvSpPr>
          <p:nvPr>
            <p:ph type="title"/>
          </p:nvPr>
        </p:nvSpPr>
        <p:spPr>
          <a:xfrm>
            <a:off x="685800" y="228600"/>
            <a:ext cx="7772400" cy="1085850"/>
          </a:xfrm>
        </p:spPr>
        <p:txBody>
          <a:bodyPr/>
          <a:lstStyle/>
          <a:p>
            <a:r>
              <a:rPr lang="en-US" dirty="0"/>
              <a:t>Posterior Inference: MCMC mixture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47B8AEF-A7E8-5470-2CDF-4712A7A8A516}"/>
                  </a:ext>
                </a:extLst>
              </p:cNvPr>
              <p:cNvSpPr>
                <a:spLocks noGrp="1"/>
              </p:cNvSpPr>
              <p:nvPr>
                <p:ph idx="1"/>
              </p:nvPr>
            </p:nvSpPr>
            <p:spPr/>
            <p:txBody>
              <a:bodyPr/>
              <a:lstStyle/>
              <a:p>
                <a:r>
                  <a:rPr lang="en-US" dirty="0"/>
                  <a:t>Aim: Estimate component, feature indictors &amp;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sup>
                    </m:sSup>
                  </m:oMath>
                </a14:m>
                <a:endParaRPr lang="en-US" dirty="0"/>
              </a:p>
              <a:p>
                <a:endParaRPr lang="en-US" dirty="0"/>
              </a:p>
            </p:txBody>
          </p:sp>
        </mc:Choice>
        <mc:Fallback>
          <p:sp>
            <p:nvSpPr>
              <p:cNvPr id="3" name="Content Placeholder 2">
                <a:extLst>
                  <a:ext uri="{FF2B5EF4-FFF2-40B4-BE49-F238E27FC236}">
                    <a16:creationId xmlns:a16="http://schemas.microsoft.com/office/drawing/2014/main" id="{D47B8AEF-A7E8-5470-2CDF-4712A7A8A516}"/>
                  </a:ext>
                </a:extLst>
              </p:cNvPr>
              <p:cNvSpPr>
                <a:spLocks noGrp="1" noRot="1" noChangeAspect="1" noMove="1" noResize="1" noEditPoints="1" noAdjustHandles="1" noChangeArrowheads="1" noChangeShapeType="1" noTextEdit="1"/>
              </p:cNvSpPr>
              <p:nvPr>
                <p:ph idx="1"/>
              </p:nvPr>
            </p:nvSpPr>
            <p:spPr>
              <a:blipFill>
                <a:blip r:embed="rId3"/>
                <a:stretch>
                  <a:fillRect l="-1468" t="-1277"/>
                </a:stretch>
              </a:blipFill>
            </p:spPr>
            <p:txBody>
              <a:bodyPr/>
              <a:lstStyle/>
              <a:p>
                <a:r>
                  <a:rPr lang="en-US">
                    <a:noFill/>
                  </a:rPr>
                  <a:t> </a:t>
                </a:r>
              </a:p>
            </p:txBody>
          </p:sp>
        </mc:Fallback>
      </mc:AlternateContent>
      <p:pic>
        <p:nvPicPr>
          <p:cNvPr id="5" name="Picture 4" descr="A picture containing text, screenshot, font, algebra&#10;&#10;Description automatically generated">
            <a:extLst>
              <a:ext uri="{FF2B5EF4-FFF2-40B4-BE49-F238E27FC236}">
                <a16:creationId xmlns:a16="http://schemas.microsoft.com/office/drawing/2014/main" id="{C20DEAAC-6B6C-E9EA-F066-67DF0B9E0432}"/>
              </a:ext>
            </a:extLst>
          </p:cNvPr>
          <p:cNvPicPr>
            <a:picLocks noChangeAspect="1"/>
          </p:cNvPicPr>
          <p:nvPr/>
        </p:nvPicPr>
        <p:blipFill>
          <a:blip r:embed="rId4"/>
          <a:stretch>
            <a:fillRect/>
          </a:stretch>
        </p:blipFill>
        <p:spPr>
          <a:xfrm>
            <a:off x="685800" y="1809750"/>
            <a:ext cx="7048501" cy="2819400"/>
          </a:xfrm>
          <a:prstGeom prst="rect">
            <a:avLst/>
          </a:prstGeom>
        </p:spPr>
      </p:pic>
    </p:spTree>
    <p:extLst>
      <p:ext uri="{BB962C8B-B14F-4D97-AF65-F5344CB8AC3E}">
        <p14:creationId xmlns:p14="http://schemas.microsoft.com/office/powerpoint/2010/main" val="74517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51CB-09A0-1060-5D2A-8FA2B9046515}"/>
              </a:ext>
            </a:extLst>
          </p:cNvPr>
          <p:cNvSpPr>
            <a:spLocks noGrp="1"/>
          </p:cNvSpPr>
          <p:nvPr>
            <p:ph type="title"/>
          </p:nvPr>
        </p:nvSpPr>
        <p:spPr/>
        <p:txBody>
          <a:bodyPr/>
          <a:lstStyle/>
          <a:p>
            <a:r>
              <a:rPr lang="en-US" dirty="0"/>
              <a:t>Conclusions/ Possible Extensions</a:t>
            </a:r>
          </a:p>
        </p:txBody>
      </p:sp>
      <p:sp>
        <p:nvSpPr>
          <p:cNvPr id="3" name="Content Placeholder 2">
            <a:extLst>
              <a:ext uri="{FF2B5EF4-FFF2-40B4-BE49-F238E27FC236}">
                <a16:creationId xmlns:a16="http://schemas.microsoft.com/office/drawing/2014/main" id="{1EE34E8D-8172-9743-519D-0CEFF9B7E887}"/>
              </a:ext>
            </a:extLst>
          </p:cNvPr>
          <p:cNvSpPr>
            <a:spLocks noGrp="1"/>
          </p:cNvSpPr>
          <p:nvPr>
            <p:ph idx="1"/>
          </p:nvPr>
        </p:nvSpPr>
        <p:spPr>
          <a:xfrm>
            <a:off x="685800" y="1314450"/>
            <a:ext cx="7772400" cy="3238500"/>
          </a:xfrm>
        </p:spPr>
        <p:txBody>
          <a:bodyPr/>
          <a:lstStyle/>
          <a:p>
            <a:r>
              <a:rPr lang="en-US" dirty="0"/>
              <a:t>Bayesian hierarchical model that integrates multiple data, an outcome, clinical covariates, and grouping information does variable selection well</a:t>
            </a:r>
          </a:p>
          <a:p>
            <a:r>
              <a:rPr lang="en-US" dirty="0"/>
              <a:t>Data analysis identified important genes/ SNPs and their corresponding groups, which eases interpretation</a:t>
            </a:r>
          </a:p>
          <a:p>
            <a:r>
              <a:rPr lang="en-US" dirty="0"/>
              <a:t>Extensions: Other outcome types e.g. survival time, missing data e.g. Bayesian imputation, extend to other omics types e.g. binary, categorical/ count</a:t>
            </a:r>
          </a:p>
        </p:txBody>
      </p:sp>
    </p:spTree>
    <p:extLst>
      <p:ext uri="{BB962C8B-B14F-4D97-AF65-F5344CB8AC3E}">
        <p14:creationId xmlns:p14="http://schemas.microsoft.com/office/powerpoint/2010/main" val="255269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F70B-2BCB-9F4F-D5A8-84FFA3F9A3EC}"/>
              </a:ext>
            </a:extLst>
          </p:cNvPr>
          <p:cNvSpPr>
            <a:spLocks noGrp="1"/>
          </p:cNvSpPr>
          <p:nvPr>
            <p:ph type="title"/>
          </p:nvPr>
        </p:nvSpPr>
        <p:spPr>
          <a:xfrm>
            <a:off x="685800" y="228600"/>
            <a:ext cx="7772400" cy="857250"/>
          </a:xfrm>
        </p:spPr>
        <p:txBody>
          <a:bodyPr wrap="square" anchor="ctr">
            <a:normAutofit/>
          </a:bodyPr>
          <a:lstStyle/>
          <a:p>
            <a:r>
              <a:rPr lang="en-US" dirty="0"/>
              <a:t>Intro: Multiview learning of interest</a:t>
            </a:r>
          </a:p>
        </p:txBody>
      </p:sp>
      <p:sp>
        <p:nvSpPr>
          <p:cNvPr id="3" name="Content Placeholder 2">
            <a:extLst>
              <a:ext uri="{FF2B5EF4-FFF2-40B4-BE49-F238E27FC236}">
                <a16:creationId xmlns:a16="http://schemas.microsoft.com/office/drawing/2014/main" id="{359670A2-6D75-C634-9944-CADB01661949}"/>
              </a:ext>
            </a:extLst>
          </p:cNvPr>
          <p:cNvSpPr>
            <a:spLocks noGrp="1"/>
          </p:cNvSpPr>
          <p:nvPr>
            <p:ph sz="half" idx="1"/>
          </p:nvPr>
        </p:nvSpPr>
        <p:spPr>
          <a:xfrm>
            <a:off x="685800" y="1314450"/>
            <a:ext cx="3810000" cy="2971800"/>
          </a:xfrm>
        </p:spPr>
        <p:txBody>
          <a:bodyPr wrap="square" anchor="t">
            <a:normAutofit/>
          </a:bodyPr>
          <a:lstStyle/>
          <a:p>
            <a:pPr>
              <a:lnSpc>
                <a:spcPct val="90000"/>
              </a:lnSpc>
            </a:pPr>
            <a:r>
              <a:rPr lang="en-US" sz="1900" i="1" dirty="0"/>
              <a:t>Cooperative learning for Multiview analysis (Ding et al. 2022), </a:t>
            </a:r>
            <a:r>
              <a:rPr lang="en-US" sz="1900" dirty="0"/>
              <a:t>data fusion, data integration, multi-omics, …</a:t>
            </a:r>
            <a:endParaRPr lang="en-US" sz="1900" i="1" dirty="0"/>
          </a:p>
          <a:p>
            <a:pPr>
              <a:lnSpc>
                <a:spcPct val="90000"/>
              </a:lnSpc>
            </a:pPr>
            <a:r>
              <a:rPr lang="en-US" sz="1900" dirty="0"/>
              <a:t>Technological experimentation e.g. Plink for GWAS</a:t>
            </a:r>
          </a:p>
          <a:p>
            <a:pPr>
              <a:lnSpc>
                <a:spcPct val="90000"/>
              </a:lnSpc>
            </a:pPr>
            <a:r>
              <a:rPr lang="en-US" sz="1900" dirty="0"/>
              <a:t>NSF Graduate Research Fellowship Program application: a good learning experience</a:t>
            </a:r>
          </a:p>
        </p:txBody>
      </p:sp>
      <p:pic>
        <p:nvPicPr>
          <p:cNvPr id="4" name="Picture 3" descr="Background pattern&#10;&#10;Description automatically generated">
            <a:extLst>
              <a:ext uri="{FF2B5EF4-FFF2-40B4-BE49-F238E27FC236}">
                <a16:creationId xmlns:a16="http://schemas.microsoft.com/office/drawing/2014/main" id="{ADA4B367-983D-DFFC-0AB2-DA7B11397F06}"/>
              </a:ext>
            </a:extLst>
          </p:cNvPr>
          <p:cNvPicPr>
            <a:picLocks noChangeAspect="1"/>
          </p:cNvPicPr>
          <p:nvPr/>
        </p:nvPicPr>
        <p:blipFill rotWithShape="1">
          <a:blip r:embed="rId3"/>
          <a:srcRect l="5307" t="23794" r="16480" b="12849"/>
          <a:stretch/>
        </p:blipFill>
        <p:spPr>
          <a:xfrm>
            <a:off x="4718885" y="1314450"/>
            <a:ext cx="3668630" cy="2971800"/>
          </a:xfrm>
          <a:prstGeom prst="rect">
            <a:avLst/>
          </a:prstGeom>
          <a:noFill/>
        </p:spPr>
      </p:pic>
    </p:spTree>
    <p:extLst>
      <p:ext uri="{BB962C8B-B14F-4D97-AF65-F5344CB8AC3E}">
        <p14:creationId xmlns:p14="http://schemas.microsoft.com/office/powerpoint/2010/main" val="109278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9A3C-FB16-58B9-2A14-FE578503BEF2}"/>
              </a:ext>
            </a:extLst>
          </p:cNvPr>
          <p:cNvSpPr>
            <a:spLocks noGrp="1"/>
          </p:cNvSpPr>
          <p:nvPr>
            <p:ph type="title"/>
          </p:nvPr>
        </p:nvSpPr>
        <p:spPr/>
        <p:txBody>
          <a:bodyPr/>
          <a:lstStyle/>
          <a:p>
            <a:r>
              <a:rPr lang="en-US" dirty="0"/>
              <a:t>Why? Extension to a longitudinal context</a:t>
            </a:r>
          </a:p>
        </p:txBody>
      </p:sp>
      <p:sp>
        <p:nvSpPr>
          <p:cNvPr id="3" name="Content Placeholder 2">
            <a:extLst>
              <a:ext uri="{FF2B5EF4-FFF2-40B4-BE49-F238E27FC236}">
                <a16:creationId xmlns:a16="http://schemas.microsoft.com/office/drawing/2014/main" id="{50BB6458-99E1-4C85-550C-4ECD95DADDA8}"/>
              </a:ext>
            </a:extLst>
          </p:cNvPr>
          <p:cNvSpPr>
            <a:spLocks noGrp="1"/>
          </p:cNvSpPr>
          <p:nvPr>
            <p:ph idx="1"/>
          </p:nvPr>
        </p:nvSpPr>
        <p:spPr/>
        <p:txBody>
          <a:bodyPr/>
          <a:lstStyle/>
          <a:p>
            <a:r>
              <a:rPr lang="en-US" dirty="0"/>
              <a:t>Adolescent Brain and Cognitive Development (ABCD) Study is the largest longitudinal study of brain development and child health in the US</a:t>
            </a:r>
          </a:p>
          <a:p>
            <a:r>
              <a:rPr lang="en-US" i="1" dirty="0"/>
              <a:t>Bayesian integrative analysis and prediction with application to atherosclerosis cardiovascular disease (</a:t>
            </a:r>
            <a:r>
              <a:rPr lang="en-US" dirty="0" err="1"/>
              <a:t>Chekouo</a:t>
            </a:r>
            <a:r>
              <a:rPr lang="en-US" dirty="0"/>
              <a:t> and </a:t>
            </a:r>
            <a:r>
              <a:rPr lang="en-US" dirty="0" err="1"/>
              <a:t>Safo</a:t>
            </a:r>
            <a:r>
              <a:rPr lang="en-US" dirty="0"/>
              <a:t> 2021) as inspiration</a:t>
            </a:r>
          </a:p>
        </p:txBody>
      </p:sp>
    </p:spTree>
    <p:extLst>
      <p:ext uri="{BB962C8B-B14F-4D97-AF65-F5344CB8AC3E}">
        <p14:creationId xmlns:p14="http://schemas.microsoft.com/office/powerpoint/2010/main" val="372243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3433-F648-B6B7-6B1D-C163396A7EAA}"/>
              </a:ext>
            </a:extLst>
          </p:cNvPr>
          <p:cNvSpPr>
            <a:spLocks noGrp="1"/>
          </p:cNvSpPr>
          <p:nvPr>
            <p:ph type="title"/>
          </p:nvPr>
        </p:nvSpPr>
        <p:spPr>
          <a:xfrm>
            <a:off x="685800" y="228600"/>
            <a:ext cx="7772400" cy="1085850"/>
          </a:xfrm>
        </p:spPr>
        <p:txBody>
          <a:bodyPr/>
          <a:lstStyle/>
          <a:p>
            <a:r>
              <a:rPr lang="en-US" dirty="0"/>
              <a:t>Adolescent Brain and Cognitive Development (ABCD) Study®</a:t>
            </a:r>
          </a:p>
        </p:txBody>
      </p:sp>
      <p:sp>
        <p:nvSpPr>
          <p:cNvPr id="3" name="Content Placeholder 2">
            <a:extLst>
              <a:ext uri="{FF2B5EF4-FFF2-40B4-BE49-F238E27FC236}">
                <a16:creationId xmlns:a16="http://schemas.microsoft.com/office/drawing/2014/main" id="{CC92ADA4-1E1C-61AC-5B1F-361C919DB815}"/>
              </a:ext>
            </a:extLst>
          </p:cNvPr>
          <p:cNvSpPr>
            <a:spLocks noGrp="1"/>
          </p:cNvSpPr>
          <p:nvPr>
            <p:ph idx="1"/>
          </p:nvPr>
        </p:nvSpPr>
        <p:spPr>
          <a:xfrm>
            <a:off x="685800" y="1345769"/>
            <a:ext cx="7772400" cy="2971800"/>
          </a:xfrm>
        </p:spPr>
        <p:txBody>
          <a:bodyPr/>
          <a:lstStyle/>
          <a:p>
            <a:r>
              <a:rPr lang="en-US" dirty="0"/>
              <a:t>COVID-19 disrupted the ABCD Study’s data collection</a:t>
            </a:r>
          </a:p>
          <a:p>
            <a:r>
              <a:rPr lang="en-US" dirty="0"/>
              <a:t>Excluding subjects missing neuroimaging data: 7,827 subjects available/ 11,880 invited from ages 9-10 </a:t>
            </a:r>
          </a:p>
          <a:p>
            <a:r>
              <a:rPr lang="en-US" dirty="0"/>
              <a:t>34 regions x2 hemispheres x2 </a:t>
            </a:r>
            <a:r>
              <a:rPr lang="en-US" dirty="0" err="1"/>
              <a:t>sMRI</a:t>
            </a:r>
            <a:r>
              <a:rPr lang="en-US" dirty="0"/>
              <a:t> metrics (Cortical Thickness and Surface Area) = 128 omics features</a:t>
            </a:r>
          </a:p>
        </p:txBody>
      </p:sp>
    </p:spTree>
    <p:extLst>
      <p:ext uri="{BB962C8B-B14F-4D97-AF65-F5344CB8AC3E}">
        <p14:creationId xmlns:p14="http://schemas.microsoft.com/office/powerpoint/2010/main" val="8627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B8A8-4564-95D5-BAE9-F44B5C74B57E}"/>
              </a:ext>
            </a:extLst>
          </p:cNvPr>
          <p:cNvSpPr>
            <a:spLocks noGrp="1"/>
          </p:cNvSpPr>
          <p:nvPr>
            <p:ph type="title"/>
          </p:nvPr>
        </p:nvSpPr>
        <p:spPr/>
        <p:txBody>
          <a:bodyPr/>
          <a:lstStyle/>
          <a:p>
            <a:r>
              <a:rPr lang="en-US" dirty="0"/>
              <a:t>Model Formulation: Early thoughts</a:t>
            </a:r>
          </a:p>
        </p:txBody>
      </p:sp>
      <p:pic>
        <p:nvPicPr>
          <p:cNvPr id="7" name="Content Placeholder 6" descr="A picture containing text, font, white, screenshot&#10;&#10;Description automatically generated">
            <a:extLst>
              <a:ext uri="{FF2B5EF4-FFF2-40B4-BE49-F238E27FC236}">
                <a16:creationId xmlns:a16="http://schemas.microsoft.com/office/drawing/2014/main" id="{40FB6F4A-EA53-EF85-3E23-4CC2D9E35AE7}"/>
              </a:ext>
            </a:extLst>
          </p:cNvPr>
          <p:cNvPicPr>
            <a:picLocks noGrp="1" noChangeAspect="1"/>
          </p:cNvPicPr>
          <p:nvPr>
            <p:ph idx="1"/>
          </p:nvPr>
        </p:nvPicPr>
        <p:blipFill>
          <a:blip r:embed="rId3"/>
          <a:stretch>
            <a:fillRect/>
          </a:stretch>
        </p:blipFill>
        <p:spPr>
          <a:xfrm>
            <a:off x="685800" y="971550"/>
            <a:ext cx="8249970" cy="3429000"/>
          </a:xfrm>
        </p:spPr>
      </p:pic>
    </p:spTree>
    <p:extLst>
      <p:ext uri="{BB962C8B-B14F-4D97-AF65-F5344CB8AC3E}">
        <p14:creationId xmlns:p14="http://schemas.microsoft.com/office/powerpoint/2010/main" val="239473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B8A8-4564-95D5-BAE9-F44B5C74B57E}"/>
              </a:ext>
            </a:extLst>
          </p:cNvPr>
          <p:cNvSpPr>
            <a:spLocks noGrp="1"/>
          </p:cNvSpPr>
          <p:nvPr>
            <p:ph type="title"/>
          </p:nvPr>
        </p:nvSpPr>
        <p:spPr/>
        <p:txBody>
          <a:bodyPr/>
          <a:lstStyle/>
          <a:p>
            <a:r>
              <a:rPr lang="en-US" dirty="0"/>
              <a:t>Model Formulation: Early thoughts</a:t>
            </a:r>
          </a:p>
        </p:txBody>
      </p:sp>
      <p:pic>
        <p:nvPicPr>
          <p:cNvPr id="6" name="Content Placeholder 5" descr="A picture containing text, font, white, algebra&#10;&#10;Description automatically generated">
            <a:extLst>
              <a:ext uri="{FF2B5EF4-FFF2-40B4-BE49-F238E27FC236}">
                <a16:creationId xmlns:a16="http://schemas.microsoft.com/office/drawing/2014/main" id="{217D3D20-A846-F61B-C2B6-44061AFC4CD4}"/>
              </a:ext>
            </a:extLst>
          </p:cNvPr>
          <p:cNvPicPr>
            <a:picLocks noGrp="1" noChangeAspect="1"/>
          </p:cNvPicPr>
          <p:nvPr>
            <p:ph idx="1"/>
          </p:nvPr>
        </p:nvPicPr>
        <p:blipFill>
          <a:blip r:embed="rId3"/>
          <a:stretch>
            <a:fillRect/>
          </a:stretch>
        </p:blipFill>
        <p:spPr>
          <a:xfrm>
            <a:off x="685799" y="971550"/>
            <a:ext cx="8271803" cy="3200400"/>
          </a:xfrm>
        </p:spPr>
      </p:pic>
    </p:spTree>
    <p:extLst>
      <p:ext uri="{BB962C8B-B14F-4D97-AF65-F5344CB8AC3E}">
        <p14:creationId xmlns:p14="http://schemas.microsoft.com/office/powerpoint/2010/main" val="258677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C53B-3DCF-37C3-F247-38F9DAFC6D58}"/>
              </a:ext>
            </a:extLst>
          </p:cNvPr>
          <p:cNvSpPr>
            <a:spLocks noGrp="1"/>
          </p:cNvSpPr>
          <p:nvPr>
            <p:ph type="title"/>
          </p:nvPr>
        </p:nvSpPr>
        <p:spPr/>
        <p:txBody>
          <a:bodyPr/>
          <a:lstStyle/>
          <a:p>
            <a:r>
              <a:rPr lang="en-US" dirty="0"/>
              <a:t>Next Step/ Ponderings</a:t>
            </a:r>
          </a:p>
        </p:txBody>
      </p:sp>
      <p:sp>
        <p:nvSpPr>
          <p:cNvPr id="3" name="Content Placeholder 2">
            <a:extLst>
              <a:ext uri="{FF2B5EF4-FFF2-40B4-BE49-F238E27FC236}">
                <a16:creationId xmlns:a16="http://schemas.microsoft.com/office/drawing/2014/main" id="{99E4E818-9F70-B8EF-A35D-5769803882A9}"/>
              </a:ext>
            </a:extLst>
          </p:cNvPr>
          <p:cNvSpPr>
            <a:spLocks noGrp="1"/>
          </p:cNvSpPr>
          <p:nvPr>
            <p:ph idx="1"/>
          </p:nvPr>
        </p:nvSpPr>
        <p:spPr>
          <a:xfrm>
            <a:off x="685800" y="1085850"/>
            <a:ext cx="7772400" cy="3619500"/>
          </a:xfrm>
        </p:spPr>
        <p:txBody>
          <a:bodyPr/>
          <a:lstStyle/>
          <a:p>
            <a:r>
              <a:rPr lang="en-US" dirty="0"/>
              <a:t>Next Step: Implement cross-sectionally strictly in R</a:t>
            </a:r>
          </a:p>
          <a:p>
            <a:r>
              <a:rPr lang="en-US" dirty="0"/>
              <a:t>Ponderings:</a:t>
            </a:r>
          </a:p>
          <a:p>
            <a:pPr lvl="1"/>
            <a:r>
              <a:rPr lang="en-US" dirty="0"/>
              <a:t>Is the combination of imaging data, covariates, and clinical outcomes biologically meaningful? How might we incorporate prior information? </a:t>
            </a:r>
          </a:p>
          <a:p>
            <a:pPr lvl="1"/>
            <a:r>
              <a:rPr lang="en-US" dirty="0"/>
              <a:t>Are 2 time points sufficient for considering the proposed method’s efficacy longitudinally</a:t>
            </a:r>
          </a:p>
          <a:p>
            <a:pPr lvl="1"/>
            <a:r>
              <a:rPr lang="en-US" dirty="0"/>
              <a:t>How might I implement the method so it’s scalable?</a:t>
            </a:r>
          </a:p>
          <a:p>
            <a:r>
              <a:rPr lang="en-US" dirty="0"/>
              <a:t>Deadlines helpful: ENAR paper competition </a:t>
            </a:r>
            <a:r>
              <a:rPr lang="en-US" dirty="0">
                <a:sym typeface="Wingdings" pitchFamily="2" charset="2"/>
              </a:rPr>
              <a:t> </a:t>
            </a:r>
            <a:endParaRPr lang="en-US" dirty="0"/>
          </a:p>
        </p:txBody>
      </p:sp>
    </p:spTree>
    <p:extLst>
      <p:ext uri="{BB962C8B-B14F-4D97-AF65-F5344CB8AC3E}">
        <p14:creationId xmlns:p14="http://schemas.microsoft.com/office/powerpoint/2010/main" val="58587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FF9-A850-08F0-AA94-A143A04B53A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6A29BDD-6880-6953-3778-FB019F4A171B}"/>
              </a:ext>
            </a:extLst>
          </p:cNvPr>
          <p:cNvSpPr>
            <a:spLocks noGrp="1"/>
          </p:cNvSpPr>
          <p:nvPr>
            <p:ph idx="1"/>
          </p:nvPr>
        </p:nvSpPr>
        <p:spPr/>
        <p:txBody>
          <a:bodyPr/>
          <a:lstStyle/>
          <a:p>
            <a:r>
              <a:rPr lang="en-US" dirty="0"/>
              <a:t>Mark, Sandra, and Thierry for their mentorship</a:t>
            </a:r>
          </a:p>
          <a:p>
            <a:r>
              <a:rPr lang="en-US" dirty="0"/>
              <a:t>NIH for making this work possible </a:t>
            </a:r>
          </a:p>
          <a:p>
            <a:r>
              <a:rPr lang="en-US" dirty="0"/>
              <a:t>Stat Gen training program and its organizers </a:t>
            </a:r>
            <a:r>
              <a:rPr lang="en-US" dirty="0" err="1"/>
              <a:t>Saonli</a:t>
            </a:r>
            <a:r>
              <a:rPr lang="en-US" dirty="0"/>
              <a:t>, </a:t>
            </a:r>
            <a:r>
              <a:rPr lang="en-US" dirty="0" err="1"/>
              <a:t>Tianzhong</a:t>
            </a:r>
            <a:r>
              <a:rPr lang="en-US" dirty="0"/>
              <a:t>, and Wei Pan</a:t>
            </a:r>
          </a:p>
          <a:p>
            <a:r>
              <a:rPr lang="en-US" dirty="0"/>
              <a:t>Biostats faculty generally, fellow students, family, and friends for their support</a:t>
            </a:r>
          </a:p>
          <a:p>
            <a:endParaRPr lang="en-US" dirty="0"/>
          </a:p>
        </p:txBody>
      </p:sp>
    </p:spTree>
    <p:extLst>
      <p:ext uri="{BB962C8B-B14F-4D97-AF65-F5344CB8AC3E}">
        <p14:creationId xmlns:p14="http://schemas.microsoft.com/office/powerpoint/2010/main" val="329093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2893-FDA8-8738-3CEA-ACF0F4F59CC0}"/>
              </a:ext>
            </a:extLst>
          </p:cNvPr>
          <p:cNvSpPr>
            <a:spLocks noGrp="1"/>
          </p:cNvSpPr>
          <p:nvPr>
            <p:ph type="title"/>
          </p:nvPr>
        </p:nvSpPr>
        <p:spPr/>
        <p:txBody>
          <a:bodyPr/>
          <a:lstStyle/>
          <a:p>
            <a:r>
              <a:rPr lang="en-US" dirty="0"/>
              <a:t>What will I share?</a:t>
            </a:r>
          </a:p>
        </p:txBody>
      </p:sp>
      <p:sp>
        <p:nvSpPr>
          <p:cNvPr id="3" name="Content Placeholder 2">
            <a:extLst>
              <a:ext uri="{FF2B5EF4-FFF2-40B4-BE49-F238E27FC236}">
                <a16:creationId xmlns:a16="http://schemas.microsoft.com/office/drawing/2014/main" id="{21FF2CCD-769D-6040-F617-F2D128DAD9E0}"/>
              </a:ext>
            </a:extLst>
          </p:cNvPr>
          <p:cNvSpPr>
            <a:spLocks noGrp="1"/>
          </p:cNvSpPr>
          <p:nvPr>
            <p:ph idx="1"/>
          </p:nvPr>
        </p:nvSpPr>
        <p:spPr/>
        <p:txBody>
          <a:bodyPr/>
          <a:lstStyle/>
          <a:p>
            <a:r>
              <a:rPr lang="en-US" dirty="0"/>
              <a:t>Intro: Bayesian Analysis/ Motivation for Method</a:t>
            </a:r>
          </a:p>
          <a:p>
            <a:r>
              <a:rPr lang="en-US" dirty="0"/>
              <a:t>Model Formulation</a:t>
            </a:r>
          </a:p>
          <a:p>
            <a:r>
              <a:rPr lang="en-US" dirty="0"/>
              <a:t>Posterior Inference: MCMC</a:t>
            </a:r>
          </a:p>
          <a:p>
            <a:r>
              <a:rPr lang="en-US" dirty="0"/>
              <a:t>Conclusions/ Possible Extensions</a:t>
            </a:r>
          </a:p>
          <a:p>
            <a:r>
              <a:rPr lang="en-US" dirty="0"/>
              <a:t>Intro research with Mark </a:t>
            </a:r>
            <a:r>
              <a:rPr lang="en-US" dirty="0" err="1"/>
              <a:t>Fiecas</a:t>
            </a:r>
            <a:r>
              <a:rPr lang="en-US" dirty="0"/>
              <a:t>, Thierry </a:t>
            </a:r>
            <a:r>
              <a:rPr lang="en-US" dirty="0" err="1"/>
              <a:t>Chekouo</a:t>
            </a:r>
            <a:r>
              <a:rPr lang="en-US" dirty="0"/>
              <a:t>, and Sandra </a:t>
            </a:r>
            <a:r>
              <a:rPr lang="en-US" dirty="0" err="1"/>
              <a:t>Safo</a:t>
            </a:r>
            <a:endParaRPr lang="en-US" dirty="0"/>
          </a:p>
        </p:txBody>
      </p:sp>
    </p:spTree>
    <p:extLst>
      <p:ext uri="{BB962C8B-B14F-4D97-AF65-F5344CB8AC3E}">
        <p14:creationId xmlns:p14="http://schemas.microsoft.com/office/powerpoint/2010/main" val="96005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s_HD-end-maroon.png" descr="/Users/ranja/Documents/5-resources/ppt/2018 ppt-with R/new/working files/graphics_HD-end-maroon.png"/>
          <p:cNvPicPr>
            <a:picLocks noChangeAspect="1"/>
          </p:cNvPicPr>
          <p:nvPr/>
        </p:nvPicPr>
        <p:blipFill>
          <a:blip r:embed="rId2" r:link="rId3" cstate="print">
            <a:extLst>
              <a:ext uri="{28A0092B-C50C-407E-A947-70E740481C1C}">
                <a14:useLocalDpi xmlns:a14="http://schemas.microsoft.com/office/drawing/2010/main"/>
              </a:ext>
            </a:extLst>
          </a:blip>
          <a:stretch>
            <a:fillRect/>
          </a:stretch>
        </p:blipFill>
        <p:spPr>
          <a:xfrm>
            <a:off x="0" y="0"/>
            <a:ext cx="9140615" cy="5143500"/>
          </a:xfrm>
          <a:prstGeom prst="rect">
            <a:avLst/>
          </a:prstGeom>
        </p:spPr>
      </p:pic>
    </p:spTree>
    <p:extLst>
      <p:ext uri="{BB962C8B-B14F-4D97-AF65-F5344CB8AC3E}">
        <p14:creationId xmlns:p14="http://schemas.microsoft.com/office/powerpoint/2010/main" val="92780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3FDF-795F-99FF-DEA4-992C7074B481}"/>
              </a:ext>
            </a:extLst>
          </p:cNvPr>
          <p:cNvSpPr>
            <a:spLocks noGrp="1"/>
          </p:cNvSpPr>
          <p:nvPr>
            <p:ph type="title"/>
          </p:nvPr>
        </p:nvSpPr>
        <p:spPr/>
        <p:txBody>
          <a:bodyPr/>
          <a:lstStyle/>
          <a:p>
            <a:r>
              <a:rPr lang="en-US" dirty="0"/>
              <a:t>Intro: Bayesian Analysis Ingredients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9D5EA2-7389-BB1B-8018-DCD7219A879B}"/>
                  </a:ext>
                </a:extLst>
              </p:cNvPr>
              <p:cNvSpPr>
                <a:spLocks noGrp="1"/>
              </p:cNvSpPr>
              <p:nvPr>
                <p:ph idx="1"/>
              </p:nvPr>
            </p:nvSpPr>
            <p:spPr/>
            <p:txBody>
              <a:bodyPr/>
              <a:lstStyle/>
              <a:p>
                <a:r>
                  <a:rPr lang="en-US" dirty="0"/>
                  <a:t>Likelihood function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ea typeface="Cambria Math" panose="02040503050406030204" pitchFamily="18" charset="0"/>
                          </a:rPr>
                          <m:t>𝜃</m:t>
                        </m:r>
                      </m:e>
                    </m:d>
                  </m:oMath>
                </a14:m>
                <a:r>
                  <a:rPr lang="en-US" dirty="0"/>
                  <a:t>, prior density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oMath>
                </a14:m>
                <a:endParaRPr lang="en-US" b="0" dirty="0">
                  <a:ea typeface="Cambria Math" panose="02040503050406030204" pitchFamily="18" charset="0"/>
                </a:endParaRPr>
              </a:p>
              <a:p>
                <a:r>
                  <a:rPr lang="en-US" dirty="0"/>
                  <a:t>Bayes Theorem: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𝑌</m:t>
                        </m:r>
                      </m:e>
                    </m:d>
                    <m:r>
                      <a:rPr lang="en-US" b="0" i="1" smtClean="0">
                        <a:latin typeface="Cambria Math" panose="02040503050406030204" pitchFamily="18" charset="0"/>
                        <a:ea typeface="Cambria Math" panose="02040503050406030204" pitchFamily="18" charset="0"/>
                      </a:rPr>
                      <m:t> </m:t>
                    </m:r>
                    <m:r>
                      <m:rPr>
                        <m:nor/>
                      </m:rPr>
                      <a:rPr lang="en-US"/>
                      <m:t>∝</m:t>
                    </m:r>
                    <m:r>
                      <a:rPr lang="en-US" b="0" i="1" smtClean="0">
                        <a:latin typeface="Cambria Math" panose="02040503050406030204" pitchFamily="18" charset="0"/>
                      </a:rPr>
                      <m:t> </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endParaRPr lang="en-US" dirty="0">
                  <a:ea typeface="Cambria Math" panose="02040503050406030204" pitchFamily="18" charset="0"/>
                </a:endParaRPr>
              </a:p>
              <a:p>
                <a:r>
                  <a:rPr lang="en-US" dirty="0">
                    <a:effectLst/>
                  </a:rPr>
                  <a:t>Implementation: Draw from the posterior using algorithms such as </a:t>
                </a:r>
                <a:r>
                  <a:rPr lang="en-US" dirty="0"/>
                  <a:t>Metropolis-Hastings/ Gibbs/ mix</a:t>
                </a:r>
              </a:p>
              <a:p>
                <a:r>
                  <a:rPr lang="en-US" dirty="0">
                    <a:effectLst/>
                  </a:rPr>
                  <a:t>Why? Posterior is wanted for inference/ prediction</a:t>
                </a:r>
              </a:p>
            </p:txBody>
          </p:sp>
        </mc:Choice>
        <mc:Fallback>
          <p:sp>
            <p:nvSpPr>
              <p:cNvPr id="3" name="Content Placeholder 2">
                <a:extLst>
                  <a:ext uri="{FF2B5EF4-FFF2-40B4-BE49-F238E27FC236}">
                    <a16:creationId xmlns:a16="http://schemas.microsoft.com/office/drawing/2014/main" id="{139D5EA2-7389-BB1B-8018-DCD7219A879B}"/>
                  </a:ext>
                </a:extLst>
              </p:cNvPr>
              <p:cNvSpPr>
                <a:spLocks noGrp="1" noRot="1" noChangeAspect="1" noMove="1" noResize="1" noEditPoints="1" noAdjustHandles="1" noChangeArrowheads="1" noChangeShapeType="1" noTextEdit="1"/>
              </p:cNvSpPr>
              <p:nvPr>
                <p:ph idx="1"/>
              </p:nvPr>
            </p:nvSpPr>
            <p:spPr>
              <a:blipFill>
                <a:blip r:embed="rId3"/>
                <a:stretch>
                  <a:fillRect l="-1468" t="-2128"/>
                </a:stretch>
              </a:blipFill>
            </p:spPr>
            <p:txBody>
              <a:bodyPr/>
              <a:lstStyle/>
              <a:p>
                <a:r>
                  <a:rPr lang="en-US">
                    <a:noFill/>
                  </a:rPr>
                  <a:t> </a:t>
                </a:r>
              </a:p>
            </p:txBody>
          </p:sp>
        </mc:Fallback>
      </mc:AlternateContent>
    </p:spTree>
    <p:extLst>
      <p:ext uri="{BB962C8B-B14F-4D97-AF65-F5344CB8AC3E}">
        <p14:creationId xmlns:p14="http://schemas.microsoft.com/office/powerpoint/2010/main" val="233186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118-F13A-1313-D5D4-1AC4CBEA071B}"/>
              </a:ext>
            </a:extLst>
          </p:cNvPr>
          <p:cNvSpPr>
            <a:spLocks noGrp="1"/>
          </p:cNvSpPr>
          <p:nvPr>
            <p:ph type="title"/>
          </p:nvPr>
        </p:nvSpPr>
        <p:spPr>
          <a:xfrm>
            <a:off x="685800" y="228600"/>
            <a:ext cx="7772400" cy="1085850"/>
          </a:xfrm>
        </p:spPr>
        <p:txBody>
          <a:bodyPr/>
          <a:lstStyle/>
          <a:p>
            <a:r>
              <a:rPr lang="en-US" dirty="0"/>
              <a:t>Intro: Explicit modeling of factors shared across data helps interpretability</a:t>
            </a:r>
          </a:p>
        </p:txBody>
      </p:sp>
      <p:sp>
        <p:nvSpPr>
          <p:cNvPr id="3" name="Content Placeholder 2">
            <a:extLst>
              <a:ext uri="{FF2B5EF4-FFF2-40B4-BE49-F238E27FC236}">
                <a16:creationId xmlns:a16="http://schemas.microsoft.com/office/drawing/2014/main" id="{ED1DCF33-245F-CE15-6D6B-655FC4C9E336}"/>
              </a:ext>
            </a:extLst>
          </p:cNvPr>
          <p:cNvSpPr>
            <a:spLocks noGrp="1"/>
          </p:cNvSpPr>
          <p:nvPr>
            <p:ph idx="1"/>
          </p:nvPr>
        </p:nvSpPr>
        <p:spPr>
          <a:xfrm>
            <a:off x="685800" y="1314450"/>
            <a:ext cx="7772400" cy="2971800"/>
          </a:xfrm>
        </p:spPr>
        <p:txBody>
          <a:bodyPr/>
          <a:lstStyle/>
          <a:p>
            <a:r>
              <a:rPr lang="en-US" dirty="0"/>
              <a:t>Frequentist methods exist for joint association and prediction e.g. Luo et al. (2016) and </a:t>
            </a:r>
            <a:r>
              <a:rPr lang="en-US" dirty="0" err="1"/>
              <a:t>Safo</a:t>
            </a:r>
            <a:r>
              <a:rPr lang="en-US" dirty="0"/>
              <a:t> et al. (2021)</a:t>
            </a:r>
          </a:p>
          <a:p>
            <a:r>
              <a:rPr lang="en-US" dirty="0"/>
              <a:t>This method: Factor analysis + Bayesian framework for joint association and prediction</a:t>
            </a:r>
          </a:p>
          <a:p>
            <a:r>
              <a:rPr lang="en-US" dirty="0"/>
              <a:t>Why? Factor analysis groups observed features into fewer unobserved features, latent factors AND Bayesian approach allows prior grouping information</a:t>
            </a:r>
          </a:p>
        </p:txBody>
      </p:sp>
    </p:spTree>
    <p:extLst>
      <p:ext uri="{BB962C8B-B14F-4D97-AF65-F5344CB8AC3E}">
        <p14:creationId xmlns:p14="http://schemas.microsoft.com/office/powerpoint/2010/main" val="401152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7D29-9D2F-046F-45F4-36D2823CA6EB}"/>
              </a:ext>
            </a:extLst>
          </p:cNvPr>
          <p:cNvSpPr>
            <a:spLocks noGrp="1"/>
          </p:cNvSpPr>
          <p:nvPr>
            <p:ph type="title"/>
          </p:nvPr>
        </p:nvSpPr>
        <p:spPr/>
        <p:txBody>
          <a:bodyPr/>
          <a:lstStyle/>
          <a:p>
            <a:r>
              <a:rPr lang="en-US" dirty="0"/>
              <a:t>Intro: Problem-driven development</a:t>
            </a:r>
          </a:p>
        </p:txBody>
      </p:sp>
      <p:sp>
        <p:nvSpPr>
          <p:cNvPr id="3" name="Content Placeholder 2">
            <a:extLst>
              <a:ext uri="{FF2B5EF4-FFF2-40B4-BE49-F238E27FC236}">
                <a16:creationId xmlns:a16="http://schemas.microsoft.com/office/drawing/2014/main" id="{89ECE7FB-45C5-680B-53A4-ADCE0A96E3B6}"/>
              </a:ext>
            </a:extLst>
          </p:cNvPr>
          <p:cNvSpPr>
            <a:spLocks noGrp="1"/>
          </p:cNvSpPr>
          <p:nvPr>
            <p:ph idx="1"/>
          </p:nvPr>
        </p:nvSpPr>
        <p:spPr>
          <a:xfrm>
            <a:off x="685800" y="1085850"/>
            <a:ext cx="7772400" cy="3543300"/>
          </a:xfrm>
        </p:spPr>
        <p:txBody>
          <a:bodyPr/>
          <a:lstStyle/>
          <a:p>
            <a:r>
              <a:rPr lang="en-US" dirty="0"/>
              <a:t>Authors want to ID genetic variants, genes and pathways that contribute to 10-year atherosclerosis cardiovascular disease (ASCVD)</a:t>
            </a:r>
          </a:p>
          <a:p>
            <a:r>
              <a:rPr lang="en-US" dirty="0"/>
              <a:t>Why?</a:t>
            </a:r>
          </a:p>
          <a:p>
            <a:pPr lvl="1"/>
            <a:r>
              <a:rPr lang="en-US" dirty="0"/>
              <a:t>Problem: CVD leading death cause in the US (AHA, 2016)</a:t>
            </a:r>
          </a:p>
          <a:p>
            <a:pPr lvl="1"/>
            <a:r>
              <a:rPr lang="en-US" dirty="0"/>
              <a:t>Environmental risk factors for ASCVD (e.g., age, gender) account for ~half of ASCVD cases (Bartels et al. 2012)</a:t>
            </a:r>
          </a:p>
          <a:p>
            <a:pPr lvl="1"/>
            <a:r>
              <a:rPr lang="en-US" dirty="0"/>
              <a:t>Access to data: Emory University and Georgia Tech Predictive Health Institute study</a:t>
            </a:r>
          </a:p>
        </p:txBody>
      </p:sp>
    </p:spTree>
    <p:extLst>
      <p:ext uri="{BB962C8B-B14F-4D97-AF65-F5344CB8AC3E}">
        <p14:creationId xmlns:p14="http://schemas.microsoft.com/office/powerpoint/2010/main" val="169927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EF7B-AC05-681F-F4E9-79CC91F2FF8A}"/>
              </a:ext>
            </a:extLst>
          </p:cNvPr>
          <p:cNvSpPr>
            <a:spLocks noGrp="1"/>
          </p:cNvSpPr>
          <p:nvPr>
            <p:ph type="title"/>
          </p:nvPr>
        </p:nvSpPr>
        <p:spPr>
          <a:xfrm>
            <a:off x="685800" y="228600"/>
            <a:ext cx="7772400" cy="788507"/>
          </a:xfrm>
        </p:spPr>
        <p:txBody>
          <a:bodyPr/>
          <a:lstStyle/>
          <a:p>
            <a:r>
              <a:rPr lang="en-US" dirty="0"/>
              <a:t>Model: Factor analysis relates data</a:t>
            </a:r>
          </a:p>
        </p:txBody>
      </p:sp>
      <p:pic>
        <p:nvPicPr>
          <p:cNvPr id="9" name="Content Placeholder 8">
            <a:extLst>
              <a:ext uri="{FF2B5EF4-FFF2-40B4-BE49-F238E27FC236}">
                <a16:creationId xmlns:a16="http://schemas.microsoft.com/office/drawing/2014/main" id="{8DA8BDE9-57FE-CBA4-5943-22DF51FB81E8}"/>
              </a:ext>
            </a:extLst>
          </p:cNvPr>
          <p:cNvPicPr>
            <a:picLocks noGrp="1" noChangeAspect="1"/>
          </p:cNvPicPr>
          <p:nvPr>
            <p:ph idx="1"/>
          </p:nvPr>
        </p:nvPicPr>
        <p:blipFill>
          <a:blip r:embed="rId3"/>
          <a:stretch>
            <a:fillRect/>
          </a:stretch>
        </p:blipFill>
        <p:spPr>
          <a:xfrm>
            <a:off x="685800" y="2476500"/>
            <a:ext cx="7822790" cy="723900"/>
          </a:xfrm>
        </p:spPr>
      </p:pic>
      <p:pic>
        <p:nvPicPr>
          <p:cNvPr id="11" name="Picture 10">
            <a:extLst>
              <a:ext uri="{FF2B5EF4-FFF2-40B4-BE49-F238E27FC236}">
                <a16:creationId xmlns:a16="http://schemas.microsoft.com/office/drawing/2014/main" id="{171F2EAE-4634-190A-6F50-307AA07032E1}"/>
              </a:ext>
            </a:extLst>
          </p:cNvPr>
          <p:cNvPicPr>
            <a:picLocks noChangeAspect="1"/>
          </p:cNvPicPr>
          <p:nvPr/>
        </p:nvPicPr>
        <p:blipFill>
          <a:blip r:embed="rId4"/>
          <a:stretch>
            <a:fillRect/>
          </a:stretch>
        </p:blipFill>
        <p:spPr>
          <a:xfrm>
            <a:off x="838200" y="3154656"/>
            <a:ext cx="4572000" cy="407694"/>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C878CC1-B075-D4A1-97D7-2831E24CF44B}"/>
                  </a:ext>
                </a:extLst>
              </p:cNvPr>
              <p:cNvSpPr txBox="1"/>
              <p:nvPr/>
            </p:nvSpPr>
            <p:spPr>
              <a:xfrm>
                <a:off x="685800" y="1021372"/>
                <a:ext cx="7772400" cy="1435201"/>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𝑈</m:t>
                    </m:r>
                  </m:oMath>
                </a14:m>
                <a:r>
                  <a:rPr lang="en-US" sz="2000" dirty="0"/>
                  <a:t> matrix of latent variables that connects </a:t>
                </a:r>
                <a14:m>
                  <m:oMath xmlns:m="http://schemas.openxmlformats.org/officeDocument/2006/math">
                    <m:r>
                      <a:rPr lang="en-US" sz="2000" i="1" dirty="0" smtClean="0">
                        <a:latin typeface="Cambria Math" panose="02040503050406030204" pitchFamily="18" charset="0"/>
                      </a:rPr>
                      <m:t>𝑀</m:t>
                    </m:r>
                  </m:oMath>
                </a14:m>
                <a:r>
                  <a:rPr lang="en-US" sz="2000" dirty="0"/>
                  <a:t> models</a:t>
                </a:r>
              </a:p>
              <a:p>
                <a:pPr marL="342900" indent="-342900">
                  <a:buFont typeface="Arial" panose="020B0604020202020204" pitchFamily="34" charset="0"/>
                  <a:buChar char="•"/>
                </a:pP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𝐴</m:t>
                        </m:r>
                      </m:e>
                      <m:sup>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sup>
                    </m:sSup>
                  </m:oMath>
                </a14:m>
                <a:r>
                  <a:rPr lang="en-US" sz="2000" dirty="0"/>
                  <a:t> coefficient matrix for data type m. Each row represents factor loadings for components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=1,…,</m:t>
                    </m:r>
                    <m:r>
                      <a:rPr lang="en-US" sz="2000" b="0" i="1" smtClean="0">
                        <a:latin typeface="Cambria Math" panose="02040503050406030204" pitchFamily="18" charset="0"/>
                      </a:rPr>
                      <m:t>𝑟</m:t>
                    </m:r>
                  </m:oMath>
                </a14:m>
                <a:r>
                  <a:rPr lang="en-US" sz="2000" dirty="0"/>
                  <a:t> </a:t>
                </a:r>
              </a:p>
              <a:p>
                <a:pPr marL="342900" indent="-342900">
                  <a:buFont typeface="Arial" panose="020B0604020202020204" pitchFamily="34" charset="0"/>
                  <a:buChar char="•"/>
                </a:pPr>
                <a14:m>
                  <m:oMath xmlns:m="http://schemas.openxmlformats.org/officeDocument/2006/math">
                    <m:r>
                      <a:rPr lang="en-US" sz="2000" b="1" i="1" smtClean="0">
                        <a:latin typeface="Cambria Math" panose="02040503050406030204" pitchFamily="18" charset="0"/>
                      </a:rPr>
                      <m:t>𝑿</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sup>
                        </m:s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sup>
                        </m:sSup>
                      </m:e>
                    </m:d>
                    <m:r>
                      <a:rPr lang="en-US" sz="2000" b="0" i="0" smtClean="0">
                        <a:latin typeface="Cambria Math" panose="02040503050406030204" pitchFamily="18" charset="0"/>
                      </a:rPr>
                      <m:t> </m:t>
                    </m:r>
                    <m:r>
                      <a:rPr lang="en-US" sz="2000" dirty="0">
                        <a:latin typeface="Cambria Math" panose="02040503050406030204" pitchFamily="18" charset="0"/>
                        <a:ea typeface="Cambria Math" panose="02040503050406030204" pitchFamily="18" charset="0"/>
                      </a:rPr>
                      <m:t>~</m:t>
                    </m:r>
                    <m:r>
                      <a:rPr lang="en-US" sz="2000" b="0" i="0" dirty="0" smtClean="0">
                        <a:latin typeface="Cambria Math" panose="02040503050406030204" pitchFamily="18" charset="0"/>
                        <a:ea typeface="Cambria Math" panose="02040503050406030204" pitchFamily="18" charset="0"/>
                      </a:rPr>
                      <m:t> </m:t>
                    </m:r>
                    <m:r>
                      <m:rPr>
                        <m:sty m:val="p"/>
                      </m:rPr>
                      <a:rPr lang="en-US" sz="2000" b="0" i="0" dirty="0" smtClean="0">
                        <a:latin typeface="Cambria Math" panose="02040503050406030204" pitchFamily="18" charset="0"/>
                        <a:ea typeface="Cambria Math" panose="02040503050406030204" pitchFamily="18" charset="0"/>
                      </a:rPr>
                      <m:t>MVN</m:t>
                    </m:r>
                    <m:r>
                      <a:rPr lang="en-US" sz="2000" b="0" i="0" dirty="0" smtClean="0">
                        <a:latin typeface="Cambria Math" panose="02040503050406030204" pitchFamily="18" charset="0"/>
                        <a:ea typeface="Cambria Math" panose="02040503050406030204" pitchFamily="18" charset="0"/>
                      </a:rPr>
                      <m:t> (0, </m:t>
                    </m:r>
                    <m:sSup>
                      <m:sSupPr>
                        <m:ctrlPr>
                          <a:rPr lang="en-US" sz="2000" b="1" i="1" dirty="0" smtClean="0">
                            <a:latin typeface="Cambria Math" panose="02040503050406030204" pitchFamily="18" charset="0"/>
                            <a:ea typeface="Cambria Math" panose="02040503050406030204" pitchFamily="18" charset="0"/>
                          </a:rPr>
                        </m:ctrlPr>
                      </m:sSupPr>
                      <m:e>
                        <m:r>
                          <a:rPr lang="en-US" sz="2000" b="1" i="1" dirty="0" smtClean="0">
                            <a:latin typeface="Cambria Math" panose="02040503050406030204" pitchFamily="18" charset="0"/>
                            <a:ea typeface="Cambria Math" panose="02040503050406030204" pitchFamily="18" charset="0"/>
                          </a:rPr>
                          <m:t>𝑨</m:t>
                        </m:r>
                      </m:e>
                      <m:sup>
                        <m:r>
                          <a:rPr lang="en-US" sz="2000" b="1" i="1" dirty="0" smtClean="0">
                            <a:latin typeface="Cambria Math" panose="02040503050406030204" pitchFamily="18" charset="0"/>
                            <a:ea typeface="Cambria Math" panose="02040503050406030204" pitchFamily="18" charset="0"/>
                          </a:rPr>
                          <m:t>𝑻</m:t>
                        </m:r>
                      </m:sup>
                    </m:sSup>
                    <m:r>
                      <a:rPr lang="en-US" sz="2000" b="1" i="1" dirty="0" smtClean="0">
                        <a:latin typeface="Cambria Math" panose="02040503050406030204" pitchFamily="18" charset="0"/>
                        <a:ea typeface="Cambria Math" panose="02040503050406030204" pitchFamily="18" charset="0"/>
                      </a:rPr>
                      <m:t>𝑨</m:t>
                    </m:r>
                    <m:r>
                      <a:rPr lang="en-US" sz="2000" b="1" i="1" dirty="0" smtClean="0">
                        <a:latin typeface="Cambria Math" panose="02040503050406030204" pitchFamily="18" charset="0"/>
                        <a:ea typeface="Cambria Math" panose="02040503050406030204" pitchFamily="18" charset="0"/>
                      </a:rPr>
                      <m:t>+</m:t>
                    </m:r>
                    <m:r>
                      <a:rPr lang="el-GR" sz="2000" b="1" i="1" dirty="0" smtClean="0">
                        <a:latin typeface="Cambria Math" panose="02040503050406030204" pitchFamily="18" charset="0"/>
                        <a:ea typeface="Cambria Math" panose="02040503050406030204" pitchFamily="18" charset="0"/>
                      </a:rPr>
                      <m:t>𝜳</m:t>
                    </m:r>
                    <m:r>
                      <a:rPr lang="en-US" sz="2000" b="0" i="1" dirty="0" smtClean="0">
                        <a:latin typeface="Cambria Math" panose="02040503050406030204" pitchFamily="18" charset="0"/>
                        <a:ea typeface="Cambria Math" panose="02040503050406030204" pitchFamily="18" charset="0"/>
                      </a:rPr>
                      <m:t>)</m:t>
                    </m:r>
                  </m:oMath>
                </a14:m>
                <a:endParaRPr lang="en-US" sz="2000" dirty="0"/>
              </a:p>
            </p:txBody>
          </p:sp>
        </mc:Choice>
        <mc:Fallback>
          <p:sp>
            <p:nvSpPr>
              <p:cNvPr id="12" name="TextBox 11">
                <a:extLst>
                  <a:ext uri="{FF2B5EF4-FFF2-40B4-BE49-F238E27FC236}">
                    <a16:creationId xmlns:a16="http://schemas.microsoft.com/office/drawing/2014/main" id="{EC878CC1-B075-D4A1-97D7-2831E24CF44B}"/>
                  </a:ext>
                </a:extLst>
              </p:cNvPr>
              <p:cNvSpPr txBox="1">
                <a:spLocks noRot="1" noChangeAspect="1" noMove="1" noResize="1" noEditPoints="1" noAdjustHandles="1" noChangeArrowheads="1" noChangeShapeType="1" noTextEdit="1"/>
              </p:cNvSpPr>
              <p:nvPr/>
            </p:nvSpPr>
            <p:spPr>
              <a:xfrm>
                <a:off x="685800" y="1021372"/>
                <a:ext cx="7772400" cy="1435201"/>
              </a:xfrm>
              <a:prstGeom prst="rect">
                <a:avLst/>
              </a:prstGeom>
              <a:blipFill>
                <a:blip r:embed="rId5"/>
                <a:stretch>
                  <a:fillRect l="-816" t="-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40EE8DD-AF04-7C9B-BBB2-E78606FC6F95}"/>
                  </a:ext>
                </a:extLst>
              </p:cNvPr>
              <p:cNvSpPr txBox="1"/>
              <p:nvPr/>
            </p:nvSpPr>
            <p:spPr>
              <a:xfrm>
                <a:off x="685800" y="3737533"/>
                <a:ext cx="77724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Covariates data type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𝑀</m:t>
                    </m:r>
                    <m:r>
                      <a:rPr lang="en-US" sz="2000" b="0" i="1" smtClean="0">
                        <a:latin typeface="Cambria Math" panose="02040503050406030204" pitchFamily="18" charset="0"/>
                      </a:rPr>
                      <m:t>+1</m:t>
                    </m:r>
                  </m:oMath>
                </a14:m>
                <a:endParaRPr lang="en-US" sz="2000" dirty="0"/>
              </a:p>
            </p:txBody>
          </p:sp>
        </mc:Choice>
        <mc:Fallback>
          <p:sp>
            <p:nvSpPr>
              <p:cNvPr id="13" name="TextBox 12">
                <a:extLst>
                  <a:ext uri="{FF2B5EF4-FFF2-40B4-BE49-F238E27FC236}">
                    <a16:creationId xmlns:a16="http://schemas.microsoft.com/office/drawing/2014/main" id="{140EE8DD-AF04-7C9B-BBB2-E78606FC6F95}"/>
                  </a:ext>
                </a:extLst>
              </p:cNvPr>
              <p:cNvSpPr txBox="1">
                <a:spLocks noRot="1" noChangeAspect="1" noMove="1" noResize="1" noEditPoints="1" noAdjustHandles="1" noChangeArrowheads="1" noChangeShapeType="1" noTextEdit="1"/>
              </p:cNvSpPr>
              <p:nvPr/>
            </p:nvSpPr>
            <p:spPr>
              <a:xfrm>
                <a:off x="685800" y="3737533"/>
                <a:ext cx="7772400" cy="400110"/>
              </a:xfrm>
              <a:prstGeom prst="rect">
                <a:avLst/>
              </a:prstGeom>
              <a:blipFill>
                <a:blip r:embed="rId6"/>
                <a:stretch>
                  <a:fillRect l="-816" t="-9375" b="-28125"/>
                </a:stretch>
              </a:blipFill>
            </p:spPr>
            <p:txBody>
              <a:bodyPr/>
              <a:lstStyle/>
              <a:p>
                <a:r>
                  <a:rPr lang="en-US">
                    <a:noFill/>
                  </a:rPr>
                  <a:t> </a:t>
                </a:r>
              </a:p>
            </p:txBody>
          </p:sp>
        </mc:Fallback>
      </mc:AlternateContent>
    </p:spTree>
    <p:extLst>
      <p:ext uri="{BB962C8B-B14F-4D97-AF65-F5344CB8AC3E}">
        <p14:creationId xmlns:p14="http://schemas.microsoft.com/office/powerpoint/2010/main" val="22552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340A-3F19-FA38-A14A-35E863B576B0}"/>
              </a:ext>
            </a:extLst>
          </p:cNvPr>
          <p:cNvSpPr>
            <a:spLocks noGrp="1"/>
          </p:cNvSpPr>
          <p:nvPr>
            <p:ph type="title"/>
          </p:nvPr>
        </p:nvSpPr>
        <p:spPr>
          <a:xfrm>
            <a:off x="691486" y="213866"/>
            <a:ext cx="7995314" cy="785471"/>
          </a:xfrm>
        </p:spPr>
        <p:txBody>
          <a:bodyPr/>
          <a:lstStyle/>
          <a:p>
            <a:r>
              <a:rPr lang="en-US" sz="2400" dirty="0"/>
              <a:t>Model: Binary indicators for component/ feature activation</a:t>
            </a:r>
          </a:p>
        </p:txBody>
      </p:sp>
      <p:pic>
        <p:nvPicPr>
          <p:cNvPr id="5" name="Content Placeholder 4">
            <a:extLst>
              <a:ext uri="{FF2B5EF4-FFF2-40B4-BE49-F238E27FC236}">
                <a16:creationId xmlns:a16="http://schemas.microsoft.com/office/drawing/2014/main" id="{50DA236F-DD21-C9F7-7A22-823319955F88}"/>
              </a:ext>
            </a:extLst>
          </p:cNvPr>
          <p:cNvPicPr>
            <a:picLocks noGrp="1" noChangeAspect="1"/>
          </p:cNvPicPr>
          <p:nvPr>
            <p:ph idx="1"/>
          </p:nvPr>
        </p:nvPicPr>
        <p:blipFill>
          <a:blip r:embed="rId3"/>
          <a:stretch>
            <a:fillRect/>
          </a:stretch>
        </p:blipFill>
        <p:spPr>
          <a:xfrm>
            <a:off x="1616075" y="2230503"/>
            <a:ext cx="5911850" cy="723900"/>
          </a:xfrm>
        </p:spPr>
      </p:pic>
      <p:pic>
        <p:nvPicPr>
          <p:cNvPr id="7" name="Picture 6" descr="A picture containing text, font, handwriting, white&#10;&#10;Description automatically generated">
            <a:extLst>
              <a:ext uri="{FF2B5EF4-FFF2-40B4-BE49-F238E27FC236}">
                <a16:creationId xmlns:a16="http://schemas.microsoft.com/office/drawing/2014/main" id="{4355C405-1045-9B16-BA12-194D4C263E3F}"/>
              </a:ext>
            </a:extLst>
          </p:cNvPr>
          <p:cNvPicPr>
            <a:picLocks noChangeAspect="1"/>
          </p:cNvPicPr>
          <p:nvPr/>
        </p:nvPicPr>
        <p:blipFill>
          <a:blip r:embed="rId4"/>
          <a:stretch>
            <a:fillRect/>
          </a:stretch>
        </p:blipFill>
        <p:spPr>
          <a:xfrm>
            <a:off x="0" y="2800350"/>
            <a:ext cx="9144000" cy="1348739"/>
          </a:xfrm>
          <a:prstGeom prst="rect">
            <a:avLst/>
          </a:prstGeom>
        </p:spPr>
      </p:pic>
      <p:sp>
        <p:nvSpPr>
          <p:cNvPr id="8" name="TextBox 7">
            <a:extLst>
              <a:ext uri="{FF2B5EF4-FFF2-40B4-BE49-F238E27FC236}">
                <a16:creationId xmlns:a16="http://schemas.microsoft.com/office/drawing/2014/main" id="{2F8F1795-740F-01E1-9C0B-1FD58B9D126D}"/>
              </a:ext>
            </a:extLst>
          </p:cNvPr>
          <p:cNvSpPr txBox="1"/>
          <p:nvPr/>
        </p:nvSpPr>
        <p:spPr>
          <a:xfrm>
            <a:off x="4109116" y="1237936"/>
            <a:ext cx="2895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Indicates component l active/ not for data m</a:t>
            </a:r>
          </a:p>
        </p:txBody>
      </p:sp>
      <p:cxnSp>
        <p:nvCxnSpPr>
          <p:cNvPr id="10" name="Straight Arrow Connector 9">
            <a:extLst>
              <a:ext uri="{FF2B5EF4-FFF2-40B4-BE49-F238E27FC236}">
                <a16:creationId xmlns:a16="http://schemas.microsoft.com/office/drawing/2014/main" id="{83EF8308-6F97-AA32-955E-2CA7F6BE8308}"/>
              </a:ext>
            </a:extLst>
          </p:cNvPr>
          <p:cNvCxnSpPr>
            <a:cxnSpLocks/>
            <a:stCxn id="8" idx="2"/>
          </p:cNvCxnSpPr>
          <p:nvPr/>
        </p:nvCxnSpPr>
        <p:spPr bwMode="auto">
          <a:xfrm flipH="1">
            <a:off x="2819400" y="1884267"/>
            <a:ext cx="2737516" cy="508245"/>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0FDE3C1-6AAC-92ED-8D62-A73F7E374292}"/>
              </a:ext>
            </a:extLst>
          </p:cNvPr>
          <p:cNvSpPr txBox="1"/>
          <p:nvPr/>
        </p:nvSpPr>
        <p:spPr>
          <a:xfrm>
            <a:off x="691486" y="1215956"/>
            <a:ext cx="2895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Indicates variable j active/ not for component l</a:t>
            </a:r>
          </a:p>
        </p:txBody>
      </p:sp>
      <p:cxnSp>
        <p:nvCxnSpPr>
          <p:cNvPr id="13" name="Straight Arrow Connector 12">
            <a:extLst>
              <a:ext uri="{FF2B5EF4-FFF2-40B4-BE49-F238E27FC236}">
                <a16:creationId xmlns:a16="http://schemas.microsoft.com/office/drawing/2014/main" id="{0C87BD14-1CB8-957F-21B2-9F39A9F7720D}"/>
              </a:ext>
            </a:extLst>
          </p:cNvPr>
          <p:cNvCxnSpPr>
            <a:cxnSpLocks/>
            <a:stCxn id="12" idx="2"/>
          </p:cNvCxnSpPr>
          <p:nvPr/>
        </p:nvCxnSpPr>
        <p:spPr bwMode="auto">
          <a:xfrm flipH="1">
            <a:off x="1905000" y="1862287"/>
            <a:ext cx="234286" cy="444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2" name="TextBox 21">
            <a:extLst>
              <a:ext uri="{FF2B5EF4-FFF2-40B4-BE49-F238E27FC236}">
                <a16:creationId xmlns:a16="http://schemas.microsoft.com/office/drawing/2014/main" id="{9C95A15C-1960-0394-043C-721EEB6BDBCB}"/>
              </a:ext>
            </a:extLst>
          </p:cNvPr>
          <p:cNvSpPr txBox="1"/>
          <p:nvPr/>
        </p:nvSpPr>
        <p:spPr>
          <a:xfrm>
            <a:off x="7239000" y="1073541"/>
            <a:ext cx="1905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Component indicator prior parameter Beta(</a:t>
            </a:r>
            <a:r>
              <a:rPr lang="en-US" dirty="0" err="1"/>
              <a:t>a,b</a:t>
            </a:r>
            <a:r>
              <a:rPr lang="en-US" dirty="0"/>
              <a:t>)</a:t>
            </a:r>
          </a:p>
        </p:txBody>
      </p:sp>
      <p:cxnSp>
        <p:nvCxnSpPr>
          <p:cNvPr id="23" name="Straight Arrow Connector 22">
            <a:extLst>
              <a:ext uri="{FF2B5EF4-FFF2-40B4-BE49-F238E27FC236}">
                <a16:creationId xmlns:a16="http://schemas.microsoft.com/office/drawing/2014/main" id="{798A58B0-8A7A-5083-1A08-13B6DE5E2951}"/>
              </a:ext>
            </a:extLst>
          </p:cNvPr>
          <p:cNvCxnSpPr>
            <a:cxnSpLocks/>
          </p:cNvCxnSpPr>
          <p:nvPr/>
        </p:nvCxnSpPr>
        <p:spPr bwMode="auto">
          <a:xfrm flipH="1">
            <a:off x="7035186" y="2230503"/>
            <a:ext cx="203814" cy="204719"/>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1BEEEFD7-F42B-E930-C066-ADBEA513E41E}"/>
              </a:ext>
            </a:extLst>
          </p:cNvPr>
          <p:cNvSpPr/>
          <p:nvPr/>
        </p:nvSpPr>
        <p:spPr bwMode="auto">
          <a:xfrm>
            <a:off x="5867400" y="3480883"/>
            <a:ext cx="1523999" cy="597344"/>
          </a:xfrm>
          <a:prstGeom prst="rect">
            <a:avLst/>
          </a:prstGeom>
          <a:solidFill>
            <a:schemeClr val="accent2">
              <a:alpha val="30197"/>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42822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DBF5A48-8448-6B9A-6A6F-463FE777B800}"/>
                  </a:ext>
                </a:extLst>
              </p:cNvPr>
              <p:cNvSpPr txBox="1"/>
              <p:nvPr/>
            </p:nvSpPr>
            <p:spPr>
              <a:xfrm>
                <a:off x="533399" y="1114395"/>
                <a:ext cx="7772400" cy="1231940"/>
              </a:xfrm>
              <a:prstGeom prst="rect">
                <a:avLst/>
              </a:prstGeom>
              <a:noFill/>
            </p:spPr>
            <p:txBody>
              <a:bodyPr wrap="square" rtlCol="0">
                <a:spAutoFit/>
              </a:bodyPr>
              <a:lstStyle/>
              <a:p>
                <a:pPr marL="342900" indent="-342900">
                  <a:buFont typeface="Arial" panose="020B0604020202020204" pitchFamily="34" charset="0"/>
                  <a:buChar char="•"/>
                </a:pPr>
                <a:r>
                  <a:rPr lang="en-US" sz="2400" dirty="0"/>
                  <a:t>Design matrix:</a:t>
                </a:r>
              </a:p>
              <a:p>
                <a:pPr marL="342900" indent="-342900">
                  <a:buFont typeface="Arial" panose="020B0604020202020204" pitchFamily="34" charset="0"/>
                  <a:buChar char="•"/>
                </a:pPr>
                <a:r>
                  <a:rPr lang="en-US" sz="2400" dirty="0"/>
                  <a:t>Feature j from data m belongs to group k:</a:t>
                </a:r>
              </a:p>
              <a:p>
                <a:pPr marL="342900" indent="-342900">
                  <a:buFont typeface="Arial" panose="020B0604020202020204" pitchFamily="34" charset="0"/>
                  <a:buChar char="•"/>
                </a:pPr>
                <a:r>
                  <a:rPr lang="en-US" sz="2400" dirty="0"/>
                  <a:t>Incorporate additional layer for factor loadings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sup>
                    </m:sSup>
                  </m:oMath>
                </a14:m>
                <a:r>
                  <a:rPr lang="en-US" sz="2400" dirty="0"/>
                  <a:t>: </a:t>
                </a:r>
              </a:p>
            </p:txBody>
          </p:sp>
        </mc:Choice>
        <mc:Fallback>
          <p:sp>
            <p:nvSpPr>
              <p:cNvPr id="8" name="TextBox 7">
                <a:extLst>
                  <a:ext uri="{FF2B5EF4-FFF2-40B4-BE49-F238E27FC236}">
                    <a16:creationId xmlns:a16="http://schemas.microsoft.com/office/drawing/2014/main" id="{2DBF5A48-8448-6B9A-6A6F-463FE777B800}"/>
                  </a:ext>
                </a:extLst>
              </p:cNvPr>
              <p:cNvSpPr txBox="1">
                <a:spLocks noRot="1" noChangeAspect="1" noMove="1" noResize="1" noEditPoints="1" noAdjustHandles="1" noChangeArrowheads="1" noChangeShapeType="1" noTextEdit="1"/>
              </p:cNvSpPr>
              <p:nvPr/>
            </p:nvSpPr>
            <p:spPr>
              <a:xfrm>
                <a:off x="533399" y="1114395"/>
                <a:ext cx="7772400" cy="1231940"/>
              </a:xfrm>
              <a:prstGeom prst="rect">
                <a:avLst/>
              </a:prstGeom>
              <a:blipFill>
                <a:blip r:embed="rId3"/>
                <a:stretch>
                  <a:fillRect l="-979" t="-3061" b="-816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87686D84-CFB9-3E05-DEAD-570C760BF6F0}"/>
              </a:ext>
            </a:extLst>
          </p:cNvPr>
          <p:cNvSpPr>
            <a:spLocks noGrp="1"/>
          </p:cNvSpPr>
          <p:nvPr>
            <p:ph type="title"/>
          </p:nvPr>
        </p:nvSpPr>
        <p:spPr>
          <a:xfrm>
            <a:off x="685800" y="228600"/>
            <a:ext cx="7772400" cy="1085850"/>
          </a:xfrm>
        </p:spPr>
        <p:txBody>
          <a:bodyPr/>
          <a:lstStyle/>
          <a:p>
            <a:r>
              <a:rPr lang="en-US" dirty="0"/>
              <a:t>Model: Incorporating group information</a:t>
            </a:r>
          </a:p>
        </p:txBody>
      </p:sp>
      <p:pic>
        <p:nvPicPr>
          <p:cNvPr id="5" name="Content Placeholder 4">
            <a:extLst>
              <a:ext uri="{FF2B5EF4-FFF2-40B4-BE49-F238E27FC236}">
                <a16:creationId xmlns:a16="http://schemas.microsoft.com/office/drawing/2014/main" id="{96AB900A-C6CD-7530-7752-6F3651B86E4A}"/>
              </a:ext>
            </a:extLst>
          </p:cNvPr>
          <p:cNvPicPr>
            <a:picLocks noGrp="1" noChangeAspect="1"/>
          </p:cNvPicPr>
          <p:nvPr>
            <p:ph idx="1"/>
          </p:nvPr>
        </p:nvPicPr>
        <p:blipFill>
          <a:blip r:embed="rId4"/>
          <a:stretch>
            <a:fillRect/>
          </a:stretch>
        </p:blipFill>
        <p:spPr>
          <a:xfrm>
            <a:off x="533399" y="2283882"/>
            <a:ext cx="8268970" cy="755650"/>
          </a:xfrm>
        </p:spPr>
      </p:pic>
      <p:pic>
        <p:nvPicPr>
          <p:cNvPr id="7" name="Picture 6">
            <a:extLst>
              <a:ext uri="{FF2B5EF4-FFF2-40B4-BE49-F238E27FC236}">
                <a16:creationId xmlns:a16="http://schemas.microsoft.com/office/drawing/2014/main" id="{E201F3E2-E96E-899E-2DF8-39FC97E683A8}"/>
              </a:ext>
            </a:extLst>
          </p:cNvPr>
          <p:cNvPicPr>
            <a:picLocks noChangeAspect="1"/>
          </p:cNvPicPr>
          <p:nvPr/>
        </p:nvPicPr>
        <p:blipFill>
          <a:blip r:embed="rId5"/>
          <a:stretch>
            <a:fillRect/>
          </a:stretch>
        </p:blipFill>
        <p:spPr>
          <a:xfrm>
            <a:off x="3009971" y="1148164"/>
            <a:ext cx="2171630" cy="385616"/>
          </a:xfrm>
          <a:prstGeom prst="rect">
            <a:avLst/>
          </a:prstGeom>
        </p:spPr>
      </p:pic>
      <p:pic>
        <p:nvPicPr>
          <p:cNvPr id="10" name="Picture 9">
            <a:extLst>
              <a:ext uri="{FF2B5EF4-FFF2-40B4-BE49-F238E27FC236}">
                <a16:creationId xmlns:a16="http://schemas.microsoft.com/office/drawing/2014/main" id="{F1D5C9CB-A918-EEC2-E19C-7ED9BAF302E7}"/>
              </a:ext>
            </a:extLst>
          </p:cNvPr>
          <p:cNvPicPr>
            <a:picLocks noChangeAspect="1"/>
          </p:cNvPicPr>
          <p:nvPr/>
        </p:nvPicPr>
        <p:blipFill>
          <a:blip r:embed="rId6"/>
          <a:stretch>
            <a:fillRect/>
          </a:stretch>
        </p:blipFill>
        <p:spPr>
          <a:xfrm>
            <a:off x="6629400" y="1529893"/>
            <a:ext cx="1022350" cy="391538"/>
          </a:xfrm>
          <a:prstGeom prst="rect">
            <a:avLst/>
          </a:prstGeom>
        </p:spPr>
      </p:pic>
      <p:sp>
        <p:nvSpPr>
          <p:cNvPr id="11" name="Rectangle 10">
            <a:extLst>
              <a:ext uri="{FF2B5EF4-FFF2-40B4-BE49-F238E27FC236}">
                <a16:creationId xmlns:a16="http://schemas.microsoft.com/office/drawing/2014/main" id="{DA62F4B4-870C-9C12-B4B9-2FA0E2CD8A3F}"/>
              </a:ext>
            </a:extLst>
          </p:cNvPr>
          <p:cNvSpPr/>
          <p:nvPr/>
        </p:nvSpPr>
        <p:spPr bwMode="auto">
          <a:xfrm>
            <a:off x="6629400" y="2372861"/>
            <a:ext cx="1828800" cy="518002"/>
          </a:xfrm>
          <a:prstGeom prst="rect">
            <a:avLst/>
          </a:prstGeom>
          <a:solidFill>
            <a:schemeClr val="accent2">
              <a:alpha val="30197"/>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88499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BF5A48-8448-6B9A-6A6F-463FE777B800}"/>
              </a:ext>
            </a:extLst>
          </p:cNvPr>
          <p:cNvSpPr txBox="1"/>
          <p:nvPr/>
        </p:nvSpPr>
        <p:spPr>
          <a:xfrm>
            <a:off x="533399" y="1114395"/>
            <a:ext cx="77724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To determine groups that contribute to active components, let latent variable </a:t>
            </a:r>
          </a:p>
          <a:p>
            <a:pPr marL="685846" lvl="1" indent="-342900">
              <a:buFont typeface="Arial" panose="020B0604020202020204" pitchFamily="34" charset="0"/>
              <a:buChar char="•"/>
            </a:pPr>
            <a:r>
              <a:rPr lang="en-US" sz="2400" dirty="0"/>
              <a:t>If group k contributes to active component l: </a:t>
            </a:r>
          </a:p>
        </p:txBody>
      </p:sp>
      <p:sp>
        <p:nvSpPr>
          <p:cNvPr id="2" name="Title 1">
            <a:extLst>
              <a:ext uri="{FF2B5EF4-FFF2-40B4-BE49-F238E27FC236}">
                <a16:creationId xmlns:a16="http://schemas.microsoft.com/office/drawing/2014/main" id="{87686D84-CFB9-3E05-DEAD-570C760BF6F0}"/>
              </a:ext>
            </a:extLst>
          </p:cNvPr>
          <p:cNvSpPr>
            <a:spLocks noGrp="1"/>
          </p:cNvSpPr>
          <p:nvPr>
            <p:ph type="title"/>
          </p:nvPr>
        </p:nvSpPr>
        <p:spPr>
          <a:xfrm>
            <a:off x="685800" y="228600"/>
            <a:ext cx="7772400" cy="1085850"/>
          </a:xfrm>
        </p:spPr>
        <p:txBody>
          <a:bodyPr/>
          <a:lstStyle/>
          <a:p>
            <a:r>
              <a:rPr lang="en-US" dirty="0"/>
              <a:t>Model: Incorporating group information</a:t>
            </a:r>
          </a:p>
        </p:txBody>
      </p:sp>
      <p:pic>
        <p:nvPicPr>
          <p:cNvPr id="12" name="Picture 11">
            <a:extLst>
              <a:ext uri="{FF2B5EF4-FFF2-40B4-BE49-F238E27FC236}">
                <a16:creationId xmlns:a16="http://schemas.microsoft.com/office/drawing/2014/main" id="{2B17813B-2777-4CB7-20FA-B0E538D53DFE}"/>
              </a:ext>
            </a:extLst>
          </p:cNvPr>
          <p:cNvPicPr>
            <a:picLocks noChangeAspect="1"/>
          </p:cNvPicPr>
          <p:nvPr/>
        </p:nvPicPr>
        <p:blipFill>
          <a:blip r:embed="rId3"/>
          <a:stretch>
            <a:fillRect/>
          </a:stretch>
        </p:blipFill>
        <p:spPr>
          <a:xfrm>
            <a:off x="5181600" y="1490706"/>
            <a:ext cx="1691330" cy="447705"/>
          </a:xfrm>
          <a:prstGeom prst="rect">
            <a:avLst/>
          </a:prstGeom>
        </p:spPr>
      </p:pic>
      <p:pic>
        <p:nvPicPr>
          <p:cNvPr id="14" name="Picture 13">
            <a:extLst>
              <a:ext uri="{FF2B5EF4-FFF2-40B4-BE49-F238E27FC236}">
                <a16:creationId xmlns:a16="http://schemas.microsoft.com/office/drawing/2014/main" id="{B06504A9-D087-25E9-F718-1977C72F7E35}"/>
              </a:ext>
            </a:extLst>
          </p:cNvPr>
          <p:cNvPicPr>
            <a:picLocks noChangeAspect="1"/>
          </p:cNvPicPr>
          <p:nvPr/>
        </p:nvPicPr>
        <p:blipFill>
          <a:blip r:embed="rId4"/>
          <a:stretch>
            <a:fillRect/>
          </a:stretch>
        </p:blipFill>
        <p:spPr>
          <a:xfrm>
            <a:off x="7306364" y="1868224"/>
            <a:ext cx="1034000" cy="446500"/>
          </a:xfrm>
          <a:prstGeom prst="rect">
            <a:avLst/>
          </a:prstGeom>
        </p:spPr>
      </p:pic>
      <p:pic>
        <p:nvPicPr>
          <p:cNvPr id="16" name="Picture 15">
            <a:extLst>
              <a:ext uri="{FF2B5EF4-FFF2-40B4-BE49-F238E27FC236}">
                <a16:creationId xmlns:a16="http://schemas.microsoft.com/office/drawing/2014/main" id="{9AFBFAEA-E2AE-9616-F4F8-2ED31C4DE097}"/>
              </a:ext>
            </a:extLst>
          </p:cNvPr>
          <p:cNvPicPr>
            <a:picLocks noChangeAspect="1"/>
          </p:cNvPicPr>
          <p:nvPr/>
        </p:nvPicPr>
        <p:blipFill>
          <a:blip r:embed="rId5"/>
          <a:stretch>
            <a:fillRect/>
          </a:stretch>
        </p:blipFill>
        <p:spPr>
          <a:xfrm>
            <a:off x="598316" y="2345112"/>
            <a:ext cx="8520546" cy="747813"/>
          </a:xfrm>
          <a:prstGeom prst="rect">
            <a:avLst/>
          </a:prstGeom>
        </p:spPr>
      </p:pic>
      <p:pic>
        <p:nvPicPr>
          <p:cNvPr id="20" name="Picture 19">
            <a:extLst>
              <a:ext uri="{FF2B5EF4-FFF2-40B4-BE49-F238E27FC236}">
                <a16:creationId xmlns:a16="http://schemas.microsoft.com/office/drawing/2014/main" id="{AD179274-85C8-A940-DF71-9C9682FE0FB1}"/>
              </a:ext>
            </a:extLst>
          </p:cNvPr>
          <p:cNvPicPr>
            <a:picLocks noChangeAspect="1"/>
          </p:cNvPicPr>
          <p:nvPr/>
        </p:nvPicPr>
        <p:blipFill>
          <a:blip r:embed="rId6"/>
          <a:stretch>
            <a:fillRect/>
          </a:stretch>
        </p:blipFill>
        <p:spPr>
          <a:xfrm>
            <a:off x="690565" y="3092925"/>
            <a:ext cx="3881435" cy="319898"/>
          </a:xfrm>
          <a:prstGeom prst="rect">
            <a:avLst/>
          </a:prstGeom>
        </p:spPr>
      </p:pic>
      <p:sp>
        <p:nvSpPr>
          <p:cNvPr id="21" name="TextBox 20">
            <a:extLst>
              <a:ext uri="{FF2B5EF4-FFF2-40B4-BE49-F238E27FC236}">
                <a16:creationId xmlns:a16="http://schemas.microsoft.com/office/drawing/2014/main" id="{B092D3D6-B063-5AAD-9F1F-38C39E49C644}"/>
              </a:ext>
            </a:extLst>
          </p:cNvPr>
          <p:cNvSpPr txBox="1"/>
          <p:nvPr/>
        </p:nvSpPr>
        <p:spPr>
          <a:xfrm>
            <a:off x="7619999" y="3123313"/>
            <a:ext cx="1371600" cy="369332"/>
          </a:xfrm>
          <a:prstGeom prst="rect">
            <a:avLst/>
          </a:prstGeom>
          <a:noFill/>
        </p:spPr>
        <p:txBody>
          <a:bodyPr wrap="square" rtlCol="0">
            <a:spAutoFit/>
          </a:bodyPr>
          <a:lstStyle/>
          <a:p>
            <a:r>
              <a:rPr lang="en-US" dirty="0"/>
              <a:t>Beta(</a:t>
            </a:r>
            <a:r>
              <a:rPr lang="en-US" dirty="0" err="1"/>
              <a:t>a,b</a:t>
            </a:r>
            <a:r>
              <a:rPr lang="en-US" dirty="0"/>
              <a:t>)?</a:t>
            </a:r>
          </a:p>
        </p:txBody>
      </p:sp>
      <p:cxnSp>
        <p:nvCxnSpPr>
          <p:cNvPr id="23" name="Straight Arrow Connector 22">
            <a:extLst>
              <a:ext uri="{FF2B5EF4-FFF2-40B4-BE49-F238E27FC236}">
                <a16:creationId xmlns:a16="http://schemas.microsoft.com/office/drawing/2014/main" id="{09E6DF61-F9C2-4AB9-3B54-4DBE38C38C7C}"/>
              </a:ext>
            </a:extLst>
          </p:cNvPr>
          <p:cNvCxnSpPr>
            <a:stCxn id="21" idx="0"/>
          </p:cNvCxnSpPr>
          <p:nvPr/>
        </p:nvCxnSpPr>
        <p:spPr bwMode="auto">
          <a:xfrm flipV="1">
            <a:off x="8305799" y="2952750"/>
            <a:ext cx="152401" cy="1705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57446795"/>
      </p:ext>
    </p:extLst>
  </p:cSld>
  <p:clrMapOvr>
    <a:masterClrMapping/>
  </p:clrMapOvr>
</p:sld>
</file>

<file path=ppt/theme/theme1.xml><?xml version="1.0" encoding="utf-8"?>
<a:theme xmlns:a="http://schemas.openxmlformats.org/drawingml/2006/main" name="SVP-regents-PowerPoint-HD-3">
  <a:themeElements>
    <a:clrScheme name="Custom 1">
      <a:dk1>
        <a:sysClr val="windowText" lastClr="000000"/>
      </a:dk1>
      <a:lt1>
        <a:sysClr val="window" lastClr="FFFFFF"/>
      </a:lt1>
      <a:dk2>
        <a:srgbClr val="1F497D"/>
      </a:dk2>
      <a:lt2>
        <a:srgbClr val="D7D9D7"/>
      </a:lt2>
      <a:accent1>
        <a:srgbClr val="7A0019"/>
      </a:accent1>
      <a:accent2>
        <a:srgbClr val="FFCC33"/>
      </a:accent2>
      <a:accent3>
        <a:srgbClr val="C82936"/>
      </a:accent3>
      <a:accent4>
        <a:srgbClr val="003D4C"/>
      </a:accent4>
      <a:accent5>
        <a:srgbClr val="79C9C7"/>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SVP-regents-PowerPoint-HD-3</Template>
  <TotalTime>1586</TotalTime>
  <Words>1736</Words>
  <Application>Microsoft Macintosh PowerPoint</Application>
  <PresentationFormat>On-screen Show (16:9)</PresentationFormat>
  <Paragraphs>113</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Corbel</vt:lpstr>
      <vt:lpstr>SVP-regents-PowerPoint-HD-3</vt:lpstr>
      <vt:lpstr>Bayesian integrative analysis and prediction with application to atherosclerosis cardiovascular disease (Thierry Chekouo, and Sandra Safo 2023) </vt:lpstr>
      <vt:lpstr>What will I share?</vt:lpstr>
      <vt:lpstr>Intro: Bayesian Analysis Ingredients</vt:lpstr>
      <vt:lpstr>Intro: Explicit modeling of factors shared across data helps interpretability</vt:lpstr>
      <vt:lpstr>Intro: Problem-driven development</vt:lpstr>
      <vt:lpstr>Model: Factor analysis relates data</vt:lpstr>
      <vt:lpstr>Model: Binary indicators for component/ feature activation</vt:lpstr>
      <vt:lpstr>Model: Incorporating group information</vt:lpstr>
      <vt:lpstr>Model: Incorporating group information</vt:lpstr>
      <vt:lpstr>PowerPoint Presentation</vt:lpstr>
      <vt:lpstr>Posterior Inference: MCMC mixture</vt:lpstr>
      <vt:lpstr>Conclusions/ Possible Extensions</vt:lpstr>
      <vt:lpstr>Intro: Multiview learning of interest</vt:lpstr>
      <vt:lpstr>Why? Extension to a longitudinal context</vt:lpstr>
      <vt:lpstr>Adolescent Brain and Cognitive Development (ABCD) Study®</vt:lpstr>
      <vt:lpstr>Model Formulation: Early thoughts</vt:lpstr>
      <vt:lpstr>Model Formulation: Early thoughts</vt:lpstr>
      <vt:lpstr>Next Step/ Ponderings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Neher</dc:creator>
  <cp:lastModifiedBy>Aidan Neher</cp:lastModifiedBy>
  <cp:revision>30</cp:revision>
  <dcterms:created xsi:type="dcterms:W3CDTF">2023-04-08T16:00:45Z</dcterms:created>
  <dcterms:modified xsi:type="dcterms:W3CDTF">2023-04-14T15:59:29Z</dcterms:modified>
</cp:coreProperties>
</file>