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2" r:id="rId12"/>
    <p:sldId id="266" r:id="rId13"/>
    <p:sldId id="268" r:id="rId14"/>
    <p:sldId id="273" r:id="rId15"/>
    <p:sldId id="267" r:id="rId16"/>
    <p:sldId id="269" r:id="rId17"/>
  </p:sldIdLst>
  <p:sldSz cx="9144000" cy="5143500" type="screen16x9"/>
  <p:notesSz cx="6858000" cy="9144000"/>
  <p:embeddedFontLst>
    <p:embeddedFont>
      <p:font typeface="Raleway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68C31D-BEE5-4166-90C2-17FCC192732E}">
  <a:tblStyle styleId="{7768C31D-BEE5-4166-90C2-17FCC19273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>
        <p:scale>
          <a:sx n="115" d="100"/>
          <a:sy n="115" d="100"/>
        </p:scale>
        <p:origin x="156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2532cff3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2532cff3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879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2532cff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2532cff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298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394f8190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394f8190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My correlation structures/ effect sizes might be too weak/ strong, so I want to vary in simulations going forward. 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Furthermore, I want to estimate variability. This will require development of bootstrap, which will be challenging due to the computational intensiveness of both methods.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Also, it would be great to include the base BIP, which does not include grouping information as well as a more tried and tested method, which I might use to ensure my simulated data is reasonable. 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39d41381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39d41381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particularly interested in what you might think as an interesting question to explore further, especially in relation to the data I’m using to assess the methods in and additional method(s) I might compare to.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2532cff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2532cff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604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2532cff3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2532cff3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particularly interested in what you might think as an interesting question to explore further, especially in relation to the data I’m using to assess the methods in and additional method(s) I might compare to.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394f819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394f819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2532cff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2532cff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39d41381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39d41381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394f8190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394f8190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394f8190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394f8190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394f8190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394f8190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394f8190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394f8190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394f8190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394f8190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2532cff3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2532cff3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 descr="SystemWide-go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noFill/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 descr="SystemWide-maro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Raleway"/>
              <a:buNone/>
              <a:defRPr sz="2800">
                <a:solidFill>
                  <a:srgbClr val="7A0019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Feature selection performance of </a:t>
            </a:r>
            <a:r>
              <a:rPr lang="en" sz="2800"/>
              <a:t>Grace-AKO and BIPnet, recent methods that leverage prior grouping information</a:t>
            </a:r>
            <a:endParaRPr sz="280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Aidan Neher - Dec. 12, 2023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Simulation: Complicated to harmonize across methods</a:t>
            </a:r>
            <a:endParaRPr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431825" y="1486874"/>
            <a:ext cx="8400475" cy="2741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For n=100 observations x p=500 features: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dirty="0"/>
              <a:t>Simulate 10 </a:t>
            </a:r>
            <a:r>
              <a:rPr lang="en-US" dirty="0" err="1"/>
              <a:t>i.i.d.</a:t>
            </a:r>
            <a:r>
              <a:rPr lang="en-US" dirty="0"/>
              <a:t> MVN groups of 10 features.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dirty="0"/>
              <a:t>Put 5 groups (50 features) in each of 2 ”views” (X1 and X2).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dirty="0"/>
              <a:t>Generate p/2 – 50 singletons </a:t>
            </a:r>
            <a:r>
              <a:rPr lang="en-US" dirty="0" err="1"/>
              <a:t>i.i.d.</a:t>
            </a:r>
            <a:r>
              <a:rPr lang="en-US" dirty="0"/>
              <a:t> N(0,1) to make dim(X1)=dim(X2)=(n, p/2)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dirty="0"/>
              <a:t>Define 2 groups as important in each view: </a:t>
            </a:r>
          </a:p>
          <a:p>
            <a:pPr lvl="1" indent="-34290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-US" dirty="0"/>
              <a:t>beta1=(5, 5/sqrt(10), …, -3, -3/sqrt(10), …, 0, …, 0)</a:t>
            </a:r>
          </a:p>
          <a:p>
            <a:pPr lvl="1" indent="-34290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-US" dirty="0"/>
              <a:t>beta2=(-5, 5/sqrt(10), …, 3, 3/sqrt(10), …, 0, …, 0)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dirty="0"/>
              <a:t>Y = (X1, X2) %*% (beta1,beta2) + epsilon, where epsilon </a:t>
            </a:r>
            <a:r>
              <a:rPr lang="en-US" dirty="0" err="1"/>
              <a:t>i.i.d</a:t>
            </a:r>
            <a:r>
              <a:rPr lang="en-US" dirty="0"/>
              <a:t> N(0,1)</a:t>
            </a:r>
          </a:p>
        </p:txBody>
      </p:sp>
    </p:spTree>
    <p:extLst>
      <p:ext uri="{BB962C8B-B14F-4D97-AF65-F5344CB8AC3E}">
        <p14:creationId xmlns:p14="http://schemas.microsoft.com/office/powerpoint/2010/main" val="329182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Google Shape;67;p15"/>
          <p:cNvGraphicFramePr/>
          <p:nvPr>
            <p:extLst>
              <p:ext uri="{D42A27DB-BD31-4B8C-83A1-F6EECF244321}">
                <p14:modId xmlns:p14="http://schemas.microsoft.com/office/powerpoint/2010/main" val="2581567143"/>
              </p:ext>
            </p:extLst>
          </p:nvPr>
        </p:nvGraphicFramePr>
        <p:xfrm>
          <a:off x="455874" y="1291205"/>
          <a:ext cx="8232251" cy="2561090"/>
        </p:xfrm>
        <a:graphic>
          <a:graphicData uri="http://schemas.openxmlformats.org/drawingml/2006/table">
            <a:tbl>
              <a:tblPr>
                <a:noFill/>
                <a:tableStyleId>{7768C31D-BEE5-4166-90C2-17FCC192732E}</a:tableStyleId>
              </a:tblPr>
              <a:tblGrid>
                <a:gridCol w="391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750">
                  <a:extLst>
                    <a:ext uri="{9D8B030D-6E8A-4147-A177-3AD203B41FA5}">
                      <a16:colId xmlns:a16="http://schemas.microsoft.com/office/drawing/2014/main" val="4218685780"/>
                    </a:ext>
                  </a:extLst>
                </a:gridCol>
              </a:tblGrid>
              <a:tr h="102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FDR</a:t>
                      </a:r>
                      <a:endParaRPr sz="1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TPP</a:t>
                      </a:r>
                      <a:endParaRPr sz="1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 Features Selected</a:t>
                      </a:r>
                      <a:endParaRPr sz="1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GRACE</a:t>
                      </a:r>
                      <a:endParaRPr sz="1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0.05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GRACE-AKO</a:t>
                      </a:r>
                      <a:endParaRPr sz="1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</a:t>
                      </a:r>
                      <a:endParaRPr sz="1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0.05</a:t>
                      </a:r>
                      <a:endParaRPr sz="1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1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BIPnet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</a:t>
                      </a:r>
                      <a:endParaRPr sz="1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0.20</a:t>
                      </a:r>
                      <a:endParaRPr sz="1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16</a:t>
                      </a:r>
                      <a:endParaRPr sz="1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55874" y="1291256"/>
            <a:ext cx="3916268" cy="994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Preliminary Results (n=100, p=500)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914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Unexpected Challenges: Challenging computationally &amp; in terms of consistency</a:t>
            </a: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524725"/>
            <a:ext cx="8520600" cy="27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Defining a plausible covariance matrix for the data simulation that can relate to both methods.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Similarly, specifying the grouping design matrices appropriate to each method took some time. Note, GRACE-AKO W’s were fixed to 1, which might be an advantage of the method to explore.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/>
              <a:t>Degrees of freedom in simulation studies made it difficult</a:t>
            </a:r>
            <a:r>
              <a:rPr lang="en" dirty="0"/>
              <a:t> to make clear decisions about how to structure data and analyses e.g. the MPP threshold for Marginal Posterior Probability Global of Variable Selection. 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(many) questions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356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Data Simulation: </a:t>
            </a:r>
          </a:p>
          <a:p>
            <a:pPr lvl="1" indent="-355600">
              <a:spcBef>
                <a:spcPts val="0"/>
              </a:spcBef>
              <a:buSzPts val="2000"/>
              <a:buChar char="●"/>
            </a:pPr>
            <a:r>
              <a:rPr lang="en" sz="1600" i="1" dirty="0"/>
              <a:t>How might I choose the in-group correlation magnitudes? </a:t>
            </a:r>
          </a:p>
          <a:p>
            <a:pPr lvl="1" indent="-355600">
              <a:spcBef>
                <a:spcPts val="0"/>
              </a:spcBef>
              <a:buSzPts val="2000"/>
              <a:buChar char="●"/>
            </a:pPr>
            <a:r>
              <a:rPr lang="en" sz="1600" i="1" dirty="0"/>
              <a:t>How might I vary group heterogeneity within a view and across views X1 and X2? </a:t>
            </a:r>
          </a:p>
          <a:p>
            <a:pPr lvl="1" indent="-355600">
              <a:spcBef>
                <a:spcPts val="0"/>
              </a:spcBef>
              <a:buSzPts val="2000"/>
              <a:buChar char="●"/>
            </a:pPr>
            <a:r>
              <a:rPr lang="en" sz="1600" i="1" dirty="0"/>
              <a:t>How might I vary the separation of groups important to Y across X1 and X2?</a:t>
            </a:r>
            <a:endParaRPr sz="1600" i="1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Analysis: </a:t>
            </a:r>
            <a:r>
              <a:rPr lang="en" sz="2000" i="1" dirty="0"/>
              <a:t>What’s a tried-and-true method I might compare </a:t>
            </a:r>
            <a:r>
              <a:rPr lang="en" sz="2000" i="1" dirty="0" err="1"/>
              <a:t>BIPnet</a:t>
            </a:r>
            <a:r>
              <a:rPr lang="en" sz="2000" i="1" dirty="0"/>
              <a:t> &amp; GRACE-AKO to?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Generally: </a:t>
            </a:r>
            <a:r>
              <a:rPr lang="en" sz="2000" i="1" dirty="0"/>
              <a:t>How should I make simulation decisions/ How do I know my simulation’s a “good” one? </a:t>
            </a:r>
            <a:endParaRPr sz="2000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Google Shape;67;p15"/>
          <p:cNvGraphicFramePr/>
          <p:nvPr>
            <p:extLst>
              <p:ext uri="{D42A27DB-BD31-4B8C-83A1-F6EECF244321}">
                <p14:modId xmlns:p14="http://schemas.microsoft.com/office/powerpoint/2010/main" val="1330149352"/>
              </p:ext>
            </p:extLst>
          </p:nvPr>
        </p:nvGraphicFramePr>
        <p:xfrm>
          <a:off x="311700" y="277710"/>
          <a:ext cx="8232250" cy="4635226"/>
        </p:xfrm>
        <a:graphic>
          <a:graphicData uri="http://schemas.openxmlformats.org/drawingml/2006/table">
            <a:tbl>
              <a:tblPr>
                <a:noFill/>
                <a:tableStyleId>{7768C31D-BEE5-4166-90C2-17FCC192732E}</a:tableStyleId>
              </a:tblPr>
              <a:tblGrid>
                <a:gridCol w="473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0906">
                <a:tc>
                  <a:txBody>
                    <a:bodyPr/>
                    <a:lstStyle/>
                    <a:p>
                      <a:endParaRPr lang="en-US" sz="1600" dirty="0">
                        <a:latin typeface="Raleway" pitchFamily="2" charset="77"/>
                      </a:endParaRP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GRACE-AKO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Raleway" pitchFamily="2" charset="77"/>
                        </a:rPr>
                        <a:t>BIPnet</a:t>
                      </a:r>
                      <a:endParaRPr lang="en-US" sz="1600" dirty="0">
                        <a:latin typeface="Raleway" pitchFamily="2" charset="77"/>
                      </a:endParaRP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26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n, p, p1, p2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n=100, p=500, p1=p2=250</a:t>
                      </a:r>
                    </a:p>
                  </a:txBody>
                  <a:tcPr>
                    <a:lnL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aleway" pitchFamily="2" charset="77"/>
                        </a:rPr>
                        <a:t>n=100, p=500, p1=p2=250</a:t>
                      </a:r>
                    </a:p>
                  </a:txBody>
                  <a:tcPr>
                    <a:lnL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811485"/>
                  </a:ext>
                </a:extLst>
              </a:tr>
              <a:tr h="23539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Intra-group primary, secondary correlation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aleway" pitchFamily="2" charset="77"/>
                        </a:rPr>
                        <a:t>0.4, 0.4^2</a:t>
                      </a:r>
                    </a:p>
                  </a:txBody>
                  <a:tcPr>
                    <a:lnL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0.4, 0.4^2</a:t>
                      </a:r>
                    </a:p>
                  </a:txBody>
                  <a:tcPr>
                    <a:lnL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103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Probability a group is indeed a group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Raleway" pitchFamily="2" charset="77"/>
                        </a:rPr>
                        <a:t>W</a:t>
                      </a:r>
                      <a:r>
                        <a:rPr lang="en-US" sz="1600" baseline="-25000" dirty="0" err="1">
                          <a:latin typeface="Raleway" pitchFamily="2" charset="77"/>
                        </a:rPr>
                        <a:t>ij</a:t>
                      </a:r>
                      <a:r>
                        <a:rPr lang="en-US" sz="1600" baseline="0" dirty="0">
                          <a:latin typeface="Raleway" pitchFamily="2" charset="77"/>
                        </a:rPr>
                        <a:t>=1 for all </a:t>
                      </a:r>
                      <a:r>
                        <a:rPr lang="en-US" sz="1600" baseline="0" dirty="0" err="1">
                          <a:latin typeface="Raleway" pitchFamily="2" charset="77"/>
                        </a:rPr>
                        <a:t>i,j</a:t>
                      </a:r>
                      <a:endParaRPr lang="en-US" sz="1600" dirty="0">
                        <a:latin typeface="Raleway" pitchFamily="2" charset="77"/>
                      </a:endParaRPr>
                    </a:p>
                  </a:txBody>
                  <a:tcPr>
                    <a:lnL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20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Inter-view correlation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aleway" pitchFamily="2" charset="77"/>
                        </a:rPr>
                        <a:t>?</a:t>
                      </a:r>
                    </a:p>
                  </a:txBody>
                  <a:tcPr>
                    <a:lnL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?</a:t>
                      </a:r>
                    </a:p>
                  </a:txBody>
                  <a:tcPr>
                    <a:lnL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023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N groups/ view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5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5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N important groups/ view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2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2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Outcome effect size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Fixed with max=5, min=-5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aleway" pitchFamily="2" charset="77"/>
                        </a:rPr>
                        <a:t>Fixed with max=5, min=-5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Method hyperparameters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Selected by CV</a:t>
                      </a:r>
                    </a:p>
                  </a:txBody>
                  <a:tcPr>
                    <a:lnL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r=4</a:t>
                      </a:r>
                    </a:p>
                  </a:txBody>
                  <a:tcPr>
                    <a:lnL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221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Baseline method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GRACE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BIP (not yet implemented)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Additional method(s)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?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aleway" pitchFamily="2" charset="77"/>
                        </a:rPr>
                        <a:t>?</a:t>
                      </a:r>
                    </a:p>
                  </a:txBody>
                  <a:tcPr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77760"/>
            <a:ext cx="4740134" cy="487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Degrees of Freedom ”Puzzle Map”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363922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Conclusions/ comments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Both methods are promising for feature selection. It’s nice that GRACE-AKO has FDR control and that BIPnet performs integration of multiple data types and prediction simultaneously.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 might have been more similar methods to compare. Yet, comparing 2 very different methods gave insight into their nuances.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additional questions? 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0154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Tian, P., Hu, Y., Liu, Z. &amp; Zhang, Y. D. Grace-AKO: a novel and stable knockoff filter for variable selection incorporating gene network structures. </a:t>
            </a:r>
            <a:r>
              <a:rPr lang="en" i="1" dirty="0"/>
              <a:t>BMC Bioinformatics</a:t>
            </a:r>
            <a:r>
              <a:rPr lang="en" dirty="0"/>
              <a:t> </a:t>
            </a:r>
            <a:r>
              <a:rPr lang="en" b="1" dirty="0"/>
              <a:t>23</a:t>
            </a:r>
            <a:r>
              <a:rPr lang="en" dirty="0"/>
              <a:t>, 1–16 (2022).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Chekouo</a:t>
            </a:r>
            <a:r>
              <a:rPr lang="en" dirty="0"/>
              <a:t>, T. &amp; </a:t>
            </a:r>
            <a:r>
              <a:rPr lang="en" dirty="0" err="1"/>
              <a:t>Safo</a:t>
            </a:r>
            <a:r>
              <a:rPr lang="en" dirty="0"/>
              <a:t>, S. E. Bayesian integrative analysis and prediction with application to atherosclerosis cardiovascular disease. </a:t>
            </a:r>
            <a:r>
              <a:rPr lang="en" i="1" dirty="0"/>
              <a:t>Biostatistics</a:t>
            </a:r>
            <a:r>
              <a:rPr lang="en" dirty="0"/>
              <a:t> </a:t>
            </a:r>
            <a:r>
              <a:rPr lang="en" b="1" dirty="0"/>
              <a:t>24</a:t>
            </a:r>
            <a:r>
              <a:rPr lang="en" dirty="0"/>
              <a:t>, 124–139 (2021).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154D24-7635-1CDE-3998-4805EE254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832" y="1209966"/>
            <a:ext cx="1458468" cy="14584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2F17F3-6207-D5CA-694A-A9A107BB1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248" y="2860675"/>
            <a:ext cx="1458468" cy="1458468"/>
          </a:xfrm>
          <a:prstGeom prst="rect">
            <a:avLst/>
          </a:prstGeom>
        </p:spPr>
      </p:pic>
      <p:sp>
        <p:nvSpPr>
          <p:cNvPr id="4" name="Google Shape;142;p27">
            <a:extLst>
              <a:ext uri="{FF2B5EF4-FFF2-40B4-BE49-F238E27FC236}">
                <a16:creationId xmlns:a16="http://schemas.microsoft.com/office/drawing/2014/main" id="{D59B6B24-4BF9-5A1E-2895-5DB1769EC5C1}"/>
              </a:ext>
            </a:extLst>
          </p:cNvPr>
          <p:cNvSpPr txBox="1">
            <a:spLocks/>
          </p:cNvSpPr>
          <p:nvPr/>
        </p:nvSpPr>
        <p:spPr>
          <a:xfrm>
            <a:off x="5915364" y="1209966"/>
            <a:ext cx="1458468" cy="88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14300" indent="0">
              <a:buNone/>
            </a:pPr>
            <a:r>
              <a:rPr lang="en-US" dirty="0"/>
              <a:t>GRACE-AKO -&gt;</a:t>
            </a:r>
          </a:p>
        </p:txBody>
      </p:sp>
      <p:sp>
        <p:nvSpPr>
          <p:cNvPr id="5" name="Google Shape;142;p27">
            <a:extLst>
              <a:ext uri="{FF2B5EF4-FFF2-40B4-BE49-F238E27FC236}">
                <a16:creationId xmlns:a16="http://schemas.microsoft.com/office/drawing/2014/main" id="{6D7251BC-0F0D-2A9E-744A-E0C0EA827685}"/>
              </a:ext>
            </a:extLst>
          </p:cNvPr>
          <p:cNvSpPr txBox="1">
            <a:spLocks/>
          </p:cNvSpPr>
          <p:nvPr/>
        </p:nvSpPr>
        <p:spPr>
          <a:xfrm>
            <a:off x="6871716" y="2860675"/>
            <a:ext cx="1458468" cy="44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14300" indent="0">
              <a:buNone/>
            </a:pPr>
            <a:r>
              <a:rPr lang="en-US" dirty="0"/>
              <a:t>&lt;- </a:t>
            </a:r>
            <a:r>
              <a:rPr lang="en-US" dirty="0" err="1"/>
              <a:t>BIPnet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732800" cy="15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compare GRACE-AKO and BIPnet? </a:t>
            </a:r>
            <a:endParaRPr/>
          </a:p>
        </p:txBody>
      </p:sp>
      <p:graphicFrame>
        <p:nvGraphicFramePr>
          <p:cNvPr id="67" name="Google Shape;67;p15"/>
          <p:cNvGraphicFramePr/>
          <p:nvPr>
            <p:extLst>
              <p:ext uri="{D42A27DB-BD31-4B8C-83A1-F6EECF244321}">
                <p14:modId xmlns:p14="http://schemas.microsoft.com/office/powerpoint/2010/main" val="2004594402"/>
              </p:ext>
            </p:extLst>
          </p:nvPr>
        </p:nvGraphicFramePr>
        <p:xfrm>
          <a:off x="311700" y="444975"/>
          <a:ext cx="8232250" cy="3583595"/>
        </p:xfrm>
        <a:graphic>
          <a:graphicData uri="http://schemas.openxmlformats.org/drawingml/2006/table">
            <a:tbl>
              <a:tblPr>
                <a:noFill/>
                <a:tableStyleId>{7768C31D-BEE5-4166-90C2-17FCC192732E}</a:tableStyleId>
              </a:tblPr>
              <a:tblGrid>
                <a:gridCol w="473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GRACE-AKO (Tian et al. 2022)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BIPnet (Chekouo &amp; Safo 2021)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Recently Proposed</a:t>
                      </a:r>
                      <a:endParaRPr sz="1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✅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✅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Incorporates prior grouping information</a:t>
                      </a:r>
                      <a:endParaRPr sz="1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✅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✅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Performs feature selection in high-dimensional settings</a:t>
                      </a:r>
                      <a:endParaRPr sz="1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✅</a:t>
                      </a:r>
                      <a:endParaRPr sz="1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✅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Has finite-sample FDR control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✅</a:t>
                      </a:r>
                      <a:endParaRPr sz="1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Integrates multiple data types/ “views”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✅</a:t>
                      </a:r>
                      <a:endParaRPr sz="1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>
            <p:extLst>
              <p:ext uri="{D42A27DB-BD31-4B8C-83A1-F6EECF244321}">
                <p14:modId xmlns:p14="http://schemas.microsoft.com/office/powerpoint/2010/main" val="3137598888"/>
              </p:ext>
            </p:extLst>
          </p:nvPr>
        </p:nvGraphicFramePr>
        <p:xfrm>
          <a:off x="311700" y="1154525"/>
          <a:ext cx="8178000" cy="3615542"/>
        </p:xfrm>
        <a:graphic>
          <a:graphicData uri="http://schemas.openxmlformats.org/drawingml/2006/table">
            <a:tbl>
              <a:tblPr>
                <a:noFill/>
                <a:tableStyleId>{7768C31D-BEE5-4166-90C2-17FCC192732E}</a:tableStyleId>
              </a:tblPr>
              <a:tblGrid>
                <a:gridCol w="190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Goal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Perform feature selection in high-dimensional settings while controlling the finite-sample FDR and improving model stability.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Strategy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Ensemble learning: Replicate model-X knockoff procedure multiple times and aggregate results.</a:t>
                      </a:r>
                      <a:endParaRPr sz="1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Application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-Omics data with grouping structure e.g. transcription factors and their regulated genes/ gene products. 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Pros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Finite-sample FDR control</a:t>
                      </a:r>
                      <a:endParaRPr sz="18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Cons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Poor power</a:t>
                      </a:r>
                      <a:endParaRPr sz="1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A00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178000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GRACE-AKO: A method where FDR is of concern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6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integrative analysis and prediction with application to atherosclerosis cardiovascular disease (Thierry Chekouo, and Sandra Safo 2023)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2063950"/>
            <a:ext cx="8520600" cy="2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BIPnet</a:t>
            </a:r>
            <a:r>
              <a:rPr lang="en" dirty="0"/>
              <a:t> combines </a:t>
            </a:r>
            <a:r>
              <a:rPr lang="en" u="sng" dirty="0"/>
              <a:t>Factor Analysis + Bayesian framework</a:t>
            </a:r>
            <a:r>
              <a:rPr lang="en" dirty="0"/>
              <a:t> for joint association and prediction.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Why? 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Factor analysis reduces observed features into fewer latent factors.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 dirty="0"/>
              <a:t>Bayesian approach allows prior grouping information</a:t>
            </a:r>
            <a:r>
              <a:rPr lang="en" sz="1800" dirty="0"/>
              <a:t>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Factor analysis relates multiple -omics data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4513"/>
            <a:ext cx="7373799" cy="30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t="22130"/>
          <a:stretch/>
        </p:blipFill>
        <p:spPr>
          <a:xfrm>
            <a:off x="152400" y="1407051"/>
            <a:ext cx="8839199" cy="29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52400" y="255850"/>
            <a:ext cx="8520600" cy="16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indicators are used for component &amp; feature selection: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 rotWithShape="1">
          <a:blip r:embed="rId3">
            <a:alphaModFix/>
          </a:blip>
          <a:srcRect t="45793"/>
          <a:stretch/>
        </p:blipFill>
        <p:spPr>
          <a:xfrm>
            <a:off x="152400" y="1572600"/>
            <a:ext cx="8839200" cy="16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6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indicators used to distinguish group membership: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t="49338"/>
          <a:stretch/>
        </p:blipFill>
        <p:spPr>
          <a:xfrm>
            <a:off x="152400" y="1703051"/>
            <a:ext cx="8839202" cy="17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/>
          <p:nvPr/>
        </p:nvSpPr>
        <p:spPr>
          <a:xfrm>
            <a:off x="7343025" y="2834375"/>
            <a:ext cx="1583400" cy="63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 contribute to active latent factor/ not: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Simulation: Complicated to harmonize across methods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431825" y="1486874"/>
            <a:ext cx="3497379" cy="145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10 groups of 1 primary feature and 9 secondary features </a:t>
            </a:r>
            <a:r>
              <a:rPr lang="en" dirty="0" err="1"/>
              <a:t>i.i.d.</a:t>
            </a:r>
            <a:r>
              <a:rPr lang="en" dirty="0"/>
              <a:t> MVN with mean 0 and covariance -&gt;</a:t>
            </a:r>
            <a:endParaRPr dirty="0"/>
          </a:p>
        </p:txBody>
      </p:sp>
      <p:graphicFrame>
        <p:nvGraphicFramePr>
          <p:cNvPr id="111" name="Google Shape;111;p22"/>
          <p:cNvGraphicFramePr/>
          <p:nvPr>
            <p:extLst>
              <p:ext uri="{D42A27DB-BD31-4B8C-83A1-F6EECF244321}">
                <p14:modId xmlns:p14="http://schemas.microsoft.com/office/powerpoint/2010/main" val="1457671819"/>
              </p:ext>
            </p:extLst>
          </p:nvPr>
        </p:nvGraphicFramePr>
        <p:xfrm>
          <a:off x="4138389" y="1345975"/>
          <a:ext cx="4484725" cy="3352500"/>
        </p:xfrm>
        <a:graphic>
          <a:graphicData uri="http://schemas.openxmlformats.org/drawingml/2006/table">
            <a:tbl>
              <a:tblPr>
                <a:noFill/>
                <a:tableStyleId>{7768C31D-BEE5-4166-90C2-17FCC192732E}</a:tableStyleId>
              </a:tblPr>
              <a:tblGrid>
                <a:gridCol w="44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8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…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1145</Words>
  <Application>Microsoft Macintosh PowerPoint</Application>
  <PresentationFormat>On-screen Show (16:9)</PresentationFormat>
  <Paragraphs>186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Raleway</vt:lpstr>
      <vt:lpstr>Arial</vt:lpstr>
      <vt:lpstr>Simple Light</vt:lpstr>
      <vt:lpstr>Feature selection performance of Grace-AKO and BIPnet, recent methods that leverage prior grouping information</vt:lpstr>
      <vt:lpstr>Why compare GRACE-AKO and BIPnet? </vt:lpstr>
      <vt:lpstr>GRACE-AKO: A method where FDR is of concern</vt:lpstr>
      <vt:lpstr>Bayesian integrative analysis and prediction with application to atherosclerosis cardiovascular disease (Thierry Chekouo, and Sandra Safo 2023)</vt:lpstr>
      <vt:lpstr>Model: Factor analysis relates multiple -omics data</vt:lpstr>
      <vt:lpstr>Binary indicators are used for component &amp; feature selection:</vt:lpstr>
      <vt:lpstr>Binary indicators used to distinguish group membership:</vt:lpstr>
      <vt:lpstr>Groups contribute to active latent factor/ not:</vt:lpstr>
      <vt:lpstr>Data Simulation: Complicated to harmonize across methods</vt:lpstr>
      <vt:lpstr>Data Simulation: Complicated to harmonize across methods</vt:lpstr>
      <vt:lpstr>Preliminary Results (n=100, p=500)</vt:lpstr>
      <vt:lpstr>Unexpected Challenges: Challenging computationally &amp; in terms of consistency</vt:lpstr>
      <vt:lpstr>My (many) questions</vt:lpstr>
      <vt:lpstr>Degrees of Freedom ”Puzzle Map”</vt:lpstr>
      <vt:lpstr>Conclusions/ comments</vt:lpstr>
      <vt:lpstr>Thank you! Any additional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performance of Grace-AKO and BIPnet, recent methods that leverage prior grouping information</dc:title>
  <cp:lastModifiedBy>Aidan Neher</cp:lastModifiedBy>
  <cp:revision>35</cp:revision>
  <dcterms:modified xsi:type="dcterms:W3CDTF">2023-12-12T15:47:55Z</dcterms:modified>
</cp:coreProperties>
</file>