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3"/>
  </p:notesMasterIdLst>
  <p:sldIdLst>
    <p:sldId id="273" r:id="rId2"/>
  </p:sldIdLst>
  <p:sldSz cx="9144000" cy="5143500" type="screen16x9"/>
  <p:notesSz cx="6858000" cy="9144000"/>
  <p:embeddedFontLst>
    <p:embeddedFont>
      <p:font typeface="Raleway" pitchFamily="2" charset="77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768C31D-BEE5-4166-90C2-17FCC192732E}">
  <a:tblStyle styleId="{7768C31D-BEE5-4166-90C2-17FCC192732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4"/>
  </p:normalViewPr>
  <p:slideViewPr>
    <p:cSldViewPr snapToGrid="0">
      <p:cViewPr varScale="1">
        <p:scale>
          <a:sx n="121" d="100"/>
          <a:sy n="121" d="100"/>
        </p:scale>
        <p:origin x="184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62532cff32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62532cff32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86048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">
  <p:cSld name="TITLE_1">
    <p:bg>
      <p:bgPr>
        <a:noFill/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A0019"/>
              </a:buClr>
              <a:buSzPts val="2800"/>
              <a:buNone/>
              <a:defRPr sz="2800">
                <a:solidFill>
                  <a:srgbClr val="7A0019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33"/>
              </a:buClr>
              <a:buSzPts val="2800"/>
              <a:buNone/>
              <a:defRPr sz="2800">
                <a:solidFill>
                  <a:srgbClr val="FFCC3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33"/>
              </a:buClr>
              <a:buSzPts val="2800"/>
              <a:buNone/>
              <a:defRPr sz="2800">
                <a:solidFill>
                  <a:srgbClr val="FFCC3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33"/>
              </a:buClr>
              <a:buSzPts val="2800"/>
              <a:buNone/>
              <a:defRPr sz="2800">
                <a:solidFill>
                  <a:srgbClr val="FFCC3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33"/>
              </a:buClr>
              <a:buSzPts val="2800"/>
              <a:buNone/>
              <a:defRPr sz="2800">
                <a:solidFill>
                  <a:srgbClr val="FFCC3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33"/>
              </a:buClr>
              <a:buSzPts val="2800"/>
              <a:buNone/>
              <a:defRPr sz="2800">
                <a:solidFill>
                  <a:srgbClr val="FFCC3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33"/>
              </a:buClr>
              <a:buSzPts val="2800"/>
              <a:buNone/>
              <a:defRPr sz="2800">
                <a:solidFill>
                  <a:srgbClr val="FFCC3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33"/>
              </a:buClr>
              <a:buSzPts val="2800"/>
              <a:buNone/>
              <a:defRPr sz="2800">
                <a:solidFill>
                  <a:srgbClr val="FFCC3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33"/>
              </a:buClr>
              <a:buSzPts val="2800"/>
              <a:buNone/>
              <a:defRPr sz="2800">
                <a:solidFill>
                  <a:srgbClr val="FFCC33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" name="Google Shape;18;p3" descr="SystemWide-maroon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247008"/>
            <a:ext cx="9144000" cy="8964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2" name="Google Shape;52;p12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7A0019"/>
              </a:buClr>
              <a:buSzPts val="2800"/>
              <a:buFont typeface="Raleway"/>
              <a:buNone/>
              <a:defRPr sz="2800">
                <a:solidFill>
                  <a:srgbClr val="7A0019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7A0019"/>
              </a:buClr>
              <a:buSzPts val="2800"/>
              <a:buNone/>
              <a:defRPr sz="2800">
                <a:solidFill>
                  <a:srgbClr val="7A0019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7A0019"/>
              </a:buClr>
              <a:buSzPts val="2800"/>
              <a:buNone/>
              <a:defRPr sz="2800">
                <a:solidFill>
                  <a:srgbClr val="7A0019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7A0019"/>
              </a:buClr>
              <a:buSzPts val="2800"/>
              <a:buNone/>
              <a:defRPr sz="2800">
                <a:solidFill>
                  <a:srgbClr val="7A0019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7A0019"/>
              </a:buClr>
              <a:buSzPts val="2800"/>
              <a:buNone/>
              <a:defRPr sz="2800">
                <a:solidFill>
                  <a:srgbClr val="7A0019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7A0019"/>
              </a:buClr>
              <a:buSzPts val="2800"/>
              <a:buNone/>
              <a:defRPr sz="2800">
                <a:solidFill>
                  <a:srgbClr val="7A0019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7A0019"/>
              </a:buClr>
              <a:buSzPts val="2800"/>
              <a:buNone/>
              <a:defRPr sz="2800">
                <a:solidFill>
                  <a:srgbClr val="7A0019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7A0019"/>
              </a:buClr>
              <a:buSzPts val="2800"/>
              <a:buNone/>
              <a:defRPr sz="2800">
                <a:solidFill>
                  <a:srgbClr val="7A0019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7A0019"/>
              </a:buClr>
              <a:buSzPts val="2800"/>
              <a:buNone/>
              <a:defRPr sz="2800">
                <a:solidFill>
                  <a:srgbClr val="7A0019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Char char="●"/>
              <a:defRPr sz="1800">
                <a:latin typeface="Raleway"/>
                <a:ea typeface="Raleway"/>
                <a:cs typeface="Raleway"/>
                <a:sym typeface="Raleway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○"/>
              <a:defRPr>
                <a:latin typeface="Raleway"/>
                <a:ea typeface="Raleway"/>
                <a:cs typeface="Raleway"/>
                <a:sym typeface="Raleway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■"/>
              <a:defRPr>
                <a:latin typeface="Raleway"/>
                <a:ea typeface="Raleway"/>
                <a:cs typeface="Raleway"/>
                <a:sym typeface="Raleway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●"/>
              <a:defRPr>
                <a:latin typeface="Raleway"/>
                <a:ea typeface="Raleway"/>
                <a:cs typeface="Raleway"/>
                <a:sym typeface="Raleway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○"/>
              <a:defRPr>
                <a:latin typeface="Raleway"/>
                <a:ea typeface="Raleway"/>
                <a:cs typeface="Raleway"/>
                <a:sym typeface="Raleway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■"/>
              <a:defRPr>
                <a:latin typeface="Raleway"/>
                <a:ea typeface="Raleway"/>
                <a:cs typeface="Raleway"/>
                <a:sym typeface="Raleway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●"/>
              <a:defRPr>
                <a:latin typeface="Raleway"/>
                <a:ea typeface="Raleway"/>
                <a:cs typeface="Raleway"/>
                <a:sym typeface="Raleway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○"/>
              <a:defRPr>
                <a:latin typeface="Raleway"/>
                <a:ea typeface="Raleway"/>
                <a:cs typeface="Raleway"/>
                <a:sym typeface="Raleway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aleway"/>
              <a:buChar char="■"/>
              <a:defRPr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7" name="Google Shape;67;p15"/>
          <p:cNvGraphicFramePr/>
          <p:nvPr>
            <p:extLst>
              <p:ext uri="{D42A27DB-BD31-4B8C-83A1-F6EECF244321}">
                <p14:modId xmlns:p14="http://schemas.microsoft.com/office/powerpoint/2010/main" val="4267316353"/>
              </p:ext>
            </p:extLst>
          </p:nvPr>
        </p:nvGraphicFramePr>
        <p:xfrm>
          <a:off x="311700" y="206151"/>
          <a:ext cx="8232250" cy="4543786"/>
        </p:xfrm>
        <a:graphic>
          <a:graphicData uri="http://schemas.openxmlformats.org/drawingml/2006/table">
            <a:tbl>
              <a:tblPr>
                <a:noFill/>
                <a:tableStyleId>{7768C31D-BEE5-4166-90C2-17FCC192732E}</a:tableStyleId>
              </a:tblPr>
              <a:tblGrid>
                <a:gridCol w="40588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490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50906">
                <a:tc>
                  <a:txBody>
                    <a:bodyPr/>
                    <a:lstStyle/>
                    <a:p>
                      <a:endParaRPr lang="en-US" sz="1600" dirty="0">
                        <a:latin typeface="Raleway" pitchFamily="2" charset="77"/>
                      </a:endParaRPr>
                    </a:p>
                  </a:txBody>
                  <a:tcPr>
                    <a:lnL w="9525" cap="flat" cmpd="sng">
                      <a:solidFill>
                        <a:srgbClr val="7A001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A001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A001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A001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Raleway" pitchFamily="2" charset="77"/>
                        </a:rPr>
                        <a:t>GRACE-AKO</a:t>
                      </a:r>
                    </a:p>
                  </a:txBody>
                  <a:tcPr>
                    <a:lnL w="9525" cap="flat" cmpd="sng">
                      <a:solidFill>
                        <a:srgbClr val="7A001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A001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A001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A001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Raleway" pitchFamily="2" charset="77"/>
                        </a:rPr>
                        <a:t>BIPnet</a:t>
                      </a:r>
                      <a:endParaRPr lang="en-US" sz="1600" dirty="0">
                        <a:latin typeface="Raleway" pitchFamily="2" charset="77"/>
                      </a:endParaRPr>
                    </a:p>
                  </a:txBody>
                  <a:tcPr>
                    <a:lnL w="9525" cap="flat" cmpd="sng">
                      <a:solidFill>
                        <a:srgbClr val="7A001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A001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A001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A001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2262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Raleway" pitchFamily="2" charset="77"/>
                        </a:rPr>
                        <a:t>n, p, p1, p2, g (n groups), g1, g2</a:t>
                      </a:r>
                    </a:p>
                  </a:txBody>
                  <a:tcPr>
                    <a:lnL w="9525" cap="flat" cmpd="sng">
                      <a:solidFill>
                        <a:srgbClr val="7A001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A001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A001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A001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600" u="sng" dirty="0">
                          <a:latin typeface="Raleway" pitchFamily="2" charset="77"/>
                        </a:rPr>
                        <a:t>n=(100, 200), p=(200, 400</a:t>
                      </a:r>
                      <a:r>
                        <a:rPr lang="en-US" sz="1600" dirty="0">
                          <a:latin typeface="Raleway" pitchFamily="2" charset="77"/>
                        </a:rPr>
                        <a:t>), p1=p2=(100, 200), g=10, </a:t>
                      </a:r>
                      <a:r>
                        <a:rPr lang="en-US" sz="1600" u="none" dirty="0">
                          <a:latin typeface="Raleway" pitchFamily="2" charset="77"/>
                        </a:rPr>
                        <a:t>g1=g2=5</a:t>
                      </a:r>
                    </a:p>
                  </a:txBody>
                  <a:tcPr>
                    <a:lnL w="9525" cap="flat" cmpd="sng" algn="ctr">
                      <a:solidFill>
                        <a:srgbClr val="7A001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A001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A001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A001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600" dirty="0">
                        <a:latin typeface="Raleway" pitchFamily="2" charset="77"/>
                      </a:endParaRPr>
                    </a:p>
                  </a:txBody>
                  <a:tcPr>
                    <a:lnL w="9525" cap="flat" cmpd="sng" algn="ctr">
                      <a:solidFill>
                        <a:srgbClr val="7A001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A001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A001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A001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6811485"/>
                  </a:ext>
                </a:extLst>
              </a:tr>
              <a:tr h="23539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Raleway" pitchFamily="2" charset="77"/>
                        </a:rPr>
                        <a:t>Intra-group primary, secondary correlation</a:t>
                      </a:r>
                    </a:p>
                  </a:txBody>
                  <a:tcPr>
                    <a:lnL w="9525" cap="flat" cmpd="sng">
                      <a:solidFill>
                        <a:srgbClr val="7A001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A001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A001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A001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dirty="0">
                          <a:highlight>
                            <a:srgbClr val="FFFF00"/>
                          </a:highlight>
                          <a:latin typeface="Raleway" pitchFamily="2" charset="77"/>
                        </a:rPr>
                        <a:t>+/-</a:t>
                      </a:r>
                      <a:r>
                        <a:rPr lang="en-US" sz="1600" dirty="0">
                          <a:latin typeface="Raleway" pitchFamily="2" charset="77"/>
                        </a:rPr>
                        <a:t> 0.4, 0.4^2</a:t>
                      </a:r>
                    </a:p>
                  </a:txBody>
                  <a:tcPr>
                    <a:lnL w="9525" cap="flat" cmpd="sng" algn="ctr">
                      <a:solidFill>
                        <a:srgbClr val="7A001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A001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A001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A001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r>
                        <a:rPr lang="en-US" sz="1600" dirty="0">
                          <a:latin typeface="Raleway" pitchFamily="2" charset="77"/>
                        </a:rPr>
                        <a:t>+/- 0.4, 0.4^2</a:t>
                      </a:r>
                    </a:p>
                  </a:txBody>
                  <a:tcPr>
                    <a:lnL w="9525" cap="flat" cmpd="sng" algn="ctr">
                      <a:solidFill>
                        <a:srgbClr val="7A001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A001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A001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A001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410308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Raleway" pitchFamily="2" charset="77"/>
                        </a:rPr>
                        <a:t>Probability a group is indeed a group</a:t>
                      </a:r>
                    </a:p>
                  </a:txBody>
                  <a:tcPr>
                    <a:lnL w="9525" cap="flat" cmpd="sng">
                      <a:solidFill>
                        <a:srgbClr val="7A001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A001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A001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7A001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dirty="0" err="1">
                          <a:latin typeface="Raleway" pitchFamily="2" charset="77"/>
                        </a:rPr>
                        <a:t>W</a:t>
                      </a:r>
                      <a:r>
                        <a:rPr lang="en-US" sz="1600" baseline="-25000" dirty="0" err="1">
                          <a:latin typeface="Raleway" pitchFamily="2" charset="77"/>
                        </a:rPr>
                        <a:t>ij</a:t>
                      </a:r>
                      <a:r>
                        <a:rPr lang="en-US" sz="1600" baseline="0" dirty="0">
                          <a:latin typeface="Raleway" pitchFamily="2" charset="77"/>
                        </a:rPr>
                        <a:t>=1 for all </a:t>
                      </a:r>
                      <a:r>
                        <a:rPr lang="en-US" sz="1600" baseline="0" dirty="0" err="1">
                          <a:latin typeface="Raleway" pitchFamily="2" charset="77"/>
                        </a:rPr>
                        <a:t>i,j</a:t>
                      </a:r>
                      <a:endParaRPr lang="en-US" sz="1600" dirty="0">
                        <a:latin typeface="Raleway" pitchFamily="2" charset="77"/>
                      </a:endParaRPr>
                    </a:p>
                  </a:txBody>
                  <a:tcPr>
                    <a:lnL w="9525" cap="flat" cmpd="sng" algn="ctr">
                      <a:solidFill>
                        <a:srgbClr val="7A001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A001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A001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7A001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Raleway" pitchFamily="2" charset="77"/>
                        </a:rPr>
                        <a:t>1</a:t>
                      </a:r>
                    </a:p>
                  </a:txBody>
                  <a:tcPr>
                    <a:lnL w="9525" cap="flat" cmpd="sng" algn="ctr">
                      <a:solidFill>
                        <a:srgbClr val="7A001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A001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A001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7A001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32012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Raleway" pitchFamily="2" charset="77"/>
                        </a:rPr>
                        <a:t>gy</a:t>
                      </a:r>
                      <a:r>
                        <a:rPr lang="en-US" sz="1600" dirty="0">
                          <a:latin typeface="Raleway" pitchFamily="2" charset="77"/>
                        </a:rPr>
                        <a:t>, gy1, gy2 (n important groups/ view)</a:t>
                      </a:r>
                    </a:p>
                  </a:txBody>
                  <a:tcPr>
                    <a:lnL w="9525" cap="flat" cmpd="sng">
                      <a:solidFill>
                        <a:srgbClr val="7A001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A001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A001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A001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u="none" dirty="0" err="1">
                          <a:latin typeface="Raleway" pitchFamily="2" charset="77"/>
                        </a:rPr>
                        <a:t>gy</a:t>
                      </a:r>
                      <a:r>
                        <a:rPr lang="en-US" sz="1600" u="none" dirty="0">
                          <a:latin typeface="Raleway" pitchFamily="2" charset="77"/>
                        </a:rPr>
                        <a:t>=4, </a:t>
                      </a:r>
                      <a:r>
                        <a:rPr lang="en-US" sz="1600" u="sng" dirty="0">
                          <a:latin typeface="Raleway" pitchFamily="2" charset="77"/>
                        </a:rPr>
                        <a:t>gy1=gy2=2 vs. gy1=4 &amp; gy2=gy-gy1=0</a:t>
                      </a:r>
                    </a:p>
                  </a:txBody>
                  <a:tcPr>
                    <a:lnL w="9525" cap="flat" cmpd="sng" algn="ctr">
                      <a:solidFill>
                        <a:srgbClr val="7A001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A001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A001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A001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r>
                        <a:rPr lang="en-US" sz="1600" dirty="0">
                          <a:latin typeface="Raleway" pitchFamily="2" charset="77"/>
                        </a:rPr>
                        <a:t>2</a:t>
                      </a:r>
                    </a:p>
                  </a:txBody>
                  <a:tcPr>
                    <a:lnL w="9525" cap="flat" cmpd="sng" algn="ctr">
                      <a:solidFill>
                        <a:srgbClr val="7A001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A001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A001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A001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Raleway" pitchFamily="2" charset="77"/>
                        </a:rPr>
                        <a:t>beta, beta1, beta2 (outcome effect size)</a:t>
                      </a:r>
                    </a:p>
                  </a:txBody>
                  <a:tcPr>
                    <a:lnL w="9525" cap="flat" cmpd="sng">
                      <a:solidFill>
                        <a:srgbClr val="7A001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A001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A001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A001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600" dirty="0">
                          <a:latin typeface="Raleway" pitchFamily="2" charset="77"/>
                        </a:rPr>
                        <a:t>Beta1=beta2=(5, 5/sqrt(10), …, </a:t>
                      </a:r>
                      <a:r>
                        <a:rPr lang="en-US" sz="1600" dirty="0">
                          <a:highlight>
                            <a:srgbClr val="FFFF00"/>
                          </a:highlight>
                          <a:latin typeface="Raleway" pitchFamily="2" charset="77"/>
                        </a:rPr>
                        <a:t>-</a:t>
                      </a:r>
                      <a:r>
                        <a:rPr lang="en-US" sz="1600" dirty="0">
                          <a:latin typeface="Raleway" pitchFamily="2" charset="77"/>
                        </a:rPr>
                        <a:t>5, -5/sqrt(10), 0, … ) </a:t>
                      </a:r>
                    </a:p>
                  </a:txBody>
                  <a:tcPr>
                    <a:lnL w="9525" cap="flat" cmpd="sng">
                      <a:solidFill>
                        <a:srgbClr val="7A001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A001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A001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A001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dirty="0">
                          <a:highlight>
                            <a:srgbClr val="FFFF00"/>
                          </a:highlight>
                          <a:latin typeface="Raleway" pitchFamily="2" charset="77"/>
                        </a:rPr>
                        <a:t>Fixed with max=5, min=-5</a:t>
                      </a:r>
                    </a:p>
                  </a:txBody>
                  <a:tcPr>
                    <a:lnL w="9525" cap="flat" cmpd="sng">
                      <a:solidFill>
                        <a:srgbClr val="7A001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A001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A001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A001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Raleway" pitchFamily="2" charset="77"/>
                        </a:rPr>
                        <a:t>Method hyperparameters</a:t>
                      </a:r>
                    </a:p>
                  </a:txBody>
                  <a:tcPr>
                    <a:lnL w="9525" cap="flat" cmpd="sng">
                      <a:solidFill>
                        <a:srgbClr val="7A001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A001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A001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7A001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Raleway" pitchFamily="2" charset="77"/>
                        </a:rPr>
                        <a:t>By 10-fold CV</a:t>
                      </a:r>
                    </a:p>
                  </a:txBody>
                  <a:tcPr>
                    <a:lnL w="9525" cap="flat" cmpd="sng" algn="ctr">
                      <a:solidFill>
                        <a:srgbClr val="7A001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A001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A001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7A001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Raleway" pitchFamily="2" charset="77"/>
                        </a:rPr>
                        <a:t>Fixed r=4</a:t>
                      </a:r>
                    </a:p>
                  </a:txBody>
                  <a:tcPr>
                    <a:lnL w="9525" cap="flat" cmpd="sng" algn="ctr">
                      <a:solidFill>
                        <a:srgbClr val="7A001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A001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A001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7A001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022167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Raleway" pitchFamily="2" charset="77"/>
                        </a:rPr>
                        <a:t>Baseline method</a:t>
                      </a:r>
                    </a:p>
                  </a:txBody>
                  <a:tcPr>
                    <a:lnL w="9525" cap="flat" cmpd="sng">
                      <a:solidFill>
                        <a:srgbClr val="7A001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A001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A001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A001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Raleway" pitchFamily="2" charset="77"/>
                        </a:rPr>
                        <a:t>GRACE</a:t>
                      </a:r>
                    </a:p>
                  </a:txBody>
                  <a:tcPr>
                    <a:lnL w="9525" cap="flat" cmpd="sng">
                      <a:solidFill>
                        <a:srgbClr val="7A001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A001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A001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A001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Raleway" pitchFamily="2" charset="77"/>
                        </a:rPr>
                        <a:t>BIP</a:t>
                      </a:r>
                    </a:p>
                  </a:txBody>
                  <a:tcPr>
                    <a:lnL w="9525" cap="flat" cmpd="sng">
                      <a:solidFill>
                        <a:srgbClr val="7A001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A001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A001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A001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Raleway" pitchFamily="2" charset="77"/>
                        </a:rPr>
                        <a:t>Additional method(s)</a:t>
                      </a:r>
                    </a:p>
                  </a:txBody>
                  <a:tcPr>
                    <a:lnL w="9525" cap="flat" cmpd="sng">
                      <a:solidFill>
                        <a:srgbClr val="7A001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A001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A001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7A001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600" dirty="0">
                          <a:latin typeface="Raleway" pitchFamily="2" charset="77"/>
                        </a:rPr>
                        <a:t>Elastic Net by 10-fold CV</a:t>
                      </a:r>
                    </a:p>
                  </a:txBody>
                  <a:tcPr>
                    <a:lnL w="9525" cap="flat" cmpd="sng">
                      <a:solidFill>
                        <a:srgbClr val="7A001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A001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A001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7A001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r>
                        <a:rPr lang="en-US" sz="1600" dirty="0">
                          <a:latin typeface="Raleway" pitchFamily="2" charset="77"/>
                        </a:rPr>
                        <a:t>?</a:t>
                      </a:r>
                    </a:p>
                  </a:txBody>
                  <a:tcPr>
                    <a:lnL w="9525" cap="flat" cmpd="sng">
                      <a:solidFill>
                        <a:srgbClr val="7A001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A001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A001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A001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r>
                        <a:rPr lang="en-US" sz="1600" dirty="0">
                          <a:latin typeface="Raleway" pitchFamily="2" charset="77"/>
                        </a:rPr>
                        <a:t>q=3 simulation parameters (4 including the seed/ dataset ID), N=2^3=8 </a:t>
                      </a:r>
                      <a:r>
                        <a:rPr lang="en-US" sz="1600" u="sng" dirty="0">
                          <a:latin typeface="Raleway" pitchFamily="2" charset="77"/>
                        </a:rPr>
                        <a:t>experimental conditions</a:t>
                      </a:r>
                      <a:r>
                        <a:rPr lang="en-US" sz="1600" u="none" dirty="0">
                          <a:latin typeface="Raleway" pitchFamily="2" charset="77"/>
                        </a:rPr>
                        <a:t> </a:t>
                      </a:r>
                      <a:r>
                        <a:rPr lang="en-US" sz="1600" dirty="0">
                          <a:latin typeface="Raleway" pitchFamily="2" charset="77"/>
                        </a:rPr>
                        <a:t>&amp; M=30 simulations</a:t>
                      </a:r>
                    </a:p>
                  </a:txBody>
                  <a:tcPr>
                    <a:lnL w="9525" cap="flat" cmpd="sng">
                      <a:solidFill>
                        <a:srgbClr val="7A001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7A001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A001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600" dirty="0">
                        <a:latin typeface="Raleway" pitchFamily="2" charset="77"/>
                      </a:endParaRPr>
                    </a:p>
                  </a:txBody>
                  <a:tcPr>
                    <a:lnL w="9525" cap="flat" cmpd="sng" algn="ctr">
                      <a:solidFill>
                        <a:srgbClr val="7A001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A001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A001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A001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9625685"/>
                  </a:ext>
                </a:extLst>
              </a:tr>
            </a:tbl>
          </a:graphicData>
        </a:graphic>
      </p:graphicFrame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253907"/>
            <a:ext cx="4740134" cy="4874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/>
              <a:t>Puzzle Map</a:t>
            </a: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236392228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458</TotalTime>
  <Words>182</Words>
  <Application>Microsoft Macintosh PowerPoint</Application>
  <PresentationFormat>On-screen Show (16:9)</PresentationFormat>
  <Paragraphs>23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Raleway</vt:lpstr>
      <vt:lpstr>Arial</vt:lpstr>
      <vt:lpstr>Simple Light</vt:lpstr>
      <vt:lpstr>Puzzle Map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Feature selection performance of Grace-AKO and BIPnet, recent methods that leverage prior grouping information</dc:title>
  <cp:lastModifiedBy>Aidan Neher</cp:lastModifiedBy>
  <cp:revision>60</cp:revision>
  <dcterms:modified xsi:type="dcterms:W3CDTF">2023-12-13T21:48:50Z</dcterms:modified>
</cp:coreProperties>
</file>