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6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45" name="Прямоугольник"/>
          <p:cNvSpPr txBox="1"/>
          <p:nvPr>
            <p:ph type="body" idx="14"/>
          </p:nvPr>
        </p:nvSpPr>
        <p:spPr>
          <a:xfrm>
            <a:off x="406399" y="1525832"/>
            <a:ext cx="12192002" cy="723989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 и в текст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54" name="Прямоугольник"/>
          <p:cNvSpPr txBox="1"/>
          <p:nvPr>
            <p:ph type="body" idx="14"/>
          </p:nvPr>
        </p:nvSpPr>
        <p:spPr>
          <a:xfrm>
            <a:off x="406399" y="2071400"/>
            <a:ext cx="12192002" cy="722118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5" name="Текст"/>
          <p:cNvSpPr txBox="1"/>
          <p:nvPr>
            <p:ph type="body" sz="quarter" idx="15"/>
          </p:nvPr>
        </p:nvSpPr>
        <p:spPr>
          <a:xfrm>
            <a:off x="406400" y="1192377"/>
            <a:ext cx="12192000" cy="69277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абоч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4" name="Прямоугольник"/>
          <p:cNvSpPr txBox="1"/>
          <p:nvPr>
            <p:ph type="body" idx="14"/>
          </p:nvPr>
        </p:nvSpPr>
        <p:spPr>
          <a:xfrm>
            <a:off x="406399" y="2791177"/>
            <a:ext cx="12192002" cy="650140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6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"/>
          <p:cNvSpPr txBox="1"/>
          <p:nvPr>
            <p:ph type="body" sz="quarter" idx="13"/>
          </p:nvPr>
        </p:nvSpPr>
        <p:spPr>
          <a:xfrm>
            <a:off x="406400" y="457200"/>
            <a:ext cx="12192001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4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1pPr>
            <a:lvl2pPr marL="8890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2pPr>
            <a:lvl3pPr marL="1333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3pPr>
            <a:lvl4pPr marL="17780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4pPr>
            <a:lvl5pPr marL="2222500" indent="-444500">
              <a:buClr>
                <a:schemeClr val="accent1"/>
              </a:buClr>
              <a:buSzPct val="104999"/>
              <a:buFont typeface="Avenir Next"/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"/>
          <p:cNvSpPr txBox="1"/>
          <p:nvPr>
            <p:ph type="body" sz="quarter" idx="13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5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>
                <a:schemeClr val="accent1"/>
              </a:buClr>
              <a:buSzPct val="104999"/>
              <a:buFont typeface="Avenir Next"/>
              <a:buChar char="▸"/>
            </a:lvl1pPr>
            <a:lvl2pPr marL="889000" indent="-444500">
              <a:buClr>
                <a:schemeClr val="accent1"/>
              </a:buClr>
              <a:buSzPct val="104999"/>
              <a:buFont typeface="Avenir Next"/>
              <a:buChar char="▸"/>
            </a:lvl2pPr>
            <a:lvl3pPr marL="1333500" indent="-444500">
              <a:buClr>
                <a:schemeClr val="accent1"/>
              </a:buClr>
              <a:buSzPct val="104999"/>
              <a:buFont typeface="Avenir Next"/>
              <a:buChar char="▸"/>
            </a:lvl3pPr>
            <a:lvl4pPr marL="1778000" indent="-444500">
              <a:buClr>
                <a:schemeClr val="accent1"/>
              </a:buClr>
              <a:buSzPct val="104999"/>
              <a:buFont typeface="Avenir Next"/>
              <a:buChar char="▸"/>
            </a:lvl4pPr>
            <a:lvl5pPr marL="2222500" indent="-444500">
              <a:buClr>
                <a:schemeClr val="accent1"/>
              </a:buClr>
              <a:buSzPct val="104999"/>
              <a:buFont typeface="Avenir Next"/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Комментарий в прямоугольнике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94" name="Введите цитату здесь."/>
          <p:cNvSpPr txBox="1"/>
          <p:nvPr>
            <p:ph type="body" sz="half" idx="13"/>
          </p:nvPr>
        </p:nvSpPr>
        <p:spPr>
          <a:xfrm>
            <a:off x="889000" y="2908300"/>
            <a:ext cx="11226800" cy="2593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95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99060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96" name="Текст"/>
          <p:cNvSpPr txBox="1"/>
          <p:nvPr>
            <p:ph type="body" sz="quarter" idx="15"/>
          </p:nvPr>
        </p:nvSpPr>
        <p:spPr>
          <a:xfrm>
            <a:off x="406400" y="457200"/>
            <a:ext cx="12192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0" marR="0" indent="2286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0" marR="0" indent="4572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0" marR="0" indent="6858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0" marR="0" indent="9144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0" marR="0" indent="11430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0" marR="0" indent="13716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0" marR="0" indent="16002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0" marR="0" indent="1828800" algn="l" defTabSz="58420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neheri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b server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9690"/>
            </a:lvl1pPr>
          </a:lstStyle>
          <a:p>
            <a:pPr/>
            <a:r>
              <a:t>web server architecture</a:t>
            </a:r>
          </a:p>
        </p:txBody>
      </p:sp>
      <p:sp>
        <p:nvSpPr>
          <p:cNvPr id="129" name="Tech tal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94" name="Pros and Con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Pros and Cons</a:t>
            </a:r>
          </a:p>
        </p:txBody>
      </p:sp>
      <p:sp>
        <p:nvSpPr>
          <p:cNvPr id="195" name="Pros…"/>
          <p:cNvSpPr txBox="1"/>
          <p:nvPr>
            <p:ph type="body" idx="1"/>
          </p:nvPr>
        </p:nvSpPr>
        <p:spPr>
          <a:xfrm>
            <a:off x="406399" y="2762250"/>
            <a:ext cx="12192001" cy="6108701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  <a:p>
            <a:pPr lvl="1"/>
            <a:r>
              <a:t>Simple development</a:t>
            </a:r>
          </a:p>
          <a:p>
            <a:pPr lvl="1"/>
            <a:r>
              <a:t>Most libraries based on blocking I/O</a:t>
            </a:r>
          </a:p>
          <a:p>
            <a:pPr/>
            <a:r>
              <a:t>Cons</a:t>
            </a:r>
          </a:p>
          <a:p>
            <a:pPr lvl="1"/>
            <a:r>
              <a:t>Tread scheduling and memory overhead</a:t>
            </a:r>
          </a:p>
          <a:p>
            <a:pPr lvl="1"/>
            <a:r>
              <a:t>Lock contention</a:t>
            </a:r>
          </a:p>
          <a:p>
            <a:pPr lvl="1"/>
            <a:r>
              <a:t>Slow read/write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98" name="Thread based server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based servers</a:t>
            </a:r>
          </a:p>
        </p:txBody>
      </p:sp>
      <p:sp>
        <p:nvSpPr>
          <p:cNvPr id="199" name="Apache HTTP Server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Apache HTTP Server</a:t>
            </a:r>
          </a:p>
          <a:p>
            <a:pPr/>
            <a:r>
              <a:t>Tomcat 7 (BIO as default connector) </a:t>
            </a:r>
          </a:p>
          <a:p>
            <a:pPr/>
            <a:r>
              <a:t>WebLogic</a:t>
            </a:r>
          </a:p>
          <a:p>
            <a:pPr/>
            <a:r>
              <a:t>IBM WebSphere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vent based server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event based server architecture</a:t>
            </a:r>
          </a:p>
        </p:txBody>
      </p:sp>
      <p:sp>
        <p:nvSpPr>
          <p:cNvPr id="202" name="non-blocking i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non-blocking 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05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buffer = ByteBuffer.allocate(</a:t>
            </a:r>
            <a:r>
              <a:rPr>
                <a:solidFill>
                  <a:srgbClr val="6897BB"/>
                </a:solidFill>
              </a:rPr>
              <a:t>256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selector = Selector.open()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serverSocket = ServerSocketChannel.open()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serverSocket.bind(InetSocketAddress(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serverSocket.configureBlocking(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serverSocket.register(selector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SelectionKey.</a:t>
            </a:r>
            <a:r>
              <a:rPr i="1">
                <a:solidFill>
                  <a:srgbClr val="9876AA"/>
                </a:solidFill>
              </a:rPr>
              <a:t>OP_ACCEPT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06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09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buffer = ByteBuffer.allocate(</a:t>
            </a:r>
            <a:r>
              <a:rPr>
                <a:solidFill>
                  <a:srgbClr val="6897BB"/>
                </a:solidFill>
              </a:rPr>
              <a:t>256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selector = Selector.open()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serverSocket = ServerSocketChannel.open()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serverSocket.bind(InetSocketAddress(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serverSocket.configureBlocking(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serverSocket.register(selector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SelectionKey.</a:t>
            </a:r>
            <a:r>
              <a:rPr i="1">
                <a:solidFill>
                  <a:srgbClr val="9876AA"/>
                </a:solidFill>
              </a:rPr>
              <a:t>OP_ACCEPT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selector.select()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selector.selectedKeys().</a:t>
            </a:r>
            <a:r>
              <a:rPr i="1">
                <a:solidFill>
                  <a:srgbClr val="FFC66E"/>
                </a:solidFill>
              </a:rPr>
              <a:t>forEach </a:t>
            </a:r>
            <a:r>
              <a:rPr b="1"/>
              <a:t>{</a:t>
            </a:r>
            <a:endParaRPr b="1"/>
          </a:p>
          <a:p>
            <a:pPr defTabSz="457200">
              <a:spcBef>
                <a:spcPts val="0"/>
              </a:spcBef>
              <a:defRPr b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0">
                <a:solidFill>
                  <a:srgbClr val="CC7831"/>
                </a:solidFill>
              </a:rPr>
              <a:t>when </a:t>
            </a:r>
            <a:r>
              <a:rPr b="0"/>
              <a:t>{</a:t>
            </a:r>
            <a:endParaRPr b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it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isAcceptable </a:t>
            </a:r>
            <a:r>
              <a:t>-&gt; </a:t>
            </a:r>
            <a:r>
              <a:rPr i="1"/>
              <a:t>processAcceptEvent</a:t>
            </a:r>
            <a:r>
              <a:t>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serverSocket)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it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isReadable </a:t>
            </a:r>
            <a:r>
              <a:t>-&gt; </a:t>
            </a:r>
            <a:r>
              <a:rPr i="1"/>
              <a:t>processReadEvent</a:t>
            </a:r>
            <a:r>
              <a:t>(buffer</a:t>
            </a:r>
            <a:r>
              <a:rPr>
                <a:solidFill>
                  <a:srgbClr val="CC7831"/>
                </a:solidFill>
              </a:rPr>
              <a:t>, </a:t>
            </a:r>
            <a:r>
              <a:rPr b="1"/>
              <a:t>it</a:t>
            </a:r>
            <a:r>
              <a:t>)</a:t>
            </a:r>
          </a:p>
          <a:p>
            <a:pPr defTabSz="457200">
              <a:spcBef>
                <a:spcPts val="0"/>
              </a:spcBef>
              <a:defRPr i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            </a:t>
            </a:r>
            <a:r>
              <a:rPr b="1" i="0"/>
              <a:t>it</a:t>
            </a:r>
            <a:r>
              <a:rPr i="0"/>
              <a:t>.</a:t>
            </a:r>
            <a:r>
              <a:rPr>
                <a:solidFill>
                  <a:srgbClr val="9876AA"/>
                </a:solidFill>
              </a:rPr>
              <a:t>isWritable </a:t>
            </a:r>
            <a:r>
              <a:rPr i="0"/>
              <a:t>-&gt; </a:t>
            </a:r>
            <a:r>
              <a:t>processWriteEvent</a:t>
            </a:r>
            <a:r>
              <a:rPr i="0"/>
              <a:t>(buffer</a:t>
            </a:r>
            <a:r>
              <a:rPr i="0">
                <a:solidFill>
                  <a:srgbClr val="CC7831"/>
                </a:solidFill>
              </a:rPr>
              <a:t>, </a:t>
            </a:r>
            <a:r>
              <a:rPr b="1" i="0"/>
              <a:t>it</a:t>
            </a:r>
            <a:r>
              <a:rPr i="0"/>
              <a:t>)</a:t>
            </a:r>
            <a:endParaRPr i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</a:t>
            </a:r>
            <a:r>
              <a:t>selector.selectedKeys().clear()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10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13" name="fun processAcceptEvent(selector: Selector, serverSocket: ServerSocketChannel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processAcceptEvent</a:t>
            </a:r>
            <a:r>
              <a:t>(selector: 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serverSocket: ServerSocketChannel)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client = serverSocket.accept()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client.configureBlocking(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client.register(selector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SelectionKey.</a:t>
            </a:r>
            <a:r>
              <a:rPr i="1">
                <a:solidFill>
                  <a:srgbClr val="9876AA"/>
                </a:solidFill>
              </a:rPr>
              <a:t>OP_READ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processReadEvent</a:t>
            </a:r>
            <a:r>
              <a:t>(buffer: ByteBuffer</a:t>
            </a:r>
            <a:r>
              <a:rPr>
                <a:solidFill>
                  <a:srgbClr val="CC7831"/>
                </a:solidFill>
              </a:rPr>
              <a:t>, </a:t>
            </a:r>
            <a:r>
              <a:t>key: SelectionKey)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buffer.clear()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socketChannel = key.channel() </a:t>
            </a:r>
            <a:r>
              <a:rPr>
                <a:solidFill>
                  <a:srgbClr val="CC7831"/>
                </a:solidFill>
              </a:rPr>
              <a:t>as </a:t>
            </a:r>
            <a:r>
              <a:t>SocketChannel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bytesRead = socketChannel.read(buffer)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 </a:t>
            </a:r>
            <a:r>
              <a:t>(bytesRead != -</a:t>
            </a:r>
            <a:r>
              <a:rPr>
                <a:solidFill>
                  <a:srgbClr val="6897BB"/>
                </a:solidFill>
              </a:rPr>
              <a:t>1</a:t>
            </a:r>
            <a:r>
              <a:t>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i="1"/>
              <a:t>processData</a:t>
            </a:r>
            <a:r>
              <a:t>(socketChannel</a:t>
            </a:r>
            <a:r>
              <a:rPr>
                <a:solidFill>
                  <a:srgbClr val="CC7831"/>
                </a:solidFill>
              </a:rPr>
              <a:t>, </a:t>
            </a:r>
            <a:r>
              <a:t>buffer</a:t>
            </a:r>
            <a:r>
              <a:rPr>
                <a:solidFill>
                  <a:srgbClr val="CC7831"/>
                </a:solidFill>
              </a:rPr>
              <a:t>, </a:t>
            </a:r>
            <a:r>
              <a:t>bytesRead)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CC7831"/>
                </a:solidFill>
              </a:rPr>
              <a:t>else </a:t>
            </a:r>
            <a:r>
              <a:t>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socketChannel.close()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14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17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  <p:sp>
        <p:nvSpPr>
          <p:cNvPr id="218" name="Линия"/>
          <p:cNvSpPr/>
          <p:nvPr/>
        </p:nvSpPr>
        <p:spPr>
          <a:xfrm>
            <a:off x="3045006" y="5751952"/>
            <a:ext cx="1270001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19" name="Net"/>
          <p:cNvSpPr/>
          <p:nvPr/>
        </p:nvSpPr>
        <p:spPr>
          <a:xfrm>
            <a:off x="1677919" y="4637023"/>
            <a:ext cx="1193340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sp>
        <p:nvSpPr>
          <p:cNvPr id="220" name="Прямоугольник с закругленными углами"/>
          <p:cNvSpPr/>
          <p:nvPr/>
        </p:nvSpPr>
        <p:spPr>
          <a:xfrm>
            <a:off x="5657193" y="3009358"/>
            <a:ext cx="4527353" cy="6077329"/>
          </a:xfrm>
          <a:prstGeom prst="roundRect">
            <a:avLst>
              <a:gd name="adj" fmla="val 15000"/>
            </a:avLst>
          </a:prstGeom>
          <a:ln w="114300">
            <a:solidFill>
              <a:srgbClr val="13658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21" name="Прямоугольник"/>
          <p:cNvSpPr/>
          <p:nvPr/>
        </p:nvSpPr>
        <p:spPr>
          <a:xfrm>
            <a:off x="5316519" y="6980849"/>
            <a:ext cx="693213" cy="127000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22" name="Линия"/>
          <p:cNvSpPr/>
          <p:nvPr/>
        </p:nvSpPr>
        <p:spPr>
          <a:xfrm>
            <a:off x="5663125" y="6812786"/>
            <a:ext cx="1" cy="1146171"/>
          </a:xfrm>
          <a:prstGeom prst="line">
            <a:avLst/>
          </a:prstGeom>
          <a:ln w="1143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23" name="Event Loop"/>
          <p:cNvSpPr txBox="1"/>
          <p:nvPr/>
        </p:nvSpPr>
        <p:spPr>
          <a:xfrm>
            <a:off x="7075201" y="2346054"/>
            <a:ext cx="1691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Event Loop</a:t>
            </a:r>
          </a:p>
        </p:txBody>
      </p:sp>
      <p:sp>
        <p:nvSpPr>
          <p:cNvPr id="224" name="Линия"/>
          <p:cNvSpPr/>
          <p:nvPr/>
        </p:nvSpPr>
        <p:spPr>
          <a:xfrm>
            <a:off x="3059258" y="5073151"/>
            <a:ext cx="1270001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231" name="Группа"/>
          <p:cNvGrpSpPr/>
          <p:nvPr/>
        </p:nvGrpSpPr>
        <p:grpSpPr>
          <a:xfrm>
            <a:off x="4504852" y="3886515"/>
            <a:ext cx="2301745" cy="3040886"/>
            <a:chOff x="0" y="0"/>
            <a:chExt cx="2301744" cy="3040884"/>
          </a:xfrm>
        </p:grpSpPr>
        <p:sp>
          <p:nvSpPr>
            <p:cNvPr id="225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26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227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28" name="Selector"/>
            <p:cNvSpPr txBox="1"/>
            <p:nvPr/>
          </p:nvSpPr>
          <p:spPr>
            <a:xfrm>
              <a:off x="573574" y="95598"/>
              <a:ext cx="1154596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</a:t>
              </a:r>
            </a:p>
          </p:txBody>
        </p:sp>
        <p:sp>
          <p:nvSpPr>
            <p:cNvPr id="229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230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232" name="Business Logic"/>
          <p:cNvSpPr/>
          <p:nvPr/>
        </p:nvSpPr>
        <p:spPr>
          <a:xfrm>
            <a:off x="9031486" y="4856329"/>
            <a:ext cx="2301745" cy="3040886"/>
          </a:xfrm>
          <a:prstGeom prst="roundRect">
            <a:avLst>
              <a:gd name="adj" fmla="val 23959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233" name="Прямоугольник"/>
          <p:cNvSpPr/>
          <p:nvPr/>
        </p:nvSpPr>
        <p:spPr>
          <a:xfrm>
            <a:off x="9810353" y="3634771"/>
            <a:ext cx="693213" cy="844207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34" name="Линия"/>
          <p:cNvSpPr/>
          <p:nvPr/>
        </p:nvSpPr>
        <p:spPr>
          <a:xfrm>
            <a:off x="10182358" y="3894719"/>
            <a:ext cx="1" cy="1146171"/>
          </a:xfrm>
          <a:prstGeom prst="line">
            <a:avLst/>
          </a:prstGeom>
          <a:ln w="114300">
            <a:solidFill>
              <a:srgbClr val="13658C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37" name="Event based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</a:t>
            </a:r>
          </a:p>
        </p:txBody>
      </p:sp>
      <p:sp>
        <p:nvSpPr>
          <p:cNvPr id="238" name="Net"/>
          <p:cNvSpPr/>
          <p:nvPr/>
        </p:nvSpPr>
        <p:spPr>
          <a:xfrm>
            <a:off x="1944523" y="4815646"/>
            <a:ext cx="1193341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grpSp>
        <p:nvGrpSpPr>
          <p:cNvPr id="244" name="Группа"/>
          <p:cNvGrpSpPr/>
          <p:nvPr/>
        </p:nvGrpSpPr>
        <p:grpSpPr>
          <a:xfrm>
            <a:off x="7734899" y="3531906"/>
            <a:ext cx="2010978" cy="2356134"/>
            <a:chOff x="0" y="0"/>
            <a:chExt cx="2010977" cy="2356132"/>
          </a:xfrm>
        </p:grpSpPr>
        <p:sp>
          <p:nvSpPr>
            <p:cNvPr id="239" name="Прямоугольник с закругленными углами"/>
            <p:cNvSpPr/>
            <p:nvPr/>
          </p:nvSpPr>
          <p:spPr>
            <a:xfrm>
              <a:off x="132076" y="0"/>
              <a:ext cx="1755220" cy="2356133"/>
            </a:xfrm>
            <a:prstGeom prst="roundRect">
              <a:avLst>
                <a:gd name="adj" fmla="val 15000"/>
              </a:avLst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0" name="Прямоугольник"/>
            <p:cNvSpPr/>
            <p:nvPr/>
          </p:nvSpPr>
          <p:spPr>
            <a:xfrm>
              <a:off x="0" y="1539716"/>
              <a:ext cx="268753" cy="49237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1" name="Линия"/>
            <p:cNvSpPr/>
            <p:nvPr/>
          </p:nvSpPr>
          <p:spPr>
            <a:xfrm flipH="1">
              <a:off x="134376" y="1474559"/>
              <a:ext cx="1" cy="444362"/>
            </a:xfrm>
            <a:prstGeom prst="line">
              <a:avLst/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2" name="Прямоугольник"/>
            <p:cNvSpPr/>
            <p:nvPr/>
          </p:nvSpPr>
          <p:spPr>
            <a:xfrm>
              <a:off x="1742224" y="242468"/>
              <a:ext cx="268754" cy="327293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3" name="Линия"/>
            <p:cNvSpPr/>
            <p:nvPr/>
          </p:nvSpPr>
          <p:spPr>
            <a:xfrm>
              <a:off x="1886447" y="343247"/>
              <a:ext cx="1" cy="444363"/>
            </a:xfrm>
            <a:prstGeom prst="line">
              <a:avLst/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</p:grpSp>
      <p:sp>
        <p:nvSpPr>
          <p:cNvPr id="245" name="Selector"/>
          <p:cNvSpPr/>
          <p:nvPr/>
        </p:nvSpPr>
        <p:spPr>
          <a:xfrm>
            <a:off x="7190724" y="3991893"/>
            <a:ext cx="1392328" cy="632455"/>
          </a:xfrm>
          <a:prstGeom prst="roundRect">
            <a:avLst>
              <a:gd name="adj" fmla="val 50000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Selector</a:t>
            </a:r>
          </a:p>
        </p:txBody>
      </p:sp>
      <p:sp>
        <p:nvSpPr>
          <p:cNvPr id="246" name="Business Logic"/>
          <p:cNvSpPr/>
          <p:nvPr/>
        </p:nvSpPr>
        <p:spPr>
          <a:xfrm>
            <a:off x="8936481" y="4705024"/>
            <a:ext cx="1392328" cy="796717"/>
          </a:xfrm>
          <a:prstGeom prst="roundRect">
            <a:avLst>
              <a:gd name="adj" fmla="val 42166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Business Logic</a:t>
            </a:r>
          </a:p>
        </p:txBody>
      </p:sp>
      <p:grpSp>
        <p:nvGrpSpPr>
          <p:cNvPr id="252" name="Группа"/>
          <p:cNvGrpSpPr/>
          <p:nvPr/>
        </p:nvGrpSpPr>
        <p:grpSpPr>
          <a:xfrm>
            <a:off x="7734899" y="6537169"/>
            <a:ext cx="2010978" cy="2356133"/>
            <a:chOff x="0" y="0"/>
            <a:chExt cx="2010977" cy="2356132"/>
          </a:xfrm>
        </p:grpSpPr>
        <p:sp>
          <p:nvSpPr>
            <p:cNvPr id="247" name="Прямоугольник с закругленными углами"/>
            <p:cNvSpPr/>
            <p:nvPr/>
          </p:nvSpPr>
          <p:spPr>
            <a:xfrm>
              <a:off x="132076" y="0"/>
              <a:ext cx="1755220" cy="2356133"/>
            </a:xfrm>
            <a:prstGeom prst="roundRect">
              <a:avLst>
                <a:gd name="adj" fmla="val 15000"/>
              </a:avLst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8" name="Прямоугольник"/>
            <p:cNvSpPr/>
            <p:nvPr/>
          </p:nvSpPr>
          <p:spPr>
            <a:xfrm>
              <a:off x="0" y="1539716"/>
              <a:ext cx="268753" cy="492370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49" name="Линия"/>
            <p:cNvSpPr/>
            <p:nvPr/>
          </p:nvSpPr>
          <p:spPr>
            <a:xfrm flipH="1">
              <a:off x="134376" y="1474559"/>
              <a:ext cx="1" cy="444362"/>
            </a:xfrm>
            <a:prstGeom prst="line">
              <a:avLst/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50" name="Прямоугольник"/>
            <p:cNvSpPr/>
            <p:nvPr/>
          </p:nvSpPr>
          <p:spPr>
            <a:xfrm>
              <a:off x="1742224" y="242468"/>
              <a:ext cx="268754" cy="327293"/>
            </a:xfrm>
            <a:prstGeom prst="rect">
              <a:avLst/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251" name="Линия"/>
            <p:cNvSpPr/>
            <p:nvPr/>
          </p:nvSpPr>
          <p:spPr>
            <a:xfrm>
              <a:off x="1886447" y="343247"/>
              <a:ext cx="1" cy="444363"/>
            </a:xfrm>
            <a:prstGeom prst="line">
              <a:avLst/>
            </a:prstGeom>
            <a:noFill/>
            <a:ln w="114300" cap="flat">
              <a:solidFill>
                <a:srgbClr val="13658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</p:grpSp>
      <p:sp>
        <p:nvSpPr>
          <p:cNvPr id="253" name="Selector"/>
          <p:cNvSpPr/>
          <p:nvPr/>
        </p:nvSpPr>
        <p:spPr>
          <a:xfrm>
            <a:off x="7165324" y="6997155"/>
            <a:ext cx="1392328" cy="632455"/>
          </a:xfrm>
          <a:prstGeom prst="roundRect">
            <a:avLst>
              <a:gd name="adj" fmla="val 50000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Selector</a:t>
            </a:r>
          </a:p>
        </p:txBody>
      </p:sp>
      <p:sp>
        <p:nvSpPr>
          <p:cNvPr id="254" name="Business Logic"/>
          <p:cNvSpPr/>
          <p:nvPr/>
        </p:nvSpPr>
        <p:spPr>
          <a:xfrm>
            <a:off x="8936481" y="7710286"/>
            <a:ext cx="1392328" cy="796717"/>
          </a:xfrm>
          <a:prstGeom prst="roundRect">
            <a:avLst>
              <a:gd name="adj" fmla="val 42166"/>
            </a:avLst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255" name="Acceptor…"/>
          <p:cNvSpPr/>
          <p:nvPr/>
        </p:nvSpPr>
        <p:spPr>
          <a:xfrm>
            <a:off x="3978006" y="5161221"/>
            <a:ext cx="1728825" cy="848719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Thread</a:t>
            </a:r>
          </a:p>
        </p:txBody>
      </p:sp>
      <p:sp>
        <p:nvSpPr>
          <p:cNvPr id="256" name="Линия"/>
          <p:cNvSpPr/>
          <p:nvPr/>
        </p:nvSpPr>
        <p:spPr>
          <a:xfrm>
            <a:off x="5776038" y="558558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57" name="Прямоугольник с закругленными углами"/>
          <p:cNvSpPr/>
          <p:nvPr/>
        </p:nvSpPr>
        <p:spPr>
          <a:xfrm>
            <a:off x="6548157" y="2411277"/>
            <a:ext cx="4512119" cy="6793498"/>
          </a:xfrm>
          <a:prstGeom prst="roundRect">
            <a:avLst>
              <a:gd name="adj" fmla="val 15289"/>
            </a:avLst>
          </a:prstGeom>
          <a:ln w="12700">
            <a:solidFill>
              <a:srgbClr val="838787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58" name="Selectors thread pool…"/>
          <p:cNvSpPr txBox="1"/>
          <p:nvPr/>
        </p:nvSpPr>
        <p:spPr>
          <a:xfrm>
            <a:off x="7414075" y="2546336"/>
            <a:ext cx="2780285" cy="78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</a:pPr>
            <a:r>
              <a:t>Selectors thread pool</a:t>
            </a:r>
          </a:p>
          <a:p>
            <a:pPr algn="ctr">
              <a:lnSpc>
                <a:spcPct val="10000"/>
              </a:lnSpc>
            </a:pPr>
            <a:r>
              <a:t>N = CPU cores</a:t>
            </a:r>
          </a:p>
        </p:txBody>
      </p:sp>
      <p:sp>
        <p:nvSpPr>
          <p:cNvPr id="259" name="Линия"/>
          <p:cNvSpPr/>
          <p:nvPr/>
        </p:nvSpPr>
        <p:spPr>
          <a:xfrm>
            <a:off x="3232655" y="558558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62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263" name="Прямоугольник"/>
          <p:cNvSpPr/>
          <p:nvPr/>
        </p:nvSpPr>
        <p:spPr>
          <a:xfrm>
            <a:off x="62359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4" name="Прямоугольник"/>
          <p:cNvSpPr/>
          <p:nvPr/>
        </p:nvSpPr>
        <p:spPr>
          <a:xfrm>
            <a:off x="6235987" y="4188357"/>
            <a:ext cx="532826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5" name="Прямоугольник"/>
          <p:cNvSpPr/>
          <p:nvPr/>
        </p:nvSpPr>
        <p:spPr>
          <a:xfrm>
            <a:off x="6235987" y="4903232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6" name="Прямоугольник"/>
          <p:cNvSpPr/>
          <p:nvPr/>
        </p:nvSpPr>
        <p:spPr>
          <a:xfrm>
            <a:off x="6235987" y="6222788"/>
            <a:ext cx="532826" cy="1585802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7" name="Прямоугольник"/>
          <p:cNvSpPr/>
          <p:nvPr/>
        </p:nvSpPr>
        <p:spPr>
          <a:xfrm>
            <a:off x="6235987" y="7806288"/>
            <a:ext cx="532826" cy="158580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8" name="Прямоугольник"/>
          <p:cNvSpPr/>
          <p:nvPr/>
        </p:nvSpPr>
        <p:spPr>
          <a:xfrm>
            <a:off x="3894875" y="3334598"/>
            <a:ext cx="532825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69" name="Прямоугольник"/>
          <p:cNvSpPr/>
          <p:nvPr/>
        </p:nvSpPr>
        <p:spPr>
          <a:xfrm>
            <a:off x="3894875" y="4650716"/>
            <a:ext cx="532825" cy="2944862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0" name="Прямоугольник"/>
          <p:cNvSpPr/>
          <p:nvPr/>
        </p:nvSpPr>
        <p:spPr>
          <a:xfrm>
            <a:off x="3894875" y="7590445"/>
            <a:ext cx="532825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1" name="Прямоугольник"/>
          <p:cNvSpPr/>
          <p:nvPr/>
        </p:nvSpPr>
        <p:spPr>
          <a:xfrm>
            <a:off x="3894875" y="8665246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2" name="Прямоугольник"/>
          <p:cNvSpPr/>
          <p:nvPr/>
        </p:nvSpPr>
        <p:spPr>
          <a:xfrm>
            <a:off x="8577100" y="5327914"/>
            <a:ext cx="532825" cy="1175886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3" name="Прямоугольник"/>
          <p:cNvSpPr/>
          <p:nvPr/>
        </p:nvSpPr>
        <p:spPr>
          <a:xfrm>
            <a:off x="8577100" y="4060388"/>
            <a:ext cx="532825" cy="1275633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4" name="Прямоугольник"/>
          <p:cNvSpPr/>
          <p:nvPr/>
        </p:nvSpPr>
        <p:spPr>
          <a:xfrm>
            <a:off x="8577100" y="6495312"/>
            <a:ext cx="532825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5" name="Прямоугольник"/>
          <p:cNvSpPr/>
          <p:nvPr/>
        </p:nvSpPr>
        <p:spPr>
          <a:xfrm>
            <a:off x="8577100" y="7218778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6" name="Прямоугольник"/>
          <p:cNvSpPr/>
          <p:nvPr/>
        </p:nvSpPr>
        <p:spPr>
          <a:xfrm>
            <a:off x="8577100" y="7933514"/>
            <a:ext cx="532825" cy="1464222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7" name="Прямоугольник"/>
          <p:cNvSpPr/>
          <p:nvPr/>
        </p:nvSpPr>
        <p:spPr>
          <a:xfrm>
            <a:off x="8577100" y="3344595"/>
            <a:ext cx="532825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78" name="Thread 1"/>
          <p:cNvSpPr txBox="1"/>
          <p:nvPr/>
        </p:nvSpPr>
        <p:spPr>
          <a:xfrm>
            <a:off x="3380847" y="2698308"/>
            <a:ext cx="15608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1</a:t>
            </a:r>
          </a:p>
        </p:txBody>
      </p:sp>
      <p:sp>
        <p:nvSpPr>
          <p:cNvPr id="279" name="Thread 2"/>
          <p:cNvSpPr txBox="1"/>
          <p:nvPr/>
        </p:nvSpPr>
        <p:spPr>
          <a:xfrm>
            <a:off x="5721959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2</a:t>
            </a:r>
          </a:p>
        </p:txBody>
      </p:sp>
      <p:sp>
        <p:nvSpPr>
          <p:cNvPr id="280" name="Thread 3"/>
          <p:cNvSpPr txBox="1"/>
          <p:nvPr/>
        </p:nvSpPr>
        <p:spPr>
          <a:xfrm>
            <a:off x="8063071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83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284" name="Прямоугольник"/>
          <p:cNvSpPr/>
          <p:nvPr/>
        </p:nvSpPr>
        <p:spPr>
          <a:xfrm>
            <a:off x="62359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5" name="Прямоугольник"/>
          <p:cNvSpPr/>
          <p:nvPr/>
        </p:nvSpPr>
        <p:spPr>
          <a:xfrm>
            <a:off x="6235987" y="4903232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6" name="Прямоугольник"/>
          <p:cNvSpPr/>
          <p:nvPr/>
        </p:nvSpPr>
        <p:spPr>
          <a:xfrm>
            <a:off x="6235987" y="7806288"/>
            <a:ext cx="532826" cy="158580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7" name="Прямоугольник"/>
          <p:cNvSpPr/>
          <p:nvPr/>
        </p:nvSpPr>
        <p:spPr>
          <a:xfrm>
            <a:off x="3894875" y="3334598"/>
            <a:ext cx="532825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8" name="Прямоугольник"/>
          <p:cNvSpPr/>
          <p:nvPr/>
        </p:nvSpPr>
        <p:spPr>
          <a:xfrm>
            <a:off x="3894875" y="7590445"/>
            <a:ext cx="532825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89" name="Прямоугольник"/>
          <p:cNvSpPr/>
          <p:nvPr/>
        </p:nvSpPr>
        <p:spPr>
          <a:xfrm>
            <a:off x="8577100" y="4060388"/>
            <a:ext cx="532825" cy="1275633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0" name="Прямоугольник"/>
          <p:cNvSpPr/>
          <p:nvPr/>
        </p:nvSpPr>
        <p:spPr>
          <a:xfrm>
            <a:off x="8577100" y="6495312"/>
            <a:ext cx="532825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1" name="Прямоугольник"/>
          <p:cNvSpPr/>
          <p:nvPr/>
        </p:nvSpPr>
        <p:spPr>
          <a:xfrm>
            <a:off x="8577100" y="7933514"/>
            <a:ext cx="532825" cy="1464222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2" name="Thread 1"/>
          <p:cNvSpPr txBox="1"/>
          <p:nvPr/>
        </p:nvSpPr>
        <p:spPr>
          <a:xfrm>
            <a:off x="3380847" y="2698308"/>
            <a:ext cx="15608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1</a:t>
            </a:r>
          </a:p>
        </p:txBody>
      </p:sp>
      <p:sp>
        <p:nvSpPr>
          <p:cNvPr id="293" name="Thread 2"/>
          <p:cNvSpPr txBox="1"/>
          <p:nvPr/>
        </p:nvSpPr>
        <p:spPr>
          <a:xfrm>
            <a:off x="5721959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2</a:t>
            </a:r>
          </a:p>
        </p:txBody>
      </p:sp>
      <p:sp>
        <p:nvSpPr>
          <p:cNvPr id="294" name="Thread 3"/>
          <p:cNvSpPr txBox="1"/>
          <p:nvPr/>
        </p:nvSpPr>
        <p:spPr>
          <a:xfrm>
            <a:off x="8063071" y="2698308"/>
            <a:ext cx="15608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read based server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thread based server architecture</a:t>
            </a:r>
          </a:p>
        </p:txBody>
      </p:sp>
      <p:sp>
        <p:nvSpPr>
          <p:cNvPr id="132" name="blocking i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blocking 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297" name="Worker thr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threads</a:t>
            </a:r>
          </a:p>
        </p:txBody>
      </p:sp>
      <p:sp>
        <p:nvSpPr>
          <p:cNvPr id="298" name="Прямоугольник"/>
          <p:cNvSpPr/>
          <p:nvPr/>
        </p:nvSpPr>
        <p:spPr>
          <a:xfrm>
            <a:off x="3848387" y="3331655"/>
            <a:ext cx="532826" cy="85727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299" name="Прямоугольник"/>
          <p:cNvSpPr/>
          <p:nvPr/>
        </p:nvSpPr>
        <p:spPr>
          <a:xfrm>
            <a:off x="3848387" y="5523921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0" name="Прямоугольник"/>
          <p:cNvSpPr/>
          <p:nvPr/>
        </p:nvSpPr>
        <p:spPr>
          <a:xfrm>
            <a:off x="3848387" y="4203475"/>
            <a:ext cx="532826" cy="1321250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1" name="Прямоугольник"/>
          <p:cNvSpPr/>
          <p:nvPr/>
        </p:nvSpPr>
        <p:spPr>
          <a:xfrm>
            <a:off x="3848387" y="7567345"/>
            <a:ext cx="532826" cy="1081071"/>
          </a:xfrm>
          <a:prstGeom prst="rect">
            <a:avLst/>
          </a:prstGeom>
          <a:solidFill>
            <a:srgbClr val="FDAA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2" name="Прямоугольник"/>
          <p:cNvSpPr/>
          <p:nvPr/>
        </p:nvSpPr>
        <p:spPr>
          <a:xfrm>
            <a:off x="3848387" y="6848407"/>
            <a:ext cx="532826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3" name="Thread"/>
          <p:cNvSpPr txBox="1"/>
          <p:nvPr/>
        </p:nvSpPr>
        <p:spPr>
          <a:xfrm>
            <a:off x="3484600" y="2698308"/>
            <a:ext cx="12604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Thread</a:t>
            </a:r>
          </a:p>
        </p:txBody>
      </p:sp>
      <p:sp>
        <p:nvSpPr>
          <p:cNvPr id="304" name="Kernel"/>
          <p:cNvSpPr txBox="1"/>
          <p:nvPr/>
        </p:nvSpPr>
        <p:spPr>
          <a:xfrm>
            <a:off x="7761703" y="2698308"/>
            <a:ext cx="11736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Kernel</a:t>
            </a:r>
          </a:p>
        </p:txBody>
      </p:sp>
      <p:sp>
        <p:nvSpPr>
          <p:cNvPr id="305" name="Линия"/>
          <p:cNvSpPr/>
          <p:nvPr/>
        </p:nvSpPr>
        <p:spPr>
          <a:xfrm flipH="1" flipV="1">
            <a:off x="4395254" y="4213873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6" name="Прямоугольник"/>
          <p:cNvSpPr/>
          <p:nvPr/>
        </p:nvSpPr>
        <p:spPr>
          <a:xfrm>
            <a:off x="8082107" y="3291768"/>
            <a:ext cx="532825" cy="5412607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7" name="Линия"/>
          <p:cNvSpPr/>
          <p:nvPr/>
        </p:nvSpPr>
        <p:spPr>
          <a:xfrm flipH="1" flipV="1">
            <a:off x="4395254" y="5510855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8" name="Линия"/>
          <p:cNvSpPr/>
          <p:nvPr/>
        </p:nvSpPr>
        <p:spPr>
          <a:xfrm flipH="1">
            <a:off x="4395254" y="6845937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09" name="Линия"/>
          <p:cNvSpPr/>
          <p:nvPr/>
        </p:nvSpPr>
        <p:spPr>
          <a:xfrm flipH="1">
            <a:off x="4395254" y="7574305"/>
            <a:ext cx="367281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10" name="Read/Write Event"/>
          <p:cNvSpPr txBox="1"/>
          <p:nvPr/>
        </p:nvSpPr>
        <p:spPr>
          <a:xfrm>
            <a:off x="5153430" y="3830332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11" name="Read/Write Event"/>
          <p:cNvSpPr txBox="1"/>
          <p:nvPr/>
        </p:nvSpPr>
        <p:spPr>
          <a:xfrm>
            <a:off x="5153430" y="5127314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12" name="Read/Write Event"/>
          <p:cNvSpPr txBox="1"/>
          <p:nvPr/>
        </p:nvSpPr>
        <p:spPr>
          <a:xfrm>
            <a:off x="5153430" y="6424297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  <p:sp>
        <p:nvSpPr>
          <p:cNvPr id="313" name="Read/Write Event"/>
          <p:cNvSpPr txBox="1"/>
          <p:nvPr/>
        </p:nvSpPr>
        <p:spPr>
          <a:xfrm>
            <a:off x="5153430" y="7099042"/>
            <a:ext cx="21564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Read/Write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Группа"/>
          <p:cNvGrpSpPr/>
          <p:nvPr/>
        </p:nvGrpSpPr>
        <p:grpSpPr>
          <a:xfrm>
            <a:off x="6540982" y="3768834"/>
            <a:ext cx="2301746" cy="3040886"/>
            <a:chOff x="0" y="0"/>
            <a:chExt cx="2301744" cy="3040884"/>
          </a:xfrm>
        </p:grpSpPr>
        <p:sp>
          <p:nvSpPr>
            <p:cNvPr id="315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16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17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18" name="Selector 1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1</a:t>
              </a:r>
            </a:p>
          </p:txBody>
        </p:sp>
        <p:sp>
          <p:nvSpPr>
            <p:cNvPr id="319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20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22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23" name="Tomcat with NIO conn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Tomcat with NIO connector</a:t>
            </a:r>
          </a:p>
        </p:txBody>
      </p:sp>
      <p:sp>
        <p:nvSpPr>
          <p:cNvPr id="324" name="Acceptor…"/>
          <p:cNvSpPr/>
          <p:nvPr/>
        </p:nvSpPr>
        <p:spPr>
          <a:xfrm>
            <a:off x="2659651" y="5299911"/>
            <a:ext cx="1728826" cy="848719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Thread</a:t>
            </a:r>
          </a:p>
        </p:txBody>
      </p:sp>
      <p:sp>
        <p:nvSpPr>
          <p:cNvPr id="325" name="Линия"/>
          <p:cNvSpPr/>
          <p:nvPr/>
        </p:nvSpPr>
        <p:spPr>
          <a:xfrm>
            <a:off x="9190347" y="6159263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332" name="Группа"/>
          <p:cNvGrpSpPr/>
          <p:nvPr/>
        </p:nvGrpSpPr>
        <p:grpSpPr>
          <a:xfrm>
            <a:off x="9968899" y="3686037"/>
            <a:ext cx="2391845" cy="4076467"/>
            <a:chOff x="0" y="0"/>
            <a:chExt cx="2391843" cy="4076466"/>
          </a:xfrm>
        </p:grpSpPr>
        <p:sp>
          <p:nvSpPr>
            <p:cNvPr id="326" name="Прямоугольник с закругленными углами"/>
            <p:cNvSpPr/>
            <p:nvPr/>
          </p:nvSpPr>
          <p:spPr>
            <a:xfrm>
              <a:off x="0" y="0"/>
              <a:ext cx="2391844" cy="4076467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27" name="Thread 1"/>
            <p:cNvSpPr/>
            <p:nvPr/>
          </p:nvSpPr>
          <p:spPr>
            <a:xfrm>
              <a:off x="283306" y="1112656"/>
              <a:ext cx="1825232" cy="497544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1</a:t>
              </a:r>
            </a:p>
          </p:txBody>
        </p:sp>
        <p:sp>
          <p:nvSpPr>
            <p:cNvPr id="328" name="Thread 2"/>
            <p:cNvSpPr/>
            <p:nvPr/>
          </p:nvSpPr>
          <p:spPr>
            <a:xfrm>
              <a:off x="283306" y="1854772"/>
              <a:ext cx="1825232" cy="497545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2</a:t>
              </a:r>
            </a:p>
          </p:txBody>
        </p:sp>
        <p:sp>
          <p:nvSpPr>
            <p:cNvPr id="329" name="Thread n"/>
            <p:cNvSpPr/>
            <p:nvPr/>
          </p:nvSpPr>
          <p:spPr>
            <a:xfrm>
              <a:off x="283306" y="3165760"/>
              <a:ext cx="1825232" cy="497545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Thread n</a:t>
              </a:r>
            </a:p>
          </p:txBody>
        </p:sp>
        <p:sp>
          <p:nvSpPr>
            <p:cNvPr id="330" name="Линия"/>
            <p:cNvSpPr/>
            <p:nvPr/>
          </p:nvSpPr>
          <p:spPr>
            <a:xfrm>
              <a:off x="349340" y="2829729"/>
              <a:ext cx="169316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31" name="Application…"/>
            <p:cNvSpPr txBox="1"/>
            <p:nvPr/>
          </p:nvSpPr>
          <p:spPr>
            <a:xfrm>
              <a:off x="306882" y="171338"/>
              <a:ext cx="1778080" cy="877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pPr>
              <a:r>
                <a:t>Application </a:t>
              </a:r>
            </a:p>
            <a:p>
              <a: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pPr>
              <a:r>
                <a:t>thread pool</a:t>
              </a:r>
            </a:p>
          </p:txBody>
        </p:sp>
      </p:grpSp>
      <p:sp>
        <p:nvSpPr>
          <p:cNvPr id="333" name="N &lt; maxThreads = 200"/>
          <p:cNvSpPr txBox="1"/>
          <p:nvPr/>
        </p:nvSpPr>
        <p:spPr>
          <a:xfrm>
            <a:off x="9774679" y="8018205"/>
            <a:ext cx="27802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&lt; maxThreads = 200</a:t>
            </a:r>
          </a:p>
        </p:txBody>
      </p:sp>
      <p:sp>
        <p:nvSpPr>
          <p:cNvPr id="334" name="Линия"/>
          <p:cNvSpPr/>
          <p:nvPr/>
        </p:nvSpPr>
        <p:spPr>
          <a:xfrm>
            <a:off x="4457684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35" name="Линия"/>
          <p:cNvSpPr/>
          <p:nvPr/>
        </p:nvSpPr>
        <p:spPr>
          <a:xfrm>
            <a:off x="1914300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36" name="Net"/>
          <p:cNvSpPr/>
          <p:nvPr/>
        </p:nvSpPr>
        <p:spPr>
          <a:xfrm>
            <a:off x="651753" y="4954336"/>
            <a:ext cx="1193340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grpSp>
        <p:nvGrpSpPr>
          <p:cNvPr id="343" name="Группа"/>
          <p:cNvGrpSpPr/>
          <p:nvPr/>
        </p:nvGrpSpPr>
        <p:grpSpPr>
          <a:xfrm>
            <a:off x="6147291" y="4308826"/>
            <a:ext cx="2301745" cy="3040886"/>
            <a:chOff x="0" y="0"/>
            <a:chExt cx="2301744" cy="3040884"/>
          </a:xfrm>
        </p:grpSpPr>
        <p:sp>
          <p:nvSpPr>
            <p:cNvPr id="337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38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39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40" name="Selector 2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2</a:t>
              </a:r>
            </a:p>
          </p:txBody>
        </p:sp>
        <p:sp>
          <p:nvSpPr>
            <p:cNvPr id="341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42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44" name="Прямоугольник с закругленными углами"/>
          <p:cNvSpPr/>
          <p:nvPr/>
        </p:nvSpPr>
        <p:spPr>
          <a:xfrm>
            <a:off x="5203035" y="2653447"/>
            <a:ext cx="3878554" cy="5534214"/>
          </a:xfrm>
          <a:prstGeom prst="roundRect">
            <a:avLst>
              <a:gd name="adj" fmla="val 16722"/>
            </a:avLst>
          </a:prstGeom>
          <a:ln w="12700">
            <a:solidFill>
              <a:srgbClr val="838787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45" name="Selectors thread pool…"/>
          <p:cNvSpPr txBox="1"/>
          <p:nvPr/>
        </p:nvSpPr>
        <p:spPr>
          <a:xfrm>
            <a:off x="5752170" y="2791177"/>
            <a:ext cx="2780284" cy="78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</a:pPr>
            <a:r>
              <a:t>Selectors thread pool</a:t>
            </a:r>
          </a:p>
          <a:p>
            <a:pPr algn="ctr">
              <a:lnSpc>
                <a:spcPct val="10000"/>
              </a:lnSpc>
            </a:pPr>
            <a:r>
              <a:t>N = CPU cores</a:t>
            </a:r>
          </a:p>
        </p:txBody>
      </p:sp>
      <p:grpSp>
        <p:nvGrpSpPr>
          <p:cNvPr id="352" name="Группа"/>
          <p:cNvGrpSpPr/>
          <p:nvPr/>
        </p:nvGrpSpPr>
        <p:grpSpPr>
          <a:xfrm>
            <a:off x="5756014" y="4870819"/>
            <a:ext cx="2301745" cy="3040886"/>
            <a:chOff x="0" y="0"/>
            <a:chExt cx="2301744" cy="3040884"/>
          </a:xfrm>
        </p:grpSpPr>
        <p:sp>
          <p:nvSpPr>
            <p:cNvPr id="346" name="Прямоугольник с закругленными углами"/>
            <p:cNvSpPr/>
            <p:nvPr/>
          </p:nvSpPr>
          <p:spPr>
            <a:xfrm>
              <a:off x="0" y="0"/>
              <a:ext cx="2301745" cy="3040885"/>
            </a:xfrm>
            <a:prstGeom prst="roundRect">
              <a:avLst>
                <a:gd name="adj" fmla="val 23959"/>
              </a:avLst>
            </a:prstGeom>
            <a:solidFill>
              <a:srgbClr val="13658C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47" name="Socket channel"/>
            <p:cNvSpPr/>
            <p:nvPr/>
          </p:nvSpPr>
          <p:spPr>
            <a:xfrm>
              <a:off x="272634" y="636200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48" name="Линия"/>
            <p:cNvSpPr/>
            <p:nvPr/>
          </p:nvSpPr>
          <p:spPr>
            <a:xfrm>
              <a:off x="336181" y="1948299"/>
              <a:ext cx="16293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349" name="Selector N"/>
            <p:cNvSpPr txBox="1"/>
            <p:nvPr/>
          </p:nvSpPr>
          <p:spPr>
            <a:xfrm>
              <a:off x="483956" y="97898"/>
              <a:ext cx="1333832" cy="47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"/>
                </a:lnSpc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Selector N</a:t>
              </a:r>
            </a:p>
          </p:txBody>
        </p:sp>
        <p:sp>
          <p:nvSpPr>
            <p:cNvPr id="350" name="Socket channel"/>
            <p:cNvSpPr/>
            <p:nvPr/>
          </p:nvSpPr>
          <p:spPr>
            <a:xfrm>
              <a:off x="272634" y="128104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  <p:sp>
          <p:nvSpPr>
            <p:cNvPr id="351" name="Socket channel"/>
            <p:cNvSpPr/>
            <p:nvPr/>
          </p:nvSpPr>
          <p:spPr>
            <a:xfrm>
              <a:off x="272634" y="2133001"/>
              <a:ext cx="1756476" cy="478802"/>
            </a:xfrm>
            <a:prstGeom prst="rect">
              <a:avLst/>
            </a:prstGeom>
            <a:solidFill>
              <a:srgbClr val="0C8E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lvl1pPr>
            </a:lstStyle>
            <a:p>
              <a:pPr/>
              <a:r>
                <a:t>Socket channel</a:t>
              </a:r>
            </a:p>
          </p:txBody>
        </p:sp>
      </p:grpSp>
      <p:sp>
        <p:nvSpPr>
          <p:cNvPr id="353" name="Линия"/>
          <p:cNvSpPr/>
          <p:nvPr/>
        </p:nvSpPr>
        <p:spPr>
          <a:xfrm>
            <a:off x="9190347" y="5724270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54" name="Линия"/>
          <p:cNvSpPr/>
          <p:nvPr/>
        </p:nvSpPr>
        <p:spPr>
          <a:xfrm>
            <a:off x="9190347" y="5289277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57" name="Pros and Con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Pros and Cons</a:t>
            </a:r>
          </a:p>
        </p:txBody>
      </p:sp>
      <p:sp>
        <p:nvSpPr>
          <p:cNvPr id="358" name="Pro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  <a:p>
            <a:pPr lvl="1"/>
            <a:r>
              <a:t>Scalability</a:t>
            </a:r>
          </a:p>
          <a:p>
            <a:pPr lvl="1"/>
            <a:r>
              <a:t>Resource utilization</a:t>
            </a:r>
          </a:p>
          <a:p>
            <a:pPr/>
            <a:r>
              <a:t>Cons</a:t>
            </a:r>
          </a:p>
          <a:p>
            <a:pPr lvl="1"/>
            <a:r>
              <a:t>High complexity</a:t>
            </a:r>
          </a:p>
          <a:p>
            <a:pPr lvl="1"/>
            <a:r>
              <a:t>Combining async with sync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event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based server architecture</a:t>
            </a:r>
          </a:p>
        </p:txBody>
      </p:sp>
      <p:sp>
        <p:nvSpPr>
          <p:cNvPr id="361" name="Event based server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Event based servers</a:t>
            </a:r>
          </a:p>
        </p:txBody>
      </p:sp>
      <p:sp>
        <p:nvSpPr>
          <p:cNvPr id="362" name="Jetty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Jetty</a:t>
            </a:r>
          </a:p>
          <a:p>
            <a:pPr/>
            <a:r>
              <a:t>Tomcat (NIO connector)</a:t>
            </a:r>
          </a:p>
          <a:p>
            <a:pPr/>
            <a:r>
              <a:t>Nginx</a:t>
            </a:r>
          </a:p>
          <a:p>
            <a:pPr/>
            <a:r>
              <a:t>Netty</a:t>
            </a:r>
          </a:p>
          <a:p>
            <a:pPr/>
            <a:r>
              <a:t>Undertow (JBoss Wildfly)</a:t>
            </a:r>
          </a:p>
          <a:p>
            <a:pPr/>
            <a:r>
              <a:t>Node.js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web server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web servers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67" name="@SpringBootApplication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FeedController(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twitterUrl</a:t>
            </a:r>
            <a:r>
              <a:t>: String)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restTemplate </a:t>
            </a:r>
            <a:r>
              <a:t>= RestTemplate()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Feed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A9B7C6"/>
                </a:solidFill>
              </a:rPr>
              <a:t>tweet = </a:t>
            </a:r>
            <a:r>
              <a:t>restTemplate</a:t>
            </a:r>
            <a:r>
              <a:rPr>
                <a:solidFill>
                  <a:srgbClr val="A9B7C6"/>
                </a:solidFill>
              </a:rPr>
              <a:t>.</a:t>
            </a:r>
            <a:r>
              <a:rPr i="1">
                <a:solidFill>
                  <a:srgbClr val="FFC66E"/>
                </a:solidFill>
              </a:rPr>
              <a:t>getForObject</a:t>
            </a:r>
            <a:r>
              <a:rPr>
                <a:solidFill>
                  <a:srgbClr val="A9B7C6"/>
                </a:solidFill>
              </a:rPr>
              <a:t>&lt;Tweet&gt;(</a:t>
            </a:r>
            <a:r>
              <a:t>twitterUrl </a:t>
            </a:r>
            <a:r>
              <a:rPr>
                <a:solidFill>
                  <a:srgbClr val="A9B7C6"/>
                </a:solidFill>
              </a:rPr>
              <a:t>+ 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)!!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Feed(tweet.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68" name="Spring boot 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blocking servlet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71" name="data class Tweet(val user: String, val text: List&lt;String&gt;)…"/>
          <p:cNvSpPr txBox="1"/>
          <p:nvPr>
            <p:ph type="body" idx="14"/>
          </p:nvPr>
        </p:nvSpPr>
        <p:spPr>
          <a:xfrm>
            <a:off x="406399" y="2791177"/>
            <a:ext cx="12192002" cy="65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FeedController(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twitterUrl</a:t>
            </a:r>
            <a:r>
              <a:t>: String)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restTemplate </a:t>
            </a:r>
            <a:r>
              <a:t>= AsyncRestTemplate()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DeferredResult&lt;Feed&gt;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dferredResult = DeferredResult&lt;Feed&gt;()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restTemplate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9B7C6"/>
                </a:solidFill>
              </a:rPr>
              <a:t>.exchange(</a:t>
            </a:r>
            <a:r>
              <a:t>twitterUrl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HttpMethod.</a:t>
            </a:r>
            <a:r>
              <a:t>GET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entity()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Tweet::</a:t>
            </a:r>
            <a:r>
              <a:rPr>
                <a:solidFill>
                  <a:srgbClr val="CC7831"/>
                </a:solidFill>
              </a:rPr>
              <a:t>class</a:t>
            </a:r>
            <a:r>
              <a:rPr>
                <a:solidFill>
                  <a:srgbClr val="A9B7C6"/>
                </a:solidFill>
              </a:rPr>
              <a:t>.</a:t>
            </a:r>
            <a:r>
              <a:rPr i="1"/>
              <a:t>java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.addCallback(</a:t>
            </a:r>
            <a:r>
              <a:rPr b="1"/>
              <a:t>{ </a:t>
            </a:r>
            <a:r>
              <a:t>success </a:t>
            </a:r>
            <a:r>
              <a:rPr b="1"/>
              <a:t>-&gt;</a:t>
            </a:r>
            <a:endParaRPr b="1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   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feed = Feed(success.</a:t>
            </a:r>
            <a:r>
              <a:rPr i="1">
                <a:solidFill>
                  <a:srgbClr val="9876AA"/>
                </a:solidFill>
              </a:rPr>
              <a:t>body</a:t>
            </a:r>
            <a:r>
              <a:t>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dferredResult.setResult(feed)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 b="1"/>
              <a:t>}</a:t>
            </a:r>
            <a:r>
              <a:rPr>
                <a:solidFill>
                  <a:srgbClr val="CC7831"/>
                </a:solidFill>
              </a:rPr>
              <a:t>, </a:t>
            </a:r>
            <a:r>
              <a:rPr b="1"/>
              <a:t>{ </a:t>
            </a:r>
            <a:r>
              <a:t>fail </a:t>
            </a:r>
            <a:r>
              <a:rPr b="1"/>
              <a:t>-&gt; </a:t>
            </a:r>
            <a:r>
              <a:rPr i="1"/>
              <a:t>println</a:t>
            </a:r>
            <a:r>
              <a:t>(fail) </a:t>
            </a:r>
            <a:r>
              <a:rPr b="1"/>
              <a:t>}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dferredResult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72" name="Spring boot non-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non-blocking servlet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75" name="@SpringBootApplication…"/>
          <p:cNvSpPr txBox="1"/>
          <p:nvPr>
            <p:ph type="body" idx="14"/>
          </p:nvPr>
        </p:nvSpPr>
        <p:spPr>
          <a:xfrm>
            <a:off x="406399" y="2791177"/>
            <a:ext cx="12192002" cy="65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Application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Tweet(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user</a:t>
            </a:r>
            <a:r>
              <a:t>: String</a:t>
            </a:r>
            <a:r>
              <a:rPr>
                <a:solidFill>
                  <a:srgbClr val="CC7831"/>
                </a:solidFill>
              </a:rPr>
              <a:t>, val 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data class </a:t>
            </a:r>
            <a:r>
              <a:t>Feed(</a:t>
            </a: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posts</a:t>
            </a:r>
            <a:r>
              <a:t>: List&lt;String&gt;)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@RestController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FeedHandler(twitterUrl: String)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twitterClient</a:t>
            </a:r>
            <a:r>
              <a:t>: WebClient = WebClient.create(twitterUrl)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getTweet</a:t>
            </a:r>
            <a:r>
              <a:t>() = </a:t>
            </a:r>
            <a:r>
              <a:rPr>
                <a:solidFill>
                  <a:srgbClr val="9876AA"/>
                </a:solidFill>
              </a:rPr>
              <a:t>twitterClient</a:t>
            </a:r>
            <a:r>
              <a:t>.get().retrieve().</a:t>
            </a:r>
            <a:r>
              <a:rPr i="1">
                <a:solidFill>
                  <a:srgbClr val="FFC66E"/>
                </a:solidFill>
              </a:rPr>
              <a:t>bodyToMono</a:t>
            </a:r>
            <a:r>
              <a:t>&lt;Tweet&gt;()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9876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@GetMapping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"/tweet"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tweet</a:t>
            </a:r>
            <a:r>
              <a:t>(): Mono&lt;Feed&gt;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getTweet().map </a:t>
            </a:r>
            <a:r>
              <a:rPr b="1"/>
              <a:t>{ </a:t>
            </a:r>
            <a:r>
              <a:t>Feed(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text</a:t>
            </a:r>
            <a:r>
              <a:t>) </a:t>
            </a:r>
            <a:r>
              <a:rPr b="1"/>
              <a:t>}</a:t>
            </a:r>
            <a:endParaRPr b="1"/>
          </a:p>
          <a:p>
            <a:pPr defTabSz="457200">
              <a:spcBef>
                <a:spcPts val="0"/>
              </a:spcBef>
              <a:defRPr b="1"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runApplication</a:t>
            </a:r>
            <a:r>
              <a:t>&lt;Application&gt;(*args)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76" name="Spring boot WebFl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WebFlux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Линия"/>
          <p:cNvSpPr/>
          <p:nvPr/>
        </p:nvSpPr>
        <p:spPr>
          <a:xfrm flipV="1">
            <a:off x="2886403" y="2438399"/>
            <a:ext cx="1" cy="66929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79" name="Линия"/>
          <p:cNvSpPr/>
          <p:nvPr/>
        </p:nvSpPr>
        <p:spPr>
          <a:xfrm flipV="1">
            <a:off x="10222727" y="2438399"/>
            <a:ext cx="1" cy="66903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0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381" name="Прямоугольник"/>
          <p:cNvSpPr/>
          <p:nvPr/>
        </p:nvSpPr>
        <p:spPr>
          <a:xfrm>
            <a:off x="2619991" y="4233841"/>
            <a:ext cx="532826" cy="2437306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2" name="Прямоугольник"/>
          <p:cNvSpPr/>
          <p:nvPr/>
        </p:nvSpPr>
        <p:spPr>
          <a:xfrm>
            <a:off x="2619991" y="3192382"/>
            <a:ext cx="532826" cy="1045922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3" name="Application"/>
          <p:cNvSpPr txBox="1"/>
          <p:nvPr/>
        </p:nvSpPr>
        <p:spPr>
          <a:xfrm>
            <a:off x="1929786" y="1740159"/>
            <a:ext cx="1913236" cy="6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9956315" y="2717115"/>
            <a:ext cx="532825" cy="501205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5" name="Линия"/>
          <p:cNvSpPr/>
          <p:nvPr/>
        </p:nvSpPr>
        <p:spPr>
          <a:xfrm flipH="1" flipV="1">
            <a:off x="3354893" y="3212697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6" name="Kernel"/>
          <p:cNvSpPr txBox="1"/>
          <p:nvPr/>
        </p:nvSpPr>
        <p:spPr>
          <a:xfrm>
            <a:off x="9607519" y="1786440"/>
            <a:ext cx="1230417" cy="58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387" name="Read request from client"/>
          <p:cNvSpPr txBox="1"/>
          <p:nvPr/>
        </p:nvSpPr>
        <p:spPr>
          <a:xfrm>
            <a:off x="5072221" y="2745467"/>
            <a:ext cx="2964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request from client</a:t>
            </a:r>
          </a:p>
        </p:txBody>
      </p:sp>
      <p:sp>
        <p:nvSpPr>
          <p:cNvPr id="388" name="Линия"/>
          <p:cNvSpPr/>
          <p:nvPr/>
        </p:nvSpPr>
        <p:spPr>
          <a:xfrm flipH="1" flipV="1">
            <a:off x="3302727" y="4239683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89" name="Send request /tweet (register callback)"/>
          <p:cNvSpPr txBox="1"/>
          <p:nvPr/>
        </p:nvSpPr>
        <p:spPr>
          <a:xfrm>
            <a:off x="4282917" y="3733089"/>
            <a:ext cx="46088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request /tweet (register callback)</a:t>
            </a:r>
          </a:p>
        </p:txBody>
      </p:sp>
      <p:sp>
        <p:nvSpPr>
          <p:cNvPr id="390" name="Прямоугольник"/>
          <p:cNvSpPr/>
          <p:nvPr/>
        </p:nvSpPr>
        <p:spPr>
          <a:xfrm>
            <a:off x="9956315" y="4209095"/>
            <a:ext cx="532825" cy="2486798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91" name="Прямоугольник"/>
          <p:cNvSpPr/>
          <p:nvPr/>
        </p:nvSpPr>
        <p:spPr>
          <a:xfrm>
            <a:off x="2619991" y="6662061"/>
            <a:ext cx="532826" cy="1321250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92" name="Линия"/>
          <p:cNvSpPr/>
          <p:nvPr/>
        </p:nvSpPr>
        <p:spPr>
          <a:xfrm flipH="1" flipV="1">
            <a:off x="3224862" y="6673380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93" name="Callback with response from /tweet"/>
          <p:cNvSpPr txBox="1"/>
          <p:nvPr/>
        </p:nvSpPr>
        <p:spPr>
          <a:xfrm>
            <a:off x="4438999" y="6186337"/>
            <a:ext cx="42311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Callback with response from /tweet</a:t>
            </a:r>
          </a:p>
        </p:txBody>
      </p:sp>
      <p:sp>
        <p:nvSpPr>
          <p:cNvPr id="394" name="Линия"/>
          <p:cNvSpPr/>
          <p:nvPr/>
        </p:nvSpPr>
        <p:spPr>
          <a:xfrm flipH="1" flipV="1">
            <a:off x="3302727" y="7946202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95" name="Send answer to client"/>
          <p:cNvSpPr txBox="1"/>
          <p:nvPr/>
        </p:nvSpPr>
        <p:spPr>
          <a:xfrm>
            <a:off x="5282915" y="7473244"/>
            <a:ext cx="26088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answer to client</a:t>
            </a:r>
          </a:p>
        </p:txBody>
      </p:sp>
      <p:sp>
        <p:nvSpPr>
          <p:cNvPr id="396" name="Прямоугольник"/>
          <p:cNvSpPr/>
          <p:nvPr/>
        </p:nvSpPr>
        <p:spPr>
          <a:xfrm>
            <a:off x="9956315" y="7943376"/>
            <a:ext cx="532825" cy="7112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397" name="Прямоугольник"/>
          <p:cNvSpPr/>
          <p:nvPr/>
        </p:nvSpPr>
        <p:spPr>
          <a:xfrm>
            <a:off x="2619991" y="7975785"/>
            <a:ext cx="532826" cy="893678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Линия"/>
          <p:cNvSpPr/>
          <p:nvPr/>
        </p:nvSpPr>
        <p:spPr>
          <a:xfrm flipV="1">
            <a:off x="2886404" y="2438399"/>
            <a:ext cx="1" cy="66929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0" name="Линия"/>
          <p:cNvSpPr/>
          <p:nvPr/>
        </p:nvSpPr>
        <p:spPr>
          <a:xfrm flipV="1">
            <a:off x="10222727" y="2442390"/>
            <a:ext cx="1" cy="668632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1" name="Web server Examp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Examples</a:t>
            </a:r>
          </a:p>
        </p:txBody>
      </p:sp>
      <p:sp>
        <p:nvSpPr>
          <p:cNvPr id="402" name="Прямоугольник"/>
          <p:cNvSpPr/>
          <p:nvPr/>
        </p:nvSpPr>
        <p:spPr>
          <a:xfrm>
            <a:off x="2619991" y="2862387"/>
            <a:ext cx="532826" cy="5716435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3" name="Прямоугольник"/>
          <p:cNvSpPr/>
          <p:nvPr/>
        </p:nvSpPr>
        <p:spPr>
          <a:xfrm>
            <a:off x="9956315" y="2717115"/>
            <a:ext cx="532825" cy="501205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4" name="Линия"/>
          <p:cNvSpPr/>
          <p:nvPr/>
        </p:nvSpPr>
        <p:spPr>
          <a:xfrm flipH="1" flipV="1">
            <a:off x="3354893" y="3212697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5" name="Read request from client"/>
          <p:cNvSpPr txBox="1"/>
          <p:nvPr/>
        </p:nvSpPr>
        <p:spPr>
          <a:xfrm>
            <a:off x="5104988" y="2745467"/>
            <a:ext cx="2964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request from client</a:t>
            </a:r>
          </a:p>
        </p:txBody>
      </p:sp>
      <p:sp>
        <p:nvSpPr>
          <p:cNvPr id="406" name="Линия"/>
          <p:cNvSpPr/>
          <p:nvPr/>
        </p:nvSpPr>
        <p:spPr>
          <a:xfrm flipH="1" flipV="1">
            <a:off x="3302727" y="4239683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7" name="Send request /tweet"/>
          <p:cNvSpPr txBox="1"/>
          <p:nvPr/>
        </p:nvSpPr>
        <p:spPr>
          <a:xfrm>
            <a:off x="5349844" y="3733089"/>
            <a:ext cx="24749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request /tweet</a:t>
            </a:r>
          </a:p>
        </p:txBody>
      </p:sp>
      <p:sp>
        <p:nvSpPr>
          <p:cNvPr id="408" name="Прямоугольник"/>
          <p:cNvSpPr/>
          <p:nvPr/>
        </p:nvSpPr>
        <p:spPr>
          <a:xfrm>
            <a:off x="9956315" y="4209095"/>
            <a:ext cx="532825" cy="2486798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09" name="Линия"/>
          <p:cNvSpPr/>
          <p:nvPr/>
        </p:nvSpPr>
        <p:spPr>
          <a:xfrm flipH="1" flipV="1">
            <a:off x="3224862" y="6673380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0" name="Read response from /tweet"/>
          <p:cNvSpPr txBox="1"/>
          <p:nvPr/>
        </p:nvSpPr>
        <p:spPr>
          <a:xfrm>
            <a:off x="4954366" y="6186337"/>
            <a:ext cx="32659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Read response from /tweet</a:t>
            </a:r>
          </a:p>
        </p:txBody>
      </p:sp>
      <p:sp>
        <p:nvSpPr>
          <p:cNvPr id="411" name="Линия"/>
          <p:cNvSpPr/>
          <p:nvPr/>
        </p:nvSpPr>
        <p:spPr>
          <a:xfrm flipH="1" flipV="1">
            <a:off x="3302727" y="7946202"/>
            <a:ext cx="639934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2" name="Send answer to client"/>
          <p:cNvSpPr txBox="1"/>
          <p:nvPr/>
        </p:nvSpPr>
        <p:spPr>
          <a:xfrm>
            <a:off x="5282915" y="7473244"/>
            <a:ext cx="26088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Send answer to client</a:t>
            </a:r>
          </a:p>
        </p:txBody>
      </p:sp>
      <p:sp>
        <p:nvSpPr>
          <p:cNvPr id="413" name="Прямоугольник"/>
          <p:cNvSpPr/>
          <p:nvPr/>
        </p:nvSpPr>
        <p:spPr>
          <a:xfrm>
            <a:off x="9956315" y="7943376"/>
            <a:ext cx="532825" cy="7112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4" name="Прямоугольник"/>
          <p:cNvSpPr/>
          <p:nvPr/>
        </p:nvSpPr>
        <p:spPr>
          <a:xfrm>
            <a:off x="2619991" y="2717115"/>
            <a:ext cx="532826" cy="50120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5" name="Прямоугольник"/>
          <p:cNvSpPr/>
          <p:nvPr/>
        </p:nvSpPr>
        <p:spPr>
          <a:xfrm>
            <a:off x="2619991" y="4299093"/>
            <a:ext cx="532826" cy="23068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6" name="Прямоугольник"/>
          <p:cNvSpPr/>
          <p:nvPr/>
        </p:nvSpPr>
        <p:spPr>
          <a:xfrm>
            <a:off x="2619991" y="7974669"/>
            <a:ext cx="532826" cy="711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417" name="Application"/>
          <p:cNvSpPr txBox="1"/>
          <p:nvPr/>
        </p:nvSpPr>
        <p:spPr>
          <a:xfrm>
            <a:off x="1929786" y="1740159"/>
            <a:ext cx="1913236" cy="6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18" name="Kernel"/>
          <p:cNvSpPr txBox="1"/>
          <p:nvPr/>
        </p:nvSpPr>
        <p:spPr>
          <a:xfrm>
            <a:off x="9607519" y="1786440"/>
            <a:ext cx="1230417" cy="58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35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Thread(Worker(socket)).start()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36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erformance Comparison of Web Servers Architectu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Comparison of Web Servers Architectures</a:t>
            </a:r>
          </a:p>
        </p:txBody>
      </p:sp>
      <p:sp>
        <p:nvSpPr>
          <p:cNvPr id="421" name="Spring boot 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blocking servlet</a:t>
            </a:r>
          </a:p>
        </p:txBody>
      </p:sp>
      <p:pic>
        <p:nvPicPr>
          <p:cNvPr id="4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16" y="3584128"/>
            <a:ext cx="12211168" cy="4927789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IaaS: VScale, OS: Debian 9 x64, core: 1, memory: 1gb"/>
          <p:cNvSpPr txBox="1"/>
          <p:nvPr/>
        </p:nvSpPr>
        <p:spPr>
          <a:xfrm>
            <a:off x="3334385" y="8850019"/>
            <a:ext cx="63360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IaaS: VScale, OS: Debian 9 x64, core: 1, memory: 1gb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erformance Comparison of Web Servers Architectur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Comparison of Web Servers Architectures</a:t>
            </a:r>
          </a:p>
        </p:txBody>
      </p:sp>
      <p:sp>
        <p:nvSpPr>
          <p:cNvPr id="426" name="Spring boot non-blocking serv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Spring boot non-blocking servlet</a:t>
            </a:r>
          </a:p>
        </p:txBody>
      </p:sp>
      <p:pic>
        <p:nvPicPr>
          <p:cNvPr id="42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3587344"/>
            <a:ext cx="12192002" cy="4921357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IaaS: VScale, OS: Debian 9 x64, core: 1, memory: 1gb"/>
          <p:cNvSpPr txBox="1"/>
          <p:nvPr/>
        </p:nvSpPr>
        <p:spPr>
          <a:xfrm>
            <a:off x="3334385" y="8850019"/>
            <a:ext cx="63360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/>
            <a:r>
              <a:t>IaaS: VScale, OS: Debian 9 x64, core: 1, memory: 1gb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33" name="When to Block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When to Block</a:t>
            </a:r>
          </a:p>
        </p:txBody>
      </p:sp>
      <p:sp>
        <p:nvSpPr>
          <p:cNvPr id="434" name="Highly CPU-bound work load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Highly CPU-bound work loads</a:t>
            </a:r>
          </a:p>
          <a:p>
            <a:pPr/>
            <a:r>
              <a:t>Desire operational simplicity</a:t>
            </a:r>
          </a:p>
          <a:p>
            <a:pPr/>
            <a:r>
              <a:t>Desire development simplicity</a:t>
            </a:r>
          </a:p>
          <a:p>
            <a:pPr/>
            <a:r>
              <a:t>Legacy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37" name="When not to Block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When not to Block</a:t>
            </a:r>
          </a:p>
        </p:txBody>
      </p:sp>
      <p:sp>
        <p:nvSpPr>
          <p:cNvPr id="438" name="Highly I/O-bound workloads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Highly I/O-bound workloads</a:t>
            </a:r>
          </a:p>
          <a:p>
            <a:pPr/>
            <a:r>
              <a:t>Long request and/or large files</a:t>
            </a:r>
          </a:p>
          <a:p>
            <a:pPr/>
            <a:r>
              <a:t>Streaming data from queues</a:t>
            </a:r>
          </a:p>
          <a:p>
            <a:pPr/>
            <a:r>
              <a:t>Massive amounts of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41" name="Concurrent programming model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Concurrent programming models</a:t>
            </a:r>
          </a:p>
        </p:txBody>
      </p:sp>
      <p:sp>
        <p:nvSpPr>
          <p:cNvPr id="442" name="Callback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Callback</a:t>
            </a:r>
          </a:p>
          <a:p>
            <a:pPr/>
            <a:r>
              <a:t>Coroutines (Quasar)</a:t>
            </a:r>
          </a:p>
          <a:p>
            <a:pPr/>
            <a:r>
              <a:t>Reactive (RxJava, ReactiveX)</a:t>
            </a:r>
          </a:p>
          <a:p>
            <a:pPr/>
            <a:r>
              <a:t>Actors (Akka)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onclus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45" name="Contacts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Contacts</a:t>
            </a:r>
          </a:p>
        </p:txBody>
      </p:sp>
      <p:sp>
        <p:nvSpPr>
          <p:cNvPr id="446" name="https://github.com/neherim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https://github.com/neherim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39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Thread(Worker(socket)).start()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Worker(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: Socket) : Runnable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requestStream = BufferedReader(InputStreamReader(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.getInputStream()))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 = requestStream.readLine()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 = request.</a:t>
            </a:r>
            <a:r>
              <a:rPr i="1">
                <a:solidFill>
                  <a:srgbClr val="FFC66E"/>
                </a:solidFill>
              </a:rPr>
              <a:t>toUpperCase</a:t>
            </a:r>
            <a:r>
              <a:t>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responseStream = PrintWriter(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.getOutputStream())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responseStream.print(response)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.close()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0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43" name="fun main(args: Array&lt;String&gt;) {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(args: Array&lt;String&gt;)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threadPool = Executors.newFixedThreadPool(</a:t>
            </a:r>
            <a:r>
              <a:rPr>
                <a:solidFill>
                  <a:srgbClr val="6897BB"/>
                </a:solidFill>
              </a:rPr>
              <a:t>10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server = ServerSocket(</a:t>
            </a:r>
            <a:r>
              <a:rPr>
                <a:solidFill>
                  <a:srgbClr val="6897BB"/>
                </a:solidFill>
              </a:rPr>
              <a:t>8080</a:t>
            </a:r>
            <a:r>
              <a:t>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while </a:t>
            </a:r>
            <a:r>
              <a:rPr>
                <a:solidFill>
                  <a:srgbClr val="A9B7C6"/>
                </a:solidFill>
              </a:rPr>
              <a:t>(</a:t>
            </a:r>
            <a:r>
              <a:t>true</a:t>
            </a:r>
            <a:r>
              <a:rPr>
                <a:solidFill>
                  <a:srgbClr val="A9B7C6"/>
                </a:solidFill>
              </a:rPr>
              <a:t>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socket = server.accept()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threadPool.submit(Worker(socket))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Worker(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: Socket) : Runnable {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8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requestStream = BufferedReader(InputStreamReader(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.getInputStream()))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request = requestStream.readLine()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 = request.</a:t>
            </a:r>
            <a:r>
              <a:rPr i="1">
                <a:solidFill>
                  <a:srgbClr val="FFC66E"/>
                </a:solidFill>
              </a:rPr>
              <a:t>toUpperCase</a:t>
            </a:r>
            <a:r>
              <a:t>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responseStream = PrintWriter(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.getOutputStream())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responseStream.print(response)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socket</a:t>
            </a:r>
            <a:r>
              <a:t>.close()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18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4" name="Thread per connection. Thread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connection. Thread 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 с закругленными углами"/>
          <p:cNvSpPr/>
          <p:nvPr/>
        </p:nvSpPr>
        <p:spPr>
          <a:xfrm>
            <a:off x="8743040" y="3901607"/>
            <a:ext cx="2763302" cy="4292831"/>
          </a:xfrm>
          <a:prstGeom prst="roundRect">
            <a:avLst>
              <a:gd name="adj" fmla="val 18527"/>
            </a:avLst>
          </a:prstGeom>
          <a:solidFill>
            <a:srgbClr val="13658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47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48" name="Thread per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Thread per connection</a:t>
            </a:r>
          </a:p>
        </p:txBody>
      </p:sp>
      <p:sp>
        <p:nvSpPr>
          <p:cNvPr id="149" name="Net"/>
          <p:cNvSpPr/>
          <p:nvPr/>
        </p:nvSpPr>
        <p:spPr>
          <a:xfrm>
            <a:off x="1498458" y="5278088"/>
            <a:ext cx="1193340" cy="1539869"/>
          </a:xfrm>
          <a:prstGeom prst="rect">
            <a:avLst/>
          </a:prstGeom>
          <a:solidFill>
            <a:srgbClr val="13658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Net</a:t>
            </a:r>
          </a:p>
        </p:txBody>
      </p:sp>
      <p:sp>
        <p:nvSpPr>
          <p:cNvPr id="150" name="Acceptor…"/>
          <p:cNvSpPr/>
          <p:nvPr/>
        </p:nvSpPr>
        <p:spPr>
          <a:xfrm>
            <a:off x="3533678" y="5486904"/>
            <a:ext cx="2157158" cy="1122237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Acceptor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loop</a:t>
            </a:r>
          </a:p>
        </p:txBody>
      </p:sp>
      <p:sp>
        <p:nvSpPr>
          <p:cNvPr id="151" name="Thread 1"/>
          <p:cNvSpPr/>
          <p:nvPr/>
        </p:nvSpPr>
        <p:spPr>
          <a:xfrm>
            <a:off x="9096081" y="4514007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152" name="Thread 2"/>
          <p:cNvSpPr/>
          <p:nvPr/>
        </p:nvSpPr>
        <p:spPr>
          <a:xfrm>
            <a:off x="9096081" y="5496198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153" name="Thread n"/>
          <p:cNvSpPr/>
          <p:nvPr/>
        </p:nvSpPr>
        <p:spPr>
          <a:xfrm>
            <a:off x="9096081" y="6960464"/>
            <a:ext cx="2157158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Thread n</a:t>
            </a:r>
          </a:p>
        </p:txBody>
      </p:sp>
      <p:sp>
        <p:nvSpPr>
          <p:cNvPr id="154" name="Линия"/>
          <p:cNvSpPr/>
          <p:nvPr/>
        </p:nvSpPr>
        <p:spPr>
          <a:xfrm>
            <a:off x="9368364" y="6590281"/>
            <a:ext cx="15126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55" name="Линия"/>
          <p:cNvSpPr/>
          <p:nvPr/>
        </p:nvSpPr>
        <p:spPr>
          <a:xfrm>
            <a:off x="8013731" y="6048022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grpSp>
        <p:nvGrpSpPr>
          <p:cNvPr id="163" name="Группа"/>
          <p:cNvGrpSpPr/>
          <p:nvPr/>
        </p:nvGrpSpPr>
        <p:grpSpPr>
          <a:xfrm>
            <a:off x="6466961" y="5677871"/>
            <a:ext cx="1499954" cy="740303"/>
            <a:chOff x="0" y="0"/>
            <a:chExt cx="1499953" cy="740301"/>
          </a:xfrm>
        </p:grpSpPr>
        <p:sp>
          <p:nvSpPr>
            <p:cNvPr id="156" name="Прямоугольник"/>
            <p:cNvSpPr/>
            <p:nvPr/>
          </p:nvSpPr>
          <p:spPr>
            <a:xfrm>
              <a:off x="0" y="8200"/>
              <a:ext cx="1499954" cy="723901"/>
            </a:xfrm>
            <a:prstGeom prst="rect">
              <a:avLst/>
            </a:prstGeom>
            <a:solidFill>
              <a:srgbClr val="13658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57" name="Линия"/>
            <p:cNvSpPr/>
            <p:nvPr/>
          </p:nvSpPr>
          <p:spPr>
            <a:xfrm flipH="1">
              <a:off x="227380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58" name="Линия"/>
            <p:cNvSpPr/>
            <p:nvPr/>
          </p:nvSpPr>
          <p:spPr>
            <a:xfrm flipH="1">
              <a:off x="440009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59" name="Линия"/>
            <p:cNvSpPr/>
            <p:nvPr/>
          </p:nvSpPr>
          <p:spPr>
            <a:xfrm flipH="1">
              <a:off x="65263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0" name="Линия"/>
            <p:cNvSpPr/>
            <p:nvPr/>
          </p:nvSpPr>
          <p:spPr>
            <a:xfrm flipH="1">
              <a:off x="855717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1" name="Линия"/>
            <p:cNvSpPr/>
            <p:nvPr/>
          </p:nvSpPr>
          <p:spPr>
            <a:xfrm flipH="1">
              <a:off x="1068345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  <p:sp>
          <p:nvSpPr>
            <p:cNvPr id="162" name="Линия"/>
            <p:cNvSpPr/>
            <p:nvPr/>
          </p:nvSpPr>
          <p:spPr>
            <a:xfrm flipH="1">
              <a:off x="1280974" y="0"/>
              <a:ext cx="1" cy="7403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Alternate"/>
                </a:defRPr>
              </a:pPr>
            </a:p>
          </p:txBody>
        </p:sp>
      </p:grpSp>
      <p:sp>
        <p:nvSpPr>
          <p:cNvPr id="164" name="Линия"/>
          <p:cNvSpPr/>
          <p:nvPr/>
        </p:nvSpPr>
        <p:spPr>
          <a:xfrm>
            <a:off x="5744002" y="6048022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65" name="Линия"/>
          <p:cNvSpPr/>
          <p:nvPr/>
        </p:nvSpPr>
        <p:spPr>
          <a:xfrm>
            <a:off x="2744963" y="6048022"/>
            <a:ext cx="676144" cy="1"/>
          </a:xfrm>
          <a:prstGeom prst="line">
            <a:avLst/>
          </a:prstGeom>
          <a:ln w="38100">
            <a:solidFill>
              <a:srgbClr val="13658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68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sp>
        <p:nvSpPr>
          <p:cNvPr id="169" name="WORK"/>
          <p:cNvSpPr/>
          <p:nvPr/>
        </p:nvSpPr>
        <p:spPr>
          <a:xfrm>
            <a:off x="1633447" y="4323169"/>
            <a:ext cx="9174787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170" name="IO"/>
          <p:cNvSpPr/>
          <p:nvPr/>
        </p:nvSpPr>
        <p:spPr>
          <a:xfrm>
            <a:off x="1025273" y="4323169"/>
            <a:ext cx="610522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71" name="IO"/>
          <p:cNvSpPr/>
          <p:nvPr/>
        </p:nvSpPr>
        <p:spPr>
          <a:xfrm>
            <a:off x="10818585" y="4323169"/>
            <a:ext cx="610523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74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sp>
        <p:nvSpPr>
          <p:cNvPr id="175" name="WORK"/>
          <p:cNvSpPr/>
          <p:nvPr/>
        </p:nvSpPr>
        <p:spPr>
          <a:xfrm>
            <a:off x="1633447" y="4323169"/>
            <a:ext cx="9174787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176" name="IO"/>
          <p:cNvSpPr/>
          <p:nvPr/>
        </p:nvSpPr>
        <p:spPr>
          <a:xfrm>
            <a:off x="1025273" y="4323169"/>
            <a:ext cx="610522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77" name="IO"/>
          <p:cNvSpPr/>
          <p:nvPr/>
        </p:nvSpPr>
        <p:spPr>
          <a:xfrm>
            <a:off x="10818585" y="4323169"/>
            <a:ext cx="610523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78" name="Expectation"/>
          <p:cNvSpPr txBox="1"/>
          <p:nvPr/>
        </p:nvSpPr>
        <p:spPr>
          <a:xfrm>
            <a:off x="5055437" y="3123875"/>
            <a:ext cx="23308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8DCDEC"/>
                </a:solidFill>
              </a:defRPr>
            </a:lvl1pPr>
          </a:lstStyle>
          <a:p>
            <a:pPr/>
            <a:r>
              <a:t>Expectation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read based server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based server architecture</a:t>
            </a:r>
          </a:p>
        </p:txBody>
      </p:sp>
      <p:sp>
        <p:nvSpPr>
          <p:cNvPr id="181" name="Worker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cap="none" sz="4200"/>
            </a:lvl1pPr>
          </a:lstStyle>
          <a:p>
            <a:pPr/>
            <a:r>
              <a:t>Worker thread</a:t>
            </a:r>
          </a:p>
        </p:txBody>
      </p:sp>
      <p:sp>
        <p:nvSpPr>
          <p:cNvPr id="182" name="WORK"/>
          <p:cNvSpPr/>
          <p:nvPr/>
        </p:nvSpPr>
        <p:spPr>
          <a:xfrm>
            <a:off x="1633447" y="4323169"/>
            <a:ext cx="9174787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183" name="IO"/>
          <p:cNvSpPr/>
          <p:nvPr/>
        </p:nvSpPr>
        <p:spPr>
          <a:xfrm>
            <a:off x="1025273" y="4323169"/>
            <a:ext cx="610522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84" name="IO"/>
          <p:cNvSpPr/>
          <p:nvPr/>
        </p:nvSpPr>
        <p:spPr>
          <a:xfrm>
            <a:off x="10818585" y="4323169"/>
            <a:ext cx="610523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85" name="Expectation"/>
          <p:cNvSpPr txBox="1"/>
          <p:nvPr/>
        </p:nvSpPr>
        <p:spPr>
          <a:xfrm>
            <a:off x="5055437" y="3123876"/>
            <a:ext cx="23308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8DCDEC"/>
                </a:solidFill>
              </a:defRPr>
            </a:lvl1pPr>
          </a:lstStyle>
          <a:p>
            <a:pPr/>
            <a:r>
              <a:t>Expectation</a:t>
            </a:r>
          </a:p>
        </p:txBody>
      </p:sp>
      <p:sp>
        <p:nvSpPr>
          <p:cNvPr id="186" name="WORK"/>
          <p:cNvSpPr/>
          <p:nvPr/>
        </p:nvSpPr>
        <p:spPr>
          <a:xfrm>
            <a:off x="2038738" y="7193045"/>
            <a:ext cx="2062413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187" name="WORK"/>
          <p:cNvSpPr/>
          <p:nvPr/>
        </p:nvSpPr>
        <p:spPr>
          <a:xfrm>
            <a:off x="5938805" y="7193045"/>
            <a:ext cx="3042126" cy="723901"/>
          </a:xfrm>
          <a:prstGeom prst="rect">
            <a:avLst/>
          </a:prstGeom>
          <a:solidFill>
            <a:srgbClr val="0C8E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188" name="IO"/>
          <p:cNvSpPr/>
          <p:nvPr/>
        </p:nvSpPr>
        <p:spPr>
          <a:xfrm>
            <a:off x="1012573" y="7193045"/>
            <a:ext cx="1032992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89" name="IO"/>
          <p:cNvSpPr/>
          <p:nvPr/>
        </p:nvSpPr>
        <p:spPr>
          <a:xfrm>
            <a:off x="4099292" y="7193045"/>
            <a:ext cx="1841371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90" name="IO"/>
          <p:cNvSpPr/>
          <p:nvPr/>
        </p:nvSpPr>
        <p:spPr>
          <a:xfrm>
            <a:off x="8974349" y="7193045"/>
            <a:ext cx="2454759" cy="723901"/>
          </a:xfrm>
          <a:prstGeom prst="rect">
            <a:avLst/>
          </a:prstGeom>
          <a:solidFill>
            <a:srgbClr val="B9144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IO</a:t>
            </a:r>
          </a:p>
        </p:txBody>
      </p:sp>
      <p:sp>
        <p:nvSpPr>
          <p:cNvPr id="191" name="Reality"/>
          <p:cNvSpPr txBox="1"/>
          <p:nvPr/>
        </p:nvSpPr>
        <p:spPr>
          <a:xfrm>
            <a:off x="5541288" y="5993751"/>
            <a:ext cx="13591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8DCDEC"/>
                </a:solidFill>
              </a:defRPr>
            </a:lvl1pPr>
          </a:lstStyle>
          <a:p>
            <a:pPr/>
            <a:r>
              <a:t>Reality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