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Линия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1pPr>
            <a:lvl2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2pPr>
            <a:lvl3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3pPr>
            <a:lvl4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4pPr>
            <a:lvl5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 - горизонт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Линия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5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1pPr>
            <a:lvl2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2pPr>
            <a:lvl3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3pPr>
            <a:lvl4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4pPr>
            <a:lvl5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 -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Линия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Изображение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Текст заголовка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6" name="Уровень текста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1pPr>
            <a:lvl2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2pPr>
            <a:lvl3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3pPr>
            <a:lvl4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4pPr>
            <a:lvl5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7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-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Текст"/>
          <p:cNvSpPr txBox="1"/>
          <p:nvPr>
            <p:ph type="body" sz="quarter" idx="13"/>
          </p:nvPr>
        </p:nvSpPr>
        <p:spPr>
          <a:xfrm>
            <a:off x="406400" y="457200"/>
            <a:ext cx="12192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algn="r"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45" name="Прямоугольник"/>
          <p:cNvSpPr txBox="1"/>
          <p:nvPr>
            <p:ph type="body" idx="14"/>
          </p:nvPr>
        </p:nvSpPr>
        <p:spPr>
          <a:xfrm>
            <a:off x="406399" y="1525832"/>
            <a:ext cx="12192002" cy="723989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8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- вверху и в текст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"/>
          <p:cNvSpPr txBox="1"/>
          <p:nvPr>
            <p:ph type="body" sz="quarter" idx="13"/>
          </p:nvPr>
        </p:nvSpPr>
        <p:spPr>
          <a:xfrm>
            <a:off x="406400" y="457200"/>
            <a:ext cx="12192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algn="r"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54" name="Прямоугольник"/>
          <p:cNvSpPr txBox="1"/>
          <p:nvPr>
            <p:ph type="body" idx="14"/>
          </p:nvPr>
        </p:nvSpPr>
        <p:spPr>
          <a:xfrm>
            <a:off x="406399" y="2071400"/>
            <a:ext cx="12192002" cy="722118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8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5" name="Текст"/>
          <p:cNvSpPr txBox="1"/>
          <p:nvPr>
            <p:ph type="body" sz="quarter" idx="15"/>
          </p:nvPr>
        </p:nvSpPr>
        <p:spPr>
          <a:xfrm>
            <a:off x="406400" y="1192377"/>
            <a:ext cx="12192000" cy="69277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5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Рабоч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Текст"/>
          <p:cNvSpPr txBox="1"/>
          <p:nvPr>
            <p:ph type="body" sz="quarter" idx="13"/>
          </p:nvPr>
        </p:nvSpPr>
        <p:spPr>
          <a:xfrm>
            <a:off x="406400" y="457200"/>
            <a:ext cx="12192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algn="r"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64" name="Прямоугольник"/>
          <p:cNvSpPr txBox="1"/>
          <p:nvPr>
            <p:ph type="body" idx="14"/>
          </p:nvPr>
        </p:nvSpPr>
        <p:spPr>
          <a:xfrm>
            <a:off x="406399" y="2791177"/>
            <a:ext cx="12192002" cy="650140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8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6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кст"/>
          <p:cNvSpPr txBox="1"/>
          <p:nvPr>
            <p:ph type="body" sz="quarter" idx="13"/>
          </p:nvPr>
        </p:nvSpPr>
        <p:spPr>
          <a:xfrm>
            <a:off x="406400" y="457200"/>
            <a:ext cx="12192001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algn="r"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74" name="Изображение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" name="Текст заголовка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6" name="Уровень текста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 marL="444500" indent="-444500">
              <a:buClr>
                <a:schemeClr val="accent1"/>
              </a:buClr>
              <a:buSzPct val="104999"/>
              <a:buFont typeface="Avenir Next"/>
              <a:buChar char="▸"/>
              <a:defRPr sz="2800"/>
            </a:lvl1pPr>
            <a:lvl2pPr marL="889000" indent="-444500">
              <a:buClr>
                <a:schemeClr val="accent1"/>
              </a:buClr>
              <a:buSzPct val="104999"/>
              <a:buFont typeface="Avenir Next"/>
              <a:buChar char="▸"/>
              <a:defRPr sz="2800"/>
            </a:lvl2pPr>
            <a:lvl3pPr marL="1333500" indent="-444500">
              <a:buClr>
                <a:schemeClr val="accent1"/>
              </a:buClr>
              <a:buSzPct val="104999"/>
              <a:buFont typeface="Avenir Next"/>
              <a:buChar char="▸"/>
              <a:defRPr sz="2800"/>
            </a:lvl3pPr>
            <a:lvl4pPr marL="1778000" indent="-444500">
              <a:buClr>
                <a:schemeClr val="accent1"/>
              </a:buClr>
              <a:buSzPct val="104999"/>
              <a:buFont typeface="Avenir Next"/>
              <a:buChar char="▸"/>
              <a:defRPr sz="2800"/>
            </a:lvl4pPr>
            <a:lvl5pPr marL="2222500" indent="-444500">
              <a:buClr>
                <a:schemeClr val="accent1"/>
              </a:buClr>
              <a:buSzPct val="104999"/>
              <a:buFont typeface="Avenir Next"/>
              <a:buChar char="▸"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Текст"/>
          <p:cNvSpPr txBox="1"/>
          <p:nvPr>
            <p:ph type="body" sz="quarter" idx="13"/>
          </p:nvPr>
        </p:nvSpPr>
        <p:spPr>
          <a:xfrm>
            <a:off x="406400" y="457200"/>
            <a:ext cx="12192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algn="r"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85" name="Уровень текста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>
            <a:lvl1pPr marL="444500" indent="-444500">
              <a:buClr>
                <a:schemeClr val="accent1"/>
              </a:buClr>
              <a:buSzPct val="104999"/>
              <a:buFont typeface="Avenir Next"/>
              <a:buChar char="▸"/>
            </a:lvl1pPr>
            <a:lvl2pPr marL="889000" indent="-444500">
              <a:buClr>
                <a:schemeClr val="accent1"/>
              </a:buClr>
              <a:buSzPct val="104999"/>
              <a:buFont typeface="Avenir Next"/>
              <a:buChar char="▸"/>
            </a:lvl2pPr>
            <a:lvl3pPr marL="1333500" indent="-444500">
              <a:buClr>
                <a:schemeClr val="accent1"/>
              </a:buClr>
              <a:buSzPct val="104999"/>
              <a:buFont typeface="Avenir Next"/>
              <a:buChar char="▸"/>
            </a:lvl3pPr>
            <a:lvl4pPr marL="1778000" indent="-444500">
              <a:buClr>
                <a:schemeClr val="accent1"/>
              </a:buClr>
              <a:buSzPct val="104999"/>
              <a:buFont typeface="Avenir Next"/>
              <a:buChar char="▸"/>
            </a:lvl4pPr>
            <a:lvl5pPr marL="2222500" indent="-444500">
              <a:buClr>
                <a:schemeClr val="accent1"/>
              </a:buClr>
              <a:buSzPct val="104999"/>
              <a:buFont typeface="Avenir Next"/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Комментарий в прямоугольнике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94" name="Введите цитату здесь."/>
          <p:cNvSpPr txBox="1"/>
          <p:nvPr>
            <p:ph type="body" sz="half" idx="13"/>
          </p:nvPr>
        </p:nvSpPr>
        <p:spPr>
          <a:xfrm>
            <a:off x="889000" y="2908300"/>
            <a:ext cx="11226800" cy="2593341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Введите цитату здесь.</a:t>
            </a:r>
          </a:p>
        </p:txBody>
      </p:sp>
      <p:sp>
        <p:nvSpPr>
          <p:cNvPr id="95" name="Иван Арсентьев"/>
          <p:cNvSpPr txBox="1"/>
          <p:nvPr>
            <p:ph type="body" sz="quarter" idx="14"/>
          </p:nvPr>
        </p:nvSpPr>
        <p:spPr>
          <a:xfrm>
            <a:off x="406400" y="7789333"/>
            <a:ext cx="12192000" cy="990601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60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96" name="Текст"/>
          <p:cNvSpPr txBox="1"/>
          <p:nvPr>
            <p:ph type="body" sz="quarter" idx="15"/>
          </p:nvPr>
        </p:nvSpPr>
        <p:spPr>
          <a:xfrm>
            <a:off x="406400" y="457200"/>
            <a:ext cx="12192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algn="r"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406400" y="182245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0" marR="0" indent="22860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0" marR="0" indent="45720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0" marR="0" indent="68580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0" marR="0" indent="91440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0" marR="0" indent="114300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0" marR="0" indent="137160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0" marR="0" indent="160020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0" marR="0" indent="182880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eb server archite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9690"/>
            </a:lvl1pPr>
          </a:lstStyle>
          <a:p>
            <a:pPr/>
            <a:r>
              <a:t>web server architecture</a:t>
            </a:r>
          </a:p>
        </p:txBody>
      </p:sp>
      <p:sp>
        <p:nvSpPr>
          <p:cNvPr id="129" name="Tech talk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 talk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216" name="Pros and Cons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Pros and Cons</a:t>
            </a:r>
          </a:p>
        </p:txBody>
      </p:sp>
      <p:sp>
        <p:nvSpPr>
          <p:cNvPr id="217" name="Pros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2600"/>
              </a:spcBef>
              <a:defRPr sz="2632"/>
            </a:pPr>
            <a:r>
              <a:t>Pros</a:t>
            </a:r>
          </a:p>
          <a:p>
            <a:pPr lvl="1" marL="835660" indent="-417830" defTabSz="549148">
              <a:spcBef>
                <a:spcPts val="2600"/>
              </a:spcBef>
              <a:defRPr sz="2632"/>
            </a:pPr>
            <a:r>
              <a:t>Simple development</a:t>
            </a:r>
          </a:p>
          <a:p>
            <a:pPr lvl="1" marL="835660" indent="-417830" defTabSz="549148">
              <a:spcBef>
                <a:spcPts val="2600"/>
              </a:spcBef>
              <a:defRPr sz="2632"/>
            </a:pPr>
            <a:r>
              <a:t>Most libraries based on blocking I/O</a:t>
            </a:r>
          </a:p>
          <a:p>
            <a:pPr marL="417830" indent="-417830" defTabSz="549148">
              <a:spcBef>
                <a:spcPts val="2600"/>
              </a:spcBef>
              <a:defRPr sz="2632"/>
            </a:pPr>
            <a:r>
              <a:t>Cons</a:t>
            </a:r>
          </a:p>
          <a:p>
            <a:pPr lvl="1" marL="835660" indent="-417830" defTabSz="549148">
              <a:spcBef>
                <a:spcPts val="2600"/>
              </a:spcBef>
              <a:defRPr sz="2632"/>
            </a:pPr>
            <a:r>
              <a:t>Cache and TLB misses</a:t>
            </a:r>
          </a:p>
          <a:p>
            <a:pPr lvl="1" marL="835660" indent="-417830" defTabSz="549148">
              <a:spcBef>
                <a:spcPts val="2600"/>
              </a:spcBef>
              <a:defRPr sz="2632"/>
            </a:pPr>
            <a:r>
              <a:t>Tread scheduling and memory overhead</a:t>
            </a:r>
          </a:p>
          <a:p>
            <a:pPr lvl="1" marL="835660" indent="-417830" defTabSz="549148">
              <a:spcBef>
                <a:spcPts val="2600"/>
              </a:spcBef>
              <a:defRPr sz="2632"/>
            </a:pPr>
            <a:r>
              <a:t>Lock contention</a:t>
            </a:r>
          </a:p>
          <a:p>
            <a:pPr lvl="1" marL="835660" indent="-417830" defTabSz="549148">
              <a:spcBef>
                <a:spcPts val="2600"/>
              </a:spcBef>
              <a:defRPr sz="2632"/>
            </a:pPr>
            <a:r>
              <a:t>Slow read/write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220" name="Thread based servers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Thread based servers</a:t>
            </a:r>
          </a:p>
        </p:txBody>
      </p:sp>
      <p:sp>
        <p:nvSpPr>
          <p:cNvPr id="221" name="Apache HTTP Server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Apache HTTP Server</a:t>
            </a:r>
          </a:p>
          <a:p>
            <a:pPr/>
            <a:r>
              <a:t>Tomcat 7 (BIO as default connector) </a:t>
            </a:r>
          </a:p>
          <a:p>
            <a:pPr/>
            <a:r>
              <a:t>WebLogic</a:t>
            </a:r>
          </a:p>
          <a:p>
            <a:pPr/>
            <a:r>
              <a:t>IBM WebSphere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Изображение" descr="Изображение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4" name="event based server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event based server architecture</a:t>
            </a:r>
          </a:p>
        </p:txBody>
      </p:sp>
      <p:sp>
        <p:nvSpPr>
          <p:cNvPr id="225" name="non-blocking io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non-blocking 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228" name="fun main(args: Array&lt;String&gt;) {…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(args: Array&lt;String&gt;)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buffer = ByteBuffer.allocate(</a:t>
            </a:r>
            <a:r>
              <a:rPr>
                <a:solidFill>
                  <a:srgbClr val="6897BB"/>
                </a:solidFill>
              </a:rPr>
              <a:t>256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selector = Selector.open()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serverSocket = ServerSocketChannel.open()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serverSocket.bind(InetSocketAddress(</a:t>
            </a:r>
            <a:r>
              <a:rPr>
                <a:solidFill>
                  <a:srgbClr val="6897BB"/>
                </a:solidFill>
              </a:rPr>
              <a:t>8080</a:t>
            </a:r>
            <a:r>
              <a:t>))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serverSocket.configureBlocking(</a:t>
            </a:r>
            <a:r>
              <a:rPr>
                <a:solidFill>
                  <a:srgbClr val="CC7831"/>
                </a:solidFill>
              </a:rPr>
              <a:t>false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serverSocket.register(selector</a:t>
            </a:r>
            <a:r>
              <a:rPr>
                <a:solidFill>
                  <a:srgbClr val="CC7831"/>
                </a:solidFill>
              </a:rPr>
              <a:t>, </a:t>
            </a:r>
            <a:r>
              <a:t>SelectionKey.</a:t>
            </a:r>
            <a:r>
              <a:rPr i="1">
                <a:solidFill>
                  <a:srgbClr val="9876AA"/>
                </a:solidFill>
              </a:rPr>
              <a:t>OP_ACCEPT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29" name="Event based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Event based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232" name="fun main(args: Array&lt;String&gt;) {…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(args: Array&lt;String&gt;)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buffer = ByteBuffer.allocate(</a:t>
            </a:r>
            <a:r>
              <a:rPr>
                <a:solidFill>
                  <a:srgbClr val="6897BB"/>
                </a:solidFill>
              </a:rPr>
              <a:t>256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selector = Selector.open()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serverSocket = ServerSocketChannel.open()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serverSocket.bind(InetSocketAddress(</a:t>
            </a:r>
            <a:r>
              <a:rPr>
                <a:solidFill>
                  <a:srgbClr val="6897BB"/>
                </a:solidFill>
              </a:rPr>
              <a:t>8080</a:t>
            </a:r>
            <a:r>
              <a:t>))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serverSocket.configureBlocking(</a:t>
            </a:r>
            <a:r>
              <a:rPr>
                <a:solidFill>
                  <a:srgbClr val="CC7831"/>
                </a:solidFill>
              </a:rPr>
              <a:t>false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serverSocket.register(selector</a:t>
            </a:r>
            <a:r>
              <a:rPr>
                <a:solidFill>
                  <a:srgbClr val="CC7831"/>
                </a:solidFill>
              </a:rPr>
              <a:t>, </a:t>
            </a:r>
            <a:r>
              <a:t>SelectionKey.</a:t>
            </a:r>
            <a:r>
              <a:rPr i="1">
                <a:solidFill>
                  <a:srgbClr val="9876AA"/>
                </a:solidFill>
              </a:rPr>
              <a:t>OP_ACCEPT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while </a:t>
            </a:r>
            <a:r>
              <a:rPr>
                <a:solidFill>
                  <a:srgbClr val="A9B7C6"/>
                </a:solidFill>
              </a:rPr>
              <a:t>(</a:t>
            </a:r>
            <a:r>
              <a:t>true</a:t>
            </a:r>
            <a:r>
              <a:rPr>
                <a:solidFill>
                  <a:srgbClr val="A9B7C6"/>
                </a:solidFill>
              </a:rPr>
              <a:t>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selector.select()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selector.selectedKeys().</a:t>
            </a:r>
            <a:r>
              <a:rPr i="1">
                <a:solidFill>
                  <a:srgbClr val="FFC66E"/>
                </a:solidFill>
              </a:rPr>
              <a:t>forEach </a:t>
            </a:r>
            <a:r>
              <a:rPr b="1"/>
              <a:t>{</a:t>
            </a:r>
            <a:endParaRPr b="1"/>
          </a:p>
          <a:p>
            <a:pPr defTabSz="457200">
              <a:spcBef>
                <a:spcPts val="0"/>
              </a:spcBef>
              <a:defRPr b="1"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 b="0">
                <a:solidFill>
                  <a:srgbClr val="CC7831"/>
                </a:solidFill>
              </a:rPr>
              <a:t>when </a:t>
            </a:r>
            <a:r>
              <a:rPr b="0"/>
              <a:t>{</a:t>
            </a:r>
            <a:endParaRPr b="0"/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 b="1"/>
              <a:t>it</a:t>
            </a:r>
            <a:r>
              <a:t>.</a:t>
            </a:r>
            <a:r>
              <a:rPr i="1">
                <a:solidFill>
                  <a:srgbClr val="9876AA"/>
                </a:solidFill>
              </a:rPr>
              <a:t>isAcceptable </a:t>
            </a:r>
            <a:r>
              <a:t>-&gt; </a:t>
            </a:r>
            <a:r>
              <a:rPr i="1"/>
              <a:t>processAcceptEvent</a:t>
            </a:r>
            <a:r>
              <a:t>(selector</a:t>
            </a:r>
            <a:r>
              <a:rPr>
                <a:solidFill>
                  <a:srgbClr val="CC7831"/>
                </a:solidFill>
              </a:rPr>
              <a:t>, </a:t>
            </a:r>
            <a:r>
              <a:t>serverSocket)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 b="1"/>
              <a:t>it</a:t>
            </a:r>
            <a:r>
              <a:t>.</a:t>
            </a:r>
            <a:r>
              <a:rPr i="1">
                <a:solidFill>
                  <a:srgbClr val="9876AA"/>
                </a:solidFill>
              </a:rPr>
              <a:t>isReadable </a:t>
            </a:r>
            <a:r>
              <a:t>-&gt; </a:t>
            </a:r>
            <a:r>
              <a:rPr i="1"/>
              <a:t>processReadEvent</a:t>
            </a:r>
            <a:r>
              <a:t>(buffer</a:t>
            </a:r>
            <a:r>
              <a:rPr>
                <a:solidFill>
                  <a:srgbClr val="CC7831"/>
                </a:solidFill>
              </a:rPr>
              <a:t>, </a:t>
            </a:r>
            <a:r>
              <a:rPr b="1"/>
              <a:t>it</a:t>
            </a:r>
            <a:r>
              <a:t>)</a:t>
            </a:r>
          </a:p>
          <a:p>
            <a:pPr defTabSz="457200">
              <a:spcBef>
                <a:spcPts val="0"/>
              </a:spcBef>
              <a:defRPr i="1"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/>
              <a:t>                </a:t>
            </a:r>
            <a:r>
              <a:rPr b="1" i="0"/>
              <a:t>it</a:t>
            </a:r>
            <a:r>
              <a:rPr i="0"/>
              <a:t>.</a:t>
            </a:r>
            <a:r>
              <a:rPr>
                <a:solidFill>
                  <a:srgbClr val="9876AA"/>
                </a:solidFill>
              </a:rPr>
              <a:t>isWritable </a:t>
            </a:r>
            <a:r>
              <a:rPr i="0"/>
              <a:t>-&gt; </a:t>
            </a:r>
            <a:r>
              <a:t>processWriteEvent</a:t>
            </a:r>
            <a:r>
              <a:rPr i="0"/>
              <a:t>(buffer</a:t>
            </a:r>
            <a:r>
              <a:rPr i="0">
                <a:solidFill>
                  <a:srgbClr val="CC7831"/>
                </a:solidFill>
              </a:rPr>
              <a:t>, </a:t>
            </a:r>
            <a:r>
              <a:rPr b="1" i="0"/>
              <a:t>it</a:t>
            </a:r>
            <a:r>
              <a:rPr i="0"/>
              <a:t>)</a:t>
            </a:r>
            <a:endParaRPr i="0"/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/>
              <a:t>}</a:t>
            </a:r>
            <a:endParaRPr b="1"/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     </a:t>
            </a:r>
            <a:r>
              <a:t>selector.selectedKeys().clear()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33" name="Event based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Event based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236" name="Event based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Event based server</a:t>
            </a:r>
          </a:p>
        </p:txBody>
      </p:sp>
      <p:sp>
        <p:nvSpPr>
          <p:cNvPr id="237" name="Линия"/>
          <p:cNvSpPr/>
          <p:nvPr/>
        </p:nvSpPr>
        <p:spPr>
          <a:xfrm>
            <a:off x="3045006" y="5751952"/>
            <a:ext cx="1270001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38" name="Net"/>
          <p:cNvSpPr/>
          <p:nvPr/>
        </p:nvSpPr>
        <p:spPr>
          <a:xfrm>
            <a:off x="1677919" y="4637023"/>
            <a:ext cx="1193340" cy="1539869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Net</a:t>
            </a:r>
          </a:p>
        </p:txBody>
      </p:sp>
      <p:sp>
        <p:nvSpPr>
          <p:cNvPr id="239" name="Прямоугольник с закругленными углами"/>
          <p:cNvSpPr/>
          <p:nvPr/>
        </p:nvSpPr>
        <p:spPr>
          <a:xfrm>
            <a:off x="5657193" y="3009358"/>
            <a:ext cx="4527353" cy="6077329"/>
          </a:xfrm>
          <a:prstGeom prst="roundRect">
            <a:avLst>
              <a:gd name="adj" fmla="val 15000"/>
            </a:avLst>
          </a:prstGeom>
          <a:ln w="114300">
            <a:solidFill>
              <a:srgbClr val="13658C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40" name="Прямоугольник"/>
          <p:cNvSpPr/>
          <p:nvPr/>
        </p:nvSpPr>
        <p:spPr>
          <a:xfrm>
            <a:off x="5316519" y="6980849"/>
            <a:ext cx="693213" cy="1270001"/>
          </a:xfrm>
          <a:prstGeom prst="rect">
            <a:avLst/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41" name="Линия"/>
          <p:cNvSpPr/>
          <p:nvPr/>
        </p:nvSpPr>
        <p:spPr>
          <a:xfrm>
            <a:off x="5663125" y="6812786"/>
            <a:ext cx="1" cy="1146171"/>
          </a:xfrm>
          <a:prstGeom prst="line">
            <a:avLst/>
          </a:prstGeom>
          <a:ln w="1143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42" name="Event Loop"/>
          <p:cNvSpPr txBox="1"/>
          <p:nvPr/>
        </p:nvSpPr>
        <p:spPr>
          <a:xfrm>
            <a:off x="7075201" y="2346054"/>
            <a:ext cx="16913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Event Loop</a:t>
            </a:r>
          </a:p>
        </p:txBody>
      </p:sp>
      <p:sp>
        <p:nvSpPr>
          <p:cNvPr id="243" name="Линия"/>
          <p:cNvSpPr/>
          <p:nvPr/>
        </p:nvSpPr>
        <p:spPr>
          <a:xfrm>
            <a:off x="3059258" y="5073151"/>
            <a:ext cx="1270001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grpSp>
        <p:nvGrpSpPr>
          <p:cNvPr id="250" name="Группа"/>
          <p:cNvGrpSpPr/>
          <p:nvPr/>
        </p:nvGrpSpPr>
        <p:grpSpPr>
          <a:xfrm>
            <a:off x="4504852" y="3886515"/>
            <a:ext cx="2301745" cy="3040886"/>
            <a:chOff x="0" y="0"/>
            <a:chExt cx="2301744" cy="3040884"/>
          </a:xfrm>
        </p:grpSpPr>
        <p:sp>
          <p:nvSpPr>
            <p:cNvPr id="244" name="Прямоугольник с закругленными углами"/>
            <p:cNvSpPr/>
            <p:nvPr/>
          </p:nvSpPr>
          <p:spPr>
            <a:xfrm>
              <a:off x="0" y="0"/>
              <a:ext cx="2301745" cy="3040885"/>
            </a:xfrm>
            <a:prstGeom prst="roundRect">
              <a:avLst>
                <a:gd name="adj" fmla="val 23959"/>
              </a:avLst>
            </a:prstGeom>
            <a:solidFill>
              <a:srgbClr val="136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245" name="Socket channel"/>
            <p:cNvSpPr/>
            <p:nvPr/>
          </p:nvSpPr>
          <p:spPr>
            <a:xfrm>
              <a:off x="272634" y="636200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  <p:sp>
          <p:nvSpPr>
            <p:cNvPr id="246" name="Линия"/>
            <p:cNvSpPr/>
            <p:nvPr/>
          </p:nvSpPr>
          <p:spPr>
            <a:xfrm>
              <a:off x="336181" y="1948299"/>
              <a:ext cx="162938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247" name="Selector"/>
            <p:cNvSpPr txBox="1"/>
            <p:nvPr/>
          </p:nvSpPr>
          <p:spPr>
            <a:xfrm>
              <a:off x="573574" y="95598"/>
              <a:ext cx="1154596" cy="478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10000"/>
                </a:lnSpc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Selector</a:t>
              </a:r>
            </a:p>
          </p:txBody>
        </p:sp>
        <p:sp>
          <p:nvSpPr>
            <p:cNvPr id="248" name="Socket channel"/>
            <p:cNvSpPr/>
            <p:nvPr/>
          </p:nvSpPr>
          <p:spPr>
            <a:xfrm>
              <a:off x="272634" y="1281041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  <p:sp>
          <p:nvSpPr>
            <p:cNvPr id="249" name="Socket channel"/>
            <p:cNvSpPr/>
            <p:nvPr/>
          </p:nvSpPr>
          <p:spPr>
            <a:xfrm>
              <a:off x="272634" y="2133001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</p:grpSp>
      <p:sp>
        <p:nvSpPr>
          <p:cNvPr id="251" name="Business Logic"/>
          <p:cNvSpPr/>
          <p:nvPr/>
        </p:nvSpPr>
        <p:spPr>
          <a:xfrm>
            <a:off x="9031486" y="4856329"/>
            <a:ext cx="2301745" cy="3040886"/>
          </a:xfrm>
          <a:prstGeom prst="roundRect">
            <a:avLst>
              <a:gd name="adj" fmla="val 23959"/>
            </a:avLst>
          </a:prstGeom>
          <a:solidFill>
            <a:srgbClr val="13658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Business Logic</a:t>
            </a:r>
          </a:p>
        </p:txBody>
      </p:sp>
      <p:sp>
        <p:nvSpPr>
          <p:cNvPr id="252" name="Прямоугольник"/>
          <p:cNvSpPr/>
          <p:nvPr/>
        </p:nvSpPr>
        <p:spPr>
          <a:xfrm>
            <a:off x="9810353" y="3634771"/>
            <a:ext cx="693213" cy="844207"/>
          </a:xfrm>
          <a:prstGeom prst="rect">
            <a:avLst/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53" name="Линия"/>
          <p:cNvSpPr/>
          <p:nvPr/>
        </p:nvSpPr>
        <p:spPr>
          <a:xfrm>
            <a:off x="10182358" y="3894719"/>
            <a:ext cx="1" cy="1146171"/>
          </a:xfrm>
          <a:prstGeom prst="line">
            <a:avLst/>
          </a:prstGeom>
          <a:ln w="114300">
            <a:solidFill>
              <a:srgbClr val="13658C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256" name="Event based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Event based server</a:t>
            </a:r>
          </a:p>
        </p:txBody>
      </p:sp>
      <p:sp>
        <p:nvSpPr>
          <p:cNvPr id="257" name="Net"/>
          <p:cNvSpPr/>
          <p:nvPr/>
        </p:nvSpPr>
        <p:spPr>
          <a:xfrm>
            <a:off x="1944523" y="4815646"/>
            <a:ext cx="1193341" cy="1539869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Net</a:t>
            </a:r>
          </a:p>
        </p:txBody>
      </p:sp>
      <p:grpSp>
        <p:nvGrpSpPr>
          <p:cNvPr id="266" name="Группа"/>
          <p:cNvGrpSpPr/>
          <p:nvPr/>
        </p:nvGrpSpPr>
        <p:grpSpPr>
          <a:xfrm>
            <a:off x="7279624" y="3531906"/>
            <a:ext cx="3049185" cy="2356134"/>
            <a:chOff x="0" y="0"/>
            <a:chExt cx="3049183" cy="2356132"/>
          </a:xfrm>
        </p:grpSpPr>
        <p:grpSp>
          <p:nvGrpSpPr>
            <p:cNvPr id="263" name="Группа"/>
            <p:cNvGrpSpPr/>
            <p:nvPr/>
          </p:nvGrpSpPr>
          <p:grpSpPr>
            <a:xfrm>
              <a:off x="455274" y="0"/>
              <a:ext cx="2010978" cy="2356133"/>
              <a:chOff x="0" y="0"/>
              <a:chExt cx="2010977" cy="2356132"/>
            </a:xfrm>
          </p:grpSpPr>
          <p:sp>
            <p:nvSpPr>
              <p:cNvPr id="258" name="Прямоугольник с закругленными углами"/>
              <p:cNvSpPr/>
              <p:nvPr/>
            </p:nvSpPr>
            <p:spPr>
              <a:xfrm>
                <a:off x="132076" y="0"/>
                <a:ext cx="1755220" cy="2356133"/>
              </a:xfrm>
              <a:prstGeom prst="roundRect">
                <a:avLst>
                  <a:gd name="adj" fmla="val 15000"/>
                </a:avLst>
              </a:prstGeom>
              <a:noFill/>
              <a:ln w="114300" cap="flat">
                <a:solidFill>
                  <a:srgbClr val="13658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Alternate"/>
                  </a:defRPr>
                </a:pPr>
              </a:p>
            </p:txBody>
          </p:sp>
          <p:sp>
            <p:nvSpPr>
              <p:cNvPr id="259" name="Прямоугольник"/>
              <p:cNvSpPr/>
              <p:nvPr/>
            </p:nvSpPr>
            <p:spPr>
              <a:xfrm>
                <a:off x="0" y="1539716"/>
                <a:ext cx="268753" cy="492370"/>
              </a:xfrm>
              <a:prstGeom prst="rect">
                <a:avLst/>
              </a:prstGeom>
              <a:solidFill>
                <a:srgbClr val="2B2B2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Alternate"/>
                  </a:defRPr>
                </a:pPr>
              </a:p>
            </p:txBody>
          </p:sp>
          <p:sp>
            <p:nvSpPr>
              <p:cNvPr id="260" name="Линия"/>
              <p:cNvSpPr/>
              <p:nvPr/>
            </p:nvSpPr>
            <p:spPr>
              <a:xfrm flipH="1">
                <a:off x="134376" y="1474559"/>
                <a:ext cx="1" cy="444362"/>
              </a:xfrm>
              <a:prstGeom prst="line">
                <a:avLst/>
              </a:prstGeom>
              <a:noFill/>
              <a:ln w="114300" cap="flat">
                <a:solidFill>
                  <a:srgbClr val="13658C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latin typeface="+mn-lt"/>
                    <a:ea typeface="+mn-ea"/>
                    <a:cs typeface="+mn-cs"/>
                    <a:sym typeface="DIN Alternate"/>
                  </a:defRPr>
                </a:pPr>
              </a:p>
            </p:txBody>
          </p:sp>
          <p:sp>
            <p:nvSpPr>
              <p:cNvPr id="261" name="Прямоугольник"/>
              <p:cNvSpPr/>
              <p:nvPr/>
            </p:nvSpPr>
            <p:spPr>
              <a:xfrm>
                <a:off x="1742224" y="242468"/>
                <a:ext cx="268754" cy="327293"/>
              </a:xfrm>
              <a:prstGeom prst="rect">
                <a:avLst/>
              </a:prstGeom>
              <a:solidFill>
                <a:srgbClr val="2B2B2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Alternate"/>
                  </a:defRPr>
                </a:pPr>
              </a:p>
            </p:txBody>
          </p:sp>
          <p:sp>
            <p:nvSpPr>
              <p:cNvPr id="262" name="Линия"/>
              <p:cNvSpPr/>
              <p:nvPr/>
            </p:nvSpPr>
            <p:spPr>
              <a:xfrm>
                <a:off x="1886447" y="343247"/>
                <a:ext cx="1" cy="444363"/>
              </a:xfrm>
              <a:prstGeom prst="line">
                <a:avLst/>
              </a:prstGeom>
              <a:noFill/>
              <a:ln w="114300" cap="flat">
                <a:solidFill>
                  <a:srgbClr val="13658C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latin typeface="+mn-lt"/>
                    <a:ea typeface="+mn-ea"/>
                    <a:cs typeface="+mn-cs"/>
                    <a:sym typeface="DIN Alternate"/>
                  </a:defRPr>
                </a:pPr>
              </a:p>
            </p:txBody>
          </p:sp>
        </p:grpSp>
        <p:sp>
          <p:nvSpPr>
            <p:cNvPr id="264" name="Selector"/>
            <p:cNvSpPr/>
            <p:nvPr/>
          </p:nvSpPr>
          <p:spPr>
            <a:xfrm>
              <a:off x="0" y="459986"/>
              <a:ext cx="1206040" cy="632455"/>
            </a:xfrm>
            <a:prstGeom prst="roundRect">
              <a:avLst>
                <a:gd name="adj" fmla="val 50000"/>
              </a:avLst>
            </a:prstGeom>
            <a:solidFill>
              <a:srgbClr val="13658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Selector</a:t>
              </a:r>
            </a:p>
          </p:txBody>
        </p:sp>
        <p:sp>
          <p:nvSpPr>
            <p:cNvPr id="265" name="Business Logic"/>
            <p:cNvSpPr/>
            <p:nvPr/>
          </p:nvSpPr>
          <p:spPr>
            <a:xfrm>
              <a:off x="1656857" y="1173117"/>
              <a:ext cx="1392327" cy="796717"/>
            </a:xfrm>
            <a:prstGeom prst="roundRect">
              <a:avLst>
                <a:gd name="adj" fmla="val 42166"/>
              </a:avLst>
            </a:prstGeom>
            <a:solidFill>
              <a:srgbClr val="13658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Business Logic</a:t>
              </a:r>
            </a:p>
          </p:txBody>
        </p:sp>
      </p:grpSp>
      <p:grpSp>
        <p:nvGrpSpPr>
          <p:cNvPr id="275" name="Группа"/>
          <p:cNvGrpSpPr/>
          <p:nvPr/>
        </p:nvGrpSpPr>
        <p:grpSpPr>
          <a:xfrm>
            <a:off x="7279624" y="6537169"/>
            <a:ext cx="3049185" cy="2356133"/>
            <a:chOff x="0" y="0"/>
            <a:chExt cx="3049183" cy="2356132"/>
          </a:xfrm>
        </p:grpSpPr>
        <p:grpSp>
          <p:nvGrpSpPr>
            <p:cNvPr id="272" name="Группа"/>
            <p:cNvGrpSpPr/>
            <p:nvPr/>
          </p:nvGrpSpPr>
          <p:grpSpPr>
            <a:xfrm>
              <a:off x="455274" y="0"/>
              <a:ext cx="2010978" cy="2356133"/>
              <a:chOff x="0" y="0"/>
              <a:chExt cx="2010977" cy="2356132"/>
            </a:xfrm>
          </p:grpSpPr>
          <p:sp>
            <p:nvSpPr>
              <p:cNvPr id="267" name="Прямоугольник с закругленными углами"/>
              <p:cNvSpPr/>
              <p:nvPr/>
            </p:nvSpPr>
            <p:spPr>
              <a:xfrm>
                <a:off x="132076" y="0"/>
                <a:ext cx="1755220" cy="2356133"/>
              </a:xfrm>
              <a:prstGeom prst="roundRect">
                <a:avLst>
                  <a:gd name="adj" fmla="val 15000"/>
                </a:avLst>
              </a:prstGeom>
              <a:noFill/>
              <a:ln w="114300" cap="flat">
                <a:solidFill>
                  <a:srgbClr val="13658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Alternate"/>
                  </a:defRPr>
                </a:pPr>
              </a:p>
            </p:txBody>
          </p:sp>
          <p:sp>
            <p:nvSpPr>
              <p:cNvPr id="268" name="Прямоугольник"/>
              <p:cNvSpPr/>
              <p:nvPr/>
            </p:nvSpPr>
            <p:spPr>
              <a:xfrm>
                <a:off x="0" y="1539716"/>
                <a:ext cx="268753" cy="492370"/>
              </a:xfrm>
              <a:prstGeom prst="rect">
                <a:avLst/>
              </a:prstGeom>
              <a:solidFill>
                <a:srgbClr val="2B2B2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Alternate"/>
                  </a:defRPr>
                </a:pPr>
              </a:p>
            </p:txBody>
          </p:sp>
          <p:sp>
            <p:nvSpPr>
              <p:cNvPr id="269" name="Линия"/>
              <p:cNvSpPr/>
              <p:nvPr/>
            </p:nvSpPr>
            <p:spPr>
              <a:xfrm flipH="1">
                <a:off x="134376" y="1474559"/>
                <a:ext cx="1" cy="444362"/>
              </a:xfrm>
              <a:prstGeom prst="line">
                <a:avLst/>
              </a:prstGeom>
              <a:noFill/>
              <a:ln w="114300" cap="flat">
                <a:solidFill>
                  <a:srgbClr val="13658C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latin typeface="+mn-lt"/>
                    <a:ea typeface="+mn-ea"/>
                    <a:cs typeface="+mn-cs"/>
                    <a:sym typeface="DIN Alternate"/>
                  </a:defRPr>
                </a:pPr>
              </a:p>
            </p:txBody>
          </p:sp>
          <p:sp>
            <p:nvSpPr>
              <p:cNvPr id="270" name="Прямоугольник"/>
              <p:cNvSpPr/>
              <p:nvPr/>
            </p:nvSpPr>
            <p:spPr>
              <a:xfrm>
                <a:off x="1742224" y="242468"/>
                <a:ext cx="268754" cy="327293"/>
              </a:xfrm>
              <a:prstGeom prst="rect">
                <a:avLst/>
              </a:prstGeom>
              <a:solidFill>
                <a:srgbClr val="2B2B2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Alternate"/>
                  </a:defRPr>
                </a:pPr>
              </a:p>
            </p:txBody>
          </p:sp>
          <p:sp>
            <p:nvSpPr>
              <p:cNvPr id="271" name="Линия"/>
              <p:cNvSpPr/>
              <p:nvPr/>
            </p:nvSpPr>
            <p:spPr>
              <a:xfrm>
                <a:off x="1886447" y="343247"/>
                <a:ext cx="1" cy="444363"/>
              </a:xfrm>
              <a:prstGeom prst="line">
                <a:avLst/>
              </a:prstGeom>
              <a:noFill/>
              <a:ln w="114300" cap="flat">
                <a:solidFill>
                  <a:srgbClr val="13658C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latin typeface="+mn-lt"/>
                    <a:ea typeface="+mn-ea"/>
                    <a:cs typeface="+mn-cs"/>
                    <a:sym typeface="DIN Alternate"/>
                  </a:defRPr>
                </a:pPr>
              </a:p>
            </p:txBody>
          </p:sp>
        </p:grpSp>
        <p:sp>
          <p:nvSpPr>
            <p:cNvPr id="273" name="Selector"/>
            <p:cNvSpPr/>
            <p:nvPr/>
          </p:nvSpPr>
          <p:spPr>
            <a:xfrm>
              <a:off x="0" y="459986"/>
              <a:ext cx="1206040" cy="632455"/>
            </a:xfrm>
            <a:prstGeom prst="roundRect">
              <a:avLst>
                <a:gd name="adj" fmla="val 50000"/>
              </a:avLst>
            </a:prstGeom>
            <a:solidFill>
              <a:srgbClr val="13658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Selector</a:t>
              </a:r>
            </a:p>
          </p:txBody>
        </p:sp>
        <p:sp>
          <p:nvSpPr>
            <p:cNvPr id="274" name="Business Logic"/>
            <p:cNvSpPr/>
            <p:nvPr/>
          </p:nvSpPr>
          <p:spPr>
            <a:xfrm>
              <a:off x="1656857" y="1173117"/>
              <a:ext cx="1392327" cy="796717"/>
            </a:xfrm>
            <a:prstGeom prst="roundRect">
              <a:avLst>
                <a:gd name="adj" fmla="val 42166"/>
              </a:avLst>
            </a:prstGeom>
            <a:solidFill>
              <a:srgbClr val="13658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Business Logic</a:t>
              </a:r>
            </a:p>
          </p:txBody>
        </p:sp>
      </p:grpSp>
      <p:sp>
        <p:nvSpPr>
          <p:cNvPr id="276" name="Acceptor…"/>
          <p:cNvSpPr/>
          <p:nvPr/>
        </p:nvSpPr>
        <p:spPr>
          <a:xfrm>
            <a:off x="3978006" y="5161221"/>
            <a:ext cx="1728825" cy="848719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t>Acceptor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t>Thread</a:t>
            </a:r>
          </a:p>
        </p:txBody>
      </p:sp>
      <p:sp>
        <p:nvSpPr>
          <p:cNvPr id="277" name="Линия"/>
          <p:cNvSpPr/>
          <p:nvPr/>
        </p:nvSpPr>
        <p:spPr>
          <a:xfrm>
            <a:off x="5776038" y="5585580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78" name="Прямоугольник с закругленными углами"/>
          <p:cNvSpPr/>
          <p:nvPr/>
        </p:nvSpPr>
        <p:spPr>
          <a:xfrm>
            <a:off x="6548157" y="2411277"/>
            <a:ext cx="4512119" cy="6793498"/>
          </a:xfrm>
          <a:prstGeom prst="roundRect">
            <a:avLst>
              <a:gd name="adj" fmla="val 15289"/>
            </a:avLst>
          </a:prstGeom>
          <a:ln w="12700">
            <a:solidFill>
              <a:srgbClr val="838787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79" name="Selectors thread pool…"/>
          <p:cNvSpPr txBox="1"/>
          <p:nvPr/>
        </p:nvSpPr>
        <p:spPr>
          <a:xfrm>
            <a:off x="7414075" y="2546336"/>
            <a:ext cx="2780285" cy="783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10000"/>
              </a:lnSpc>
            </a:pPr>
            <a:r>
              <a:t>Selectors thread pool</a:t>
            </a:r>
          </a:p>
          <a:p>
            <a:pPr algn="ctr">
              <a:lnSpc>
                <a:spcPct val="10000"/>
              </a:lnSpc>
            </a:pPr>
            <a:r>
              <a:t>N = CPU cores</a:t>
            </a:r>
          </a:p>
        </p:txBody>
      </p:sp>
      <p:sp>
        <p:nvSpPr>
          <p:cNvPr id="280" name="Линия"/>
          <p:cNvSpPr/>
          <p:nvPr/>
        </p:nvSpPr>
        <p:spPr>
          <a:xfrm>
            <a:off x="3232655" y="5585580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283" name="Worker threa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Worker threads</a:t>
            </a:r>
          </a:p>
        </p:txBody>
      </p:sp>
      <p:sp>
        <p:nvSpPr>
          <p:cNvPr id="284" name="Прямоугольник"/>
          <p:cNvSpPr/>
          <p:nvPr/>
        </p:nvSpPr>
        <p:spPr>
          <a:xfrm>
            <a:off x="6235987" y="3331655"/>
            <a:ext cx="532826" cy="857275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85" name="Прямоугольник"/>
          <p:cNvSpPr/>
          <p:nvPr/>
        </p:nvSpPr>
        <p:spPr>
          <a:xfrm>
            <a:off x="6235987" y="4188357"/>
            <a:ext cx="532826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86" name="Прямоугольник"/>
          <p:cNvSpPr/>
          <p:nvPr/>
        </p:nvSpPr>
        <p:spPr>
          <a:xfrm>
            <a:off x="6235987" y="4903232"/>
            <a:ext cx="532826" cy="1321250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87" name="Прямоугольник"/>
          <p:cNvSpPr/>
          <p:nvPr/>
        </p:nvSpPr>
        <p:spPr>
          <a:xfrm>
            <a:off x="6235987" y="6222788"/>
            <a:ext cx="532826" cy="1585802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88" name="Прямоугольник"/>
          <p:cNvSpPr/>
          <p:nvPr/>
        </p:nvSpPr>
        <p:spPr>
          <a:xfrm>
            <a:off x="6235987" y="7806288"/>
            <a:ext cx="532826" cy="1585802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89" name="Прямоугольник"/>
          <p:cNvSpPr/>
          <p:nvPr/>
        </p:nvSpPr>
        <p:spPr>
          <a:xfrm>
            <a:off x="3894875" y="3334598"/>
            <a:ext cx="532825" cy="1321250"/>
          </a:xfrm>
          <a:prstGeom prst="rect">
            <a:avLst/>
          </a:prstGeom>
          <a:solidFill>
            <a:srgbClr val="FDAA1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90" name="Прямоугольник"/>
          <p:cNvSpPr/>
          <p:nvPr/>
        </p:nvSpPr>
        <p:spPr>
          <a:xfrm>
            <a:off x="3894875" y="4650716"/>
            <a:ext cx="532825" cy="2944862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91" name="Прямоугольник"/>
          <p:cNvSpPr/>
          <p:nvPr/>
        </p:nvSpPr>
        <p:spPr>
          <a:xfrm>
            <a:off x="3894875" y="7590445"/>
            <a:ext cx="532825" cy="1081071"/>
          </a:xfrm>
          <a:prstGeom prst="rect">
            <a:avLst/>
          </a:prstGeom>
          <a:solidFill>
            <a:srgbClr val="FDAA1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92" name="Прямоугольник"/>
          <p:cNvSpPr/>
          <p:nvPr/>
        </p:nvSpPr>
        <p:spPr>
          <a:xfrm>
            <a:off x="3894875" y="8665246"/>
            <a:ext cx="532825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93" name="Прямоугольник"/>
          <p:cNvSpPr/>
          <p:nvPr/>
        </p:nvSpPr>
        <p:spPr>
          <a:xfrm>
            <a:off x="8577100" y="5327914"/>
            <a:ext cx="532825" cy="1175886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94" name="Прямоугольник"/>
          <p:cNvSpPr/>
          <p:nvPr/>
        </p:nvSpPr>
        <p:spPr>
          <a:xfrm>
            <a:off x="8577100" y="4060388"/>
            <a:ext cx="532825" cy="1275633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95" name="Прямоугольник"/>
          <p:cNvSpPr/>
          <p:nvPr/>
        </p:nvSpPr>
        <p:spPr>
          <a:xfrm>
            <a:off x="8577100" y="6495312"/>
            <a:ext cx="532825" cy="723901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96" name="Прямоугольник"/>
          <p:cNvSpPr/>
          <p:nvPr/>
        </p:nvSpPr>
        <p:spPr>
          <a:xfrm>
            <a:off x="8577100" y="7218778"/>
            <a:ext cx="532825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97" name="Прямоугольник"/>
          <p:cNvSpPr/>
          <p:nvPr/>
        </p:nvSpPr>
        <p:spPr>
          <a:xfrm>
            <a:off x="8577100" y="7933514"/>
            <a:ext cx="532825" cy="1464222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98" name="Прямоугольник"/>
          <p:cNvSpPr/>
          <p:nvPr/>
        </p:nvSpPr>
        <p:spPr>
          <a:xfrm>
            <a:off x="8577100" y="3344595"/>
            <a:ext cx="532825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99" name="Thread 1"/>
          <p:cNvSpPr txBox="1"/>
          <p:nvPr/>
        </p:nvSpPr>
        <p:spPr>
          <a:xfrm>
            <a:off x="3380847" y="2698308"/>
            <a:ext cx="15608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Thread 1</a:t>
            </a:r>
          </a:p>
        </p:txBody>
      </p:sp>
      <p:sp>
        <p:nvSpPr>
          <p:cNvPr id="300" name="Thread 2"/>
          <p:cNvSpPr txBox="1"/>
          <p:nvPr/>
        </p:nvSpPr>
        <p:spPr>
          <a:xfrm>
            <a:off x="5721959" y="2698308"/>
            <a:ext cx="156088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Thread 2</a:t>
            </a:r>
          </a:p>
        </p:txBody>
      </p:sp>
      <p:sp>
        <p:nvSpPr>
          <p:cNvPr id="301" name="Thread 3"/>
          <p:cNvSpPr txBox="1"/>
          <p:nvPr/>
        </p:nvSpPr>
        <p:spPr>
          <a:xfrm>
            <a:off x="8063071" y="2698308"/>
            <a:ext cx="156088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Thread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304" name="Worker threa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Worker threads</a:t>
            </a:r>
          </a:p>
        </p:txBody>
      </p:sp>
      <p:sp>
        <p:nvSpPr>
          <p:cNvPr id="305" name="Прямоугольник"/>
          <p:cNvSpPr/>
          <p:nvPr/>
        </p:nvSpPr>
        <p:spPr>
          <a:xfrm>
            <a:off x="6235987" y="3331655"/>
            <a:ext cx="532826" cy="857275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06" name="Прямоугольник"/>
          <p:cNvSpPr/>
          <p:nvPr/>
        </p:nvSpPr>
        <p:spPr>
          <a:xfrm>
            <a:off x="6235987" y="4903232"/>
            <a:ext cx="532826" cy="1321250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07" name="Прямоугольник"/>
          <p:cNvSpPr/>
          <p:nvPr/>
        </p:nvSpPr>
        <p:spPr>
          <a:xfrm>
            <a:off x="6235987" y="7806288"/>
            <a:ext cx="532826" cy="1585802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08" name="Прямоугольник"/>
          <p:cNvSpPr/>
          <p:nvPr/>
        </p:nvSpPr>
        <p:spPr>
          <a:xfrm>
            <a:off x="3894875" y="3334598"/>
            <a:ext cx="532825" cy="1321250"/>
          </a:xfrm>
          <a:prstGeom prst="rect">
            <a:avLst/>
          </a:prstGeom>
          <a:solidFill>
            <a:srgbClr val="FDAA1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09" name="Прямоугольник"/>
          <p:cNvSpPr/>
          <p:nvPr/>
        </p:nvSpPr>
        <p:spPr>
          <a:xfrm>
            <a:off x="3894875" y="7590445"/>
            <a:ext cx="532825" cy="1081071"/>
          </a:xfrm>
          <a:prstGeom prst="rect">
            <a:avLst/>
          </a:prstGeom>
          <a:solidFill>
            <a:srgbClr val="FDAA1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10" name="Прямоугольник"/>
          <p:cNvSpPr/>
          <p:nvPr/>
        </p:nvSpPr>
        <p:spPr>
          <a:xfrm>
            <a:off x="8577100" y="4060388"/>
            <a:ext cx="532825" cy="1275633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11" name="Прямоугольник"/>
          <p:cNvSpPr/>
          <p:nvPr/>
        </p:nvSpPr>
        <p:spPr>
          <a:xfrm>
            <a:off x="8577100" y="6495312"/>
            <a:ext cx="532825" cy="723901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12" name="Прямоугольник"/>
          <p:cNvSpPr/>
          <p:nvPr/>
        </p:nvSpPr>
        <p:spPr>
          <a:xfrm>
            <a:off x="8577100" y="7933514"/>
            <a:ext cx="532825" cy="1464222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13" name="Thread 1"/>
          <p:cNvSpPr txBox="1"/>
          <p:nvPr/>
        </p:nvSpPr>
        <p:spPr>
          <a:xfrm>
            <a:off x="3380847" y="2698308"/>
            <a:ext cx="15608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Thread 1</a:t>
            </a:r>
          </a:p>
        </p:txBody>
      </p:sp>
      <p:sp>
        <p:nvSpPr>
          <p:cNvPr id="314" name="Thread 2"/>
          <p:cNvSpPr txBox="1"/>
          <p:nvPr/>
        </p:nvSpPr>
        <p:spPr>
          <a:xfrm>
            <a:off x="5721959" y="2698308"/>
            <a:ext cx="156088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Thread 2</a:t>
            </a:r>
          </a:p>
        </p:txBody>
      </p:sp>
      <p:sp>
        <p:nvSpPr>
          <p:cNvPr id="315" name="Thread 3"/>
          <p:cNvSpPr txBox="1"/>
          <p:nvPr/>
        </p:nvSpPr>
        <p:spPr>
          <a:xfrm>
            <a:off x="8063071" y="2698308"/>
            <a:ext cx="156088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Thread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318" name="Worker threa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Worker threads</a:t>
            </a:r>
          </a:p>
        </p:txBody>
      </p:sp>
      <p:sp>
        <p:nvSpPr>
          <p:cNvPr id="319" name="Прямоугольник"/>
          <p:cNvSpPr/>
          <p:nvPr/>
        </p:nvSpPr>
        <p:spPr>
          <a:xfrm>
            <a:off x="3848387" y="3331655"/>
            <a:ext cx="532826" cy="857275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20" name="Прямоугольник"/>
          <p:cNvSpPr/>
          <p:nvPr/>
        </p:nvSpPr>
        <p:spPr>
          <a:xfrm>
            <a:off x="3848387" y="5523921"/>
            <a:ext cx="532826" cy="1321250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21" name="Прямоугольник"/>
          <p:cNvSpPr/>
          <p:nvPr/>
        </p:nvSpPr>
        <p:spPr>
          <a:xfrm>
            <a:off x="3848387" y="4203475"/>
            <a:ext cx="532826" cy="1321250"/>
          </a:xfrm>
          <a:prstGeom prst="rect">
            <a:avLst/>
          </a:prstGeom>
          <a:solidFill>
            <a:srgbClr val="FDAA1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22" name="Прямоугольник"/>
          <p:cNvSpPr/>
          <p:nvPr/>
        </p:nvSpPr>
        <p:spPr>
          <a:xfrm>
            <a:off x="3848387" y="7567345"/>
            <a:ext cx="532826" cy="1081071"/>
          </a:xfrm>
          <a:prstGeom prst="rect">
            <a:avLst/>
          </a:prstGeom>
          <a:solidFill>
            <a:srgbClr val="FDAA1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23" name="Прямоугольник"/>
          <p:cNvSpPr/>
          <p:nvPr/>
        </p:nvSpPr>
        <p:spPr>
          <a:xfrm>
            <a:off x="3848387" y="6848407"/>
            <a:ext cx="532826" cy="723901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24" name="Thread"/>
          <p:cNvSpPr txBox="1"/>
          <p:nvPr/>
        </p:nvSpPr>
        <p:spPr>
          <a:xfrm>
            <a:off x="3484600" y="2698308"/>
            <a:ext cx="126040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Thread</a:t>
            </a:r>
          </a:p>
        </p:txBody>
      </p:sp>
      <p:sp>
        <p:nvSpPr>
          <p:cNvPr id="325" name="Kernel"/>
          <p:cNvSpPr txBox="1"/>
          <p:nvPr/>
        </p:nvSpPr>
        <p:spPr>
          <a:xfrm>
            <a:off x="7761703" y="2698308"/>
            <a:ext cx="117363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Kernel</a:t>
            </a:r>
          </a:p>
        </p:txBody>
      </p:sp>
      <p:sp>
        <p:nvSpPr>
          <p:cNvPr id="326" name="Линия"/>
          <p:cNvSpPr/>
          <p:nvPr/>
        </p:nvSpPr>
        <p:spPr>
          <a:xfrm flipH="1" flipV="1">
            <a:off x="4395254" y="4213873"/>
            <a:ext cx="3672811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27" name="Прямоугольник"/>
          <p:cNvSpPr/>
          <p:nvPr/>
        </p:nvSpPr>
        <p:spPr>
          <a:xfrm>
            <a:off x="8082107" y="3291768"/>
            <a:ext cx="532825" cy="5412607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28" name="Линия"/>
          <p:cNvSpPr/>
          <p:nvPr/>
        </p:nvSpPr>
        <p:spPr>
          <a:xfrm flipH="1" flipV="1">
            <a:off x="4395254" y="5510855"/>
            <a:ext cx="3672811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29" name="Линия"/>
          <p:cNvSpPr/>
          <p:nvPr/>
        </p:nvSpPr>
        <p:spPr>
          <a:xfrm flipH="1">
            <a:off x="4395254" y="6845937"/>
            <a:ext cx="3672811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30" name="Линия"/>
          <p:cNvSpPr/>
          <p:nvPr/>
        </p:nvSpPr>
        <p:spPr>
          <a:xfrm flipH="1">
            <a:off x="4395254" y="7574305"/>
            <a:ext cx="3672811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31" name="Read/Write Event"/>
          <p:cNvSpPr txBox="1"/>
          <p:nvPr/>
        </p:nvSpPr>
        <p:spPr>
          <a:xfrm>
            <a:off x="5153430" y="3830332"/>
            <a:ext cx="21564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Read/Write Event</a:t>
            </a:r>
          </a:p>
        </p:txBody>
      </p:sp>
      <p:sp>
        <p:nvSpPr>
          <p:cNvPr id="332" name="Read/Write Event"/>
          <p:cNvSpPr txBox="1"/>
          <p:nvPr/>
        </p:nvSpPr>
        <p:spPr>
          <a:xfrm>
            <a:off x="5153430" y="5127314"/>
            <a:ext cx="21564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Read/Write Event</a:t>
            </a:r>
          </a:p>
        </p:txBody>
      </p:sp>
      <p:sp>
        <p:nvSpPr>
          <p:cNvPr id="333" name="Read/Write Event"/>
          <p:cNvSpPr txBox="1"/>
          <p:nvPr/>
        </p:nvSpPr>
        <p:spPr>
          <a:xfrm>
            <a:off x="5153430" y="6424297"/>
            <a:ext cx="21564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Read/Write Event</a:t>
            </a:r>
          </a:p>
        </p:txBody>
      </p:sp>
      <p:sp>
        <p:nvSpPr>
          <p:cNvPr id="334" name="Read/Write Event"/>
          <p:cNvSpPr txBox="1"/>
          <p:nvPr/>
        </p:nvSpPr>
        <p:spPr>
          <a:xfrm>
            <a:off x="5153430" y="7099042"/>
            <a:ext cx="21564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Read/Write Event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Изображение" descr="Изображение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2" name="thread based server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thread based server architecture</a:t>
            </a:r>
          </a:p>
        </p:txBody>
      </p:sp>
      <p:sp>
        <p:nvSpPr>
          <p:cNvPr id="133" name="blocking io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blocking 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Группа"/>
          <p:cNvGrpSpPr/>
          <p:nvPr/>
        </p:nvGrpSpPr>
        <p:grpSpPr>
          <a:xfrm>
            <a:off x="6540982" y="3768834"/>
            <a:ext cx="2301746" cy="3040886"/>
            <a:chOff x="0" y="0"/>
            <a:chExt cx="2301744" cy="3040884"/>
          </a:xfrm>
        </p:grpSpPr>
        <p:sp>
          <p:nvSpPr>
            <p:cNvPr id="336" name="Прямоугольник с закругленными углами"/>
            <p:cNvSpPr/>
            <p:nvPr/>
          </p:nvSpPr>
          <p:spPr>
            <a:xfrm>
              <a:off x="0" y="0"/>
              <a:ext cx="2301745" cy="3040885"/>
            </a:xfrm>
            <a:prstGeom prst="roundRect">
              <a:avLst>
                <a:gd name="adj" fmla="val 23959"/>
              </a:avLst>
            </a:prstGeom>
            <a:solidFill>
              <a:srgbClr val="13658C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337" name="Socket channel"/>
            <p:cNvSpPr/>
            <p:nvPr/>
          </p:nvSpPr>
          <p:spPr>
            <a:xfrm>
              <a:off x="272634" y="636200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  <p:sp>
          <p:nvSpPr>
            <p:cNvPr id="338" name="Линия"/>
            <p:cNvSpPr/>
            <p:nvPr/>
          </p:nvSpPr>
          <p:spPr>
            <a:xfrm>
              <a:off x="336181" y="1948299"/>
              <a:ext cx="162938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339" name="Selector 1"/>
            <p:cNvSpPr txBox="1"/>
            <p:nvPr/>
          </p:nvSpPr>
          <p:spPr>
            <a:xfrm>
              <a:off x="483956" y="97898"/>
              <a:ext cx="1333832" cy="478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10000"/>
                </a:lnSpc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Selector 1</a:t>
              </a:r>
            </a:p>
          </p:txBody>
        </p:sp>
        <p:sp>
          <p:nvSpPr>
            <p:cNvPr id="340" name="Socket channel"/>
            <p:cNvSpPr/>
            <p:nvPr/>
          </p:nvSpPr>
          <p:spPr>
            <a:xfrm>
              <a:off x="272634" y="1281041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  <p:sp>
          <p:nvSpPr>
            <p:cNvPr id="341" name="Socket channel"/>
            <p:cNvSpPr/>
            <p:nvPr/>
          </p:nvSpPr>
          <p:spPr>
            <a:xfrm>
              <a:off x="272634" y="2133001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</p:grpSp>
      <p:sp>
        <p:nvSpPr>
          <p:cNvPr id="343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344" name="Tomcat with NIO conn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Tomcat with NIO connector</a:t>
            </a:r>
          </a:p>
        </p:txBody>
      </p:sp>
      <p:sp>
        <p:nvSpPr>
          <p:cNvPr id="345" name="Acceptor…"/>
          <p:cNvSpPr/>
          <p:nvPr/>
        </p:nvSpPr>
        <p:spPr>
          <a:xfrm>
            <a:off x="2659651" y="5299911"/>
            <a:ext cx="1728826" cy="848719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t>Acceptor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t>Thread</a:t>
            </a:r>
          </a:p>
        </p:txBody>
      </p:sp>
      <p:sp>
        <p:nvSpPr>
          <p:cNvPr id="346" name="Линия"/>
          <p:cNvSpPr/>
          <p:nvPr/>
        </p:nvSpPr>
        <p:spPr>
          <a:xfrm>
            <a:off x="9190347" y="6159263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grpSp>
        <p:nvGrpSpPr>
          <p:cNvPr id="353" name="Группа"/>
          <p:cNvGrpSpPr/>
          <p:nvPr/>
        </p:nvGrpSpPr>
        <p:grpSpPr>
          <a:xfrm>
            <a:off x="9968899" y="3686037"/>
            <a:ext cx="2391845" cy="4076467"/>
            <a:chOff x="0" y="0"/>
            <a:chExt cx="2391843" cy="4076466"/>
          </a:xfrm>
        </p:grpSpPr>
        <p:sp>
          <p:nvSpPr>
            <p:cNvPr id="347" name="Прямоугольник с закругленными углами"/>
            <p:cNvSpPr/>
            <p:nvPr/>
          </p:nvSpPr>
          <p:spPr>
            <a:xfrm>
              <a:off x="0" y="0"/>
              <a:ext cx="2391844" cy="4076467"/>
            </a:xfrm>
            <a:prstGeom prst="roundRect">
              <a:avLst>
                <a:gd name="adj" fmla="val 23959"/>
              </a:avLst>
            </a:prstGeom>
            <a:solidFill>
              <a:srgbClr val="136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348" name="Thread 1"/>
            <p:cNvSpPr/>
            <p:nvPr/>
          </p:nvSpPr>
          <p:spPr>
            <a:xfrm>
              <a:off x="283306" y="1112656"/>
              <a:ext cx="1825232" cy="497544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Thread 1</a:t>
              </a:r>
            </a:p>
          </p:txBody>
        </p:sp>
        <p:sp>
          <p:nvSpPr>
            <p:cNvPr id="349" name="Thread 2"/>
            <p:cNvSpPr/>
            <p:nvPr/>
          </p:nvSpPr>
          <p:spPr>
            <a:xfrm>
              <a:off x="283306" y="1854772"/>
              <a:ext cx="1825232" cy="497545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Thread 2</a:t>
              </a:r>
            </a:p>
          </p:txBody>
        </p:sp>
        <p:sp>
          <p:nvSpPr>
            <p:cNvPr id="350" name="Thread n"/>
            <p:cNvSpPr/>
            <p:nvPr/>
          </p:nvSpPr>
          <p:spPr>
            <a:xfrm>
              <a:off x="283306" y="3165760"/>
              <a:ext cx="1825232" cy="497545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Thread n</a:t>
              </a:r>
            </a:p>
          </p:txBody>
        </p:sp>
        <p:sp>
          <p:nvSpPr>
            <p:cNvPr id="351" name="Линия"/>
            <p:cNvSpPr/>
            <p:nvPr/>
          </p:nvSpPr>
          <p:spPr>
            <a:xfrm>
              <a:off x="349340" y="2829729"/>
              <a:ext cx="169316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352" name="Application…"/>
            <p:cNvSpPr txBox="1"/>
            <p:nvPr/>
          </p:nvSpPr>
          <p:spPr>
            <a:xfrm>
              <a:off x="306882" y="171338"/>
              <a:ext cx="1778080" cy="877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"/>
                </a:lnSpc>
                <a:defRPr>
                  <a:solidFill>
                    <a:srgbClr val="000000"/>
                  </a:solidFill>
                </a:defRPr>
              </a:pPr>
              <a:r>
                <a:t>Application </a:t>
              </a:r>
            </a:p>
            <a:p>
              <a:pPr algn="ctr">
                <a:lnSpc>
                  <a:spcPct val="10000"/>
                </a:lnSpc>
                <a:defRPr>
                  <a:solidFill>
                    <a:srgbClr val="000000"/>
                  </a:solidFill>
                </a:defRPr>
              </a:pPr>
              <a:r>
                <a:t>thread pool</a:t>
              </a:r>
            </a:p>
          </p:txBody>
        </p:sp>
      </p:grpSp>
      <p:sp>
        <p:nvSpPr>
          <p:cNvPr id="354" name="N &lt; maxThreads = 200"/>
          <p:cNvSpPr txBox="1"/>
          <p:nvPr/>
        </p:nvSpPr>
        <p:spPr>
          <a:xfrm>
            <a:off x="9774679" y="8018205"/>
            <a:ext cx="278028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 &lt; maxThreads = 200</a:t>
            </a:r>
          </a:p>
        </p:txBody>
      </p:sp>
      <p:sp>
        <p:nvSpPr>
          <p:cNvPr id="355" name="Линия"/>
          <p:cNvSpPr/>
          <p:nvPr/>
        </p:nvSpPr>
        <p:spPr>
          <a:xfrm>
            <a:off x="4457684" y="5724270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56" name="Линия"/>
          <p:cNvSpPr/>
          <p:nvPr/>
        </p:nvSpPr>
        <p:spPr>
          <a:xfrm>
            <a:off x="1914300" y="5724270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57" name="Net"/>
          <p:cNvSpPr/>
          <p:nvPr/>
        </p:nvSpPr>
        <p:spPr>
          <a:xfrm>
            <a:off x="651753" y="4954336"/>
            <a:ext cx="1193340" cy="1539869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Net</a:t>
            </a:r>
          </a:p>
        </p:txBody>
      </p:sp>
      <p:grpSp>
        <p:nvGrpSpPr>
          <p:cNvPr id="364" name="Группа"/>
          <p:cNvGrpSpPr/>
          <p:nvPr/>
        </p:nvGrpSpPr>
        <p:grpSpPr>
          <a:xfrm>
            <a:off x="6147291" y="4308826"/>
            <a:ext cx="2301745" cy="3040886"/>
            <a:chOff x="0" y="0"/>
            <a:chExt cx="2301744" cy="3040884"/>
          </a:xfrm>
        </p:grpSpPr>
        <p:sp>
          <p:nvSpPr>
            <p:cNvPr id="358" name="Прямоугольник с закругленными углами"/>
            <p:cNvSpPr/>
            <p:nvPr/>
          </p:nvSpPr>
          <p:spPr>
            <a:xfrm>
              <a:off x="0" y="0"/>
              <a:ext cx="2301745" cy="3040885"/>
            </a:xfrm>
            <a:prstGeom prst="roundRect">
              <a:avLst>
                <a:gd name="adj" fmla="val 23959"/>
              </a:avLst>
            </a:prstGeom>
            <a:solidFill>
              <a:srgbClr val="13658C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359" name="Socket channel"/>
            <p:cNvSpPr/>
            <p:nvPr/>
          </p:nvSpPr>
          <p:spPr>
            <a:xfrm>
              <a:off x="272634" y="636200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  <p:sp>
          <p:nvSpPr>
            <p:cNvPr id="360" name="Линия"/>
            <p:cNvSpPr/>
            <p:nvPr/>
          </p:nvSpPr>
          <p:spPr>
            <a:xfrm>
              <a:off x="336181" y="1948299"/>
              <a:ext cx="162938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361" name="Selector 2"/>
            <p:cNvSpPr txBox="1"/>
            <p:nvPr/>
          </p:nvSpPr>
          <p:spPr>
            <a:xfrm>
              <a:off x="483956" y="97898"/>
              <a:ext cx="1333832" cy="478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10000"/>
                </a:lnSpc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Selector 2</a:t>
              </a:r>
            </a:p>
          </p:txBody>
        </p:sp>
        <p:sp>
          <p:nvSpPr>
            <p:cNvPr id="362" name="Socket channel"/>
            <p:cNvSpPr/>
            <p:nvPr/>
          </p:nvSpPr>
          <p:spPr>
            <a:xfrm>
              <a:off x="272634" y="1281041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  <p:sp>
          <p:nvSpPr>
            <p:cNvPr id="363" name="Socket channel"/>
            <p:cNvSpPr/>
            <p:nvPr/>
          </p:nvSpPr>
          <p:spPr>
            <a:xfrm>
              <a:off x="272634" y="2133001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</p:grpSp>
      <p:sp>
        <p:nvSpPr>
          <p:cNvPr id="365" name="Прямоугольник с закругленными углами"/>
          <p:cNvSpPr/>
          <p:nvPr/>
        </p:nvSpPr>
        <p:spPr>
          <a:xfrm>
            <a:off x="5203035" y="2653447"/>
            <a:ext cx="3878554" cy="5534214"/>
          </a:xfrm>
          <a:prstGeom prst="roundRect">
            <a:avLst>
              <a:gd name="adj" fmla="val 16722"/>
            </a:avLst>
          </a:prstGeom>
          <a:ln w="12700">
            <a:solidFill>
              <a:srgbClr val="838787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66" name="Selectors thread pool…"/>
          <p:cNvSpPr txBox="1"/>
          <p:nvPr/>
        </p:nvSpPr>
        <p:spPr>
          <a:xfrm>
            <a:off x="5752170" y="2791177"/>
            <a:ext cx="2780284" cy="783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10000"/>
              </a:lnSpc>
            </a:pPr>
            <a:r>
              <a:t>Selectors thread pool</a:t>
            </a:r>
          </a:p>
          <a:p>
            <a:pPr algn="ctr">
              <a:lnSpc>
                <a:spcPct val="10000"/>
              </a:lnSpc>
            </a:pPr>
            <a:r>
              <a:t>N = CPU cores</a:t>
            </a:r>
          </a:p>
        </p:txBody>
      </p:sp>
      <p:grpSp>
        <p:nvGrpSpPr>
          <p:cNvPr id="373" name="Группа"/>
          <p:cNvGrpSpPr/>
          <p:nvPr/>
        </p:nvGrpSpPr>
        <p:grpSpPr>
          <a:xfrm>
            <a:off x="5756014" y="4870819"/>
            <a:ext cx="2301745" cy="3040886"/>
            <a:chOff x="0" y="0"/>
            <a:chExt cx="2301744" cy="3040884"/>
          </a:xfrm>
        </p:grpSpPr>
        <p:sp>
          <p:nvSpPr>
            <p:cNvPr id="367" name="Прямоугольник с закругленными углами"/>
            <p:cNvSpPr/>
            <p:nvPr/>
          </p:nvSpPr>
          <p:spPr>
            <a:xfrm>
              <a:off x="0" y="0"/>
              <a:ext cx="2301745" cy="3040885"/>
            </a:xfrm>
            <a:prstGeom prst="roundRect">
              <a:avLst>
                <a:gd name="adj" fmla="val 23959"/>
              </a:avLst>
            </a:prstGeom>
            <a:solidFill>
              <a:srgbClr val="13658C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368" name="Socket channel"/>
            <p:cNvSpPr/>
            <p:nvPr/>
          </p:nvSpPr>
          <p:spPr>
            <a:xfrm>
              <a:off x="272634" y="636200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  <p:sp>
          <p:nvSpPr>
            <p:cNvPr id="369" name="Линия"/>
            <p:cNvSpPr/>
            <p:nvPr/>
          </p:nvSpPr>
          <p:spPr>
            <a:xfrm>
              <a:off x="336181" y="1948299"/>
              <a:ext cx="162938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370" name="Selector N"/>
            <p:cNvSpPr txBox="1"/>
            <p:nvPr/>
          </p:nvSpPr>
          <p:spPr>
            <a:xfrm>
              <a:off x="483956" y="97898"/>
              <a:ext cx="1333832" cy="478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10000"/>
                </a:lnSpc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Selector N</a:t>
              </a:r>
            </a:p>
          </p:txBody>
        </p:sp>
        <p:sp>
          <p:nvSpPr>
            <p:cNvPr id="371" name="Socket channel"/>
            <p:cNvSpPr/>
            <p:nvPr/>
          </p:nvSpPr>
          <p:spPr>
            <a:xfrm>
              <a:off x="272634" y="1281041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  <p:sp>
          <p:nvSpPr>
            <p:cNvPr id="372" name="Socket channel"/>
            <p:cNvSpPr/>
            <p:nvPr/>
          </p:nvSpPr>
          <p:spPr>
            <a:xfrm>
              <a:off x="272634" y="2133001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</p:grpSp>
      <p:sp>
        <p:nvSpPr>
          <p:cNvPr id="374" name="Линия"/>
          <p:cNvSpPr/>
          <p:nvPr/>
        </p:nvSpPr>
        <p:spPr>
          <a:xfrm>
            <a:off x="9190347" y="5724270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75" name="Линия"/>
          <p:cNvSpPr/>
          <p:nvPr/>
        </p:nvSpPr>
        <p:spPr>
          <a:xfrm>
            <a:off x="9190347" y="5289277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378" name="Pros and Cons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Pros and Cons</a:t>
            </a:r>
          </a:p>
        </p:txBody>
      </p:sp>
      <p:sp>
        <p:nvSpPr>
          <p:cNvPr id="379" name="Pros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Pros</a:t>
            </a:r>
          </a:p>
          <a:p>
            <a:pPr lvl="1"/>
            <a:r>
              <a:t>Scalability</a:t>
            </a:r>
          </a:p>
          <a:p>
            <a:pPr lvl="1"/>
            <a:r>
              <a:t>Resource utilization</a:t>
            </a:r>
          </a:p>
          <a:p>
            <a:pPr/>
            <a:r>
              <a:t>Cons</a:t>
            </a:r>
          </a:p>
          <a:p>
            <a:pPr lvl="1"/>
            <a:r>
              <a:t>High complexity</a:t>
            </a:r>
          </a:p>
          <a:p>
            <a:pPr lvl="1"/>
            <a:r>
              <a:t>Combining async with sync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382" name="Event based servers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Event based servers</a:t>
            </a:r>
          </a:p>
        </p:txBody>
      </p:sp>
      <p:sp>
        <p:nvSpPr>
          <p:cNvPr id="383" name="Jetty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Jetty</a:t>
            </a:r>
          </a:p>
          <a:p>
            <a:pPr/>
            <a:r>
              <a:t>Tomcat (NIO connector)</a:t>
            </a:r>
          </a:p>
          <a:p>
            <a:pPr/>
            <a:r>
              <a:t>Nginx</a:t>
            </a:r>
          </a:p>
          <a:p>
            <a:pPr/>
            <a:r>
              <a:t>Netty</a:t>
            </a:r>
          </a:p>
          <a:p>
            <a:pPr/>
            <a:r>
              <a:t>Undertow (JBoss Wildfly)</a:t>
            </a:r>
          </a:p>
          <a:p>
            <a:pPr/>
            <a:r>
              <a:t>Node.js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Изображение" descr="Изображение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86" name="web servers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web servers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Web server Exampl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server Examples</a:t>
            </a:r>
          </a:p>
        </p:txBody>
      </p:sp>
      <p:sp>
        <p:nvSpPr>
          <p:cNvPr id="389" name="@SpringBootApplication…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@SpringBootApplication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Application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data class </a:t>
            </a:r>
            <a:r>
              <a:t>Tweet(</a:t>
            </a: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user</a:t>
            </a:r>
            <a:r>
              <a:t>: String</a:t>
            </a:r>
            <a:r>
              <a:rPr>
                <a:solidFill>
                  <a:srgbClr val="CC7831"/>
                </a:solidFill>
              </a:rPr>
              <a:t>, val </a:t>
            </a:r>
            <a:r>
              <a:rPr>
                <a:solidFill>
                  <a:srgbClr val="9876AA"/>
                </a:solidFill>
              </a:rPr>
              <a:t>text</a:t>
            </a:r>
            <a:r>
              <a:t>: List&lt;String&gt;)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data class </a:t>
            </a:r>
            <a:r>
              <a:t>Feed(</a:t>
            </a: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posts</a:t>
            </a:r>
            <a:r>
              <a:t>: List&lt;String&gt;)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@RestController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FeedController(</a:t>
            </a:r>
            <a:r>
              <a:rPr>
                <a:solidFill>
                  <a:srgbClr val="CC7831"/>
                </a:solidFill>
              </a:rPr>
              <a:t>private val </a:t>
            </a:r>
            <a:r>
              <a:rPr>
                <a:solidFill>
                  <a:srgbClr val="9876AA"/>
                </a:solidFill>
              </a:rPr>
              <a:t>twitterUrl</a:t>
            </a:r>
            <a:r>
              <a:t>: String)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private val </a:t>
            </a:r>
            <a:r>
              <a:rPr>
                <a:solidFill>
                  <a:srgbClr val="9876AA"/>
                </a:solidFill>
              </a:rPr>
              <a:t>restTemplate </a:t>
            </a:r>
            <a:r>
              <a:t>= RestTemplate()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80"/>
                </a:solidFill>
              </a:rPr>
              <a:t>    </a:t>
            </a:r>
            <a:r>
              <a:t>@GetMapping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"/tweet"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tweet</a:t>
            </a:r>
            <a:r>
              <a:t>(): Feed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9876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A9B7C6"/>
                </a:solidFill>
              </a:rPr>
              <a:t>tweet = </a:t>
            </a:r>
            <a:r>
              <a:t>restTemplate</a:t>
            </a:r>
            <a:r>
              <a:rPr>
                <a:solidFill>
                  <a:srgbClr val="A9B7C6"/>
                </a:solidFill>
              </a:rPr>
              <a:t>.</a:t>
            </a:r>
            <a:r>
              <a:rPr i="1">
                <a:solidFill>
                  <a:srgbClr val="FFC66E"/>
                </a:solidFill>
              </a:rPr>
              <a:t>getForObject</a:t>
            </a:r>
            <a:r>
              <a:rPr>
                <a:solidFill>
                  <a:srgbClr val="A9B7C6"/>
                </a:solidFill>
              </a:rPr>
              <a:t>&lt;Tweet&gt;(</a:t>
            </a:r>
            <a:r>
              <a:t>twitterUrl </a:t>
            </a:r>
            <a:r>
              <a:rPr>
                <a:solidFill>
                  <a:srgbClr val="A9B7C6"/>
                </a:solidFill>
              </a:rPr>
              <a:t>+ </a:t>
            </a:r>
            <a:r>
              <a:rPr>
                <a:solidFill>
                  <a:srgbClr val="6A8759"/>
                </a:solidFill>
              </a:rPr>
              <a:t>"/tweet"</a:t>
            </a:r>
            <a:r>
              <a:rPr>
                <a:solidFill>
                  <a:srgbClr val="A9B7C6"/>
                </a:solidFill>
              </a:rPr>
              <a:t>)!!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return </a:t>
            </a:r>
            <a:r>
              <a:t>Feed(tweet.</a:t>
            </a:r>
            <a:r>
              <a:rPr>
                <a:solidFill>
                  <a:srgbClr val="9876AA"/>
                </a:solidFill>
              </a:rPr>
              <a:t>text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(args: Array&lt;String&gt;)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1"/>
              <a:t>runApplication</a:t>
            </a:r>
            <a:r>
              <a:t>&lt;Application&gt;(*args)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90" name="Spring boot blocking servl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Spring boot blocking servlet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Web server Exampl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server Examples</a:t>
            </a:r>
          </a:p>
        </p:txBody>
      </p:sp>
      <p:sp>
        <p:nvSpPr>
          <p:cNvPr id="393" name="@SpringBootApplication…"/>
          <p:cNvSpPr txBox="1"/>
          <p:nvPr>
            <p:ph type="body" idx="14"/>
          </p:nvPr>
        </p:nvSpPr>
        <p:spPr>
          <a:xfrm>
            <a:off x="406399" y="2791177"/>
            <a:ext cx="12192002" cy="65136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6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@SpringBootApplication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Application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data class </a:t>
            </a:r>
            <a:r>
              <a:t>Tweet(</a:t>
            </a: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user</a:t>
            </a:r>
            <a:r>
              <a:t>: String</a:t>
            </a:r>
            <a:r>
              <a:rPr>
                <a:solidFill>
                  <a:srgbClr val="CC7831"/>
                </a:solidFill>
              </a:rPr>
              <a:t>, val </a:t>
            </a:r>
            <a:r>
              <a:rPr>
                <a:solidFill>
                  <a:srgbClr val="9876AA"/>
                </a:solidFill>
              </a:rPr>
              <a:t>text</a:t>
            </a:r>
            <a:r>
              <a:t>: List&lt;String&gt;)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data class </a:t>
            </a:r>
            <a:r>
              <a:t>Feed(</a:t>
            </a: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posts</a:t>
            </a:r>
            <a:r>
              <a:t>: List&lt;String&gt;)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6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@RestController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FeedController(</a:t>
            </a:r>
            <a:r>
              <a:rPr>
                <a:solidFill>
                  <a:srgbClr val="CC7831"/>
                </a:solidFill>
              </a:rPr>
              <a:t>private val </a:t>
            </a:r>
            <a:r>
              <a:rPr>
                <a:solidFill>
                  <a:srgbClr val="9876AA"/>
                </a:solidFill>
              </a:rPr>
              <a:t>twitterUrl</a:t>
            </a:r>
            <a:r>
              <a:t>: String) {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restTemplate </a:t>
            </a:r>
            <a:r>
              <a:t>= AsyncRestTemplate()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6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80"/>
                </a:solidFill>
              </a:rPr>
              <a:t>    </a:t>
            </a:r>
            <a:r>
              <a:t>@GetMapping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"/tweet"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tweet</a:t>
            </a:r>
            <a:r>
              <a:t>(): DeferredResult&lt;Feed&gt; {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dferredResult = DeferredResult&lt;Feed&gt;()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9876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t>restTemplate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9876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A9B7C6"/>
                </a:solidFill>
              </a:rPr>
              <a:t>.exchange(</a:t>
            </a:r>
            <a:r>
              <a:t>twitterUrl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9B7C6"/>
                </a:solidFill>
              </a:rPr>
              <a:t>HttpMethod.</a:t>
            </a:r>
            <a:r>
              <a:t>GET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9B7C6"/>
                </a:solidFill>
              </a:rPr>
              <a:t>entity()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9B7C6"/>
                </a:solidFill>
              </a:rPr>
              <a:t>Tweet::</a:t>
            </a:r>
            <a:r>
              <a:rPr>
                <a:solidFill>
                  <a:srgbClr val="CC7831"/>
                </a:solidFill>
              </a:rPr>
              <a:t>class</a:t>
            </a:r>
            <a:r>
              <a:rPr>
                <a:solidFill>
                  <a:srgbClr val="A9B7C6"/>
                </a:solidFill>
              </a:rPr>
              <a:t>.</a:t>
            </a:r>
            <a:r>
              <a:rPr i="1"/>
              <a:t>java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.addCallback(</a:t>
            </a:r>
            <a:r>
              <a:rPr b="1"/>
              <a:t>{ </a:t>
            </a:r>
            <a:r>
              <a:t>success </a:t>
            </a:r>
            <a:r>
              <a:rPr b="1"/>
              <a:t>-&gt;</a:t>
            </a:r>
            <a:endParaRPr b="1"/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         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feed = Feed(success.</a:t>
            </a:r>
            <a:r>
              <a:rPr i="1">
                <a:solidFill>
                  <a:srgbClr val="9876AA"/>
                </a:solidFill>
              </a:rPr>
              <a:t>body</a:t>
            </a:r>
            <a:r>
              <a:t>.</a:t>
            </a:r>
            <a:r>
              <a:rPr>
                <a:solidFill>
                  <a:srgbClr val="9876AA"/>
                </a:solidFill>
              </a:rPr>
              <a:t>text</a:t>
            </a:r>
            <a:r>
              <a:t>)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dferredResult.setResult(feed)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 b="1"/>
              <a:t>}</a:t>
            </a:r>
            <a:r>
              <a:rPr>
                <a:solidFill>
                  <a:srgbClr val="CC7831"/>
                </a:solidFill>
              </a:rPr>
              <a:t>, </a:t>
            </a:r>
            <a:r>
              <a:rPr b="1"/>
              <a:t>{ </a:t>
            </a:r>
            <a:r>
              <a:t>fail </a:t>
            </a:r>
            <a:r>
              <a:rPr b="1"/>
              <a:t>-&gt; </a:t>
            </a:r>
            <a:r>
              <a:rPr i="1"/>
              <a:t>println</a:t>
            </a:r>
            <a:r>
              <a:t>(fail) </a:t>
            </a:r>
            <a:r>
              <a:rPr b="1"/>
              <a:t>}</a:t>
            </a:r>
            <a:r>
              <a:t>)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return </a:t>
            </a:r>
            <a:r>
              <a:t>dferredResult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(args: Array&lt;String&gt;) {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1"/>
              <a:t>runApplication</a:t>
            </a:r>
            <a:r>
              <a:t>&lt;Application&gt;(*args)</a:t>
            </a:r>
          </a:p>
          <a:p>
            <a:pPr defTabSz="457200">
              <a:spcBef>
                <a:spcPts val="0"/>
              </a:spcBef>
              <a:defRPr sz="16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94" name="Spring boot non-blocking servl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Spring boot non-blocking servlet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Web server Exampl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server Examples</a:t>
            </a:r>
          </a:p>
        </p:txBody>
      </p:sp>
      <p:sp>
        <p:nvSpPr>
          <p:cNvPr id="397" name="@SpringBootApplication…"/>
          <p:cNvSpPr txBox="1"/>
          <p:nvPr>
            <p:ph type="body" idx="14"/>
          </p:nvPr>
        </p:nvSpPr>
        <p:spPr>
          <a:xfrm>
            <a:off x="406399" y="2791177"/>
            <a:ext cx="12192002" cy="65136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@SpringBootApplication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Application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data class </a:t>
            </a:r>
            <a:r>
              <a:t>Tweet(</a:t>
            </a: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user</a:t>
            </a:r>
            <a:r>
              <a:t>: String</a:t>
            </a:r>
            <a:r>
              <a:rPr>
                <a:solidFill>
                  <a:srgbClr val="CC7831"/>
                </a:solidFill>
              </a:rPr>
              <a:t>, val </a:t>
            </a:r>
            <a:r>
              <a:rPr>
                <a:solidFill>
                  <a:srgbClr val="9876AA"/>
                </a:solidFill>
              </a:rPr>
              <a:t>text</a:t>
            </a:r>
            <a:r>
              <a:t>: List&lt;String&gt;)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data class </a:t>
            </a:r>
            <a:r>
              <a:t>Feed(</a:t>
            </a: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posts</a:t>
            </a:r>
            <a:r>
              <a:t>: List&lt;String&gt;)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@RestController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FeedHandler(twitterUrl: String)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private val </a:t>
            </a:r>
            <a:r>
              <a:rPr>
                <a:solidFill>
                  <a:srgbClr val="9876AA"/>
                </a:solidFill>
              </a:rPr>
              <a:t>twitterClient</a:t>
            </a:r>
            <a:r>
              <a:t>: WebClient = WebClient.create(twitterUrl)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getTweet</a:t>
            </a:r>
            <a:r>
              <a:t>() = </a:t>
            </a:r>
            <a:r>
              <a:rPr>
                <a:solidFill>
                  <a:srgbClr val="9876AA"/>
                </a:solidFill>
              </a:rPr>
              <a:t>twitterClient</a:t>
            </a:r>
            <a:r>
              <a:t>.get().retrieve().</a:t>
            </a:r>
            <a:r>
              <a:rPr i="1">
                <a:solidFill>
                  <a:srgbClr val="FFC66E"/>
                </a:solidFill>
              </a:rPr>
              <a:t>bodyToMono</a:t>
            </a:r>
            <a:r>
              <a:t>&lt;Tweet&gt;()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9876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80"/>
                </a:solidFill>
              </a:rPr>
              <a:t>    </a:t>
            </a:r>
            <a:r>
              <a:rPr>
                <a:solidFill>
                  <a:srgbClr val="CC7831"/>
                </a:solidFill>
              </a:rPr>
              <a:t>@GetMapping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"/tweet"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tweet</a:t>
            </a:r>
            <a:r>
              <a:t>(): Mono&lt;Feed&gt;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return </a:t>
            </a:r>
            <a:r>
              <a:t>getTweet().map </a:t>
            </a:r>
            <a:r>
              <a:rPr b="1"/>
              <a:t>{ </a:t>
            </a:r>
            <a:r>
              <a:t>Feed(</a:t>
            </a:r>
            <a:r>
              <a:rPr b="1"/>
              <a:t>it</a:t>
            </a:r>
            <a:r>
              <a:t>.</a:t>
            </a:r>
            <a:r>
              <a:rPr>
                <a:solidFill>
                  <a:srgbClr val="9876AA"/>
                </a:solidFill>
              </a:rPr>
              <a:t>text</a:t>
            </a:r>
            <a:r>
              <a:t>) </a:t>
            </a:r>
            <a:r>
              <a:rPr b="1"/>
              <a:t>}</a:t>
            </a:r>
            <a:endParaRPr b="1"/>
          </a:p>
          <a:p>
            <a:pPr defTabSz="457200">
              <a:spcBef>
                <a:spcPts val="0"/>
              </a:spcBef>
              <a:defRPr b="1"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0"/>
              <a:t>}</a:t>
            </a:r>
            <a:endParaRPr b="0"/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(args: Array&lt;String&gt;)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1"/>
              <a:t>runApplication</a:t>
            </a:r>
            <a:r>
              <a:t>&lt;Application&gt;(*args)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98" name="Spring boot WebFl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Spring boot WebFlux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Линия"/>
          <p:cNvSpPr/>
          <p:nvPr/>
        </p:nvSpPr>
        <p:spPr>
          <a:xfrm flipV="1">
            <a:off x="2886403" y="2438399"/>
            <a:ext cx="1" cy="669290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01" name="Линия"/>
          <p:cNvSpPr/>
          <p:nvPr/>
        </p:nvSpPr>
        <p:spPr>
          <a:xfrm flipV="1">
            <a:off x="10222727" y="2438399"/>
            <a:ext cx="1" cy="669032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02" name="Web server Exampl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server Examples</a:t>
            </a:r>
          </a:p>
        </p:txBody>
      </p:sp>
      <p:sp>
        <p:nvSpPr>
          <p:cNvPr id="403" name="Прямоугольник"/>
          <p:cNvSpPr/>
          <p:nvPr/>
        </p:nvSpPr>
        <p:spPr>
          <a:xfrm>
            <a:off x="2619991" y="4233841"/>
            <a:ext cx="532826" cy="2437306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04" name="Прямоугольник"/>
          <p:cNvSpPr/>
          <p:nvPr/>
        </p:nvSpPr>
        <p:spPr>
          <a:xfrm>
            <a:off x="2619991" y="3192382"/>
            <a:ext cx="532826" cy="1045922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05" name="Application"/>
          <p:cNvSpPr txBox="1"/>
          <p:nvPr/>
        </p:nvSpPr>
        <p:spPr>
          <a:xfrm>
            <a:off x="1929786" y="1740159"/>
            <a:ext cx="1913236" cy="67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sz="30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406" name="Прямоугольник"/>
          <p:cNvSpPr/>
          <p:nvPr/>
        </p:nvSpPr>
        <p:spPr>
          <a:xfrm>
            <a:off x="9956315" y="2717115"/>
            <a:ext cx="532825" cy="501205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07" name="Линия"/>
          <p:cNvSpPr/>
          <p:nvPr/>
        </p:nvSpPr>
        <p:spPr>
          <a:xfrm flipH="1" flipV="1">
            <a:off x="3354893" y="3212697"/>
            <a:ext cx="639934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08" name="Kernel"/>
          <p:cNvSpPr txBox="1"/>
          <p:nvPr/>
        </p:nvSpPr>
        <p:spPr>
          <a:xfrm>
            <a:off x="9607519" y="1786440"/>
            <a:ext cx="1230417" cy="58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sz="30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Kernel</a:t>
            </a:r>
          </a:p>
        </p:txBody>
      </p:sp>
      <p:sp>
        <p:nvSpPr>
          <p:cNvPr id="409" name="Read request from client"/>
          <p:cNvSpPr txBox="1"/>
          <p:nvPr/>
        </p:nvSpPr>
        <p:spPr>
          <a:xfrm>
            <a:off x="5072221" y="2745467"/>
            <a:ext cx="29646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Read request from client</a:t>
            </a:r>
          </a:p>
        </p:txBody>
      </p:sp>
      <p:sp>
        <p:nvSpPr>
          <p:cNvPr id="410" name="Линия"/>
          <p:cNvSpPr/>
          <p:nvPr/>
        </p:nvSpPr>
        <p:spPr>
          <a:xfrm flipH="1" flipV="1">
            <a:off x="3302727" y="4239683"/>
            <a:ext cx="639934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11" name="Send request /tweet (register callback)"/>
          <p:cNvSpPr txBox="1"/>
          <p:nvPr/>
        </p:nvSpPr>
        <p:spPr>
          <a:xfrm>
            <a:off x="4282917" y="3733089"/>
            <a:ext cx="46088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Send request /tweet (register callback)</a:t>
            </a:r>
          </a:p>
        </p:txBody>
      </p:sp>
      <p:sp>
        <p:nvSpPr>
          <p:cNvPr id="412" name="Прямоугольник"/>
          <p:cNvSpPr/>
          <p:nvPr/>
        </p:nvSpPr>
        <p:spPr>
          <a:xfrm>
            <a:off x="9956315" y="4209095"/>
            <a:ext cx="532825" cy="2486798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13" name="Прямоугольник"/>
          <p:cNvSpPr/>
          <p:nvPr/>
        </p:nvSpPr>
        <p:spPr>
          <a:xfrm>
            <a:off x="2619991" y="6662061"/>
            <a:ext cx="532826" cy="1321250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14" name="Линия"/>
          <p:cNvSpPr/>
          <p:nvPr/>
        </p:nvSpPr>
        <p:spPr>
          <a:xfrm flipH="1" flipV="1">
            <a:off x="3224862" y="6673380"/>
            <a:ext cx="639934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15" name="Callback with response from /tweet"/>
          <p:cNvSpPr txBox="1"/>
          <p:nvPr/>
        </p:nvSpPr>
        <p:spPr>
          <a:xfrm>
            <a:off x="4438999" y="6186337"/>
            <a:ext cx="423113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Callback with response from /tweet</a:t>
            </a:r>
          </a:p>
        </p:txBody>
      </p:sp>
      <p:sp>
        <p:nvSpPr>
          <p:cNvPr id="416" name="Линия"/>
          <p:cNvSpPr/>
          <p:nvPr/>
        </p:nvSpPr>
        <p:spPr>
          <a:xfrm flipH="1" flipV="1">
            <a:off x="3302727" y="7946202"/>
            <a:ext cx="639934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17" name="Send answer to client"/>
          <p:cNvSpPr txBox="1"/>
          <p:nvPr/>
        </p:nvSpPr>
        <p:spPr>
          <a:xfrm>
            <a:off x="5282915" y="7473244"/>
            <a:ext cx="260883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Send answer to client</a:t>
            </a:r>
          </a:p>
        </p:txBody>
      </p:sp>
      <p:sp>
        <p:nvSpPr>
          <p:cNvPr id="418" name="Прямоугольник"/>
          <p:cNvSpPr/>
          <p:nvPr/>
        </p:nvSpPr>
        <p:spPr>
          <a:xfrm>
            <a:off x="9956315" y="7943376"/>
            <a:ext cx="532825" cy="7112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19" name="Прямоугольник"/>
          <p:cNvSpPr/>
          <p:nvPr/>
        </p:nvSpPr>
        <p:spPr>
          <a:xfrm>
            <a:off x="2619991" y="7975785"/>
            <a:ext cx="532826" cy="893678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Линия"/>
          <p:cNvSpPr/>
          <p:nvPr/>
        </p:nvSpPr>
        <p:spPr>
          <a:xfrm flipV="1">
            <a:off x="2886404" y="2438399"/>
            <a:ext cx="1" cy="669290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22" name="Линия"/>
          <p:cNvSpPr/>
          <p:nvPr/>
        </p:nvSpPr>
        <p:spPr>
          <a:xfrm flipV="1">
            <a:off x="10222727" y="2442390"/>
            <a:ext cx="1" cy="668632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23" name="Web server Exampl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server Examples</a:t>
            </a:r>
          </a:p>
        </p:txBody>
      </p:sp>
      <p:sp>
        <p:nvSpPr>
          <p:cNvPr id="424" name="Прямоугольник"/>
          <p:cNvSpPr/>
          <p:nvPr/>
        </p:nvSpPr>
        <p:spPr>
          <a:xfrm>
            <a:off x="2619991" y="2862387"/>
            <a:ext cx="532826" cy="5716435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25" name="Прямоугольник"/>
          <p:cNvSpPr/>
          <p:nvPr/>
        </p:nvSpPr>
        <p:spPr>
          <a:xfrm>
            <a:off x="9956315" y="2717115"/>
            <a:ext cx="532825" cy="501205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26" name="Линия"/>
          <p:cNvSpPr/>
          <p:nvPr/>
        </p:nvSpPr>
        <p:spPr>
          <a:xfrm flipH="1" flipV="1">
            <a:off x="3354893" y="3212697"/>
            <a:ext cx="639934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27" name="Read request from client"/>
          <p:cNvSpPr txBox="1"/>
          <p:nvPr/>
        </p:nvSpPr>
        <p:spPr>
          <a:xfrm>
            <a:off x="5104988" y="2745467"/>
            <a:ext cx="29646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Read request from client</a:t>
            </a:r>
          </a:p>
        </p:txBody>
      </p:sp>
      <p:sp>
        <p:nvSpPr>
          <p:cNvPr id="428" name="Линия"/>
          <p:cNvSpPr/>
          <p:nvPr/>
        </p:nvSpPr>
        <p:spPr>
          <a:xfrm flipH="1" flipV="1">
            <a:off x="3302727" y="4239683"/>
            <a:ext cx="639934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29" name="Send request /tweet"/>
          <p:cNvSpPr txBox="1"/>
          <p:nvPr/>
        </p:nvSpPr>
        <p:spPr>
          <a:xfrm>
            <a:off x="5349844" y="3733089"/>
            <a:ext cx="247497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Send request /tweet</a:t>
            </a:r>
          </a:p>
        </p:txBody>
      </p:sp>
      <p:sp>
        <p:nvSpPr>
          <p:cNvPr id="430" name="Прямоугольник"/>
          <p:cNvSpPr/>
          <p:nvPr/>
        </p:nvSpPr>
        <p:spPr>
          <a:xfrm>
            <a:off x="9956315" y="4209095"/>
            <a:ext cx="532825" cy="2486798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31" name="Линия"/>
          <p:cNvSpPr/>
          <p:nvPr/>
        </p:nvSpPr>
        <p:spPr>
          <a:xfrm flipH="1" flipV="1">
            <a:off x="3224862" y="6673380"/>
            <a:ext cx="639934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32" name="Read response from /tweet"/>
          <p:cNvSpPr txBox="1"/>
          <p:nvPr/>
        </p:nvSpPr>
        <p:spPr>
          <a:xfrm>
            <a:off x="4954366" y="6186337"/>
            <a:ext cx="326593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Read response from /tweet</a:t>
            </a:r>
          </a:p>
        </p:txBody>
      </p:sp>
      <p:sp>
        <p:nvSpPr>
          <p:cNvPr id="433" name="Линия"/>
          <p:cNvSpPr/>
          <p:nvPr/>
        </p:nvSpPr>
        <p:spPr>
          <a:xfrm flipH="1" flipV="1">
            <a:off x="3302727" y="7946202"/>
            <a:ext cx="639934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34" name="Send answer to client"/>
          <p:cNvSpPr txBox="1"/>
          <p:nvPr/>
        </p:nvSpPr>
        <p:spPr>
          <a:xfrm>
            <a:off x="5282915" y="7473244"/>
            <a:ext cx="260883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Send answer to client</a:t>
            </a:r>
          </a:p>
        </p:txBody>
      </p:sp>
      <p:sp>
        <p:nvSpPr>
          <p:cNvPr id="435" name="Прямоугольник"/>
          <p:cNvSpPr/>
          <p:nvPr/>
        </p:nvSpPr>
        <p:spPr>
          <a:xfrm>
            <a:off x="9956315" y="7943376"/>
            <a:ext cx="532825" cy="7112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36" name="Прямоугольник"/>
          <p:cNvSpPr/>
          <p:nvPr/>
        </p:nvSpPr>
        <p:spPr>
          <a:xfrm>
            <a:off x="2619991" y="2717115"/>
            <a:ext cx="532826" cy="50120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37" name="Прямоугольник"/>
          <p:cNvSpPr/>
          <p:nvPr/>
        </p:nvSpPr>
        <p:spPr>
          <a:xfrm>
            <a:off x="2619991" y="4299093"/>
            <a:ext cx="532826" cy="23068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38" name="Прямоугольник"/>
          <p:cNvSpPr/>
          <p:nvPr/>
        </p:nvSpPr>
        <p:spPr>
          <a:xfrm>
            <a:off x="2619991" y="7974669"/>
            <a:ext cx="532826" cy="711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39" name="Application"/>
          <p:cNvSpPr txBox="1"/>
          <p:nvPr/>
        </p:nvSpPr>
        <p:spPr>
          <a:xfrm>
            <a:off x="1929786" y="1740159"/>
            <a:ext cx="1913236" cy="67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sz="30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440" name="Kernel"/>
          <p:cNvSpPr txBox="1"/>
          <p:nvPr/>
        </p:nvSpPr>
        <p:spPr>
          <a:xfrm>
            <a:off x="9607519" y="1786440"/>
            <a:ext cx="1230417" cy="58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sz="30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Kernel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erformance Comparison of Web Servers Architectur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Comparison of Web Servers Architectures</a:t>
            </a:r>
          </a:p>
        </p:txBody>
      </p:sp>
      <p:sp>
        <p:nvSpPr>
          <p:cNvPr id="443" name="Spring boot blocking servl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Spring boot blocking servlet</a:t>
            </a:r>
          </a:p>
        </p:txBody>
      </p:sp>
      <p:pic>
        <p:nvPicPr>
          <p:cNvPr id="44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16" y="3584128"/>
            <a:ext cx="12211168" cy="4927789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IaaS: VScale, OS: Debian 9 x64, core: 1, memory: 1gb"/>
          <p:cNvSpPr txBox="1"/>
          <p:nvPr/>
        </p:nvSpPr>
        <p:spPr>
          <a:xfrm>
            <a:off x="3334385" y="8850019"/>
            <a:ext cx="63360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IaaS: VScale, OS: Debian 9 x64, core: 1, memory: 1gb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136" name="fun main(args: Array&lt;String&gt;) {…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(args: Array&lt;String&gt;)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server = ServerSocket(</a:t>
            </a:r>
            <a:r>
              <a:rPr>
                <a:solidFill>
                  <a:srgbClr val="6897BB"/>
                </a:solidFill>
              </a:rPr>
              <a:t>8080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while </a:t>
            </a:r>
            <a:r>
              <a:rPr>
                <a:solidFill>
                  <a:srgbClr val="A9B7C6"/>
                </a:solidFill>
              </a:rPr>
              <a:t>(</a:t>
            </a:r>
            <a:r>
              <a:t>true</a:t>
            </a:r>
            <a:r>
              <a:rPr>
                <a:solidFill>
                  <a:srgbClr val="A9B7C6"/>
                </a:solidFill>
              </a:rPr>
              <a:t>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socket = server.accept()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Thread(Worker(socket)).start()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37" name="Thread per conn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Thread per connection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erformance Comparison of Web Servers Architectur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Comparison of Web Servers Architectures</a:t>
            </a:r>
          </a:p>
        </p:txBody>
      </p:sp>
      <p:sp>
        <p:nvSpPr>
          <p:cNvPr id="448" name="Spring boot non-blocking servl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Spring boot non-blocking servlet</a:t>
            </a:r>
          </a:p>
        </p:txBody>
      </p:sp>
      <p:pic>
        <p:nvPicPr>
          <p:cNvPr id="44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99" y="3587344"/>
            <a:ext cx="12192002" cy="4921357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IaaS: VScale, OS: Debian 9 x64, core: 1, memory: 1gb"/>
          <p:cNvSpPr txBox="1"/>
          <p:nvPr/>
        </p:nvSpPr>
        <p:spPr>
          <a:xfrm>
            <a:off x="3334385" y="8850019"/>
            <a:ext cx="63360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IaaS: VScale, OS: Debian 9 x64, core: 1, memory: 1gb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Изображение" descr="Изображение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53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Conclusions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onclusio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456" name="When to Block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When to Block</a:t>
            </a:r>
          </a:p>
        </p:txBody>
      </p:sp>
      <p:sp>
        <p:nvSpPr>
          <p:cNvPr id="457" name="Highly CPU-bound work loads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Highly CPU-bound work loads</a:t>
            </a:r>
          </a:p>
          <a:p>
            <a:pPr/>
            <a:r>
              <a:t>Desire operational simplicity</a:t>
            </a:r>
          </a:p>
          <a:p>
            <a:pPr/>
            <a:r>
              <a:t>Desire development simplicity</a:t>
            </a:r>
          </a:p>
          <a:p>
            <a:pPr/>
            <a:r>
              <a:t>Legacy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onclusio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460" name="When not to Block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When not to Block</a:t>
            </a:r>
          </a:p>
        </p:txBody>
      </p:sp>
      <p:sp>
        <p:nvSpPr>
          <p:cNvPr id="461" name="Highly I/O-bound workloads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Highly I/O-bound workloads</a:t>
            </a:r>
          </a:p>
          <a:p>
            <a:pPr/>
            <a:r>
              <a:t>Long request and/or large files</a:t>
            </a:r>
          </a:p>
          <a:p>
            <a:pPr/>
            <a:r>
              <a:t>Streaming data from queues</a:t>
            </a:r>
          </a:p>
          <a:p>
            <a:pPr/>
            <a:r>
              <a:t>Massive amounts of 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onclusio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464" name="Concurrent programming models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Concurrent programming models</a:t>
            </a:r>
          </a:p>
        </p:txBody>
      </p:sp>
      <p:sp>
        <p:nvSpPr>
          <p:cNvPr id="465" name="Callback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Callback</a:t>
            </a:r>
          </a:p>
          <a:p>
            <a:pPr/>
            <a:r>
              <a:t>Coroutines (Quasar)</a:t>
            </a:r>
          </a:p>
          <a:p>
            <a:pPr/>
            <a:r>
              <a:t>Reactive (RxJava, ReactiveX)</a:t>
            </a:r>
          </a:p>
          <a:p>
            <a:pPr/>
            <a:r>
              <a:t>Actors (Akka)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140" name="fun main(args: Array&lt;String&gt;) {…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(args: Array&lt;String&gt;)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server = ServerSocket(</a:t>
            </a:r>
            <a:r>
              <a:rPr>
                <a:solidFill>
                  <a:srgbClr val="6897BB"/>
                </a:solidFill>
              </a:rPr>
              <a:t>8080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while </a:t>
            </a:r>
            <a:r>
              <a:rPr>
                <a:solidFill>
                  <a:srgbClr val="A9B7C6"/>
                </a:solidFill>
              </a:rPr>
              <a:t>(</a:t>
            </a:r>
            <a:r>
              <a:t>true</a:t>
            </a:r>
            <a:r>
              <a:rPr>
                <a:solidFill>
                  <a:srgbClr val="A9B7C6"/>
                </a:solidFill>
              </a:rPr>
              <a:t>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socket = server.accept()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Thread(Worker(socket)).start()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Worker(</a:t>
            </a:r>
            <a:r>
              <a:rPr>
                <a:solidFill>
                  <a:srgbClr val="CC7831"/>
                </a:solidFill>
              </a:rPr>
              <a:t>private val </a:t>
            </a:r>
            <a:r>
              <a:rPr>
                <a:solidFill>
                  <a:srgbClr val="9876AA"/>
                </a:solidFill>
              </a:rPr>
              <a:t>socket</a:t>
            </a:r>
            <a:r>
              <a:t>: Socket) : Runnable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override fun </a:t>
            </a:r>
            <a:r>
              <a:rPr>
                <a:solidFill>
                  <a:srgbClr val="FFC66E"/>
                </a:solidFill>
              </a:rPr>
              <a:t>run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requestStream = BufferedReader(InputStreamReader(</a:t>
            </a:r>
            <a:r>
              <a:rPr>
                <a:solidFill>
                  <a:srgbClr val="9876AA"/>
                </a:solidFill>
              </a:rPr>
              <a:t>socket</a:t>
            </a:r>
            <a:r>
              <a:t>.getInputStream()))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request = requestStream.readLine()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response = request.</a:t>
            </a:r>
            <a:r>
              <a:rPr i="1">
                <a:solidFill>
                  <a:srgbClr val="FFC66E"/>
                </a:solidFill>
              </a:rPr>
              <a:t>toUpperCase</a:t>
            </a:r>
            <a:r>
              <a:t>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responseStream = PrintWriter(</a:t>
            </a:r>
            <a:r>
              <a:rPr>
                <a:solidFill>
                  <a:srgbClr val="9876AA"/>
                </a:solidFill>
              </a:rPr>
              <a:t>socket</a:t>
            </a:r>
            <a:r>
              <a:t>.getOutputStream())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responseStream.print(response)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876AA"/>
                </a:solidFill>
              </a:rPr>
              <a:t>socket</a:t>
            </a:r>
            <a:r>
              <a:t>.close()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41" name="Thread per conn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Thread per connection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144" name="fun main(args: Array&lt;String&gt;) {…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(args: Array&lt;String&gt;)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threadPool = Executors.newFixedThreadPool(</a:t>
            </a:r>
            <a:r>
              <a:rPr>
                <a:solidFill>
                  <a:srgbClr val="6897BB"/>
                </a:solidFill>
              </a:rPr>
              <a:t>10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server = ServerSocket(</a:t>
            </a:r>
            <a:r>
              <a:rPr>
                <a:solidFill>
                  <a:srgbClr val="6897BB"/>
                </a:solidFill>
              </a:rPr>
              <a:t>8080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while </a:t>
            </a:r>
            <a:r>
              <a:rPr>
                <a:solidFill>
                  <a:srgbClr val="A9B7C6"/>
                </a:solidFill>
              </a:rPr>
              <a:t>(</a:t>
            </a:r>
            <a:r>
              <a:t>true</a:t>
            </a:r>
            <a:r>
              <a:rPr>
                <a:solidFill>
                  <a:srgbClr val="A9B7C6"/>
                </a:solidFill>
              </a:rPr>
              <a:t>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socket = server.accept()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threadPool.submit(Worker(socket))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Worker(</a:t>
            </a:r>
            <a:r>
              <a:rPr>
                <a:solidFill>
                  <a:srgbClr val="CC7831"/>
                </a:solidFill>
              </a:rPr>
              <a:t>private val </a:t>
            </a:r>
            <a:r>
              <a:rPr>
                <a:solidFill>
                  <a:srgbClr val="9876AA"/>
                </a:solidFill>
              </a:rPr>
              <a:t>socket</a:t>
            </a:r>
            <a:r>
              <a:t>: Socket) : Runnable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override fun </a:t>
            </a:r>
            <a:r>
              <a:rPr>
                <a:solidFill>
                  <a:srgbClr val="FFC66E"/>
                </a:solidFill>
              </a:rPr>
              <a:t>run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requestStream = BufferedReader(InputStreamReader(</a:t>
            </a:r>
            <a:r>
              <a:rPr>
                <a:solidFill>
                  <a:srgbClr val="9876AA"/>
                </a:solidFill>
              </a:rPr>
              <a:t>socket</a:t>
            </a:r>
            <a:r>
              <a:t>.getInputStream()))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request = requestStream.readLine()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response = request.</a:t>
            </a:r>
            <a:r>
              <a:rPr i="1">
                <a:solidFill>
                  <a:srgbClr val="FFC66E"/>
                </a:solidFill>
              </a:rPr>
              <a:t>toUpperCase</a:t>
            </a:r>
            <a:r>
              <a:t>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responseStream = PrintWriter(</a:t>
            </a:r>
            <a:r>
              <a:rPr>
                <a:solidFill>
                  <a:srgbClr val="9876AA"/>
                </a:solidFill>
              </a:rPr>
              <a:t>socket</a:t>
            </a:r>
            <a:r>
              <a:t>.getOutputStream())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responseStream.print(response)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876AA"/>
                </a:solidFill>
              </a:rPr>
              <a:t>socket</a:t>
            </a:r>
            <a:r>
              <a:t>.close()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45" name="Thread per connection. Thread p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Thread per connection. Thread pool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Прямоугольник с закругленными углами"/>
          <p:cNvSpPr/>
          <p:nvPr/>
        </p:nvSpPr>
        <p:spPr>
          <a:xfrm>
            <a:off x="9756464" y="3379150"/>
            <a:ext cx="2763303" cy="4292831"/>
          </a:xfrm>
          <a:prstGeom prst="roundRect">
            <a:avLst>
              <a:gd name="adj" fmla="val 18527"/>
            </a:avLst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148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149" name="Thread per conn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Thread per connection</a:t>
            </a:r>
          </a:p>
        </p:txBody>
      </p:sp>
      <p:sp>
        <p:nvSpPr>
          <p:cNvPr id="150" name="Net"/>
          <p:cNvSpPr/>
          <p:nvPr/>
        </p:nvSpPr>
        <p:spPr>
          <a:xfrm>
            <a:off x="491382" y="4755631"/>
            <a:ext cx="1193341" cy="1539869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Net</a:t>
            </a:r>
          </a:p>
        </p:txBody>
      </p:sp>
      <p:sp>
        <p:nvSpPr>
          <p:cNvPr id="151" name="Acceptor…"/>
          <p:cNvSpPr/>
          <p:nvPr/>
        </p:nvSpPr>
        <p:spPr>
          <a:xfrm>
            <a:off x="4730576" y="4964447"/>
            <a:ext cx="1973685" cy="1122237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t>Acceptor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t>loop</a:t>
            </a:r>
          </a:p>
        </p:txBody>
      </p:sp>
      <p:sp>
        <p:nvSpPr>
          <p:cNvPr id="152" name="Thread 1"/>
          <p:cNvSpPr/>
          <p:nvPr/>
        </p:nvSpPr>
        <p:spPr>
          <a:xfrm>
            <a:off x="10109506" y="3991550"/>
            <a:ext cx="2157158" cy="723901"/>
          </a:xfrm>
          <a:prstGeom prst="rect">
            <a:avLst/>
          </a:prstGeom>
          <a:solidFill>
            <a:srgbClr val="0C8E7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Thread 1</a:t>
            </a:r>
          </a:p>
        </p:txBody>
      </p:sp>
      <p:sp>
        <p:nvSpPr>
          <p:cNvPr id="153" name="Thread 2"/>
          <p:cNvSpPr/>
          <p:nvPr/>
        </p:nvSpPr>
        <p:spPr>
          <a:xfrm>
            <a:off x="10109506" y="4973742"/>
            <a:ext cx="2157158" cy="723901"/>
          </a:xfrm>
          <a:prstGeom prst="rect">
            <a:avLst/>
          </a:prstGeom>
          <a:solidFill>
            <a:srgbClr val="0C8E7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Thread 2</a:t>
            </a:r>
          </a:p>
        </p:txBody>
      </p:sp>
      <p:sp>
        <p:nvSpPr>
          <p:cNvPr id="154" name="Thread n"/>
          <p:cNvSpPr/>
          <p:nvPr/>
        </p:nvSpPr>
        <p:spPr>
          <a:xfrm>
            <a:off x="10109506" y="6438007"/>
            <a:ext cx="2157158" cy="723901"/>
          </a:xfrm>
          <a:prstGeom prst="rect">
            <a:avLst/>
          </a:prstGeom>
          <a:solidFill>
            <a:srgbClr val="0C8E7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Thread n</a:t>
            </a:r>
          </a:p>
        </p:txBody>
      </p:sp>
      <p:sp>
        <p:nvSpPr>
          <p:cNvPr id="155" name="Линия"/>
          <p:cNvSpPr/>
          <p:nvPr/>
        </p:nvSpPr>
        <p:spPr>
          <a:xfrm>
            <a:off x="10381788" y="6067824"/>
            <a:ext cx="15126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156" name="Линия"/>
          <p:cNvSpPr/>
          <p:nvPr/>
        </p:nvSpPr>
        <p:spPr>
          <a:xfrm>
            <a:off x="9027155" y="5525565"/>
            <a:ext cx="676145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grpSp>
        <p:nvGrpSpPr>
          <p:cNvPr id="164" name="Группа"/>
          <p:cNvGrpSpPr/>
          <p:nvPr/>
        </p:nvGrpSpPr>
        <p:grpSpPr>
          <a:xfrm>
            <a:off x="7480386" y="5155415"/>
            <a:ext cx="1499954" cy="740302"/>
            <a:chOff x="0" y="0"/>
            <a:chExt cx="1499953" cy="740301"/>
          </a:xfrm>
        </p:grpSpPr>
        <p:sp>
          <p:nvSpPr>
            <p:cNvPr id="157" name="Прямоугольник"/>
            <p:cNvSpPr/>
            <p:nvPr/>
          </p:nvSpPr>
          <p:spPr>
            <a:xfrm>
              <a:off x="0" y="8200"/>
              <a:ext cx="1499954" cy="723901"/>
            </a:xfrm>
            <a:prstGeom prst="rect">
              <a:avLst/>
            </a:prstGeom>
            <a:solidFill>
              <a:srgbClr val="13658C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58" name="Линия"/>
            <p:cNvSpPr/>
            <p:nvPr/>
          </p:nvSpPr>
          <p:spPr>
            <a:xfrm flipH="1">
              <a:off x="227380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59" name="Линия"/>
            <p:cNvSpPr/>
            <p:nvPr/>
          </p:nvSpPr>
          <p:spPr>
            <a:xfrm flipH="1">
              <a:off x="440009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60" name="Линия"/>
            <p:cNvSpPr/>
            <p:nvPr/>
          </p:nvSpPr>
          <p:spPr>
            <a:xfrm flipH="1">
              <a:off x="652637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61" name="Линия"/>
            <p:cNvSpPr/>
            <p:nvPr/>
          </p:nvSpPr>
          <p:spPr>
            <a:xfrm flipH="1">
              <a:off x="855717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62" name="Линия"/>
            <p:cNvSpPr/>
            <p:nvPr/>
          </p:nvSpPr>
          <p:spPr>
            <a:xfrm flipH="1">
              <a:off x="1068345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63" name="Линия"/>
            <p:cNvSpPr/>
            <p:nvPr/>
          </p:nvSpPr>
          <p:spPr>
            <a:xfrm flipH="1">
              <a:off x="1280974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</p:grpSp>
      <p:sp>
        <p:nvSpPr>
          <p:cNvPr id="165" name="Линия"/>
          <p:cNvSpPr/>
          <p:nvPr/>
        </p:nvSpPr>
        <p:spPr>
          <a:xfrm>
            <a:off x="6757427" y="5525565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166" name="Линия"/>
          <p:cNvSpPr/>
          <p:nvPr/>
        </p:nvSpPr>
        <p:spPr>
          <a:xfrm>
            <a:off x="4013967" y="5525565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grpSp>
        <p:nvGrpSpPr>
          <p:cNvPr id="174" name="Группа"/>
          <p:cNvGrpSpPr/>
          <p:nvPr/>
        </p:nvGrpSpPr>
        <p:grpSpPr>
          <a:xfrm>
            <a:off x="2467197" y="5155415"/>
            <a:ext cx="1499954" cy="740302"/>
            <a:chOff x="0" y="0"/>
            <a:chExt cx="1499953" cy="740301"/>
          </a:xfrm>
        </p:grpSpPr>
        <p:sp>
          <p:nvSpPr>
            <p:cNvPr id="167" name="Прямоугольник"/>
            <p:cNvSpPr/>
            <p:nvPr/>
          </p:nvSpPr>
          <p:spPr>
            <a:xfrm>
              <a:off x="0" y="8200"/>
              <a:ext cx="1499954" cy="723901"/>
            </a:xfrm>
            <a:prstGeom prst="rect">
              <a:avLst/>
            </a:prstGeom>
            <a:solidFill>
              <a:srgbClr val="13658C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68" name="Линия"/>
            <p:cNvSpPr/>
            <p:nvPr/>
          </p:nvSpPr>
          <p:spPr>
            <a:xfrm flipH="1">
              <a:off x="227380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69" name="Линия"/>
            <p:cNvSpPr/>
            <p:nvPr/>
          </p:nvSpPr>
          <p:spPr>
            <a:xfrm flipH="1">
              <a:off x="440009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70" name="Линия"/>
            <p:cNvSpPr/>
            <p:nvPr/>
          </p:nvSpPr>
          <p:spPr>
            <a:xfrm flipH="1">
              <a:off x="652637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71" name="Линия"/>
            <p:cNvSpPr/>
            <p:nvPr/>
          </p:nvSpPr>
          <p:spPr>
            <a:xfrm flipH="1">
              <a:off x="855717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72" name="Линия"/>
            <p:cNvSpPr/>
            <p:nvPr/>
          </p:nvSpPr>
          <p:spPr>
            <a:xfrm flipH="1">
              <a:off x="1068345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73" name="Линия"/>
            <p:cNvSpPr/>
            <p:nvPr/>
          </p:nvSpPr>
          <p:spPr>
            <a:xfrm flipH="1">
              <a:off x="1280974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</p:grpSp>
      <p:sp>
        <p:nvSpPr>
          <p:cNvPr id="175" name="Линия"/>
          <p:cNvSpPr/>
          <p:nvPr/>
        </p:nvSpPr>
        <p:spPr>
          <a:xfrm>
            <a:off x="1737888" y="5525565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178" name="Worker thre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Worker thread</a:t>
            </a:r>
          </a:p>
        </p:txBody>
      </p:sp>
      <p:grpSp>
        <p:nvGrpSpPr>
          <p:cNvPr id="184" name="Группа"/>
          <p:cNvGrpSpPr/>
          <p:nvPr/>
        </p:nvGrpSpPr>
        <p:grpSpPr>
          <a:xfrm>
            <a:off x="1499492" y="4323169"/>
            <a:ext cx="10005816" cy="723901"/>
            <a:chOff x="0" y="1330058"/>
            <a:chExt cx="10005814" cy="723900"/>
          </a:xfrm>
        </p:grpSpPr>
        <p:sp>
          <p:nvSpPr>
            <p:cNvPr id="179" name="WORK"/>
            <p:cNvSpPr/>
            <p:nvPr/>
          </p:nvSpPr>
          <p:spPr>
            <a:xfrm>
              <a:off x="394362" y="1330058"/>
              <a:ext cx="3711742" cy="723901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WORK</a:t>
              </a:r>
            </a:p>
          </p:txBody>
        </p:sp>
        <p:sp>
          <p:nvSpPr>
            <p:cNvPr id="180" name="WORK"/>
            <p:cNvSpPr/>
            <p:nvPr/>
          </p:nvSpPr>
          <p:spPr>
            <a:xfrm>
              <a:off x="4376863" y="1330058"/>
              <a:ext cx="5365794" cy="723901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WORK</a:t>
              </a:r>
            </a:p>
          </p:txBody>
        </p:sp>
        <p:sp>
          <p:nvSpPr>
            <p:cNvPr id="181" name="IO"/>
            <p:cNvSpPr/>
            <p:nvPr/>
          </p:nvSpPr>
          <p:spPr>
            <a:xfrm>
              <a:off x="0" y="1330058"/>
              <a:ext cx="470333" cy="723901"/>
            </a:xfrm>
            <a:prstGeom prst="rect">
              <a:avLst/>
            </a:prstGeom>
            <a:solidFill>
              <a:srgbClr val="B9144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IO</a:t>
              </a:r>
            </a:p>
          </p:txBody>
        </p:sp>
        <p:sp>
          <p:nvSpPr>
            <p:cNvPr id="182" name="IO"/>
            <p:cNvSpPr/>
            <p:nvPr/>
          </p:nvSpPr>
          <p:spPr>
            <a:xfrm>
              <a:off x="4034337" y="1330058"/>
              <a:ext cx="470333" cy="723901"/>
            </a:xfrm>
            <a:prstGeom prst="rect">
              <a:avLst/>
            </a:prstGeom>
            <a:solidFill>
              <a:srgbClr val="B9144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IO</a:t>
              </a:r>
            </a:p>
          </p:txBody>
        </p:sp>
        <p:sp>
          <p:nvSpPr>
            <p:cNvPr id="183" name="IO"/>
            <p:cNvSpPr/>
            <p:nvPr/>
          </p:nvSpPr>
          <p:spPr>
            <a:xfrm>
              <a:off x="9535482" y="1330058"/>
              <a:ext cx="470333" cy="723901"/>
            </a:xfrm>
            <a:prstGeom prst="rect">
              <a:avLst/>
            </a:prstGeom>
            <a:solidFill>
              <a:srgbClr val="B9144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IO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187" name="Worker thre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Worker thread</a:t>
            </a:r>
          </a:p>
        </p:txBody>
      </p:sp>
      <p:grpSp>
        <p:nvGrpSpPr>
          <p:cNvPr id="194" name="Группа"/>
          <p:cNvGrpSpPr/>
          <p:nvPr/>
        </p:nvGrpSpPr>
        <p:grpSpPr>
          <a:xfrm>
            <a:off x="1499492" y="3140557"/>
            <a:ext cx="10005816" cy="1906513"/>
            <a:chOff x="0" y="147446"/>
            <a:chExt cx="10005814" cy="1906511"/>
          </a:xfrm>
        </p:grpSpPr>
        <p:sp>
          <p:nvSpPr>
            <p:cNvPr id="188" name="WORK"/>
            <p:cNvSpPr/>
            <p:nvPr/>
          </p:nvSpPr>
          <p:spPr>
            <a:xfrm>
              <a:off x="394362" y="1330058"/>
              <a:ext cx="3711742" cy="723901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WORK</a:t>
              </a:r>
            </a:p>
          </p:txBody>
        </p:sp>
        <p:sp>
          <p:nvSpPr>
            <p:cNvPr id="189" name="WORK"/>
            <p:cNvSpPr/>
            <p:nvPr/>
          </p:nvSpPr>
          <p:spPr>
            <a:xfrm>
              <a:off x="4376863" y="1330058"/>
              <a:ext cx="5365794" cy="723901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WORK</a:t>
              </a:r>
            </a:p>
          </p:txBody>
        </p:sp>
        <p:sp>
          <p:nvSpPr>
            <p:cNvPr id="190" name="IO"/>
            <p:cNvSpPr/>
            <p:nvPr/>
          </p:nvSpPr>
          <p:spPr>
            <a:xfrm>
              <a:off x="0" y="1330058"/>
              <a:ext cx="470333" cy="723901"/>
            </a:xfrm>
            <a:prstGeom prst="rect">
              <a:avLst/>
            </a:prstGeom>
            <a:solidFill>
              <a:srgbClr val="B9144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IO</a:t>
              </a:r>
            </a:p>
          </p:txBody>
        </p:sp>
        <p:sp>
          <p:nvSpPr>
            <p:cNvPr id="191" name="IO"/>
            <p:cNvSpPr/>
            <p:nvPr/>
          </p:nvSpPr>
          <p:spPr>
            <a:xfrm>
              <a:off x="4034337" y="1330058"/>
              <a:ext cx="470333" cy="723901"/>
            </a:xfrm>
            <a:prstGeom prst="rect">
              <a:avLst/>
            </a:prstGeom>
            <a:solidFill>
              <a:srgbClr val="B9144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IO</a:t>
              </a:r>
            </a:p>
          </p:txBody>
        </p:sp>
        <p:sp>
          <p:nvSpPr>
            <p:cNvPr id="192" name="IO"/>
            <p:cNvSpPr/>
            <p:nvPr/>
          </p:nvSpPr>
          <p:spPr>
            <a:xfrm>
              <a:off x="9535482" y="1330058"/>
              <a:ext cx="470333" cy="723901"/>
            </a:xfrm>
            <a:prstGeom prst="rect">
              <a:avLst/>
            </a:prstGeom>
            <a:solidFill>
              <a:srgbClr val="B9144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IO</a:t>
              </a:r>
            </a:p>
          </p:txBody>
        </p:sp>
        <p:sp>
          <p:nvSpPr>
            <p:cNvPr id="193" name="Expectation"/>
            <p:cNvSpPr txBox="1"/>
            <p:nvPr/>
          </p:nvSpPr>
          <p:spPr>
            <a:xfrm>
              <a:off x="3582465" y="147446"/>
              <a:ext cx="2840884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ctr" defTabSz="408940">
                <a:lnSpc>
                  <a:spcPct val="80000"/>
                </a:lnSpc>
                <a:spcBef>
                  <a:spcPts val="1900"/>
                </a:spcBef>
                <a:defRPr sz="4200"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Expectation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197" name="Worker thre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Worker thread</a:t>
            </a:r>
          </a:p>
        </p:txBody>
      </p:sp>
      <p:grpSp>
        <p:nvGrpSpPr>
          <p:cNvPr id="204" name="Группа"/>
          <p:cNvGrpSpPr/>
          <p:nvPr/>
        </p:nvGrpSpPr>
        <p:grpSpPr>
          <a:xfrm>
            <a:off x="1499492" y="3140557"/>
            <a:ext cx="10005816" cy="1906513"/>
            <a:chOff x="0" y="147446"/>
            <a:chExt cx="10005814" cy="1906511"/>
          </a:xfrm>
        </p:grpSpPr>
        <p:sp>
          <p:nvSpPr>
            <p:cNvPr id="198" name="WORK"/>
            <p:cNvSpPr/>
            <p:nvPr/>
          </p:nvSpPr>
          <p:spPr>
            <a:xfrm>
              <a:off x="394362" y="1330058"/>
              <a:ext cx="3711742" cy="723901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WORK</a:t>
              </a:r>
            </a:p>
          </p:txBody>
        </p:sp>
        <p:sp>
          <p:nvSpPr>
            <p:cNvPr id="199" name="WORK"/>
            <p:cNvSpPr/>
            <p:nvPr/>
          </p:nvSpPr>
          <p:spPr>
            <a:xfrm>
              <a:off x="4376863" y="1330058"/>
              <a:ext cx="5365794" cy="723901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WORK</a:t>
              </a:r>
            </a:p>
          </p:txBody>
        </p:sp>
        <p:sp>
          <p:nvSpPr>
            <p:cNvPr id="200" name="IO"/>
            <p:cNvSpPr/>
            <p:nvPr/>
          </p:nvSpPr>
          <p:spPr>
            <a:xfrm>
              <a:off x="0" y="1330058"/>
              <a:ext cx="470333" cy="723901"/>
            </a:xfrm>
            <a:prstGeom prst="rect">
              <a:avLst/>
            </a:prstGeom>
            <a:solidFill>
              <a:srgbClr val="B9144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IO</a:t>
              </a:r>
            </a:p>
          </p:txBody>
        </p:sp>
        <p:sp>
          <p:nvSpPr>
            <p:cNvPr id="201" name="IO"/>
            <p:cNvSpPr/>
            <p:nvPr/>
          </p:nvSpPr>
          <p:spPr>
            <a:xfrm>
              <a:off x="4034337" y="1330058"/>
              <a:ext cx="470333" cy="723901"/>
            </a:xfrm>
            <a:prstGeom prst="rect">
              <a:avLst/>
            </a:prstGeom>
            <a:solidFill>
              <a:srgbClr val="B9144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IO</a:t>
              </a:r>
            </a:p>
          </p:txBody>
        </p:sp>
        <p:sp>
          <p:nvSpPr>
            <p:cNvPr id="202" name="IO"/>
            <p:cNvSpPr/>
            <p:nvPr/>
          </p:nvSpPr>
          <p:spPr>
            <a:xfrm>
              <a:off x="9535482" y="1330058"/>
              <a:ext cx="470333" cy="723901"/>
            </a:xfrm>
            <a:prstGeom prst="rect">
              <a:avLst/>
            </a:prstGeom>
            <a:solidFill>
              <a:srgbClr val="B9144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IO</a:t>
              </a:r>
            </a:p>
          </p:txBody>
        </p:sp>
        <p:sp>
          <p:nvSpPr>
            <p:cNvPr id="203" name="Expectation"/>
            <p:cNvSpPr txBox="1"/>
            <p:nvPr/>
          </p:nvSpPr>
          <p:spPr>
            <a:xfrm>
              <a:off x="3582465" y="147446"/>
              <a:ext cx="2840884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ctr" defTabSz="408940">
                <a:lnSpc>
                  <a:spcPct val="80000"/>
                </a:lnSpc>
                <a:spcBef>
                  <a:spcPts val="1900"/>
                </a:spcBef>
                <a:defRPr sz="4200"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Expectation</a:t>
              </a:r>
            </a:p>
          </p:txBody>
        </p:sp>
      </p:grpSp>
      <p:grpSp>
        <p:nvGrpSpPr>
          <p:cNvPr id="213" name="Группа"/>
          <p:cNvGrpSpPr/>
          <p:nvPr/>
        </p:nvGrpSpPr>
        <p:grpSpPr>
          <a:xfrm>
            <a:off x="1499492" y="6128023"/>
            <a:ext cx="10005816" cy="2053960"/>
            <a:chOff x="0" y="0"/>
            <a:chExt cx="10005814" cy="2053958"/>
          </a:xfrm>
        </p:grpSpPr>
        <p:sp>
          <p:nvSpPr>
            <p:cNvPr id="205" name="WORK"/>
            <p:cNvSpPr/>
            <p:nvPr/>
          </p:nvSpPr>
          <p:spPr>
            <a:xfrm>
              <a:off x="764678" y="1330058"/>
              <a:ext cx="1346489" cy="723901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WORK</a:t>
              </a:r>
            </a:p>
          </p:txBody>
        </p:sp>
        <p:sp>
          <p:nvSpPr>
            <p:cNvPr id="206" name="WORK"/>
            <p:cNvSpPr/>
            <p:nvPr/>
          </p:nvSpPr>
          <p:spPr>
            <a:xfrm>
              <a:off x="7551345" y="1330058"/>
              <a:ext cx="1390493" cy="723901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WORK</a:t>
              </a:r>
            </a:p>
          </p:txBody>
        </p:sp>
        <p:sp>
          <p:nvSpPr>
            <p:cNvPr id="207" name="WORK"/>
            <p:cNvSpPr/>
            <p:nvPr/>
          </p:nvSpPr>
          <p:spPr>
            <a:xfrm>
              <a:off x="3806256" y="1330058"/>
              <a:ext cx="1346489" cy="723901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WORK</a:t>
              </a:r>
            </a:p>
          </p:txBody>
        </p:sp>
        <p:sp>
          <p:nvSpPr>
            <p:cNvPr id="208" name="IO"/>
            <p:cNvSpPr/>
            <p:nvPr/>
          </p:nvSpPr>
          <p:spPr>
            <a:xfrm>
              <a:off x="0" y="1330058"/>
              <a:ext cx="821555" cy="723901"/>
            </a:xfrm>
            <a:prstGeom prst="rect">
              <a:avLst/>
            </a:prstGeom>
            <a:solidFill>
              <a:srgbClr val="B9144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IO</a:t>
              </a:r>
            </a:p>
          </p:txBody>
        </p:sp>
        <p:sp>
          <p:nvSpPr>
            <p:cNvPr id="209" name="IO"/>
            <p:cNvSpPr/>
            <p:nvPr/>
          </p:nvSpPr>
          <p:spPr>
            <a:xfrm>
              <a:off x="5117955" y="1330058"/>
              <a:ext cx="2484709" cy="723901"/>
            </a:xfrm>
            <a:prstGeom prst="rect">
              <a:avLst/>
            </a:prstGeom>
            <a:solidFill>
              <a:srgbClr val="B9144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IO</a:t>
              </a:r>
            </a:p>
          </p:txBody>
        </p:sp>
        <p:sp>
          <p:nvSpPr>
            <p:cNvPr id="210" name="IO"/>
            <p:cNvSpPr/>
            <p:nvPr/>
          </p:nvSpPr>
          <p:spPr>
            <a:xfrm>
              <a:off x="8880150" y="1330058"/>
              <a:ext cx="1125665" cy="723901"/>
            </a:xfrm>
            <a:prstGeom prst="rect">
              <a:avLst/>
            </a:prstGeom>
            <a:solidFill>
              <a:srgbClr val="B9144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IO</a:t>
              </a:r>
            </a:p>
          </p:txBody>
        </p:sp>
        <p:sp>
          <p:nvSpPr>
            <p:cNvPr id="211" name="Reality"/>
            <p:cNvSpPr txBox="1"/>
            <p:nvPr/>
          </p:nvSpPr>
          <p:spPr>
            <a:xfrm>
              <a:off x="3291027" y="0"/>
              <a:ext cx="3423760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ctr" defTabSz="408940">
                <a:lnSpc>
                  <a:spcPct val="80000"/>
                </a:lnSpc>
                <a:spcBef>
                  <a:spcPts val="1900"/>
                </a:spcBef>
                <a:defRPr sz="4200"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Reality</a:t>
              </a:r>
            </a:p>
          </p:txBody>
        </p:sp>
        <p:sp>
          <p:nvSpPr>
            <p:cNvPr id="212" name="IO"/>
            <p:cNvSpPr/>
            <p:nvPr/>
          </p:nvSpPr>
          <p:spPr>
            <a:xfrm>
              <a:off x="2029062" y="1330058"/>
              <a:ext cx="1828225" cy="723901"/>
            </a:xfrm>
            <a:prstGeom prst="rect">
              <a:avLst/>
            </a:prstGeom>
            <a:solidFill>
              <a:srgbClr val="B9144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IO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Alternate"/>
        <a:ea typeface="DIN Alternate"/>
        <a:cs typeface="DIN Alternate"/>
      </a:majorFont>
      <a:minorFont>
        <a:latin typeface="DIN Alternate"/>
        <a:ea typeface="DIN Alternate"/>
        <a:cs typeface="DIN Alternat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Alternate"/>
        <a:ea typeface="DIN Alternate"/>
        <a:cs typeface="DIN Alternate"/>
      </a:majorFont>
      <a:minorFont>
        <a:latin typeface="DIN Alternate"/>
        <a:ea typeface="DIN Alternate"/>
        <a:cs typeface="DIN Alternat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