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  <p:sldMasterId id="2147483933" r:id="rId2"/>
    <p:sldMasterId id="2147483999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58" r:id="rId6"/>
    <p:sldId id="259" r:id="rId7"/>
    <p:sldId id="264" r:id="rId8"/>
    <p:sldId id="268" r:id="rId9"/>
    <p:sldId id="261" r:id="rId10"/>
    <p:sldId id="265" r:id="rId11"/>
    <p:sldId id="266" r:id="rId12"/>
    <p:sldId id="262" r:id="rId13"/>
    <p:sldId id="263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74" d="100"/>
          <a:sy n="74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D88AB-A2F6-4B44-B3CD-661756891BEC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29959815-D886-4B58-9DCB-51D7F54461E3}">
      <dgm:prSet phldrT="[Text]"/>
      <dgm:spPr/>
      <dgm:t>
        <a:bodyPr/>
        <a:lstStyle/>
        <a:p>
          <a:r>
            <a:rPr lang="en-IN" dirty="0" smtClean="0"/>
            <a:t>Data Pre-processing</a:t>
          </a:r>
          <a:endParaRPr lang="en-IN" dirty="0"/>
        </a:p>
      </dgm:t>
    </dgm:pt>
    <dgm:pt modelId="{2D05FAD4-A2EA-4103-8701-7BEBD4924DF4}" type="parTrans" cxnId="{C2BA2CA1-A2D6-4D24-9135-4623110EE587}">
      <dgm:prSet/>
      <dgm:spPr/>
      <dgm:t>
        <a:bodyPr/>
        <a:lstStyle/>
        <a:p>
          <a:endParaRPr lang="en-IN"/>
        </a:p>
      </dgm:t>
    </dgm:pt>
    <dgm:pt modelId="{63FA2AF9-2D10-497E-9157-EC44F4D7320C}" type="sibTrans" cxnId="{C2BA2CA1-A2D6-4D24-9135-4623110EE587}">
      <dgm:prSet/>
      <dgm:spPr/>
      <dgm:t>
        <a:bodyPr/>
        <a:lstStyle/>
        <a:p>
          <a:endParaRPr lang="en-IN"/>
        </a:p>
      </dgm:t>
    </dgm:pt>
    <dgm:pt modelId="{35104626-B893-4B42-BA9E-955BF0A29CBD}">
      <dgm:prSet phldrT="[Text]"/>
      <dgm:spPr/>
      <dgm:t>
        <a:bodyPr/>
        <a:lstStyle/>
        <a:p>
          <a:r>
            <a:rPr lang="en-IN" dirty="0" smtClean="0"/>
            <a:t>Model</a:t>
          </a:r>
          <a:endParaRPr lang="en-IN" dirty="0"/>
        </a:p>
      </dgm:t>
    </dgm:pt>
    <dgm:pt modelId="{01B3739E-D206-4778-A31D-62C8CFB5E193}" type="parTrans" cxnId="{13439F92-BC9C-46C0-A110-305DFA8B38E5}">
      <dgm:prSet/>
      <dgm:spPr/>
      <dgm:t>
        <a:bodyPr/>
        <a:lstStyle/>
        <a:p>
          <a:endParaRPr lang="en-IN"/>
        </a:p>
      </dgm:t>
    </dgm:pt>
    <dgm:pt modelId="{B3136396-617E-40DE-94E5-4419C0F89848}" type="sibTrans" cxnId="{13439F92-BC9C-46C0-A110-305DFA8B38E5}">
      <dgm:prSet/>
      <dgm:spPr/>
      <dgm:t>
        <a:bodyPr/>
        <a:lstStyle/>
        <a:p>
          <a:endParaRPr lang="en-IN"/>
        </a:p>
      </dgm:t>
    </dgm:pt>
    <dgm:pt modelId="{F79A40E6-9D47-4B3F-AAC2-1C27D05703B9}">
      <dgm:prSet phldrT="[Text]"/>
      <dgm:spPr/>
      <dgm:t>
        <a:bodyPr/>
        <a:lstStyle/>
        <a:p>
          <a:r>
            <a:rPr lang="en-IN" dirty="0" smtClean="0"/>
            <a:t>Analysis of Results</a:t>
          </a:r>
          <a:endParaRPr lang="en-IN" dirty="0"/>
        </a:p>
      </dgm:t>
    </dgm:pt>
    <dgm:pt modelId="{5B647321-EF45-4A32-B4CF-7DA989CE36F5}" type="parTrans" cxnId="{9EC65E55-E871-4F5E-A607-BCF4E52576BD}">
      <dgm:prSet/>
      <dgm:spPr/>
      <dgm:t>
        <a:bodyPr/>
        <a:lstStyle/>
        <a:p>
          <a:endParaRPr lang="en-IN"/>
        </a:p>
      </dgm:t>
    </dgm:pt>
    <dgm:pt modelId="{3B136CBA-A547-4835-9D04-50C0F4531F5F}" type="sibTrans" cxnId="{9EC65E55-E871-4F5E-A607-BCF4E52576BD}">
      <dgm:prSet/>
      <dgm:spPr/>
      <dgm:t>
        <a:bodyPr/>
        <a:lstStyle/>
        <a:p>
          <a:endParaRPr lang="en-IN"/>
        </a:p>
      </dgm:t>
    </dgm:pt>
    <dgm:pt modelId="{6281DDB5-E61D-4DA4-9045-051E963ECEA9}" type="pres">
      <dgm:prSet presAssocID="{EB4D88AB-A2F6-4B44-B3CD-661756891BEC}" presName="Name0" presStyleCnt="0">
        <dgm:presLayoutVars>
          <dgm:dir/>
          <dgm:resizeHandles val="exact"/>
        </dgm:presLayoutVars>
      </dgm:prSet>
      <dgm:spPr/>
    </dgm:pt>
    <dgm:pt modelId="{5F423820-0B91-439E-A2AC-B466ADF028C1}" type="pres">
      <dgm:prSet presAssocID="{29959815-D886-4B58-9DCB-51D7F54461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8C155F-305A-486E-B7B8-7C2CEF130136}" type="pres">
      <dgm:prSet presAssocID="{63FA2AF9-2D10-497E-9157-EC44F4D7320C}" presName="sibTrans" presStyleLbl="sibTrans2D1" presStyleIdx="0" presStyleCnt="2"/>
      <dgm:spPr/>
      <dgm:t>
        <a:bodyPr/>
        <a:lstStyle/>
        <a:p>
          <a:endParaRPr lang="en-IN"/>
        </a:p>
      </dgm:t>
    </dgm:pt>
    <dgm:pt modelId="{14F3C660-67D7-400F-8E84-3223E5633361}" type="pres">
      <dgm:prSet presAssocID="{63FA2AF9-2D10-497E-9157-EC44F4D7320C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7EE686EE-A570-4329-A676-9495E7BA419E}" type="pres">
      <dgm:prSet presAssocID="{35104626-B893-4B42-BA9E-955BF0A29CB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F51D26-9C4E-46D9-B670-221DB66B1B1D}" type="pres">
      <dgm:prSet presAssocID="{B3136396-617E-40DE-94E5-4419C0F89848}" presName="sibTrans" presStyleLbl="sibTrans2D1" presStyleIdx="1" presStyleCnt="2"/>
      <dgm:spPr/>
      <dgm:t>
        <a:bodyPr/>
        <a:lstStyle/>
        <a:p>
          <a:endParaRPr lang="en-IN"/>
        </a:p>
      </dgm:t>
    </dgm:pt>
    <dgm:pt modelId="{C8B53646-9373-46A0-9B26-DC49EF75D4F3}" type="pres">
      <dgm:prSet presAssocID="{B3136396-617E-40DE-94E5-4419C0F89848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FC52A0A9-3A7F-4474-A219-B62CDA5D0786}" type="pres">
      <dgm:prSet presAssocID="{F79A40E6-9D47-4B3F-AAC2-1C27D05703B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45512A1-50E4-47EA-A52D-99D5CC70A89D}" type="presOf" srcId="{35104626-B893-4B42-BA9E-955BF0A29CBD}" destId="{7EE686EE-A570-4329-A676-9495E7BA419E}" srcOrd="0" destOrd="0" presId="urn:microsoft.com/office/officeart/2005/8/layout/process1"/>
    <dgm:cxn modelId="{C2BA2CA1-A2D6-4D24-9135-4623110EE587}" srcId="{EB4D88AB-A2F6-4B44-B3CD-661756891BEC}" destId="{29959815-D886-4B58-9DCB-51D7F54461E3}" srcOrd="0" destOrd="0" parTransId="{2D05FAD4-A2EA-4103-8701-7BEBD4924DF4}" sibTransId="{63FA2AF9-2D10-497E-9157-EC44F4D7320C}"/>
    <dgm:cxn modelId="{9EC65E55-E871-4F5E-A607-BCF4E52576BD}" srcId="{EB4D88AB-A2F6-4B44-B3CD-661756891BEC}" destId="{F79A40E6-9D47-4B3F-AAC2-1C27D05703B9}" srcOrd="2" destOrd="0" parTransId="{5B647321-EF45-4A32-B4CF-7DA989CE36F5}" sibTransId="{3B136CBA-A547-4835-9D04-50C0F4531F5F}"/>
    <dgm:cxn modelId="{B7AE561E-F287-49ED-BEA2-2AA239876B8A}" type="presOf" srcId="{EB4D88AB-A2F6-4B44-B3CD-661756891BEC}" destId="{6281DDB5-E61D-4DA4-9045-051E963ECEA9}" srcOrd="0" destOrd="0" presId="urn:microsoft.com/office/officeart/2005/8/layout/process1"/>
    <dgm:cxn modelId="{13439F92-BC9C-46C0-A110-305DFA8B38E5}" srcId="{EB4D88AB-A2F6-4B44-B3CD-661756891BEC}" destId="{35104626-B893-4B42-BA9E-955BF0A29CBD}" srcOrd="1" destOrd="0" parTransId="{01B3739E-D206-4778-A31D-62C8CFB5E193}" sibTransId="{B3136396-617E-40DE-94E5-4419C0F89848}"/>
    <dgm:cxn modelId="{5DAC065C-C3AF-49D4-8CFF-E205C750A92A}" type="presOf" srcId="{B3136396-617E-40DE-94E5-4419C0F89848}" destId="{E0F51D26-9C4E-46D9-B670-221DB66B1B1D}" srcOrd="0" destOrd="0" presId="urn:microsoft.com/office/officeart/2005/8/layout/process1"/>
    <dgm:cxn modelId="{B710CF99-B0AF-41C5-93AA-ABAA14EF22C7}" type="presOf" srcId="{63FA2AF9-2D10-497E-9157-EC44F4D7320C}" destId="{0C8C155F-305A-486E-B7B8-7C2CEF130136}" srcOrd="0" destOrd="0" presId="urn:microsoft.com/office/officeart/2005/8/layout/process1"/>
    <dgm:cxn modelId="{38CF61A1-B618-43E1-AFEE-7261E85E92B6}" type="presOf" srcId="{F79A40E6-9D47-4B3F-AAC2-1C27D05703B9}" destId="{FC52A0A9-3A7F-4474-A219-B62CDA5D0786}" srcOrd="0" destOrd="0" presId="urn:microsoft.com/office/officeart/2005/8/layout/process1"/>
    <dgm:cxn modelId="{32C89380-DE10-4538-8904-3076ADF29E4A}" type="presOf" srcId="{29959815-D886-4B58-9DCB-51D7F54461E3}" destId="{5F423820-0B91-439E-A2AC-B466ADF028C1}" srcOrd="0" destOrd="0" presId="urn:microsoft.com/office/officeart/2005/8/layout/process1"/>
    <dgm:cxn modelId="{DB11EE60-E500-46C9-A55E-B2BEEFBA503B}" type="presOf" srcId="{63FA2AF9-2D10-497E-9157-EC44F4D7320C}" destId="{14F3C660-67D7-400F-8E84-3223E5633361}" srcOrd="1" destOrd="0" presId="urn:microsoft.com/office/officeart/2005/8/layout/process1"/>
    <dgm:cxn modelId="{EAF7F4FD-8A96-499C-9F04-6B88ADE77E43}" type="presOf" srcId="{B3136396-617E-40DE-94E5-4419C0F89848}" destId="{C8B53646-9373-46A0-9B26-DC49EF75D4F3}" srcOrd="1" destOrd="0" presId="urn:microsoft.com/office/officeart/2005/8/layout/process1"/>
    <dgm:cxn modelId="{72C57326-4377-4842-91B2-38017920D375}" type="presParOf" srcId="{6281DDB5-E61D-4DA4-9045-051E963ECEA9}" destId="{5F423820-0B91-439E-A2AC-B466ADF028C1}" srcOrd="0" destOrd="0" presId="urn:microsoft.com/office/officeart/2005/8/layout/process1"/>
    <dgm:cxn modelId="{D3F0008F-3881-4A2E-BBC8-3E0C48C362DE}" type="presParOf" srcId="{6281DDB5-E61D-4DA4-9045-051E963ECEA9}" destId="{0C8C155F-305A-486E-B7B8-7C2CEF130136}" srcOrd="1" destOrd="0" presId="urn:microsoft.com/office/officeart/2005/8/layout/process1"/>
    <dgm:cxn modelId="{77066002-99FE-4580-B609-E0F12F701300}" type="presParOf" srcId="{0C8C155F-305A-486E-B7B8-7C2CEF130136}" destId="{14F3C660-67D7-400F-8E84-3223E5633361}" srcOrd="0" destOrd="0" presId="urn:microsoft.com/office/officeart/2005/8/layout/process1"/>
    <dgm:cxn modelId="{B32A0304-00DF-46D6-A058-884640E6E6BB}" type="presParOf" srcId="{6281DDB5-E61D-4DA4-9045-051E963ECEA9}" destId="{7EE686EE-A570-4329-A676-9495E7BA419E}" srcOrd="2" destOrd="0" presId="urn:microsoft.com/office/officeart/2005/8/layout/process1"/>
    <dgm:cxn modelId="{E210CE7B-7940-4FA5-A095-4F8253178826}" type="presParOf" srcId="{6281DDB5-E61D-4DA4-9045-051E963ECEA9}" destId="{E0F51D26-9C4E-46D9-B670-221DB66B1B1D}" srcOrd="3" destOrd="0" presId="urn:microsoft.com/office/officeart/2005/8/layout/process1"/>
    <dgm:cxn modelId="{43160589-418E-4EC0-8C64-196A8F82CED5}" type="presParOf" srcId="{E0F51D26-9C4E-46D9-B670-221DB66B1B1D}" destId="{C8B53646-9373-46A0-9B26-DC49EF75D4F3}" srcOrd="0" destOrd="0" presId="urn:microsoft.com/office/officeart/2005/8/layout/process1"/>
    <dgm:cxn modelId="{A8D169C3-0F97-47C0-8995-6ABBBB6AEEB2}" type="presParOf" srcId="{6281DDB5-E61D-4DA4-9045-051E963ECEA9}" destId="{FC52A0A9-3A7F-4474-A219-B62CDA5D078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23820-0B91-439E-A2AC-B466ADF028C1}">
      <dsp:nvSpPr>
        <dsp:cNvPr id="0" name=""/>
        <dsp:cNvSpPr/>
      </dsp:nvSpPr>
      <dsp:spPr>
        <a:xfrm>
          <a:off x="7477" y="1144052"/>
          <a:ext cx="2234824" cy="13408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Data Pre-processing</a:t>
          </a:r>
          <a:endParaRPr lang="en-IN" sz="2900" kern="1200" dirty="0"/>
        </a:p>
      </dsp:txBody>
      <dsp:txXfrm>
        <a:off x="46750" y="1183325"/>
        <a:ext cx="2156278" cy="1262348"/>
      </dsp:txXfrm>
    </dsp:sp>
    <dsp:sp modelId="{0C8C155F-305A-486E-B7B8-7C2CEF130136}">
      <dsp:nvSpPr>
        <dsp:cNvPr id="0" name=""/>
        <dsp:cNvSpPr/>
      </dsp:nvSpPr>
      <dsp:spPr>
        <a:xfrm>
          <a:off x="2465784" y="1537381"/>
          <a:ext cx="473782" cy="554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2465784" y="1648228"/>
        <a:ext cx="331647" cy="332542"/>
      </dsp:txXfrm>
    </dsp:sp>
    <dsp:sp modelId="{7EE686EE-A570-4329-A676-9495E7BA419E}">
      <dsp:nvSpPr>
        <dsp:cNvPr id="0" name=""/>
        <dsp:cNvSpPr/>
      </dsp:nvSpPr>
      <dsp:spPr>
        <a:xfrm>
          <a:off x="3136231" y="1144052"/>
          <a:ext cx="2234824" cy="13408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Model</a:t>
          </a:r>
          <a:endParaRPr lang="en-IN" sz="2900" kern="1200" dirty="0"/>
        </a:p>
      </dsp:txBody>
      <dsp:txXfrm>
        <a:off x="3175504" y="1183325"/>
        <a:ext cx="2156278" cy="1262348"/>
      </dsp:txXfrm>
    </dsp:sp>
    <dsp:sp modelId="{E0F51D26-9C4E-46D9-B670-221DB66B1B1D}">
      <dsp:nvSpPr>
        <dsp:cNvPr id="0" name=""/>
        <dsp:cNvSpPr/>
      </dsp:nvSpPr>
      <dsp:spPr>
        <a:xfrm>
          <a:off x="5594538" y="1537381"/>
          <a:ext cx="473782" cy="554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5594538" y="1648228"/>
        <a:ext cx="331647" cy="332542"/>
      </dsp:txXfrm>
    </dsp:sp>
    <dsp:sp modelId="{FC52A0A9-3A7F-4474-A219-B62CDA5D0786}">
      <dsp:nvSpPr>
        <dsp:cNvPr id="0" name=""/>
        <dsp:cNvSpPr/>
      </dsp:nvSpPr>
      <dsp:spPr>
        <a:xfrm>
          <a:off x="6264986" y="1144052"/>
          <a:ext cx="2234824" cy="13408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Analysis of Results</a:t>
          </a:r>
          <a:endParaRPr lang="en-IN" sz="2900" kern="1200" dirty="0"/>
        </a:p>
      </dsp:txBody>
      <dsp:txXfrm>
        <a:off x="6304259" y="1183325"/>
        <a:ext cx="2156278" cy="1262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Test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335C6-5413-4BFE-A0EC-ECCE8B4A9B1D}" type="datetimeFigureOut">
              <a:rPr lang="en-IN" smtClean="0"/>
              <a:t>29-11-2015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4167E-9C4E-466A-8B03-01629A4CF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66498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Test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CFE3F-2E79-4A1F-823C-3153EDB78A8C}" type="datetimeFigureOut">
              <a:rPr lang="en-IN" smtClean="0"/>
              <a:t>29-11-2015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5A51-B951-4749-93FE-631A09300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26912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Test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5A51-B951-4749-93FE-631A0930024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87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75A51-B951-4749-93FE-631A0930024F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Test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85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Test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5A51-B951-4749-93FE-631A0930024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04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1E57-2666-49C4-A2F0-E57059236F9B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83891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223-CC7C-433A-A38E-1B0CADD510ED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10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A09F-C62B-4F78-89F4-799B7484A6BF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54809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9004-2FAC-4AC8-9503-D90BE09E6927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7340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10C4-5B31-4D0A-9043-270B03635523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18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5D5-17B8-48C9-8636-901FF1BC2F0E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33696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966F-B1FB-463D-A966-39B52B0D7338}" type="datetime1">
              <a:rPr lang="en-IN" smtClean="0"/>
              <a:t>29-11-2015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97588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96C4-2778-4662-BD12-CB2F32F1CCDF}" type="datetime1">
              <a:rPr lang="en-IN" smtClean="0"/>
              <a:t>29-11-2015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5162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44A4-809E-4A2F-9E31-43F88FCBF34E}" type="datetime1">
              <a:rPr lang="en-IN" smtClean="0"/>
              <a:t>29-11-2015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60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4BDD-F42C-4BCF-94D6-97A5094D75F2}" type="datetime1">
              <a:rPr lang="en-IN" smtClean="0"/>
              <a:t>29-11-2015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5593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0661-F144-406A-BCFF-CAC1FD35DB57}" type="datetime1">
              <a:rPr lang="en-IN" smtClean="0"/>
              <a:t>29-11-2015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80116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5D24-5040-41FC-8EF2-6355A0D27F41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51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7E80-2D52-4A7F-AC7C-B1AAA39647E3}" type="datetime1">
              <a:rPr lang="en-IN" smtClean="0"/>
              <a:t>29-11-2015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814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F98F-90CF-4BE0-8021-0CA7D4AA43D7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397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F33-E391-47F1-9CB4-05F9336F0522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0779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4D67F6E-69A3-400F-8BD6-0376269747B1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5119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B621-6B76-4AAF-950B-88EFB4629063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210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248A7-D994-4B7C-B002-441EB6DDC89F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0751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18D0-92D1-4D98-9E10-44002B4F24C8}" type="datetime1">
              <a:rPr lang="en-IN" smtClean="0"/>
              <a:t>29-11-2015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73969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A722-4AA3-4646-BEC4-676B5625E95F}" type="datetime1">
              <a:rPr lang="en-IN" smtClean="0"/>
              <a:t>29-11-2015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03038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8C9B3-939F-4DB3-B3F7-7459D6BD8D2F}" type="datetime1">
              <a:rPr lang="en-IN" smtClean="0"/>
              <a:t>29-11-2015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2906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E550-07E4-4940-B579-1852D95E905B}" type="datetime1">
              <a:rPr lang="en-IN" smtClean="0"/>
              <a:t>29-11-2015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34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040E-1B40-4277-BD36-E22A7579568C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87080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075A-7163-4DCE-839E-462E2BF33A89}" type="datetime1">
              <a:rPr lang="en-IN" smtClean="0"/>
              <a:t>29-11-2015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64645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80AD-CAEA-44EB-972F-0F2B24D58CBE}" type="datetime1">
              <a:rPr lang="en-IN" smtClean="0"/>
              <a:t>29-11-2015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329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8C33-4171-4488-BE98-3188BC037300}" type="datetime1">
              <a:rPr lang="en-IN" smtClean="0"/>
              <a:t>29-11-2015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5680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8126-A02B-4191-B3BD-2BB34B68C591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3314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5870-58B7-4626-ACE8-BF34831300E9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0267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2A79-E9D7-4C17-BEEC-679EEFFC1EBD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158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5FA8-30D2-460A-989D-0A70B2B42DB9}" type="datetime1">
              <a:rPr lang="en-IN" smtClean="0"/>
              <a:t>29-11-2015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3702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54FB-B5B7-4B75-B789-67F612C04D2B}" type="datetime1">
              <a:rPr lang="en-IN" smtClean="0"/>
              <a:t>29-11-2015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3911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C3C4CF7F-8AFB-403B-8D9C-87595E6EAC09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6045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EBF3-BA55-41D3-84CF-AFD2F8B8E3BB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64302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14C3-BB6D-4FFC-894C-EEC1B5F40D64}" type="datetime1">
              <a:rPr lang="en-IN" smtClean="0"/>
              <a:t>29-11-2015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46453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E214-0FF8-45E9-9939-2A6CCA94E815}" type="datetime1">
              <a:rPr lang="en-IN" smtClean="0"/>
              <a:t>29-11-2015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04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E9C9-00AF-4886-8C28-80C1F7ADB2A5}" type="datetime1">
              <a:rPr lang="en-IN" smtClean="0"/>
              <a:t>29-11-2015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0C25-5992-4D61-ACDE-12AD1EA077B2}" type="datetime1">
              <a:rPr lang="en-IN" smtClean="0"/>
              <a:t>29-11-2015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6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FB50-90DE-47E8-A72A-C4E19DF6458C}" type="datetime1">
              <a:rPr lang="en-IN" smtClean="0"/>
              <a:t>29-11-2015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85218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577D-6AC7-4BBD-9A35-657A3ECCB800}" type="datetime1">
              <a:rPr lang="en-IN" smtClean="0"/>
              <a:t>29-11-2015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67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BD82F8-46B7-41F2-86DD-B3B067A0B963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91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1DCCE1-9DFB-4BD9-BF68-8B4D1ACEBD42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11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243464E9-3FD8-40B2-97AB-7F53ABA93AAA}" type="datetime1">
              <a:rPr lang="en-IN" smtClean="0"/>
              <a:t>29-11-2015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416BB0C7-6CDD-4B0A-8823-A5D2EB245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72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4" y="1196752"/>
            <a:ext cx="7859772" cy="3312368"/>
          </a:xfrm>
        </p:spPr>
        <p:txBody>
          <a:bodyPr>
            <a:normAutofit/>
          </a:bodyPr>
          <a:lstStyle/>
          <a:p>
            <a:r>
              <a:rPr lang="en-IN" sz="5000" dirty="0" smtClean="0"/>
              <a:t>Anomaly Detection Challenge </a:t>
            </a:r>
            <a:r>
              <a:rPr lang="en-IN" sz="5000" dirty="0" smtClean="0"/>
              <a:t>-2</a:t>
            </a:r>
            <a:r>
              <a:rPr lang="en-IN" sz="5000" dirty="0" smtClean="0"/>
              <a:t/>
            </a:r>
            <a:br>
              <a:rPr lang="en-IN" sz="5000" dirty="0" smtClean="0"/>
            </a:br>
            <a:r>
              <a:rPr lang="en-IN" sz="5000" dirty="0" smtClean="0"/>
              <a:t>Satellite Image </a:t>
            </a:r>
            <a:r>
              <a:rPr lang="en-IN" sz="5000" dirty="0" smtClean="0"/>
              <a:t>Data</a:t>
            </a:r>
            <a:endParaRPr lang="en-IN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8064" y="5013176"/>
            <a:ext cx="3265556" cy="1076672"/>
          </a:xfrm>
        </p:spPr>
        <p:txBody>
          <a:bodyPr>
            <a:normAutofit/>
          </a:bodyPr>
          <a:lstStyle/>
          <a:p>
            <a:r>
              <a:rPr lang="en-IN" b="1" dirty="0" err="1" smtClean="0"/>
              <a:t>Nithish</a:t>
            </a:r>
            <a:r>
              <a:rPr lang="en-IN" b="1" dirty="0" smtClean="0"/>
              <a:t> </a:t>
            </a:r>
            <a:r>
              <a:rPr lang="en-IN" b="1" dirty="0" err="1" smtClean="0"/>
              <a:t>Raghunandanan</a:t>
            </a:r>
            <a:endParaRPr lang="en-IN" b="1" dirty="0" smtClean="0"/>
          </a:p>
          <a:p>
            <a:r>
              <a:rPr lang="en-IN" b="1" dirty="0" smtClean="0"/>
              <a:t>Vishal </a:t>
            </a:r>
            <a:r>
              <a:rPr lang="en-IN" b="1" dirty="0" err="1" smtClean="0"/>
              <a:t>Bhalla</a:t>
            </a:r>
            <a:endParaRPr lang="en-IN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43808" y="1772816"/>
            <a:ext cx="2880320" cy="36004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“The Outliers” presents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975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159945"/>
              </p:ext>
            </p:extLst>
          </p:nvPr>
        </p:nvGraphicFramePr>
        <p:xfrm>
          <a:off x="611560" y="2220388"/>
          <a:ext cx="8136904" cy="4219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2160240"/>
                <a:gridCol w="1872208"/>
                <a:gridCol w="1584176"/>
              </a:tblGrid>
              <a:tr h="71908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Model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Replacement Technique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Public</a:t>
                      </a:r>
                      <a:r>
                        <a:rPr lang="en-IN" sz="1400" baseline="0" dirty="0" smtClean="0"/>
                        <a:t> Score (Classification Accuracy)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Private</a:t>
                      </a:r>
                      <a:r>
                        <a:rPr lang="en-IN" sz="1400" baseline="0" dirty="0" smtClean="0"/>
                        <a:t> Score(Classification Accuracy)</a:t>
                      </a:r>
                      <a:endParaRPr lang="en-IN" sz="1400" dirty="0"/>
                    </a:p>
                  </a:txBody>
                  <a:tcPr/>
                </a:tc>
              </a:tr>
              <a:tr h="509351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Random Forest (50 trees with Entropy)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Row Spectral</a:t>
                      </a:r>
                      <a:r>
                        <a:rPr lang="en-IN" sz="1400" baseline="0" dirty="0" smtClean="0"/>
                        <a:t> Median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0.89800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509351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Random Forest (50 trees with Gini)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Row Spectral</a:t>
                      </a:r>
                      <a:r>
                        <a:rPr lang="en-IN" sz="1400" baseline="0" dirty="0" smtClean="0"/>
                        <a:t> Median</a:t>
                      </a:r>
                      <a:endParaRPr lang="en-IN" sz="1400" dirty="0" smtClean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0.89300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509351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KNN with 3 neighbours 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Row Spectral</a:t>
                      </a:r>
                      <a:r>
                        <a:rPr lang="en-IN" sz="1400" baseline="0" dirty="0" smtClean="0"/>
                        <a:t> Median</a:t>
                      </a:r>
                      <a:endParaRPr lang="en-IN" sz="1400" dirty="0" smtClean="0"/>
                    </a:p>
                    <a:p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0.89200</a:t>
                      </a:r>
                      <a:endParaRPr lang="en-IN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879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Random Forest(Gini)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Interpolation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0.89000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509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KNN with 3 neighbours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Row Spectral</a:t>
                      </a:r>
                      <a:r>
                        <a:rPr lang="en-IN" sz="1400" baseline="0" dirty="0" smtClean="0"/>
                        <a:t> Median</a:t>
                      </a: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0.89000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4487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KNN with 3 neighbours 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Column Mean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0.87800 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509351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Multi-class Linear SVM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Row Spectral</a:t>
                      </a:r>
                      <a:r>
                        <a:rPr lang="en-IN" sz="1400" baseline="0" dirty="0" smtClean="0"/>
                        <a:t> Median</a:t>
                      </a:r>
                      <a:endParaRPr lang="en-IN" sz="1400" dirty="0" smtClean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0.84000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Satellite Image Classification - The Outliers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88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2088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The best results were observed for </a:t>
            </a:r>
            <a:r>
              <a:rPr lang="en-IN" dirty="0"/>
              <a:t>Random Forest (50 trees with Entropy as a criterion) on rearranged data and using row spectral median </a:t>
            </a:r>
            <a:r>
              <a:rPr lang="en-IN" dirty="0" smtClean="0"/>
              <a:t>values for missing values</a:t>
            </a:r>
            <a:r>
              <a:rPr lang="en-IN" dirty="0" smtClean="0"/>
              <a:t>.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Regularization would help reduce the overfitting, but we couldn’t find the best penalty factor for </a:t>
            </a:r>
            <a:r>
              <a:rPr lang="en-IN" dirty="0" smtClean="0"/>
              <a:t>any of our models.</a:t>
            </a: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7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32040" y="3717032"/>
            <a:ext cx="3744416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b="1" dirty="0" smtClean="0"/>
              <a:t>Thank You !</a:t>
            </a:r>
            <a:endParaRPr lang="en-US" sz="5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4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Data Pre-processing</a:t>
            </a:r>
          </a:p>
          <a:p>
            <a:pPr lvl="1"/>
            <a:r>
              <a:rPr lang="en-IN" dirty="0" smtClean="0"/>
              <a:t>Rearrangement of the Data</a:t>
            </a:r>
            <a:endParaRPr lang="en-IN" dirty="0" smtClean="0"/>
          </a:p>
          <a:p>
            <a:pPr lvl="1"/>
            <a:r>
              <a:rPr lang="en-IN" dirty="0" smtClean="0"/>
              <a:t>Replacement of Missing Values</a:t>
            </a:r>
            <a:endParaRPr lang="en-IN" dirty="0" smtClean="0"/>
          </a:p>
          <a:p>
            <a:r>
              <a:rPr lang="en-IN" dirty="0" smtClean="0"/>
              <a:t>System Pipeline</a:t>
            </a:r>
          </a:p>
          <a:p>
            <a:r>
              <a:rPr lang="en-IN" dirty="0" smtClean="0"/>
              <a:t>Data </a:t>
            </a:r>
            <a:r>
              <a:rPr lang="en-IN" dirty="0" smtClean="0"/>
              <a:t>Model</a:t>
            </a:r>
          </a:p>
          <a:p>
            <a:r>
              <a:rPr lang="en-IN" dirty="0" smtClean="0"/>
              <a:t>Evaluation of the Models</a:t>
            </a:r>
            <a:endParaRPr lang="en-IN" dirty="0"/>
          </a:p>
          <a:p>
            <a:r>
              <a:rPr lang="en-IN" dirty="0" smtClean="0"/>
              <a:t>Results</a:t>
            </a:r>
            <a:endParaRPr lang="en-IN" dirty="0" smtClean="0"/>
          </a:p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Satellite Image Classification - The Outliers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9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Aim: </a:t>
            </a:r>
            <a:r>
              <a:rPr lang="en-IN" dirty="0"/>
              <a:t> </a:t>
            </a:r>
            <a:r>
              <a:rPr lang="en-IN" dirty="0" smtClean="0"/>
              <a:t>Classify </a:t>
            </a:r>
            <a:r>
              <a:rPr lang="en-IN" dirty="0"/>
              <a:t>the given the multi-spectral values in a satellite image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Satellite Image Classification - The Outliers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8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Rearrangement of the Data</a:t>
            </a:r>
          </a:p>
          <a:p>
            <a:pPr lvl="1"/>
            <a:r>
              <a:rPr lang="en-IN" dirty="0" smtClean="0"/>
              <a:t>Given data set had the Spectral Data combined together.</a:t>
            </a:r>
          </a:p>
          <a:p>
            <a:pPr lvl="1"/>
            <a:r>
              <a:rPr lang="en-IN" dirty="0" smtClean="0"/>
              <a:t>Grouped all the data pertaining to a Spectrum together.</a:t>
            </a:r>
          </a:p>
          <a:p>
            <a:r>
              <a:rPr lang="en-IN" dirty="0" err="1"/>
              <a:t>Eg</a:t>
            </a:r>
            <a:r>
              <a:rPr lang="en-IN" dirty="0"/>
              <a:t>. SD1 </a:t>
            </a:r>
            <a:r>
              <a:rPr lang="en-IN" dirty="0" err="1"/>
              <a:t>SD1</a:t>
            </a:r>
            <a:r>
              <a:rPr lang="en-IN" dirty="0"/>
              <a:t> </a:t>
            </a:r>
            <a:r>
              <a:rPr lang="en-IN" dirty="0" err="1"/>
              <a:t>SD1</a:t>
            </a:r>
            <a:r>
              <a:rPr lang="en-IN" dirty="0"/>
              <a:t> </a:t>
            </a:r>
            <a:r>
              <a:rPr lang="en-IN" dirty="0" err="1"/>
              <a:t>SD1</a:t>
            </a:r>
            <a:r>
              <a:rPr lang="en-IN" dirty="0"/>
              <a:t> SD2 </a:t>
            </a:r>
            <a:r>
              <a:rPr lang="en-IN" dirty="0" err="1"/>
              <a:t>SD2</a:t>
            </a:r>
            <a:r>
              <a:rPr lang="en-IN" dirty="0"/>
              <a:t> </a:t>
            </a:r>
            <a:r>
              <a:rPr lang="en-IN" dirty="0" err="1"/>
              <a:t>SD2</a:t>
            </a:r>
            <a:r>
              <a:rPr lang="en-IN" dirty="0"/>
              <a:t> </a:t>
            </a:r>
            <a:r>
              <a:rPr lang="en-IN" dirty="0" err="1" smtClean="0"/>
              <a:t>SD2</a:t>
            </a:r>
            <a:r>
              <a:rPr lang="en-IN" dirty="0" smtClean="0"/>
              <a:t>..</a:t>
            </a:r>
          </a:p>
          <a:p>
            <a:r>
              <a:rPr lang="en-IN" dirty="0" smtClean="0"/>
              <a:t>SD1 SD2 SD3 SD4..</a:t>
            </a:r>
            <a:endParaRPr lang="en-IN" dirty="0"/>
          </a:p>
          <a:p>
            <a:pPr lvl="1"/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7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 </a:t>
            </a:r>
            <a:r>
              <a:rPr lang="en-IN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Replacement of Missing Values</a:t>
            </a:r>
          </a:p>
          <a:p>
            <a:pPr lvl="1"/>
            <a:r>
              <a:rPr lang="en-IN" dirty="0" smtClean="0"/>
              <a:t>Zeros</a:t>
            </a:r>
          </a:p>
          <a:p>
            <a:pPr lvl="1"/>
            <a:r>
              <a:rPr lang="en-IN" dirty="0" smtClean="0"/>
              <a:t>Column Mean</a:t>
            </a:r>
          </a:p>
          <a:p>
            <a:pPr lvl="1"/>
            <a:r>
              <a:rPr lang="en-IN" dirty="0" smtClean="0"/>
              <a:t>Column Median</a:t>
            </a:r>
          </a:p>
          <a:p>
            <a:pPr lvl="1"/>
            <a:r>
              <a:rPr lang="en-IN" dirty="0" smtClean="0"/>
              <a:t>Row Mean</a:t>
            </a:r>
          </a:p>
          <a:p>
            <a:pPr lvl="1"/>
            <a:r>
              <a:rPr lang="en-IN" dirty="0" smtClean="0"/>
              <a:t>Row Median</a:t>
            </a:r>
          </a:p>
          <a:p>
            <a:pPr lvl="1"/>
            <a:r>
              <a:rPr lang="en-IN" dirty="0" smtClean="0"/>
              <a:t>Column Minimum</a:t>
            </a:r>
          </a:p>
          <a:p>
            <a:pPr lvl="1"/>
            <a:r>
              <a:rPr lang="en-IN" dirty="0" smtClean="0"/>
              <a:t>Column Maximum</a:t>
            </a:r>
          </a:p>
          <a:p>
            <a:pPr lvl="1"/>
            <a:r>
              <a:rPr lang="en-IN" dirty="0"/>
              <a:t>Row Minimum</a:t>
            </a:r>
          </a:p>
          <a:p>
            <a:pPr lvl="1"/>
            <a:r>
              <a:rPr lang="en-IN" dirty="0"/>
              <a:t>Row Maximum</a:t>
            </a:r>
          </a:p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5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smtClean="0"/>
              <a:t>Pre-processing(3)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3676104"/>
          </a:xfrm>
        </p:spPr>
        <p:txBody>
          <a:bodyPr>
            <a:normAutofit/>
          </a:bodyPr>
          <a:lstStyle/>
          <a:p>
            <a:pPr lvl="1"/>
            <a:r>
              <a:rPr lang="en-IN" dirty="0" smtClean="0"/>
              <a:t>Mid Value</a:t>
            </a:r>
          </a:p>
          <a:p>
            <a:pPr lvl="1"/>
            <a:r>
              <a:rPr lang="en-IN" dirty="0" smtClean="0"/>
              <a:t>Maximum Value</a:t>
            </a:r>
          </a:p>
          <a:p>
            <a:pPr lvl="1"/>
            <a:r>
              <a:rPr lang="en-IN" dirty="0" smtClean="0"/>
              <a:t>Minimum Value</a:t>
            </a:r>
          </a:p>
          <a:p>
            <a:pPr lvl="1"/>
            <a:r>
              <a:rPr lang="en-IN" dirty="0" smtClean="0"/>
              <a:t>Row Spectral Minimum</a:t>
            </a:r>
          </a:p>
          <a:p>
            <a:pPr lvl="1"/>
            <a:r>
              <a:rPr lang="en-IN" dirty="0" smtClean="0"/>
              <a:t>Row Spectral Maximum</a:t>
            </a:r>
          </a:p>
          <a:p>
            <a:pPr lvl="1"/>
            <a:r>
              <a:rPr lang="en-IN" dirty="0" smtClean="0"/>
              <a:t>Row Spectral Mean</a:t>
            </a:r>
          </a:p>
          <a:p>
            <a:pPr lvl="1"/>
            <a:r>
              <a:rPr lang="en-IN" dirty="0" smtClean="0"/>
              <a:t>Row Spectral Median</a:t>
            </a:r>
          </a:p>
          <a:p>
            <a:pPr lvl="1"/>
            <a:r>
              <a:rPr lang="en-IN" dirty="0" smtClean="0"/>
              <a:t>Row Mode</a:t>
            </a:r>
          </a:p>
          <a:p>
            <a:pPr lvl="1"/>
            <a:r>
              <a:rPr lang="en-IN" dirty="0" smtClean="0"/>
              <a:t>Column Mode</a:t>
            </a:r>
          </a:p>
          <a:p>
            <a:pPr lvl="1"/>
            <a:r>
              <a:rPr lang="en-IN" dirty="0" smtClean="0"/>
              <a:t>Interpolated Values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12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Pipeline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20649"/>
              </p:ext>
            </p:extLst>
          </p:nvPr>
        </p:nvGraphicFramePr>
        <p:xfrm>
          <a:off x="395536" y="2248272"/>
          <a:ext cx="8507288" cy="36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07933" y="5085184"/>
            <a:ext cx="7882494" cy="93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We iteratively used the above pipeline to arrive at the best 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4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76872"/>
            <a:ext cx="8064896" cy="4104456"/>
          </a:xfrm>
        </p:spPr>
        <p:txBody>
          <a:bodyPr>
            <a:normAutofit/>
          </a:bodyPr>
          <a:lstStyle/>
          <a:p>
            <a:pPr lvl="1"/>
            <a:endParaRPr lang="en-IN" dirty="0"/>
          </a:p>
          <a:p>
            <a:r>
              <a:rPr lang="en-IN" dirty="0" smtClean="0"/>
              <a:t>We tried different types of </a:t>
            </a:r>
            <a:r>
              <a:rPr lang="en-IN" dirty="0" smtClean="0"/>
              <a:t>Multi Class Classification </a:t>
            </a:r>
            <a:r>
              <a:rPr lang="en-IN" dirty="0" smtClean="0"/>
              <a:t>Models to fit our data</a:t>
            </a:r>
          </a:p>
          <a:p>
            <a:pPr lvl="1"/>
            <a:r>
              <a:rPr lang="en-IN" dirty="0" smtClean="0"/>
              <a:t>One Versus One and One Versus </a:t>
            </a:r>
            <a:r>
              <a:rPr lang="en-IN" dirty="0" smtClean="0"/>
              <a:t>Rest </a:t>
            </a:r>
            <a:r>
              <a:rPr lang="en-IN" dirty="0" smtClean="0"/>
              <a:t>Multiclass Classification</a:t>
            </a:r>
            <a:endParaRPr lang="en-IN" dirty="0" smtClean="0"/>
          </a:p>
          <a:p>
            <a:pPr lvl="1"/>
            <a:r>
              <a:rPr lang="en-IN" dirty="0" smtClean="0"/>
              <a:t>Random Forests </a:t>
            </a:r>
            <a:endParaRPr lang="en-IN" dirty="0" smtClean="0"/>
          </a:p>
          <a:p>
            <a:pPr lvl="1"/>
            <a:r>
              <a:rPr lang="en-IN" dirty="0" smtClean="0"/>
              <a:t>Gaussian , Bernoulli </a:t>
            </a:r>
            <a:r>
              <a:rPr lang="en-IN" dirty="0" smtClean="0"/>
              <a:t>and Multinomial </a:t>
            </a:r>
            <a:r>
              <a:rPr lang="en-IN" dirty="0" smtClean="0"/>
              <a:t>Naïve Bayes Classifier</a:t>
            </a:r>
            <a:endParaRPr lang="en-IN" dirty="0" smtClean="0"/>
          </a:p>
          <a:p>
            <a:pPr lvl="1"/>
            <a:r>
              <a:rPr lang="en-IN" dirty="0" smtClean="0"/>
              <a:t>Multi Class SVM with Linear Kernel</a:t>
            </a:r>
            <a:endParaRPr lang="en-IN" dirty="0" smtClean="0"/>
          </a:p>
          <a:p>
            <a:pPr lvl="1"/>
            <a:r>
              <a:rPr lang="en-IN" dirty="0" smtClean="0"/>
              <a:t>K Nearest Neighbours</a:t>
            </a: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8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16832"/>
            <a:ext cx="7416824" cy="3024336"/>
          </a:xfrm>
        </p:spPr>
        <p:txBody>
          <a:bodyPr>
            <a:normAutofit/>
          </a:bodyPr>
          <a:lstStyle/>
          <a:p>
            <a:pPr marL="402336" lvl="1" indent="0">
              <a:buNone/>
            </a:pPr>
            <a:r>
              <a:rPr lang="en-IN" sz="1800" dirty="0" smtClean="0"/>
              <a:t>Criteria</a:t>
            </a:r>
          </a:p>
          <a:p>
            <a:pPr marL="676656" lvl="2" indent="0">
              <a:buNone/>
            </a:pPr>
            <a:r>
              <a:rPr lang="en-IN" dirty="0" smtClean="0"/>
              <a:t>Classification Accuracy </a:t>
            </a:r>
            <a:r>
              <a:rPr lang="en-IN" dirty="0"/>
              <a:t>on Stratified </a:t>
            </a:r>
            <a:r>
              <a:rPr lang="en-IN" dirty="0" smtClean="0"/>
              <a:t>K-Fold Cross Validation with a split of 4:1.</a:t>
            </a:r>
          </a:p>
          <a:p>
            <a:pPr marL="676656" lvl="2" indent="0">
              <a:buNone/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Satellite Image Classification - The Outliers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B0C7-6CDD-4B0A-8823-A5D2EB2453E7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852936"/>
            <a:ext cx="6768752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on Boardroom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454</Words>
  <Application>Microsoft Office PowerPoint</Application>
  <PresentationFormat>On-screen Show (4:3)</PresentationFormat>
  <Paragraphs>126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HDOfficeLightV0</vt:lpstr>
      <vt:lpstr>1_HDOfficeLightV0</vt:lpstr>
      <vt:lpstr>Ion Boardroom</vt:lpstr>
      <vt:lpstr>Anomaly Detection Challenge -2 Satellite Image Data</vt:lpstr>
      <vt:lpstr>Agenda</vt:lpstr>
      <vt:lpstr>Introduction</vt:lpstr>
      <vt:lpstr>Data Pre-processing</vt:lpstr>
      <vt:lpstr>Data Pre-processing (2)</vt:lpstr>
      <vt:lpstr>Data Pre-processing(3)</vt:lpstr>
      <vt:lpstr>System Pipeline</vt:lpstr>
      <vt:lpstr>Model</vt:lpstr>
      <vt:lpstr>Evaluation of the Models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Challenge -1 German Credit Data</dc:title>
  <dc:creator>Nithish</dc:creator>
  <cp:lastModifiedBy>Nithish</cp:lastModifiedBy>
  <cp:revision>45</cp:revision>
  <dcterms:created xsi:type="dcterms:W3CDTF">2015-11-08T08:49:19Z</dcterms:created>
  <dcterms:modified xsi:type="dcterms:W3CDTF">2015-11-29T09:42:09Z</dcterms:modified>
</cp:coreProperties>
</file>