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  <p:sldMasterId id="2147483933" r:id="rId2"/>
    <p:sldMasterId id="2147483999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8" r:id="rId8"/>
    <p:sldId id="264" r:id="rId9"/>
    <p:sldId id="261" r:id="rId10"/>
    <p:sldId id="265" r:id="rId11"/>
    <p:sldId id="266" r:id="rId12"/>
    <p:sldId id="262" r:id="rId13"/>
    <p:sldId id="263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D88AB-A2F6-4B44-B3CD-661756891BE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9959815-D886-4B58-9DCB-51D7F54461E3}">
      <dgm:prSet phldrT="[Text]"/>
      <dgm:spPr/>
      <dgm:t>
        <a:bodyPr/>
        <a:lstStyle/>
        <a:p>
          <a:r>
            <a:rPr lang="en-IN" dirty="0" smtClean="0"/>
            <a:t>Data Pre-processing</a:t>
          </a:r>
          <a:endParaRPr lang="en-IN" dirty="0"/>
        </a:p>
      </dgm:t>
    </dgm:pt>
    <dgm:pt modelId="{2D05FAD4-A2EA-4103-8701-7BEBD4924DF4}" type="parTrans" cxnId="{C2BA2CA1-A2D6-4D24-9135-4623110EE587}">
      <dgm:prSet/>
      <dgm:spPr/>
      <dgm:t>
        <a:bodyPr/>
        <a:lstStyle/>
        <a:p>
          <a:endParaRPr lang="en-IN"/>
        </a:p>
      </dgm:t>
    </dgm:pt>
    <dgm:pt modelId="{63FA2AF9-2D10-497E-9157-EC44F4D7320C}" type="sibTrans" cxnId="{C2BA2CA1-A2D6-4D24-9135-4623110EE587}">
      <dgm:prSet/>
      <dgm:spPr/>
      <dgm:t>
        <a:bodyPr/>
        <a:lstStyle/>
        <a:p>
          <a:endParaRPr lang="en-IN"/>
        </a:p>
      </dgm:t>
    </dgm:pt>
    <dgm:pt modelId="{35104626-B893-4B42-BA9E-955BF0A29CBD}">
      <dgm:prSet phldrT="[Text]"/>
      <dgm:spPr/>
      <dgm:t>
        <a:bodyPr/>
        <a:lstStyle/>
        <a:p>
          <a:r>
            <a:rPr lang="en-IN" dirty="0" smtClean="0"/>
            <a:t>Model</a:t>
          </a:r>
          <a:endParaRPr lang="en-IN" dirty="0"/>
        </a:p>
      </dgm:t>
    </dgm:pt>
    <dgm:pt modelId="{01B3739E-D206-4778-A31D-62C8CFB5E193}" type="parTrans" cxnId="{13439F92-BC9C-46C0-A110-305DFA8B38E5}">
      <dgm:prSet/>
      <dgm:spPr/>
      <dgm:t>
        <a:bodyPr/>
        <a:lstStyle/>
        <a:p>
          <a:endParaRPr lang="en-IN"/>
        </a:p>
      </dgm:t>
    </dgm:pt>
    <dgm:pt modelId="{B3136396-617E-40DE-94E5-4419C0F89848}" type="sibTrans" cxnId="{13439F92-BC9C-46C0-A110-305DFA8B38E5}">
      <dgm:prSet/>
      <dgm:spPr/>
      <dgm:t>
        <a:bodyPr/>
        <a:lstStyle/>
        <a:p>
          <a:endParaRPr lang="en-IN"/>
        </a:p>
      </dgm:t>
    </dgm:pt>
    <dgm:pt modelId="{F79A40E6-9D47-4B3F-AAC2-1C27D05703B9}">
      <dgm:prSet phldrT="[Text]"/>
      <dgm:spPr/>
      <dgm:t>
        <a:bodyPr/>
        <a:lstStyle/>
        <a:p>
          <a:r>
            <a:rPr lang="en-IN" dirty="0" smtClean="0"/>
            <a:t>Analysis of Results</a:t>
          </a:r>
          <a:endParaRPr lang="en-IN" dirty="0"/>
        </a:p>
      </dgm:t>
    </dgm:pt>
    <dgm:pt modelId="{5B647321-EF45-4A32-B4CF-7DA989CE36F5}" type="parTrans" cxnId="{9EC65E55-E871-4F5E-A607-BCF4E52576BD}">
      <dgm:prSet/>
      <dgm:spPr/>
      <dgm:t>
        <a:bodyPr/>
        <a:lstStyle/>
        <a:p>
          <a:endParaRPr lang="en-IN"/>
        </a:p>
      </dgm:t>
    </dgm:pt>
    <dgm:pt modelId="{3B136CBA-A547-4835-9D04-50C0F4531F5F}" type="sibTrans" cxnId="{9EC65E55-E871-4F5E-A607-BCF4E52576BD}">
      <dgm:prSet/>
      <dgm:spPr/>
      <dgm:t>
        <a:bodyPr/>
        <a:lstStyle/>
        <a:p>
          <a:endParaRPr lang="en-IN"/>
        </a:p>
      </dgm:t>
    </dgm:pt>
    <dgm:pt modelId="{6281DDB5-E61D-4DA4-9045-051E963ECEA9}" type="pres">
      <dgm:prSet presAssocID="{EB4D88AB-A2F6-4B44-B3CD-661756891BEC}" presName="Name0" presStyleCnt="0">
        <dgm:presLayoutVars>
          <dgm:dir/>
          <dgm:resizeHandles val="exact"/>
        </dgm:presLayoutVars>
      </dgm:prSet>
      <dgm:spPr/>
    </dgm:pt>
    <dgm:pt modelId="{5F423820-0B91-439E-A2AC-B466ADF028C1}" type="pres">
      <dgm:prSet presAssocID="{29959815-D886-4B58-9DCB-51D7F5446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8C155F-305A-486E-B7B8-7C2CEF130136}" type="pres">
      <dgm:prSet presAssocID="{63FA2AF9-2D10-497E-9157-EC44F4D7320C}" presName="sibTrans" presStyleLbl="sibTrans2D1" presStyleIdx="0" presStyleCnt="2"/>
      <dgm:spPr/>
      <dgm:t>
        <a:bodyPr/>
        <a:lstStyle/>
        <a:p>
          <a:endParaRPr lang="en-IN"/>
        </a:p>
      </dgm:t>
    </dgm:pt>
    <dgm:pt modelId="{14F3C660-67D7-400F-8E84-3223E5633361}" type="pres">
      <dgm:prSet presAssocID="{63FA2AF9-2D10-497E-9157-EC44F4D7320C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7EE686EE-A570-4329-A676-9495E7BA419E}" type="pres">
      <dgm:prSet presAssocID="{35104626-B893-4B42-BA9E-955BF0A29C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F51D26-9C4E-46D9-B670-221DB66B1B1D}" type="pres">
      <dgm:prSet presAssocID="{B3136396-617E-40DE-94E5-4419C0F89848}" presName="sibTrans" presStyleLbl="sibTrans2D1" presStyleIdx="1" presStyleCnt="2"/>
      <dgm:spPr/>
      <dgm:t>
        <a:bodyPr/>
        <a:lstStyle/>
        <a:p>
          <a:endParaRPr lang="en-IN"/>
        </a:p>
      </dgm:t>
    </dgm:pt>
    <dgm:pt modelId="{C8B53646-9373-46A0-9B26-DC49EF75D4F3}" type="pres">
      <dgm:prSet presAssocID="{B3136396-617E-40DE-94E5-4419C0F89848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C52A0A9-3A7F-4474-A219-B62CDA5D0786}" type="pres">
      <dgm:prSet presAssocID="{F79A40E6-9D47-4B3F-AAC2-1C27D05703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5512A1-50E4-47EA-A52D-99D5CC70A89D}" type="presOf" srcId="{35104626-B893-4B42-BA9E-955BF0A29CBD}" destId="{7EE686EE-A570-4329-A676-9495E7BA419E}" srcOrd="0" destOrd="0" presId="urn:microsoft.com/office/officeart/2005/8/layout/process1"/>
    <dgm:cxn modelId="{C2BA2CA1-A2D6-4D24-9135-4623110EE587}" srcId="{EB4D88AB-A2F6-4B44-B3CD-661756891BEC}" destId="{29959815-D886-4B58-9DCB-51D7F54461E3}" srcOrd="0" destOrd="0" parTransId="{2D05FAD4-A2EA-4103-8701-7BEBD4924DF4}" sibTransId="{63FA2AF9-2D10-497E-9157-EC44F4D7320C}"/>
    <dgm:cxn modelId="{9EC65E55-E871-4F5E-A607-BCF4E52576BD}" srcId="{EB4D88AB-A2F6-4B44-B3CD-661756891BEC}" destId="{F79A40E6-9D47-4B3F-AAC2-1C27D05703B9}" srcOrd="2" destOrd="0" parTransId="{5B647321-EF45-4A32-B4CF-7DA989CE36F5}" sibTransId="{3B136CBA-A547-4835-9D04-50C0F4531F5F}"/>
    <dgm:cxn modelId="{B7AE561E-F287-49ED-BEA2-2AA239876B8A}" type="presOf" srcId="{EB4D88AB-A2F6-4B44-B3CD-661756891BEC}" destId="{6281DDB5-E61D-4DA4-9045-051E963ECEA9}" srcOrd="0" destOrd="0" presId="urn:microsoft.com/office/officeart/2005/8/layout/process1"/>
    <dgm:cxn modelId="{13439F92-BC9C-46C0-A110-305DFA8B38E5}" srcId="{EB4D88AB-A2F6-4B44-B3CD-661756891BEC}" destId="{35104626-B893-4B42-BA9E-955BF0A29CBD}" srcOrd="1" destOrd="0" parTransId="{01B3739E-D206-4778-A31D-62C8CFB5E193}" sibTransId="{B3136396-617E-40DE-94E5-4419C0F89848}"/>
    <dgm:cxn modelId="{5DAC065C-C3AF-49D4-8CFF-E205C750A92A}" type="presOf" srcId="{B3136396-617E-40DE-94E5-4419C0F89848}" destId="{E0F51D26-9C4E-46D9-B670-221DB66B1B1D}" srcOrd="0" destOrd="0" presId="urn:microsoft.com/office/officeart/2005/8/layout/process1"/>
    <dgm:cxn modelId="{B710CF99-B0AF-41C5-93AA-ABAA14EF22C7}" type="presOf" srcId="{63FA2AF9-2D10-497E-9157-EC44F4D7320C}" destId="{0C8C155F-305A-486E-B7B8-7C2CEF130136}" srcOrd="0" destOrd="0" presId="urn:microsoft.com/office/officeart/2005/8/layout/process1"/>
    <dgm:cxn modelId="{38CF61A1-B618-43E1-AFEE-7261E85E92B6}" type="presOf" srcId="{F79A40E6-9D47-4B3F-AAC2-1C27D05703B9}" destId="{FC52A0A9-3A7F-4474-A219-B62CDA5D0786}" srcOrd="0" destOrd="0" presId="urn:microsoft.com/office/officeart/2005/8/layout/process1"/>
    <dgm:cxn modelId="{32C89380-DE10-4538-8904-3076ADF29E4A}" type="presOf" srcId="{29959815-D886-4B58-9DCB-51D7F54461E3}" destId="{5F423820-0B91-439E-A2AC-B466ADF028C1}" srcOrd="0" destOrd="0" presId="urn:microsoft.com/office/officeart/2005/8/layout/process1"/>
    <dgm:cxn modelId="{EAF7F4FD-8A96-499C-9F04-6B88ADE77E43}" type="presOf" srcId="{B3136396-617E-40DE-94E5-4419C0F89848}" destId="{C8B53646-9373-46A0-9B26-DC49EF75D4F3}" srcOrd="1" destOrd="0" presId="urn:microsoft.com/office/officeart/2005/8/layout/process1"/>
    <dgm:cxn modelId="{DB11EE60-E500-46C9-A55E-B2BEEFBA503B}" type="presOf" srcId="{63FA2AF9-2D10-497E-9157-EC44F4D7320C}" destId="{14F3C660-67D7-400F-8E84-3223E5633361}" srcOrd="1" destOrd="0" presId="urn:microsoft.com/office/officeart/2005/8/layout/process1"/>
    <dgm:cxn modelId="{72C57326-4377-4842-91B2-38017920D375}" type="presParOf" srcId="{6281DDB5-E61D-4DA4-9045-051E963ECEA9}" destId="{5F423820-0B91-439E-A2AC-B466ADF028C1}" srcOrd="0" destOrd="0" presId="urn:microsoft.com/office/officeart/2005/8/layout/process1"/>
    <dgm:cxn modelId="{D3F0008F-3881-4A2E-BBC8-3E0C48C362DE}" type="presParOf" srcId="{6281DDB5-E61D-4DA4-9045-051E963ECEA9}" destId="{0C8C155F-305A-486E-B7B8-7C2CEF130136}" srcOrd="1" destOrd="0" presId="urn:microsoft.com/office/officeart/2005/8/layout/process1"/>
    <dgm:cxn modelId="{77066002-99FE-4580-B609-E0F12F701300}" type="presParOf" srcId="{0C8C155F-305A-486E-B7B8-7C2CEF130136}" destId="{14F3C660-67D7-400F-8E84-3223E5633361}" srcOrd="0" destOrd="0" presId="urn:microsoft.com/office/officeart/2005/8/layout/process1"/>
    <dgm:cxn modelId="{B32A0304-00DF-46D6-A058-884640E6E6BB}" type="presParOf" srcId="{6281DDB5-E61D-4DA4-9045-051E963ECEA9}" destId="{7EE686EE-A570-4329-A676-9495E7BA419E}" srcOrd="2" destOrd="0" presId="urn:microsoft.com/office/officeart/2005/8/layout/process1"/>
    <dgm:cxn modelId="{E210CE7B-7940-4FA5-A095-4F8253178826}" type="presParOf" srcId="{6281DDB5-E61D-4DA4-9045-051E963ECEA9}" destId="{E0F51D26-9C4E-46D9-B670-221DB66B1B1D}" srcOrd="3" destOrd="0" presId="urn:microsoft.com/office/officeart/2005/8/layout/process1"/>
    <dgm:cxn modelId="{43160589-418E-4EC0-8C64-196A8F82CED5}" type="presParOf" srcId="{E0F51D26-9C4E-46D9-B670-221DB66B1B1D}" destId="{C8B53646-9373-46A0-9B26-DC49EF75D4F3}" srcOrd="0" destOrd="0" presId="urn:microsoft.com/office/officeart/2005/8/layout/process1"/>
    <dgm:cxn modelId="{A8D169C3-0F97-47C0-8995-6ABBBB6AEEB2}" type="presParOf" srcId="{6281DDB5-E61D-4DA4-9045-051E963ECEA9}" destId="{FC52A0A9-3A7F-4474-A219-B62CDA5D07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3820-0B91-439E-A2AC-B466ADF028C1}">
      <dsp:nvSpPr>
        <dsp:cNvPr id="0" name=""/>
        <dsp:cNvSpPr/>
      </dsp:nvSpPr>
      <dsp:spPr>
        <a:xfrm>
          <a:off x="7477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Data Pre-processing</a:t>
          </a:r>
          <a:endParaRPr lang="en-IN" sz="2900" kern="1200" dirty="0"/>
        </a:p>
      </dsp:txBody>
      <dsp:txXfrm>
        <a:off x="46750" y="1183325"/>
        <a:ext cx="2156278" cy="1262348"/>
      </dsp:txXfrm>
    </dsp:sp>
    <dsp:sp modelId="{0C8C155F-305A-486E-B7B8-7C2CEF130136}">
      <dsp:nvSpPr>
        <dsp:cNvPr id="0" name=""/>
        <dsp:cNvSpPr/>
      </dsp:nvSpPr>
      <dsp:spPr>
        <a:xfrm>
          <a:off x="2465784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2465784" y="1648228"/>
        <a:ext cx="331647" cy="332542"/>
      </dsp:txXfrm>
    </dsp:sp>
    <dsp:sp modelId="{7EE686EE-A570-4329-A676-9495E7BA419E}">
      <dsp:nvSpPr>
        <dsp:cNvPr id="0" name=""/>
        <dsp:cNvSpPr/>
      </dsp:nvSpPr>
      <dsp:spPr>
        <a:xfrm>
          <a:off x="3136231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Model</a:t>
          </a:r>
          <a:endParaRPr lang="en-IN" sz="2900" kern="1200" dirty="0"/>
        </a:p>
      </dsp:txBody>
      <dsp:txXfrm>
        <a:off x="3175504" y="1183325"/>
        <a:ext cx="2156278" cy="1262348"/>
      </dsp:txXfrm>
    </dsp:sp>
    <dsp:sp modelId="{E0F51D26-9C4E-46D9-B670-221DB66B1B1D}">
      <dsp:nvSpPr>
        <dsp:cNvPr id="0" name=""/>
        <dsp:cNvSpPr/>
      </dsp:nvSpPr>
      <dsp:spPr>
        <a:xfrm>
          <a:off x="5594538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5594538" y="1648228"/>
        <a:ext cx="331647" cy="332542"/>
      </dsp:txXfrm>
    </dsp:sp>
    <dsp:sp modelId="{FC52A0A9-3A7F-4474-A219-B62CDA5D0786}">
      <dsp:nvSpPr>
        <dsp:cNvPr id="0" name=""/>
        <dsp:cNvSpPr/>
      </dsp:nvSpPr>
      <dsp:spPr>
        <a:xfrm>
          <a:off x="6264986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Analysis of Results</a:t>
          </a:r>
          <a:endParaRPr lang="en-IN" sz="2900" kern="1200" dirty="0"/>
        </a:p>
      </dsp:txBody>
      <dsp:txXfrm>
        <a:off x="6304259" y="1183325"/>
        <a:ext cx="2156278" cy="1262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5C6-5413-4BFE-A0EC-ECCE8B4A9B1D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167E-9C4E-466A-8B03-01629A4C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6498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CFE3F-2E79-4A1F-823C-3153EDB78A8C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5A51-B951-4749-93FE-631A09300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691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7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5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6A5D-3DFF-4AFE-9026-8E1225C6223B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891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EB1-FA30-4F77-9D37-E599F78FD528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B39-5616-4A4F-9CDA-9C81C46A2459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4809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08B9-1D6E-4B4C-879B-01BE794C9262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7340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FEA-6D7D-40C6-9DE4-228CC1D8D95E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1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71B1-0A71-4B10-B8A9-A42D28497347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369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9506-2FC6-462E-B394-0FA1DFF3C63D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7588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E727-BB43-4B7F-945C-570AEA4ED059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516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18A5-BDA4-436C-B7B5-5AC39E867B8E}" type="datetime1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7D3-3793-466E-96A5-9C947B5DD731}" type="datetime1">
              <a:rPr lang="en-IN" smtClean="0"/>
              <a:t>29-11-2015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59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443-A9A2-4351-BCB3-3C0B130AB69F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01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F990-41B6-4F96-A6AE-AECC2BE3D03E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E42A-F84B-470A-AD70-61D3FC862409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1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DC0B-6C8B-4640-B719-A50A4316887D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7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4913-C17D-4966-B44E-2A5A2C18460D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779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0DC8BE-FE27-4663-8911-B24A320A1000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5119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12D3-ABBD-4F30-9BF4-3C1057EA890E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064-5E7B-4210-A836-25D1EC3EB4D5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751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E1F0-25A5-454A-99A1-7917620F9E92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396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078A-671C-4D82-B53C-03E4A8EE5819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303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D8EE-9D0B-43CD-8E01-EC4F827AF67C}" type="datetime1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90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97E-BF89-4B96-AF4C-89AD481FB530}" type="datetime1">
              <a:rPr lang="en-IN" smtClean="0"/>
              <a:t>29-11-2015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6D05-00DE-4542-8E89-6953C5EA2BD9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708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747-FE0C-4DE9-8255-9FE0C5319A8C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464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836C-7772-46A4-8EB8-E2BC74AD39B2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6052-CB00-4357-A3A5-A5DD5207805B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6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15E6-7FAA-4711-B4C0-121730BE24BF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31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B7E-85CA-4196-8BE6-C49713C166C9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26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6EAF-1404-4E47-8EED-DAF9CF44B791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58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2D75-ADF5-4AB7-8803-EC2ABB260EA0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0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214-1D4A-4B8B-A8E9-7779296A21F2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91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D8C6FFCB-1085-48B0-82C4-F8C4320F36CA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0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C87E-21F4-4AF7-962C-2068630AC125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430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FE57-8089-434E-8EA9-F9925D1B552A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6453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4814-1A3F-45F9-8688-36234A300D32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0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756D-FEBE-4F7B-ADFE-68BC598B5FB8}" type="datetime1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E9F3-4C91-45BD-9CDC-96B8889EDB03}" type="datetime1">
              <a:rPr lang="en-IN" smtClean="0"/>
              <a:t>29-11-2015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FA93-96B3-4FD0-A7EC-300BEF5F9A99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521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21F-F9F9-43D0-B7B7-A7B045AD4A05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AA4FD8-5B3B-4661-8AD7-3EBBBC3E8CC1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531EEE-C07F-4A8D-9D1D-E47AC10E1DA1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2C8D5B6-01B0-4080-B087-EE664ADE7A28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7" y="476672"/>
            <a:ext cx="8264029" cy="597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4" y="1196752"/>
            <a:ext cx="7859772" cy="3312368"/>
          </a:xfrm>
        </p:spPr>
        <p:txBody>
          <a:bodyPr>
            <a:normAutofit/>
          </a:bodyPr>
          <a:lstStyle/>
          <a:p>
            <a:r>
              <a:rPr lang="en-IN" sz="5000" dirty="0" smtClean="0"/>
              <a:t>Anomaly Detection Challenge -2</a:t>
            </a:r>
            <a:br>
              <a:rPr lang="en-IN" sz="5000" dirty="0" smtClean="0"/>
            </a:br>
            <a:r>
              <a:rPr lang="en-IN" sz="5000" dirty="0" smtClean="0"/>
              <a:t>Satellite Image Data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013176"/>
            <a:ext cx="3265556" cy="1076672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Nithish</a:t>
            </a:r>
            <a:r>
              <a:rPr lang="en-IN" b="1" dirty="0" smtClean="0"/>
              <a:t> </a:t>
            </a:r>
            <a:r>
              <a:rPr lang="en-IN" b="1" dirty="0" err="1" smtClean="0"/>
              <a:t>Raghunandanan</a:t>
            </a:r>
            <a:endParaRPr lang="en-IN" b="1" dirty="0" smtClean="0"/>
          </a:p>
          <a:p>
            <a:r>
              <a:rPr lang="en-IN" b="1" dirty="0" smtClean="0"/>
              <a:t>Vishal </a:t>
            </a:r>
            <a:r>
              <a:rPr lang="en-IN" b="1" dirty="0" err="1" smtClean="0"/>
              <a:t>Bhalla</a:t>
            </a:r>
            <a:endParaRPr lang="en-IN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43808" y="1772816"/>
            <a:ext cx="2880320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“The Outliers” presents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6453336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Picture: Close-up </a:t>
            </a:r>
            <a:r>
              <a:rPr lang="en-IN" sz="1200" dirty="0"/>
              <a:t>of grandest canyon of all: Valles </a:t>
            </a:r>
            <a:r>
              <a:rPr lang="en-IN" sz="1200" dirty="0" err="1" smtClean="0"/>
              <a:t>Marineris</a:t>
            </a:r>
            <a:r>
              <a:rPr lang="en-IN" sz="1200" dirty="0" smtClean="0"/>
              <a:t> from </a:t>
            </a:r>
            <a:r>
              <a:rPr lang="en-IN" sz="1200" dirty="0"/>
              <a:t>ISRO's Mars </a:t>
            </a:r>
            <a:r>
              <a:rPr lang="en-IN" sz="1200" dirty="0" smtClean="0"/>
              <a:t>Orbiter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975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19237"/>
              </p:ext>
            </p:extLst>
          </p:nvPr>
        </p:nvGraphicFramePr>
        <p:xfrm>
          <a:off x="611560" y="2220388"/>
          <a:ext cx="8136904" cy="421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04256"/>
                <a:gridCol w="1800200"/>
                <a:gridCol w="1656184"/>
              </a:tblGrid>
              <a:tr h="71908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Model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Replacement Technique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/>
                        <a:t>Classification Accuracy </a:t>
                      </a:r>
                      <a:r>
                        <a:rPr lang="en-IN" sz="1400" dirty="0" smtClean="0"/>
                        <a:t>(Public</a:t>
                      </a:r>
                      <a:r>
                        <a:rPr lang="en-IN" sz="1400" baseline="0" dirty="0" smtClean="0"/>
                        <a:t> Score)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smtClean="0"/>
                        <a:t>Classification Accuracy (</a:t>
                      </a:r>
                      <a:r>
                        <a:rPr lang="en-IN" sz="1400" dirty="0" smtClean="0"/>
                        <a:t>Private</a:t>
                      </a:r>
                      <a:r>
                        <a:rPr lang="en-IN" sz="1400" baseline="0" dirty="0" smtClean="0"/>
                        <a:t> Score)</a:t>
                      </a:r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 (50 trees with Entropy)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 dirty="0" smtClean="0"/>
                        <a:t>0.89800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 (50 trees with Gini)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0.89300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KNN with 3 neighbours 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 dirty="0" smtClean="0"/>
                        <a:t>0.89200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879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Forest(Gini)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Interpolation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0.89000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KNN with 3 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0.89000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400" dirty="0"/>
                    </a:p>
                  </a:txBody>
                  <a:tcPr/>
                </a:tc>
              </a:tr>
              <a:tr h="448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KNN with 3 neighbours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Column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0.87800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Multi-class Linear SVM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0.84000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1560" y="6483137"/>
            <a:ext cx="3859795" cy="228660"/>
          </a:xfrm>
        </p:spPr>
        <p:txBody>
          <a:bodyPr/>
          <a:lstStyle/>
          <a:p>
            <a:r>
              <a:rPr lang="en-IN" dirty="0" smtClean="0"/>
              <a:t>Satellite Image Classification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10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47685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8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208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best results were observed for </a:t>
            </a:r>
            <a:r>
              <a:rPr lang="en-IN" dirty="0"/>
              <a:t>Random Forest (50 trees with Entropy as a criterion) on rearranged data and using row spectral median </a:t>
            </a:r>
            <a:r>
              <a:rPr lang="en-IN" dirty="0" smtClean="0"/>
              <a:t>values for missing values.</a:t>
            </a:r>
          </a:p>
          <a:p>
            <a:endParaRPr lang="en-IN" dirty="0"/>
          </a:p>
          <a:p>
            <a:r>
              <a:rPr lang="en-IN" dirty="0" smtClean="0"/>
              <a:t>Replacement of missing values by Row Spectral Median values gave consistently better results across all </a:t>
            </a:r>
            <a:r>
              <a:rPr lang="en-IN" dirty="0" smtClean="0"/>
              <a:t>of our models.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11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7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57886"/>
            <a:ext cx="4104456" cy="4104456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851920" y="2708920"/>
            <a:ext cx="374441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Questions?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082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32040" y="3717032"/>
            <a:ext cx="374441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Thank You !</a:t>
            </a:r>
            <a:endParaRPr lang="en-US" sz="5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5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Data Pre-processing</a:t>
            </a:r>
          </a:p>
          <a:p>
            <a:pPr lvl="1"/>
            <a:r>
              <a:rPr lang="en-IN" dirty="0" smtClean="0"/>
              <a:t>Rearrangement of the Data</a:t>
            </a:r>
          </a:p>
          <a:p>
            <a:pPr lvl="1"/>
            <a:r>
              <a:rPr lang="en-IN" dirty="0" smtClean="0"/>
              <a:t>Replacement of Missing Values</a:t>
            </a:r>
          </a:p>
          <a:p>
            <a:r>
              <a:rPr lang="en-IN" dirty="0" smtClean="0"/>
              <a:t>System Pipeline</a:t>
            </a:r>
          </a:p>
          <a:p>
            <a:r>
              <a:rPr lang="en-IN" dirty="0" smtClean="0"/>
              <a:t>Data Model</a:t>
            </a:r>
          </a:p>
          <a:p>
            <a:r>
              <a:rPr lang="en-IN" dirty="0" smtClean="0"/>
              <a:t>Evaluation of the Models</a:t>
            </a:r>
            <a:endParaRPr lang="en-IN" dirty="0"/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2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9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64002" cy="3530600"/>
          </a:xfrm>
        </p:spPr>
        <p:txBody>
          <a:bodyPr>
            <a:noAutofit/>
          </a:bodyPr>
          <a:lstStyle/>
          <a:p>
            <a:r>
              <a:rPr lang="en-IN" sz="1600" dirty="0" smtClean="0"/>
              <a:t>Aim</a:t>
            </a:r>
            <a:r>
              <a:rPr lang="en-IN" sz="1600" dirty="0" smtClean="0"/>
              <a:t>: </a:t>
            </a:r>
            <a:r>
              <a:rPr lang="en-IN" sz="1600" dirty="0"/>
              <a:t> </a:t>
            </a:r>
            <a:r>
              <a:rPr lang="en-IN" sz="1600" dirty="0" smtClean="0"/>
              <a:t>Classify </a:t>
            </a:r>
            <a:r>
              <a:rPr lang="en-IN" sz="1600" dirty="0" smtClean="0"/>
              <a:t>the central </a:t>
            </a:r>
            <a:r>
              <a:rPr lang="en-IN" sz="1600" dirty="0"/>
              <a:t>pixel in 3x3 neighbourhoods </a:t>
            </a:r>
            <a:r>
              <a:rPr lang="en-IN" sz="1600" dirty="0" smtClean="0"/>
              <a:t>of </a:t>
            </a:r>
            <a:r>
              <a:rPr lang="en-IN" sz="1600" dirty="0"/>
              <a:t>a multi-spectral satellite </a:t>
            </a:r>
            <a:r>
              <a:rPr lang="en-IN" sz="1600" dirty="0"/>
              <a:t>image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Problem Type: Multi-class Classification</a:t>
            </a:r>
          </a:p>
          <a:p>
            <a:r>
              <a:rPr lang="en-IN" sz="1600" dirty="0" smtClean="0"/>
              <a:t>Samples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raining Set: </a:t>
            </a:r>
            <a:r>
              <a:rPr lang="en-IN" dirty="0"/>
              <a:t>4435 </a:t>
            </a:r>
            <a:endParaRPr lang="en-IN" dirty="0" smtClean="0"/>
          </a:p>
          <a:p>
            <a:pPr lvl="1"/>
            <a:r>
              <a:rPr lang="en-IN" dirty="0"/>
              <a:t>T</a:t>
            </a:r>
            <a:r>
              <a:rPr lang="en-IN" dirty="0" smtClean="0"/>
              <a:t>est Set: </a:t>
            </a:r>
            <a:r>
              <a:rPr lang="en-IN" dirty="0"/>
              <a:t>2000 </a:t>
            </a:r>
            <a:endParaRPr lang="en-IN" dirty="0" smtClean="0"/>
          </a:p>
          <a:p>
            <a:r>
              <a:rPr lang="en-IN" sz="1600" dirty="0" smtClean="0"/>
              <a:t>Number of Attributes: 36 (4 </a:t>
            </a:r>
            <a:r>
              <a:rPr lang="en-IN" sz="1600" dirty="0"/>
              <a:t>spectral bands x 9 pixels in neighbourhood ) </a:t>
            </a:r>
            <a:endParaRPr lang="en-IN" sz="1600" dirty="0" smtClean="0"/>
          </a:p>
          <a:p>
            <a:r>
              <a:rPr lang="en-IN" sz="1600" dirty="0" smtClean="0"/>
              <a:t>Attributes: </a:t>
            </a:r>
            <a:r>
              <a:rPr lang="en-IN" sz="1600" dirty="0"/>
              <a:t>The attributes are numerical, in the range 0 to 255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Classification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There are 6 decision classes: 1,2,3,4,5 and 7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3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384925" cy="194791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Rearrangement of the Data</a:t>
            </a:r>
          </a:p>
          <a:p>
            <a:pPr lvl="1"/>
            <a:r>
              <a:rPr lang="en-IN" dirty="0" smtClean="0"/>
              <a:t>Given data set had the Spectral Data combined together.</a:t>
            </a:r>
          </a:p>
          <a:p>
            <a:pPr lvl="1"/>
            <a:r>
              <a:rPr lang="en-IN" dirty="0" smtClean="0"/>
              <a:t>Grouped all the data pertaining to a Spectrum together.</a:t>
            </a:r>
          </a:p>
          <a:p>
            <a:r>
              <a:rPr lang="en-IN" dirty="0" smtClean="0"/>
              <a:t>Example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4</a:t>
            </a:fld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1348700" y="4731318"/>
            <a:ext cx="6967716" cy="1073946"/>
            <a:chOff x="731853" y="4515841"/>
            <a:chExt cx="6967716" cy="1073946"/>
          </a:xfrm>
        </p:grpSpPr>
        <p:grpSp>
          <p:nvGrpSpPr>
            <p:cNvPr id="16" name="Group 15"/>
            <p:cNvGrpSpPr/>
            <p:nvPr/>
          </p:nvGrpSpPr>
          <p:grpSpPr>
            <a:xfrm>
              <a:off x="4341519" y="4517355"/>
              <a:ext cx="3358050" cy="433562"/>
              <a:chOff x="1835696" y="4508424"/>
              <a:chExt cx="3358050" cy="4335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35696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S1.2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63888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S3.2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73666" y="4509938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S4.2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99792" y="450842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S2.2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31853" y="5156225"/>
              <a:ext cx="3358050" cy="433562"/>
              <a:chOff x="1835696" y="4508424"/>
              <a:chExt cx="3358050" cy="43356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35696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S1.1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563888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S2.1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73666" y="4509938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S2.2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99792" y="450842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S1.2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31853" y="4515841"/>
              <a:ext cx="3358050" cy="433562"/>
              <a:chOff x="1835696" y="4508424"/>
              <a:chExt cx="3358050" cy="43356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835696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S1.1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63888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S3.1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73666" y="4509938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S4.1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99792" y="450842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S2.1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341519" y="5154711"/>
              <a:ext cx="3358050" cy="433562"/>
              <a:chOff x="1835696" y="4508424"/>
              <a:chExt cx="3358050" cy="43356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35696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S3.1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63888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S4.1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473666" y="4509938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S4.2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99792" y="450842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S3.2</a:t>
                </a:r>
              </a:p>
            </p:txBody>
          </p:sp>
        </p:grpSp>
      </p:grpSp>
      <p:sp>
        <p:nvSpPr>
          <p:cNvPr id="33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7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smtClean="0"/>
              <a:t>Pre-processing(2)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011874" cy="3316064"/>
          </a:xfrm>
        </p:spPr>
        <p:txBody>
          <a:bodyPr>
            <a:normAutofit/>
          </a:bodyPr>
          <a:lstStyle/>
          <a:p>
            <a:pPr lvl="1"/>
            <a:r>
              <a:rPr lang="en-IN" sz="2000" dirty="0" smtClean="0"/>
              <a:t>Feature Analysis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Data </a:t>
            </a:r>
            <a:r>
              <a:rPr lang="en-IN" sz="1800" dirty="0"/>
              <a:t>i</a:t>
            </a:r>
            <a:r>
              <a:rPr lang="en-IN" sz="1800" dirty="0" smtClean="0"/>
              <a:t>s in the range of [0,255]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Normalisation not required</a:t>
            </a:r>
          </a:p>
          <a:p>
            <a:pPr lvl="1"/>
            <a:r>
              <a:rPr lang="en-IN" sz="2000" dirty="0"/>
              <a:t>Strategies </a:t>
            </a:r>
            <a:r>
              <a:rPr lang="en-IN" sz="2000" dirty="0" smtClean="0"/>
              <a:t>for Replacement </a:t>
            </a:r>
            <a:r>
              <a:rPr lang="en-IN" sz="2000" dirty="0"/>
              <a:t>of Missing </a:t>
            </a:r>
            <a:r>
              <a:rPr lang="en-IN" sz="2000" dirty="0" smtClean="0"/>
              <a:t>Values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/>
              <a:t>Row Wise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/>
              <a:t>Column Wise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/>
              <a:t>Spectrum Wise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1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</a:t>
            </a:r>
            <a:r>
              <a:rPr lang="en-I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Replacement Techniques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Zeros &amp; Mid </a:t>
            </a:r>
            <a:r>
              <a:rPr lang="en-IN" sz="2000" dirty="0"/>
              <a:t> Values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Median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Minimum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Maximum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Interpolated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6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Pipeline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0649"/>
              </p:ext>
            </p:extLst>
          </p:nvPr>
        </p:nvGraphicFramePr>
        <p:xfrm>
          <a:off x="395536" y="2248272"/>
          <a:ext cx="8507288" cy="36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07933" y="5085184"/>
            <a:ext cx="7882494" cy="9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iteratively used the above pipeline to arrive at the best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Satellite Image </a:t>
            </a:r>
            <a:r>
              <a:rPr lang="en-IN" dirty="0" smtClean="0"/>
              <a:t>Classification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7</a:t>
            </a:fld>
            <a:endParaRPr lang="en-IN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4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064896" cy="4104456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r>
              <a:rPr lang="en-IN" dirty="0" smtClean="0"/>
              <a:t>We tried different types of Multi Class Classification Models to fit our data</a:t>
            </a:r>
          </a:p>
          <a:p>
            <a:pPr lvl="1"/>
            <a:r>
              <a:rPr lang="en-IN" dirty="0" smtClean="0"/>
              <a:t>One Versus One and One Versus Rest Multiclass Classification</a:t>
            </a:r>
          </a:p>
          <a:p>
            <a:pPr lvl="1"/>
            <a:r>
              <a:rPr lang="en-IN" dirty="0" smtClean="0"/>
              <a:t>Random Forests </a:t>
            </a:r>
          </a:p>
          <a:p>
            <a:pPr lvl="1"/>
            <a:r>
              <a:rPr lang="en-IN" dirty="0" smtClean="0"/>
              <a:t>Gaussian , Bernoulli and Multinomial Naïve Bayes Classifier</a:t>
            </a:r>
          </a:p>
          <a:p>
            <a:pPr lvl="1"/>
            <a:r>
              <a:rPr lang="en-IN" dirty="0" smtClean="0"/>
              <a:t>Multi Class SVM with Linear Kernel</a:t>
            </a:r>
          </a:p>
          <a:p>
            <a:pPr lvl="1"/>
            <a:r>
              <a:rPr lang="en-IN" dirty="0" smtClean="0"/>
              <a:t>K Nearest Neighbours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Satellite Image </a:t>
            </a:r>
            <a:r>
              <a:rPr lang="en-IN" dirty="0" smtClean="0"/>
              <a:t>Classification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8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8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7416824" cy="3024336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IN" sz="1800" dirty="0" smtClean="0"/>
              <a:t>Criteria</a:t>
            </a:r>
          </a:p>
          <a:p>
            <a:pPr marL="676656" lvl="2" indent="0">
              <a:buNone/>
            </a:pPr>
            <a:r>
              <a:rPr lang="en-IN" dirty="0" smtClean="0"/>
              <a:t>Classification Accuracy </a:t>
            </a:r>
            <a:r>
              <a:rPr lang="en-IN" dirty="0"/>
              <a:t>on Stratified </a:t>
            </a:r>
            <a:r>
              <a:rPr lang="en-IN" dirty="0" smtClean="0"/>
              <a:t>K-Fold Cross Validation with a split of 4:1.</a:t>
            </a:r>
          </a:p>
          <a:p>
            <a:pPr marL="676656" lvl="2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768752" cy="3381375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9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590</Words>
  <Application>Microsoft Office PowerPoint</Application>
  <PresentationFormat>On-screen Show (4:3)</PresentationFormat>
  <Paragraphs>159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HDOfficeLightV0</vt:lpstr>
      <vt:lpstr>1_HDOfficeLightV0</vt:lpstr>
      <vt:lpstr>Ion Boardroom</vt:lpstr>
      <vt:lpstr>Anomaly Detection Challenge -2 Satellite Image Data</vt:lpstr>
      <vt:lpstr>Agenda</vt:lpstr>
      <vt:lpstr>Introduction</vt:lpstr>
      <vt:lpstr>Data Pre-processing</vt:lpstr>
      <vt:lpstr>Data Pre-processing(2)</vt:lpstr>
      <vt:lpstr>Data Pre-processing (3)</vt:lpstr>
      <vt:lpstr>System Pipeline</vt:lpstr>
      <vt:lpstr>Model</vt:lpstr>
      <vt:lpstr>Evaluation of the Models</vt:lpstr>
      <vt:lpstr>Results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Challenge -1 German Credit Data</dc:title>
  <dc:creator>Nithish</dc:creator>
  <cp:lastModifiedBy>Nithish</cp:lastModifiedBy>
  <cp:revision>76</cp:revision>
  <dcterms:created xsi:type="dcterms:W3CDTF">2015-11-08T08:49:19Z</dcterms:created>
  <dcterms:modified xsi:type="dcterms:W3CDTF">2015-11-29T15:03:59Z</dcterms:modified>
</cp:coreProperties>
</file>