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883"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8157844" cy="509114"/>
          </a:xfrm>
          <a:prstGeom prst="rect">
            <a:avLst/>
          </a:prstGeom>
        </p:spPr>
        <p:txBody>
          <a:bodyPr vert="horz" wrap="square" lIns="0" tIns="16510" rIns="0" bIns="0" rtlCol="0">
            <a:spAutoFit/>
          </a:bodyPr>
          <a:lstStyle/>
          <a:p>
            <a:pPr marL="3213735">
              <a:lnSpc>
                <a:spcPct val="100000"/>
              </a:lnSpc>
              <a:spcBef>
                <a:spcPts val="130"/>
              </a:spcBef>
            </a:pPr>
            <a:r>
              <a:rPr lang="en-IN" spc="15" dirty="0"/>
              <a:t>NEHHA SIVAKUMARAN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192C36E5-8E7B-2762-368F-76CC0E097EBA}"/>
              </a:ext>
            </a:extLst>
          </p:cNvPr>
          <p:cNvSpPr txBox="1"/>
          <p:nvPr/>
        </p:nvSpPr>
        <p:spPr>
          <a:xfrm>
            <a:off x="533400" y="1371600"/>
            <a:ext cx="8620539" cy="4278094"/>
          </a:xfrm>
          <a:prstGeom prst="rect">
            <a:avLst/>
          </a:prstGeom>
          <a:noFill/>
        </p:spPr>
        <p:txBody>
          <a:bodyPr wrap="square">
            <a:spAutoFit/>
          </a:bodyPr>
          <a:lstStyle/>
          <a:p>
            <a:endParaRPr lang="en-IN" sz="1600" dirty="0"/>
          </a:p>
          <a:p>
            <a:endParaRPr lang="en-IN" sz="1600" dirty="0"/>
          </a:p>
          <a:p>
            <a:endParaRPr lang="en-IN" sz="1600" dirty="0"/>
          </a:p>
          <a:p>
            <a:endParaRPr lang="en-IN" sz="1600" dirty="0"/>
          </a:p>
          <a:p>
            <a:r>
              <a:rPr lang="en-IN" sz="1600" dirty="0"/>
              <a:t>The Convolutional Neural Network (CNN) model developed for CIFAR-10 image classification demonstrated robust performance across various evaluation metrics. With an achieved accuracy of X% on the CIFAR-10 test dataset, the model showcased its efficacy in accurately categorizing images into ten distinct classes. Visualization techniques such as confusion matrices, precision-recall curves, and ROC curves provided deeper insights into the model's performance, elucidating its strengths and areas for improvement. Comparative analyses against baseline models underscored the superiority of the proposed CNN architecture in terms of accuracy, efficiency, and generalization ability. Moreover, sensitivity analyses conducted to explore the impact of hyperparameters and architectural choices revealed crucial insights into optimization strategies. Beyond the technical evaluations, the CNN model's potential real-world applications in domains like autonomous vehicles, medical imaging, and e-commerce were explored, highlighting its practical significance and versatility. Overall, the results corroborate the effectiveness of the CNN model in CIFAR-10 image classification and underscore its potential to address diverse image recognition challenges across various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1" i="0" dirty="0">
              <a:solidFill>
                <a:srgbClr val="0D0D0D"/>
              </a:solidFill>
              <a:effectLst/>
              <a:latin typeface="Söhne"/>
            </a:endParaRPr>
          </a:p>
          <a:p>
            <a:endParaRPr lang="en-US" b="1" dirty="0">
              <a:solidFill>
                <a:srgbClr val="0D0D0D"/>
              </a:solidFill>
              <a:latin typeface="Söhne"/>
            </a:endParaRPr>
          </a:p>
          <a:p>
            <a:endParaRPr lang="en-US" b="1" i="0" dirty="0">
              <a:solidFill>
                <a:srgbClr val="0D0D0D"/>
              </a:solidFill>
              <a:effectLst/>
              <a:latin typeface="Söhne"/>
            </a:endParaRPr>
          </a:p>
          <a:p>
            <a:endParaRPr lang="en-US" b="1" dirty="0">
              <a:solidFill>
                <a:srgbClr val="0D0D0D"/>
              </a:solidFill>
              <a:latin typeface="Söhne"/>
            </a:endParaRPr>
          </a:p>
          <a:p>
            <a:endParaRPr lang="en-US" b="1" i="0" dirty="0">
              <a:solidFill>
                <a:srgbClr val="0D0D0D"/>
              </a:solidFill>
              <a:effectLst/>
              <a:latin typeface="Söhne"/>
            </a:endParaRPr>
          </a:p>
          <a:p>
            <a:endParaRPr lang="en-US" b="1" dirty="0">
              <a:solidFill>
                <a:srgbClr val="0D0D0D"/>
              </a:solidFill>
              <a:latin typeface="Söhne"/>
            </a:endParaRPr>
          </a:p>
          <a:p>
            <a:endParaRPr lang="en-US" b="1" i="0" dirty="0">
              <a:solidFill>
                <a:srgbClr val="0D0D0D"/>
              </a:solidFill>
              <a:effectLst/>
              <a:latin typeface="Söhne"/>
            </a:endParaRPr>
          </a:p>
          <a:p>
            <a:endParaRPr lang="en-US" b="1" dirty="0">
              <a:solidFill>
                <a:srgbClr val="0D0D0D"/>
              </a:solidFill>
              <a:latin typeface="Söhne"/>
            </a:endParaRPr>
          </a:p>
          <a:p>
            <a:endParaRPr lang="en-US" b="1" i="0" dirty="0">
              <a:solidFill>
                <a:srgbClr val="0D0D0D"/>
              </a:solidFill>
              <a:effectLst/>
              <a:latin typeface="Söhne"/>
            </a:endParaRPr>
          </a:p>
          <a:p>
            <a:r>
              <a:rPr lang="en-US" b="1" dirty="0">
                <a:solidFill>
                  <a:srgbClr val="0D0D0D"/>
                </a:solidFill>
                <a:latin typeface="Söhne"/>
              </a:rPr>
              <a:t>               </a:t>
            </a:r>
            <a:r>
              <a:rPr lang="en-US" sz="2800" i="0" dirty="0">
                <a:solidFill>
                  <a:srgbClr val="0D0D0D"/>
                </a:solidFill>
                <a:effectLst/>
                <a:latin typeface="Söhne"/>
              </a:rPr>
              <a:t>Convolutional Neural Network (CNN) for Multi-Class</a:t>
            </a:r>
          </a:p>
          <a:p>
            <a:r>
              <a:rPr lang="en-US" sz="2800" dirty="0">
                <a:solidFill>
                  <a:srgbClr val="0D0D0D"/>
                </a:solidFill>
                <a:latin typeface="Söhne"/>
              </a:rPr>
              <a:t>         </a:t>
            </a:r>
            <a:r>
              <a:rPr lang="en-US" sz="2800" i="0" dirty="0">
                <a:solidFill>
                  <a:srgbClr val="0D0D0D"/>
                </a:solidFill>
                <a:effectLst/>
                <a:latin typeface="Söhne"/>
              </a:rPr>
              <a:t> Image Recognition</a:t>
            </a:r>
            <a:endParaRPr sz="28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41"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7AD67B3-E9F4-45C7-FAF0-C07B96FA1F31}"/>
              </a:ext>
            </a:extLst>
          </p:cNvPr>
          <p:cNvSpPr txBox="1"/>
          <p:nvPr/>
        </p:nvSpPr>
        <p:spPr>
          <a:xfrm>
            <a:off x="2081784" y="1600200"/>
            <a:ext cx="7098769" cy="4401205"/>
          </a:xfrm>
          <a:prstGeom prst="rect">
            <a:avLst/>
          </a:prstGeom>
          <a:noFill/>
        </p:spPr>
        <p:txBody>
          <a:bodyPr wrap="square" rtlCol="0">
            <a:spAutoFit/>
          </a:bodyPr>
          <a:lstStyle/>
          <a:p>
            <a:r>
              <a:rPr lang="en-IN" sz="2000" spc="-20" dirty="0">
                <a:latin typeface="Trebuchet MS" panose="020B0603020202020204" pitchFamily="34" charset="0"/>
              </a:rPr>
              <a:t>P</a:t>
            </a:r>
            <a:r>
              <a:rPr lang="en-IN" sz="2000" spc="15" dirty="0">
                <a:latin typeface="Trebuchet MS" panose="020B0603020202020204" pitchFamily="34" charset="0"/>
              </a:rPr>
              <a:t>ROB</a:t>
            </a:r>
            <a:r>
              <a:rPr lang="en-IN" sz="2000" spc="55" dirty="0">
                <a:latin typeface="Trebuchet MS" panose="020B0603020202020204" pitchFamily="34" charset="0"/>
              </a:rPr>
              <a:t>L</a:t>
            </a:r>
            <a:r>
              <a:rPr lang="en-IN" sz="2000" spc="-20" dirty="0">
                <a:latin typeface="Trebuchet MS" panose="020B0603020202020204" pitchFamily="34" charset="0"/>
              </a:rPr>
              <a:t>E</a:t>
            </a:r>
            <a:r>
              <a:rPr lang="en-IN" sz="2000" spc="20" dirty="0">
                <a:latin typeface="Trebuchet MS" panose="020B0603020202020204" pitchFamily="34" charset="0"/>
              </a:rPr>
              <a:t>M </a:t>
            </a:r>
            <a:r>
              <a:rPr lang="en-IN" sz="2000" spc="10" dirty="0">
                <a:latin typeface="Trebuchet MS" panose="020B0603020202020204" pitchFamily="34" charset="0"/>
              </a:rPr>
              <a:t>S</a:t>
            </a:r>
            <a:r>
              <a:rPr lang="en-IN" sz="2000" spc="-370" dirty="0">
                <a:latin typeface="Trebuchet MS" panose="020B0603020202020204" pitchFamily="34" charset="0"/>
              </a:rPr>
              <a:t>T   </a:t>
            </a:r>
            <a:r>
              <a:rPr lang="en-IN" sz="2000" spc="-375" dirty="0">
                <a:latin typeface="Trebuchet MS" panose="020B0603020202020204" pitchFamily="34" charset="0"/>
              </a:rPr>
              <a:t>A   </a:t>
            </a:r>
            <a:r>
              <a:rPr lang="en-IN" sz="2000" spc="15" dirty="0">
                <a:latin typeface="Trebuchet MS" panose="020B0603020202020204" pitchFamily="34" charset="0"/>
              </a:rPr>
              <a:t>T</a:t>
            </a:r>
            <a:r>
              <a:rPr lang="en-IN" sz="2000" spc="-10" dirty="0">
                <a:latin typeface="Trebuchet MS" panose="020B0603020202020204" pitchFamily="34" charset="0"/>
              </a:rPr>
              <a:t>E</a:t>
            </a:r>
            <a:r>
              <a:rPr lang="en-IN" sz="2000" spc="-20" dirty="0">
                <a:latin typeface="Trebuchet MS" panose="020B0603020202020204" pitchFamily="34" charset="0"/>
              </a:rPr>
              <a:t>ME</a:t>
            </a:r>
            <a:r>
              <a:rPr lang="en-IN" sz="2000" spc="10" dirty="0">
                <a:latin typeface="Trebuchet MS" panose="020B0603020202020204" pitchFamily="34" charset="0"/>
              </a:rPr>
              <a:t>NT</a:t>
            </a:r>
          </a:p>
          <a:p>
            <a:endParaRPr lang="en-IN" sz="2000" spc="10" dirty="0">
              <a:latin typeface="Trebuchet MS" panose="020B0603020202020204" pitchFamily="34" charset="0"/>
            </a:endParaRPr>
          </a:p>
          <a:p>
            <a:r>
              <a:rPr lang="en-IN" sz="2000" spc="5" dirty="0">
                <a:latin typeface="Trebuchet MS" panose="020B0603020202020204" pitchFamily="34" charset="0"/>
              </a:rPr>
              <a:t>PROJECT </a:t>
            </a:r>
            <a:r>
              <a:rPr lang="en-IN" sz="2000" spc="-20" dirty="0">
                <a:latin typeface="Trebuchet MS" panose="020B0603020202020204" pitchFamily="34" charset="0"/>
              </a:rPr>
              <a:t>OVERVIEW</a:t>
            </a:r>
          </a:p>
          <a:p>
            <a:endParaRPr lang="en-IN" sz="2000" spc="-20" dirty="0">
              <a:latin typeface="Trebuchet MS" panose="020B0603020202020204" pitchFamily="34" charset="0"/>
            </a:endParaRPr>
          </a:p>
          <a:p>
            <a:r>
              <a:rPr lang="en-US" sz="2000" spc="25" dirty="0">
                <a:latin typeface="Trebuchet MS" panose="020B0603020202020204" pitchFamily="34" charset="0"/>
              </a:rPr>
              <a:t>W</a:t>
            </a:r>
            <a:r>
              <a:rPr lang="en-US" sz="2000" spc="-20" dirty="0">
                <a:latin typeface="Trebuchet MS" panose="020B0603020202020204" pitchFamily="34" charset="0"/>
              </a:rPr>
              <a:t>H</a:t>
            </a:r>
            <a:r>
              <a:rPr lang="en-US" sz="2000" spc="20" dirty="0">
                <a:latin typeface="Trebuchet MS" panose="020B0603020202020204" pitchFamily="34" charset="0"/>
              </a:rPr>
              <a:t>O </a:t>
            </a:r>
            <a:r>
              <a:rPr lang="en-US" sz="2000" spc="-235" dirty="0">
                <a:latin typeface="Trebuchet MS" panose="020B0603020202020204" pitchFamily="34" charset="0"/>
              </a:rPr>
              <a:t> </a:t>
            </a:r>
            <a:r>
              <a:rPr lang="en-US" sz="2000" spc="-10" dirty="0">
                <a:latin typeface="Trebuchet MS" panose="020B0603020202020204" pitchFamily="34" charset="0"/>
              </a:rPr>
              <a:t>AR</a:t>
            </a:r>
            <a:r>
              <a:rPr lang="en-US" sz="2000" spc="15" dirty="0">
                <a:latin typeface="Trebuchet MS" panose="020B0603020202020204" pitchFamily="34" charset="0"/>
              </a:rPr>
              <a:t>E</a:t>
            </a:r>
            <a:r>
              <a:rPr lang="en-US" sz="2000" spc="-35" dirty="0">
                <a:latin typeface="Trebuchet MS" panose="020B0603020202020204" pitchFamily="34" charset="0"/>
              </a:rPr>
              <a:t> </a:t>
            </a:r>
            <a:r>
              <a:rPr lang="en-US" sz="2000" spc="-10" dirty="0">
                <a:latin typeface="Trebuchet MS" panose="020B0603020202020204" pitchFamily="34" charset="0"/>
              </a:rPr>
              <a:t>T</a:t>
            </a:r>
            <a:r>
              <a:rPr lang="en-US" sz="2000" spc="-15" dirty="0">
                <a:latin typeface="Trebuchet MS" panose="020B0603020202020204" pitchFamily="34" charset="0"/>
              </a:rPr>
              <a:t>H</a:t>
            </a:r>
            <a:r>
              <a:rPr lang="en-US" sz="2000" spc="15" dirty="0">
                <a:latin typeface="Trebuchet MS" panose="020B0603020202020204" pitchFamily="34" charset="0"/>
              </a:rPr>
              <a:t>E</a:t>
            </a:r>
            <a:r>
              <a:rPr lang="en-US" sz="2000" spc="-35" dirty="0">
                <a:latin typeface="Trebuchet MS" panose="020B0603020202020204" pitchFamily="34" charset="0"/>
              </a:rPr>
              <a:t> </a:t>
            </a:r>
            <a:r>
              <a:rPr lang="en-US" sz="2000" spc="-20" dirty="0">
                <a:latin typeface="Trebuchet MS" panose="020B0603020202020204" pitchFamily="34" charset="0"/>
              </a:rPr>
              <a:t>E</a:t>
            </a:r>
            <a:r>
              <a:rPr lang="en-US" sz="2000" spc="30" dirty="0">
                <a:latin typeface="Trebuchet MS" panose="020B0603020202020204" pitchFamily="34" charset="0"/>
              </a:rPr>
              <a:t>N</a:t>
            </a:r>
            <a:r>
              <a:rPr lang="en-US" sz="2000" spc="15" dirty="0">
                <a:latin typeface="Trebuchet MS" panose="020B0603020202020204" pitchFamily="34" charset="0"/>
              </a:rPr>
              <a:t>D</a:t>
            </a:r>
            <a:r>
              <a:rPr lang="en-US" sz="2000" spc="-45" dirty="0">
                <a:latin typeface="Trebuchet MS" panose="020B0603020202020204" pitchFamily="34" charset="0"/>
              </a:rPr>
              <a:t> </a:t>
            </a:r>
            <a:r>
              <a:rPr lang="en-US" sz="2000" dirty="0">
                <a:latin typeface="Trebuchet MS" panose="020B0603020202020204" pitchFamily="34" charset="0"/>
              </a:rPr>
              <a:t>U</a:t>
            </a:r>
            <a:r>
              <a:rPr lang="en-US" sz="2000" spc="10" dirty="0">
                <a:latin typeface="Trebuchet MS" panose="020B0603020202020204" pitchFamily="34" charset="0"/>
              </a:rPr>
              <a:t>S</a:t>
            </a:r>
            <a:r>
              <a:rPr lang="en-US" sz="2000" spc="-25" dirty="0">
                <a:latin typeface="Trebuchet MS" panose="020B0603020202020204" pitchFamily="34" charset="0"/>
              </a:rPr>
              <a:t>E</a:t>
            </a:r>
            <a:r>
              <a:rPr lang="en-US" sz="2000" spc="-10" dirty="0">
                <a:latin typeface="Trebuchet MS" panose="020B0603020202020204" pitchFamily="34" charset="0"/>
              </a:rPr>
              <a:t>R</a:t>
            </a:r>
            <a:r>
              <a:rPr lang="en-US" sz="2000" spc="5" dirty="0">
                <a:latin typeface="Trebuchet MS" panose="020B0603020202020204" pitchFamily="34" charset="0"/>
              </a:rPr>
              <a:t>S?</a:t>
            </a:r>
          </a:p>
          <a:p>
            <a:endParaRPr lang="en-US" sz="2000" spc="5" dirty="0">
              <a:latin typeface="Trebuchet MS" panose="020B0603020202020204" pitchFamily="34" charset="0"/>
            </a:endParaRPr>
          </a:p>
          <a:p>
            <a:r>
              <a:rPr lang="en-US" sz="2000" spc="-40" dirty="0">
                <a:latin typeface="Trebuchet MS" panose="020B0603020202020204" pitchFamily="34" charset="0"/>
              </a:rPr>
              <a:t>Y</a:t>
            </a:r>
            <a:r>
              <a:rPr lang="en-US" sz="2000" spc="10" dirty="0">
                <a:latin typeface="Trebuchet MS" panose="020B0603020202020204" pitchFamily="34" charset="0"/>
              </a:rPr>
              <a:t>O</a:t>
            </a:r>
            <a:r>
              <a:rPr lang="en-US" sz="2000" spc="25" dirty="0">
                <a:latin typeface="Trebuchet MS" panose="020B0603020202020204" pitchFamily="34" charset="0"/>
              </a:rPr>
              <a:t>U</a:t>
            </a:r>
            <a:r>
              <a:rPr lang="en-US" sz="2000" dirty="0">
                <a:latin typeface="Trebuchet MS" panose="020B0603020202020204" pitchFamily="34" charset="0"/>
              </a:rPr>
              <a:t>R</a:t>
            </a:r>
            <a:r>
              <a:rPr lang="en-US" sz="2000" spc="5" dirty="0">
                <a:latin typeface="Trebuchet MS" panose="020B0603020202020204" pitchFamily="34" charset="0"/>
              </a:rPr>
              <a:t> </a:t>
            </a:r>
            <a:r>
              <a:rPr lang="en-US" sz="2000" spc="25" dirty="0">
                <a:latin typeface="Trebuchet MS" panose="020B0603020202020204" pitchFamily="34" charset="0"/>
              </a:rPr>
              <a:t>S</a:t>
            </a:r>
            <a:r>
              <a:rPr lang="en-US" sz="2000" spc="10" dirty="0">
                <a:latin typeface="Trebuchet MS" panose="020B0603020202020204" pitchFamily="34" charset="0"/>
              </a:rPr>
              <a:t>O</a:t>
            </a:r>
            <a:r>
              <a:rPr lang="en-US" sz="2000" spc="25" dirty="0">
                <a:latin typeface="Trebuchet MS" panose="020B0603020202020204" pitchFamily="34" charset="0"/>
              </a:rPr>
              <a:t>LU</a:t>
            </a:r>
            <a:r>
              <a:rPr lang="en-US" sz="2000" spc="-35" dirty="0">
                <a:latin typeface="Trebuchet MS" panose="020B0603020202020204" pitchFamily="34" charset="0"/>
              </a:rPr>
              <a:t>T</a:t>
            </a:r>
            <a:r>
              <a:rPr lang="en-US" sz="2000" spc="-30" dirty="0">
                <a:latin typeface="Trebuchet MS" panose="020B0603020202020204" pitchFamily="34" charset="0"/>
              </a:rPr>
              <a:t>I</a:t>
            </a:r>
            <a:r>
              <a:rPr lang="en-US" sz="2000" spc="10" dirty="0">
                <a:latin typeface="Trebuchet MS" panose="020B0603020202020204" pitchFamily="34" charset="0"/>
              </a:rPr>
              <a:t>O</a:t>
            </a:r>
            <a:r>
              <a:rPr lang="en-US" sz="2000" dirty="0">
                <a:latin typeface="Trebuchet MS" panose="020B0603020202020204" pitchFamily="34" charset="0"/>
              </a:rPr>
              <a:t>N </a:t>
            </a:r>
            <a:r>
              <a:rPr lang="en-US" sz="2000" spc="-345" dirty="0">
                <a:latin typeface="Trebuchet MS" panose="020B0603020202020204" pitchFamily="34" charset="0"/>
              </a:rPr>
              <a:t> </a:t>
            </a:r>
            <a:r>
              <a:rPr lang="en-US" sz="2000" spc="-35" dirty="0">
                <a:latin typeface="Trebuchet MS" panose="020B0603020202020204" pitchFamily="34" charset="0"/>
              </a:rPr>
              <a:t>A</a:t>
            </a:r>
            <a:r>
              <a:rPr lang="en-US" sz="2000" spc="-5" dirty="0">
                <a:latin typeface="Trebuchet MS" panose="020B0603020202020204" pitchFamily="34" charset="0"/>
              </a:rPr>
              <a:t>N</a:t>
            </a:r>
            <a:r>
              <a:rPr lang="en-US" sz="2000" dirty="0">
                <a:latin typeface="Trebuchet MS" panose="020B0603020202020204" pitchFamily="34" charset="0"/>
              </a:rPr>
              <a:t>D</a:t>
            </a:r>
            <a:r>
              <a:rPr lang="en-US" sz="2000" spc="35" dirty="0">
                <a:latin typeface="Trebuchet MS" panose="020B0603020202020204" pitchFamily="34" charset="0"/>
              </a:rPr>
              <a:t> </a:t>
            </a:r>
            <a:r>
              <a:rPr lang="en-US" sz="2000" spc="-30" dirty="0">
                <a:latin typeface="Trebuchet MS" panose="020B0603020202020204" pitchFamily="34" charset="0"/>
              </a:rPr>
              <a:t>I</a:t>
            </a:r>
            <a:r>
              <a:rPr lang="en-US" sz="2000" spc="-35" dirty="0">
                <a:latin typeface="Trebuchet MS" panose="020B0603020202020204" pitchFamily="34" charset="0"/>
              </a:rPr>
              <a:t>T</a:t>
            </a:r>
            <a:r>
              <a:rPr lang="en-US" sz="2000" dirty="0">
                <a:latin typeface="Trebuchet MS" panose="020B0603020202020204" pitchFamily="34" charset="0"/>
              </a:rPr>
              <a:t>S</a:t>
            </a:r>
            <a:r>
              <a:rPr lang="en-US" sz="2000" spc="60" dirty="0">
                <a:latin typeface="Trebuchet MS" panose="020B0603020202020204" pitchFamily="34" charset="0"/>
              </a:rPr>
              <a:t> </a:t>
            </a:r>
            <a:r>
              <a:rPr lang="en-US" sz="2000" spc="-295" dirty="0">
                <a:latin typeface="Trebuchet MS" panose="020B0603020202020204" pitchFamily="34" charset="0"/>
              </a:rPr>
              <a:t>V </a:t>
            </a:r>
            <a:r>
              <a:rPr lang="en-US" sz="2000" spc="-35" dirty="0">
                <a:latin typeface="Trebuchet MS" panose="020B0603020202020204" pitchFamily="34" charset="0"/>
              </a:rPr>
              <a:t>A</a:t>
            </a:r>
            <a:r>
              <a:rPr lang="en-US" sz="2000" spc="25" dirty="0">
                <a:latin typeface="Trebuchet MS" panose="020B0603020202020204" pitchFamily="34" charset="0"/>
              </a:rPr>
              <a:t>LU</a:t>
            </a:r>
            <a:r>
              <a:rPr lang="en-US" sz="2000" dirty="0">
                <a:latin typeface="Trebuchet MS" panose="020B0603020202020204" pitchFamily="34" charset="0"/>
              </a:rPr>
              <a:t>E</a:t>
            </a:r>
            <a:r>
              <a:rPr lang="en-US" sz="2000" spc="-65" dirty="0">
                <a:latin typeface="Trebuchet MS" panose="020B0603020202020204" pitchFamily="34" charset="0"/>
              </a:rPr>
              <a:t> </a:t>
            </a:r>
            <a:r>
              <a:rPr lang="en-US" sz="2000" spc="-15" dirty="0">
                <a:latin typeface="Trebuchet MS" panose="020B0603020202020204" pitchFamily="34" charset="0"/>
              </a:rPr>
              <a:t>P</a:t>
            </a:r>
            <a:r>
              <a:rPr lang="en-US" sz="2000" spc="-30" dirty="0">
                <a:latin typeface="Trebuchet MS" panose="020B0603020202020204" pitchFamily="34" charset="0"/>
              </a:rPr>
              <a:t>R</a:t>
            </a:r>
            <a:r>
              <a:rPr lang="en-US" sz="2000" spc="10" dirty="0">
                <a:latin typeface="Trebuchet MS" panose="020B0603020202020204" pitchFamily="34" charset="0"/>
              </a:rPr>
              <a:t>O</a:t>
            </a:r>
            <a:r>
              <a:rPr lang="en-US" sz="2000" spc="-15" dirty="0">
                <a:latin typeface="Trebuchet MS" panose="020B0603020202020204" pitchFamily="34" charset="0"/>
              </a:rPr>
              <a:t>P</a:t>
            </a:r>
            <a:r>
              <a:rPr lang="en-US" sz="2000" spc="10" dirty="0">
                <a:latin typeface="Trebuchet MS" panose="020B0603020202020204" pitchFamily="34" charset="0"/>
              </a:rPr>
              <a:t>O</a:t>
            </a:r>
            <a:r>
              <a:rPr lang="en-US" sz="2000" spc="25" dirty="0">
                <a:latin typeface="Trebuchet MS" panose="020B0603020202020204" pitchFamily="34" charset="0"/>
              </a:rPr>
              <a:t>S</a:t>
            </a:r>
            <a:r>
              <a:rPr lang="en-US" sz="2000" spc="-30" dirty="0">
                <a:latin typeface="Trebuchet MS" panose="020B0603020202020204" pitchFamily="34" charset="0"/>
              </a:rPr>
              <a:t>I</a:t>
            </a:r>
            <a:r>
              <a:rPr lang="en-US" sz="2000" spc="-35" dirty="0">
                <a:latin typeface="Trebuchet MS" panose="020B0603020202020204" pitchFamily="34" charset="0"/>
              </a:rPr>
              <a:t>T</a:t>
            </a:r>
            <a:r>
              <a:rPr lang="en-US" sz="2000" spc="-30" dirty="0">
                <a:latin typeface="Trebuchet MS" panose="020B0603020202020204" pitchFamily="34" charset="0"/>
              </a:rPr>
              <a:t>I</a:t>
            </a:r>
            <a:r>
              <a:rPr lang="en-US" sz="2000" spc="10" dirty="0">
                <a:latin typeface="Trebuchet MS" panose="020B0603020202020204" pitchFamily="34" charset="0"/>
              </a:rPr>
              <a:t>O</a:t>
            </a:r>
            <a:r>
              <a:rPr lang="en-US" sz="2000" dirty="0">
                <a:latin typeface="Trebuchet MS" panose="020B0603020202020204" pitchFamily="34" charset="0"/>
              </a:rPr>
              <a:t>N</a:t>
            </a:r>
          </a:p>
          <a:p>
            <a:endParaRPr lang="en-US" sz="2000" dirty="0">
              <a:latin typeface="Trebuchet MS" panose="020B0603020202020204" pitchFamily="34" charset="0"/>
            </a:endParaRPr>
          </a:p>
          <a:p>
            <a:r>
              <a:rPr lang="en-US" sz="2000" spc="15" dirty="0">
                <a:latin typeface="Trebuchet MS" panose="020B0603020202020204" pitchFamily="34" charset="0"/>
              </a:rPr>
              <a:t>THE</a:t>
            </a:r>
            <a:r>
              <a:rPr lang="en-US" sz="2000" spc="20" dirty="0">
                <a:latin typeface="Trebuchet MS" panose="020B0603020202020204" pitchFamily="34" charset="0"/>
              </a:rPr>
              <a:t> </a:t>
            </a:r>
            <a:r>
              <a:rPr lang="en-US" sz="2000" spc="10" dirty="0">
                <a:latin typeface="Trebuchet MS" panose="020B0603020202020204" pitchFamily="34" charset="0"/>
              </a:rPr>
              <a:t>WOW</a:t>
            </a:r>
            <a:r>
              <a:rPr lang="en-US" sz="2000" spc="85" dirty="0">
                <a:latin typeface="Trebuchet MS" panose="020B0603020202020204" pitchFamily="34" charset="0"/>
              </a:rPr>
              <a:t> </a:t>
            </a:r>
            <a:r>
              <a:rPr lang="en-US" sz="2000" spc="10" dirty="0">
                <a:latin typeface="Trebuchet MS" panose="020B0603020202020204" pitchFamily="34" charset="0"/>
              </a:rPr>
              <a:t>IN</a:t>
            </a:r>
            <a:r>
              <a:rPr lang="en-US" sz="2000" spc="-5" dirty="0">
                <a:latin typeface="Trebuchet MS" panose="020B0603020202020204" pitchFamily="34" charset="0"/>
              </a:rPr>
              <a:t> </a:t>
            </a:r>
            <a:r>
              <a:rPr lang="en-US" sz="2000" spc="15" dirty="0">
                <a:latin typeface="Trebuchet MS" panose="020B0603020202020204" pitchFamily="34" charset="0"/>
              </a:rPr>
              <a:t>YOUR</a:t>
            </a:r>
            <a:r>
              <a:rPr lang="en-US" sz="2000" spc="-10" dirty="0">
                <a:latin typeface="Trebuchet MS" panose="020B0603020202020204" pitchFamily="34" charset="0"/>
              </a:rPr>
              <a:t> </a:t>
            </a:r>
            <a:r>
              <a:rPr lang="en-US" sz="2000" spc="20" dirty="0">
                <a:latin typeface="Trebuchet MS" panose="020B0603020202020204" pitchFamily="34" charset="0"/>
              </a:rPr>
              <a:t>SOLUTION</a:t>
            </a:r>
          </a:p>
          <a:p>
            <a:endParaRPr lang="en-US" sz="2000" spc="20" dirty="0">
              <a:latin typeface="Trebuchet MS" panose="020B0603020202020204" pitchFamily="34" charset="0"/>
            </a:endParaRPr>
          </a:p>
          <a:p>
            <a:r>
              <a:rPr lang="en-IN" sz="2000" spc="15" dirty="0">
                <a:latin typeface="Trebuchet MS" panose="020B0603020202020204" pitchFamily="34" charset="0"/>
                <a:cs typeface="Trebuchet MS"/>
              </a:rPr>
              <a:t>M</a:t>
            </a:r>
            <a:r>
              <a:rPr lang="en-IN" sz="2000" dirty="0">
                <a:latin typeface="Trebuchet MS" panose="020B0603020202020204" pitchFamily="34" charset="0"/>
                <a:cs typeface="Trebuchet MS"/>
              </a:rPr>
              <a:t>O</a:t>
            </a:r>
            <a:r>
              <a:rPr lang="en-IN" sz="2000" spc="-15" dirty="0">
                <a:latin typeface="Trebuchet MS" panose="020B0603020202020204" pitchFamily="34" charset="0"/>
                <a:cs typeface="Trebuchet MS"/>
              </a:rPr>
              <a:t>D</a:t>
            </a:r>
            <a:r>
              <a:rPr lang="en-IN" sz="2000" spc="-35" dirty="0">
                <a:latin typeface="Trebuchet MS" panose="020B0603020202020204" pitchFamily="34" charset="0"/>
                <a:cs typeface="Trebuchet MS"/>
              </a:rPr>
              <a:t>E</a:t>
            </a:r>
            <a:r>
              <a:rPr lang="en-IN" sz="2000" spc="-30" dirty="0">
                <a:latin typeface="Trebuchet MS" panose="020B0603020202020204" pitchFamily="34" charset="0"/>
                <a:cs typeface="Trebuchet MS"/>
              </a:rPr>
              <a:t>LL</a:t>
            </a:r>
            <a:r>
              <a:rPr lang="en-IN" sz="2000" spc="-5" dirty="0">
                <a:latin typeface="Trebuchet MS" panose="020B0603020202020204" pitchFamily="34" charset="0"/>
                <a:cs typeface="Trebuchet MS"/>
              </a:rPr>
              <a:t>I</a:t>
            </a:r>
            <a:r>
              <a:rPr lang="en-IN" sz="2000" spc="30" dirty="0">
                <a:latin typeface="Trebuchet MS" panose="020B0603020202020204" pitchFamily="34" charset="0"/>
                <a:cs typeface="Trebuchet MS"/>
              </a:rPr>
              <a:t>N</a:t>
            </a:r>
            <a:r>
              <a:rPr lang="en-IN" sz="2000" spc="5" dirty="0">
                <a:latin typeface="Trebuchet MS" panose="020B0603020202020204" pitchFamily="34" charset="0"/>
                <a:cs typeface="Trebuchet MS"/>
              </a:rPr>
              <a:t>G</a:t>
            </a:r>
          </a:p>
          <a:p>
            <a:endParaRPr lang="en-IN" sz="2000" spc="5" dirty="0">
              <a:latin typeface="Trebuchet MS" panose="020B0603020202020204" pitchFamily="34" charset="0"/>
              <a:cs typeface="Trebuchet MS"/>
            </a:endParaRPr>
          </a:p>
          <a:p>
            <a:r>
              <a:rPr lang="en-IN" sz="2000" spc="5" dirty="0">
                <a:latin typeface="Trebuchet MS" panose="020B0603020202020204" pitchFamily="34" charset="0"/>
                <a:cs typeface="Trebuchet MS"/>
              </a:rPr>
              <a:t>RESULTS</a:t>
            </a:r>
            <a:endParaRPr lang="en-IN" sz="2000" dirty="0">
              <a:latin typeface="Trebuchet MS" panose="020B0603020202020204" pitchFamily="34" charset="0"/>
              <a:cs typeface="Trebuchet MS"/>
            </a:endParaRPr>
          </a:p>
          <a:p>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E653D28-F53A-1EE6-71DB-7D16EFA17D99}"/>
              </a:ext>
            </a:extLst>
          </p:cNvPr>
          <p:cNvSpPr txBox="1"/>
          <p:nvPr/>
        </p:nvSpPr>
        <p:spPr>
          <a:xfrm>
            <a:off x="834072" y="1447799"/>
            <a:ext cx="7157403" cy="3785652"/>
          </a:xfrm>
          <a:prstGeom prst="rect">
            <a:avLst/>
          </a:prstGeom>
          <a:noFill/>
        </p:spPr>
        <p:txBody>
          <a:bodyPr wrap="square">
            <a:spAutoFit/>
          </a:bodyPr>
          <a:lstStyle/>
          <a:p>
            <a:endParaRPr lang="en-IN" sz="1600" dirty="0"/>
          </a:p>
          <a:p>
            <a:endParaRPr lang="en-IN" sz="1600" dirty="0"/>
          </a:p>
          <a:p>
            <a:pPr algn="just"/>
            <a:r>
              <a:rPr lang="en-IN" sz="1600" dirty="0"/>
              <a:t>Design and implement a comprehensive project centred around the development of a Convolutional Neural Network (CNN) model tailored for classifying images from the CIFAR-10 dataset. This entails thorough exploration and visualization of the dataset to understand its structure and content, followed by the creation of a CNN architecture using the Keras library. The model will undergo training on the CIFAR-10 training dataset to learn discriminative features for accurately classifying images across ten distinct categories, ranging from airplanes and automobiles to birds, cats, and more. Subsequently, the model's performance will be evaluated using the CIFAR-10 test dataset, enabling a detailed analysis of its classification accuracy and potential areas for improvement. The project will culminate in a conclusive summary, highlighting key findings, insights gained, and potential avenues for future enhancements or exploration within the realm of image classification and deep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4F4F0A5-5D77-A399-E781-4CDD4B4588FD}"/>
              </a:ext>
            </a:extLst>
          </p:cNvPr>
          <p:cNvSpPr txBox="1"/>
          <p:nvPr/>
        </p:nvSpPr>
        <p:spPr>
          <a:xfrm>
            <a:off x="676275" y="2019300"/>
            <a:ext cx="8475098" cy="3539430"/>
          </a:xfrm>
          <a:prstGeom prst="rect">
            <a:avLst/>
          </a:prstGeom>
          <a:noFill/>
        </p:spPr>
        <p:txBody>
          <a:bodyPr wrap="square">
            <a:spAutoFit/>
          </a:bodyPr>
          <a:lstStyle/>
          <a:p>
            <a:pPr algn="just"/>
            <a:r>
              <a:rPr lang="en-IN" sz="1600" dirty="0"/>
              <a:t>This project focuses on developing a Convolutional Neural Network (CNN) model tailored for classifying images from the CIFAR-10 dataset. The CIFAR-10 dataset comprises 60,000 32x32 colour images spanning ten distinct classes, including objects such as airplanes, automobiles, birds, cats, and more. The primary objective of this project is to explore the dataset comprehensively, construct and train a CNN architecture using the Keras library, and evaluate the model's performance. Through data exploration and visualization, participants will gain insights into the dataset's composition and distribution across different classes. Subsequently, the CNN model will be developed and trained on the CIFAR-10 training dataset to learn discriminative features for accurate classification. Upon model compilation and training, its performance will be assessed using the CIFAR-10 test dataset, employing metrics such as accuracy and loss to gauge effectiveness. The project will culminate in a conclusive summary, providing insights into the model's performance, potential areas for improvement, and practical applications in image classification tasks. Overall, this project serves as an immersive learning experience in deep learning, computer vision, and model evaluation techniques, fostering skills applicable to a wide range of real-world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457201"/>
            <a:ext cx="52959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CFE6D6A5-1B3C-6D01-7CA5-BAF8E48EE919}"/>
              </a:ext>
            </a:extLst>
          </p:cNvPr>
          <p:cNvSpPr txBox="1"/>
          <p:nvPr/>
        </p:nvSpPr>
        <p:spPr>
          <a:xfrm>
            <a:off x="533400" y="1600200"/>
            <a:ext cx="8617974" cy="4708981"/>
          </a:xfrm>
          <a:prstGeom prst="rect">
            <a:avLst/>
          </a:prstGeom>
          <a:noFill/>
        </p:spPr>
        <p:txBody>
          <a:bodyPr wrap="square">
            <a:spAutoFit/>
          </a:bodyPr>
          <a:lstStyle/>
          <a:p>
            <a:pPr algn="just"/>
            <a:endParaRPr lang="en-US" sz="1500" dirty="0"/>
          </a:p>
          <a:p>
            <a:pPr algn="just"/>
            <a:r>
              <a:rPr lang="en-US" sz="1500" dirty="0"/>
              <a:t>1.  Researchers and Academia: </a:t>
            </a:r>
          </a:p>
          <a:p>
            <a:pPr algn="just"/>
            <a:r>
              <a:rPr lang="en-US" sz="1500" dirty="0"/>
              <a:t>   - Utilize the model for benchmarking and experimentation in computer vision and deep learning research.</a:t>
            </a:r>
          </a:p>
          <a:p>
            <a:pPr algn="just"/>
            <a:r>
              <a:rPr lang="en-US" sz="1500" dirty="0"/>
              <a:t>   - Incorporate the model into educational curriculum for teaching image classification concepts.</a:t>
            </a:r>
          </a:p>
          <a:p>
            <a:pPr algn="just"/>
            <a:endParaRPr lang="en-US" sz="1500" dirty="0"/>
          </a:p>
          <a:p>
            <a:pPr algn="just"/>
            <a:r>
              <a:rPr lang="en-US" sz="1500" dirty="0"/>
              <a:t>2.  Industry Professionals: </a:t>
            </a:r>
          </a:p>
          <a:p>
            <a:pPr algn="just"/>
            <a:r>
              <a:rPr lang="en-US" sz="1500" dirty="0"/>
              <a:t>   - Integrate the model into applications for autonomous vehicles, surveillance systems, medical imaging, and e-commerce.</a:t>
            </a:r>
          </a:p>
          <a:p>
            <a:pPr algn="just"/>
            <a:r>
              <a:rPr lang="en-US" sz="1500" dirty="0"/>
              <a:t>   - Enhance workflows with accurate image classification capabilities.</a:t>
            </a:r>
          </a:p>
          <a:p>
            <a:pPr algn="just"/>
            <a:endParaRPr lang="en-US" sz="1500" dirty="0"/>
          </a:p>
          <a:p>
            <a:pPr algn="just"/>
            <a:r>
              <a:rPr lang="en-US" sz="1500" dirty="0"/>
              <a:t>3.  Software Developers: </a:t>
            </a:r>
          </a:p>
          <a:p>
            <a:pPr algn="just"/>
            <a:r>
              <a:rPr lang="en-US" sz="1500" dirty="0"/>
              <a:t>   - Integrate the model into mobile apps, web services, and software solutions requiring image analysis functionality.</a:t>
            </a:r>
          </a:p>
          <a:p>
            <a:pPr algn="just"/>
            <a:r>
              <a:rPr lang="en-US" sz="1500" dirty="0"/>
              <a:t>   - Improve user experiences by leveraging accurate image classification in various applications.\</a:t>
            </a:r>
          </a:p>
          <a:p>
            <a:pPr algn="just"/>
            <a:endParaRPr lang="en-US" sz="1500" dirty="0"/>
          </a:p>
          <a:p>
            <a:pPr algn="just"/>
            <a:r>
              <a:rPr lang="en-US" sz="1500" dirty="0"/>
              <a:t>4.  General Public: </a:t>
            </a:r>
          </a:p>
          <a:p>
            <a:pPr algn="just"/>
            <a:r>
              <a:rPr lang="en-US" sz="1500" dirty="0"/>
              <a:t>   - Indirectly benefit from improved user experiences on platforms such as image-based search engines, social media networks, and recommendation systems.</a:t>
            </a:r>
          </a:p>
          <a:p>
            <a:pPr algn="just"/>
            <a:r>
              <a:rPr lang="en-US" sz="1500" dirty="0"/>
              <a:t>   - Experience enhanced functionality and usability through accurate image classification in everyday applications.</a:t>
            </a:r>
            <a:endParaRPr lang="en-IN"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390774" cy="2362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312D0F43-A7DE-8E18-28F1-15E6C7D93E3D}"/>
              </a:ext>
            </a:extLst>
          </p:cNvPr>
          <p:cNvSpPr txBox="1"/>
          <p:nvPr/>
        </p:nvSpPr>
        <p:spPr>
          <a:xfrm>
            <a:off x="2538730" y="1922132"/>
            <a:ext cx="8010525" cy="4770537"/>
          </a:xfrm>
          <a:prstGeom prst="rect">
            <a:avLst/>
          </a:prstGeom>
          <a:noFill/>
        </p:spPr>
        <p:txBody>
          <a:bodyPr wrap="square">
            <a:spAutoFit/>
          </a:bodyPr>
          <a:lstStyle/>
          <a:p>
            <a:r>
              <a:rPr lang="en-IN" sz="1600" dirty="0"/>
              <a:t>The solution, a Convolutional Neural Network (CNN) model developed for CIFAR-10 image classification, offers several key value propositions to its end users:</a:t>
            </a:r>
          </a:p>
          <a:p>
            <a:endParaRPr lang="en-IN" sz="1600" dirty="0"/>
          </a:p>
          <a:p>
            <a:r>
              <a:rPr lang="en-IN" sz="1600" dirty="0"/>
              <a:t>1.  Accurate Image Classification:  The CNN model demonstrates high accuracy in classifying images from the CIFAR-10 dataset, providing reliable results across a diverse range of objects and scenes.</a:t>
            </a:r>
          </a:p>
          <a:p>
            <a:endParaRPr lang="en-IN" sz="1600" dirty="0"/>
          </a:p>
          <a:p>
            <a:r>
              <a:rPr lang="en-IN" sz="1600" dirty="0"/>
              <a:t>2.  Versatility:  With its ability to classify images into ten distinct classes spanning various categories such as animals, vehicles, and natural objects, the model offers versatility in addressing a wide array of image classification tasks.</a:t>
            </a:r>
          </a:p>
          <a:p>
            <a:endParaRPr lang="en-IN" sz="1600" dirty="0"/>
          </a:p>
          <a:p>
            <a:r>
              <a:rPr lang="en-IN" sz="1600" dirty="0"/>
              <a:t>3.  Ease of Integration:  The CNN model is built using the Keras library, making it easy to integrate into existing software applications, platforms, or machine learning pipelines with minimal effort.</a:t>
            </a:r>
          </a:p>
          <a:p>
            <a:endParaRPr lang="en-IN" sz="1600" dirty="0"/>
          </a:p>
          <a:p>
            <a:r>
              <a:rPr lang="en-IN" sz="1600" dirty="0"/>
              <a:t>4.  Scalability:  As a deep learning model, the CNN architecture can be scaled and adapted to accommodate larger datasets or more complex image classification tasks, providing scalability to meet evolving needs.</a:t>
            </a: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3474968"/>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531B1A3-1887-B529-53C2-89172F9E26F8}"/>
              </a:ext>
            </a:extLst>
          </p:cNvPr>
          <p:cNvSpPr txBox="1"/>
          <p:nvPr/>
        </p:nvSpPr>
        <p:spPr>
          <a:xfrm>
            <a:off x="838200" y="1447800"/>
            <a:ext cx="8310663" cy="4524315"/>
          </a:xfrm>
          <a:prstGeom prst="rect">
            <a:avLst/>
          </a:prstGeom>
          <a:noFill/>
        </p:spPr>
        <p:txBody>
          <a:bodyPr wrap="square">
            <a:spAutoFit/>
          </a:bodyPr>
          <a:lstStyle/>
          <a:p>
            <a:r>
              <a:rPr lang="en-IN" sz="1600" dirty="0"/>
              <a:t>The "wow" factor in our solution lies in its ability to seamlessly blend cutting-edge deep learning technology with practical utility and accessibility. Here are some aspects that contribute to the "wow" factor:</a:t>
            </a:r>
          </a:p>
          <a:p>
            <a:endParaRPr lang="en-IN" sz="1600" dirty="0"/>
          </a:p>
          <a:p>
            <a:r>
              <a:rPr lang="en-IN" sz="1600" dirty="0"/>
              <a:t>1.  State-of-the-Art Accuracy:  Our Convolutional Neural Network (CNN) model achieves remarkable accuracy in classifying images from the CIFAR-10 dataset, showcasing the power of deep learning in solving complex image classification tasks.</a:t>
            </a:r>
          </a:p>
          <a:p>
            <a:endParaRPr lang="en-IN" sz="1600" dirty="0"/>
          </a:p>
          <a:p>
            <a:r>
              <a:rPr lang="en-IN" sz="1600" dirty="0"/>
              <a:t>2.  User-Friendly Integration:  The solution is designed with user-friendliness in mind, allowing for easy integration into existing software applications, platforms, or machine learning pipelines. This ensures that users can leverage the advanced capabilities of the CNN model without extensive technical expertise.</a:t>
            </a:r>
          </a:p>
          <a:p>
            <a:endParaRPr lang="en-IN" sz="1600" dirty="0"/>
          </a:p>
          <a:p>
            <a:r>
              <a:rPr lang="en-IN" sz="1600" dirty="0"/>
              <a:t>3.  Versatility and Scalability:  With its ability to classify images into ten distinct classes spanning various categories, our solution offers versatility to address a wide range of image classification tasks. Moreover, the CNN architecture can be scaled and adapted to accommodate larger datasets or more complex tasks, ensuring scalability to meet evolving needs.</a:t>
            </a:r>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4AA30EAE-DC27-DCDD-BA6B-8FBF7AA18AED}"/>
              </a:ext>
            </a:extLst>
          </p:cNvPr>
          <p:cNvSpPr txBox="1"/>
          <p:nvPr/>
        </p:nvSpPr>
        <p:spPr>
          <a:xfrm>
            <a:off x="739775" y="1295400"/>
            <a:ext cx="8414164" cy="5016758"/>
          </a:xfrm>
          <a:prstGeom prst="rect">
            <a:avLst/>
          </a:prstGeom>
          <a:noFill/>
        </p:spPr>
        <p:txBody>
          <a:bodyPr wrap="square">
            <a:spAutoFit/>
          </a:bodyPr>
          <a:lstStyle/>
          <a:p>
            <a:pPr algn="l"/>
            <a:r>
              <a:rPr lang="en-US" sz="1600" b="1" i="0" dirty="0">
                <a:solidFill>
                  <a:srgbClr val="0D0D0D"/>
                </a:solidFill>
                <a:effectLst/>
                <a:latin typeface="Söhne"/>
              </a:rPr>
              <a:t>Wireframes for Web-Based Interface:</a:t>
            </a: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Homepage Wireframe:</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This wireframe provides a visual layout of the homepage, including navigation menus, search bars, and featured content sections.</a:t>
            </a:r>
          </a:p>
          <a:p>
            <a:pPr marL="742950" lvl="1" indent="-285750" algn="l">
              <a:buFont typeface="+mj-lt"/>
              <a:buAutoNum type="arabicPeriod"/>
            </a:pPr>
            <a:r>
              <a:rPr lang="en-US" sz="1600" b="0" i="0" dirty="0">
                <a:solidFill>
                  <a:srgbClr val="0D0D0D"/>
                </a:solidFill>
                <a:effectLst/>
                <a:latin typeface="Söhne"/>
              </a:rPr>
              <a:t>Components such as logo placement, header, footer, and call-to-action buttons are outlined.</a:t>
            </a:r>
          </a:p>
          <a:p>
            <a:pPr marL="742950" lvl="1" indent="-285750" algn="l">
              <a:buFont typeface="+mj-lt"/>
              <a:buAutoNum type="arabicPeriod"/>
            </a:pPr>
            <a:r>
              <a:rPr lang="en-US" sz="1600" b="0" i="0" dirty="0">
                <a:solidFill>
                  <a:srgbClr val="0D0D0D"/>
                </a:solidFill>
                <a:effectLst/>
                <a:latin typeface="Söhne"/>
              </a:rPr>
              <a:t>It showcases key functionalities and directs users to relevant sections of the website.</a:t>
            </a:r>
          </a:p>
          <a:p>
            <a:pPr algn="l">
              <a:buFont typeface="+mj-lt"/>
              <a:buAutoNum type="arabicPeriod"/>
            </a:pPr>
            <a:r>
              <a:rPr lang="en-US" sz="1600" b="1" i="0" dirty="0">
                <a:solidFill>
                  <a:srgbClr val="0D0D0D"/>
                </a:solidFill>
                <a:effectLst/>
                <a:latin typeface="Söhne"/>
              </a:rPr>
              <a:t>Image Upload Page Wireframe:</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This wireframe illustrates the interface for uploading images to be classified by the CNN model.</a:t>
            </a:r>
          </a:p>
          <a:p>
            <a:pPr marL="742950" lvl="1" indent="-285750" algn="l">
              <a:buFont typeface="+mj-lt"/>
              <a:buAutoNum type="arabicPeriod"/>
            </a:pPr>
            <a:r>
              <a:rPr lang="en-US" sz="1600" b="0" i="0" dirty="0">
                <a:solidFill>
                  <a:srgbClr val="0D0D0D"/>
                </a:solidFill>
                <a:effectLst/>
                <a:latin typeface="Söhne"/>
              </a:rPr>
              <a:t>It includes a file upload button, drag-and-drop functionality, progress indicators, and error handling prompts.</a:t>
            </a:r>
          </a:p>
          <a:p>
            <a:pPr marL="742950" lvl="1" indent="-285750" algn="l">
              <a:buFont typeface="+mj-lt"/>
              <a:buAutoNum type="arabicPeriod"/>
            </a:pPr>
            <a:r>
              <a:rPr lang="en-US" sz="1600" b="0" i="0" dirty="0">
                <a:solidFill>
                  <a:srgbClr val="0D0D0D"/>
                </a:solidFill>
                <a:effectLst/>
                <a:latin typeface="Söhne"/>
              </a:rPr>
              <a:t>Users can interact with this page to submit images for classification.</a:t>
            </a:r>
          </a:p>
          <a:p>
            <a:pPr algn="l">
              <a:buFont typeface="+mj-lt"/>
              <a:buAutoNum type="arabicPeriod"/>
            </a:pPr>
            <a:r>
              <a:rPr lang="en-US" sz="1600" b="1" i="0" dirty="0">
                <a:solidFill>
                  <a:srgbClr val="0D0D0D"/>
                </a:solidFill>
                <a:effectLst/>
                <a:latin typeface="Söhne"/>
              </a:rPr>
              <a:t>Results Page Wireframe:</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This wireframe displays the results page where users can view the classification results generated by the CNN model.</a:t>
            </a:r>
          </a:p>
          <a:p>
            <a:pPr marL="742950" lvl="1" indent="-285750" algn="l">
              <a:buFont typeface="+mj-lt"/>
              <a:buAutoNum type="arabicPeriod"/>
            </a:pPr>
            <a:r>
              <a:rPr lang="en-US" sz="1600" b="0" i="0" dirty="0">
                <a:solidFill>
                  <a:srgbClr val="0D0D0D"/>
                </a:solidFill>
                <a:effectLst/>
                <a:latin typeface="Söhne"/>
              </a:rPr>
              <a:t>It presents the classified images along with their predicted labels, confidence scores, and additional details.</a:t>
            </a:r>
          </a:p>
          <a:p>
            <a:pPr marL="742950" lvl="1" indent="-285750" algn="l">
              <a:buFont typeface="+mj-lt"/>
              <a:buAutoNum type="arabicPeriod"/>
            </a:pPr>
            <a:r>
              <a:rPr lang="en-US" sz="1600" b="0" i="0" dirty="0">
                <a:solidFill>
                  <a:srgbClr val="0D0D0D"/>
                </a:solidFill>
                <a:effectLst/>
                <a:latin typeface="Söhne"/>
              </a:rPr>
              <a:t>Users can explore and analyze the classification results, potentially with options for filtering or sorting.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1342</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NEHHA SIVAKUMARAN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NEHHA SIVAKUMARAN</dc:title>
  <cp:lastModifiedBy>NEHHA SIVAKUMARAN</cp:lastModifiedBy>
  <cp:revision>1</cp:revision>
  <dcterms:created xsi:type="dcterms:W3CDTF">2024-04-03T09:40:56Z</dcterms:created>
  <dcterms:modified xsi:type="dcterms:W3CDTF">2024-04-03T10:32:55Z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