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3" r:id="rId3"/>
    <p:sldId id="306" r:id="rId4"/>
    <p:sldId id="308" r:id="rId5"/>
    <p:sldId id="309" r:id="rId6"/>
    <p:sldId id="314" r:id="rId7"/>
    <p:sldId id="310" r:id="rId8"/>
    <p:sldId id="311" r:id="rId9"/>
    <p:sldId id="312" r:id="rId10"/>
    <p:sldId id="315" r:id="rId11"/>
    <p:sldId id="316" r:id="rId12"/>
    <p:sldId id="31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E6E84-EC10-47F6-90DC-0F8ACC30D88E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6CF23-1C5A-4381-9057-612076ACF8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249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E0D14-88E6-46D8-9A95-44E27C0162B2}" type="datetime1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94D3-E192-48B8-AD9D-5FFC6286B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826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F630-81A4-4AA1-B431-95B862D7C6DE}" type="datetime1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94D3-E192-48B8-AD9D-5FFC6286B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063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2B3C-4C2C-41B0-BEDC-DE525E4375A5}" type="datetime1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94D3-E192-48B8-AD9D-5FFC6286B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29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B15-F726-4FC4-9C8C-34E7238CFB3F}" type="datetime1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94D3-E192-48B8-AD9D-5FFC6286B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028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1CAFD-1AD6-467B-B086-3CA8743528A7}" type="datetime1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94D3-E192-48B8-AD9D-5FFC6286B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270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D2A8-5DE4-4A3E-91AF-3E99C719CCAA}" type="datetime1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94D3-E192-48B8-AD9D-5FFC6286B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819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F3F17-F9BE-4856-B72C-9E65C42AC108}" type="datetime1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94D3-E192-48B8-AD9D-5FFC6286B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250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16ED-37C8-41C2-98AC-F06CC1F1C4C2}" type="datetime1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94D3-E192-48B8-AD9D-5FFC6286B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792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8EEF-69B6-4E61-BFD1-5740D12B3F89}" type="datetime1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94D3-E192-48B8-AD9D-5FFC6286B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828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81DB-ED74-43CF-9971-FAFAECB0CCE9}" type="datetime1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94D3-E192-48B8-AD9D-5FFC6286B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606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F8522-B7D0-4958-871B-BCDDE1A3F832}" type="datetime1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94D3-E192-48B8-AD9D-5FFC6286B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051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C325B-8578-44E4-BD7C-66D86BBD0349}" type="datetime1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F94D3-E192-48B8-AD9D-5FFC6286B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3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609600"/>
            <a:ext cx="8686800" cy="25146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300" b="1" dirty="0" smtClean="0">
                <a:solidFill>
                  <a:srgbClr val="00B0F0"/>
                </a:solidFill>
                <a:latin typeface="Algerian" panose="04020705040A02060702" pitchFamily="82" charset="0"/>
                <a:ea typeface="+mn-ea"/>
                <a:cs typeface="Aharoni" pitchFamily="2" charset="-79"/>
              </a:rPr>
              <a:t>General Information on </a:t>
            </a:r>
            <a:br>
              <a:rPr lang="en-US" sz="4300" b="1" dirty="0" smtClean="0">
                <a:solidFill>
                  <a:srgbClr val="00B0F0"/>
                </a:solidFill>
                <a:latin typeface="Algerian" panose="04020705040A02060702" pitchFamily="82" charset="0"/>
                <a:ea typeface="+mn-ea"/>
                <a:cs typeface="Aharoni" pitchFamily="2" charset="-79"/>
              </a:rPr>
            </a:br>
            <a:r>
              <a:rPr lang="en-US" sz="4300" b="1" dirty="0" smtClean="0">
                <a:solidFill>
                  <a:srgbClr val="00B0F0"/>
                </a:solidFill>
                <a:latin typeface="Algerian" panose="04020705040A02060702" pitchFamily="82" charset="0"/>
                <a:ea typeface="+mn-ea"/>
                <a:cs typeface="Aharoni" pitchFamily="2" charset="-79"/>
              </a:rPr>
              <a:t>Higher Education Exit Exam (HEEE)</a:t>
            </a:r>
            <a:r>
              <a:rPr lang="en-US" sz="4300" b="1" dirty="0" smtClean="0">
                <a:solidFill>
                  <a:srgbClr val="00B0F0"/>
                </a:solidFill>
                <a:latin typeface="Aharoni" pitchFamily="2" charset="-79"/>
                <a:ea typeface="+mn-ea"/>
                <a:cs typeface="Aharoni" pitchFamily="2" charset="-79"/>
              </a:rPr>
              <a:t/>
            </a:r>
            <a:br>
              <a:rPr lang="en-US" sz="4300" b="1" dirty="0" smtClean="0">
                <a:solidFill>
                  <a:srgbClr val="00B0F0"/>
                </a:solidFill>
                <a:latin typeface="Aharoni" pitchFamily="2" charset="-79"/>
                <a:ea typeface="+mn-ea"/>
                <a:cs typeface="Aharoni" pitchFamily="2" charset="-79"/>
              </a:rPr>
            </a:br>
            <a:r>
              <a:rPr lang="en-US" sz="4300" b="1" dirty="0" smtClean="0">
                <a:solidFill>
                  <a:srgbClr val="FF0000"/>
                </a:solidFill>
                <a:latin typeface="Aharoni" pitchFamily="2" charset="-79"/>
                <a:ea typeface="+mn-ea"/>
                <a:cs typeface="Aharoni" pitchFamily="2" charset="-79"/>
              </a:rPr>
              <a:t/>
            </a:r>
            <a:br>
              <a:rPr lang="en-US" sz="4300" b="1" dirty="0" smtClean="0">
                <a:solidFill>
                  <a:srgbClr val="FF0000"/>
                </a:solidFill>
                <a:latin typeface="Aharoni" pitchFamily="2" charset="-79"/>
                <a:ea typeface="+mn-ea"/>
                <a:cs typeface="Aharoni" pitchFamily="2" charset="-79"/>
              </a:rPr>
            </a:br>
            <a:endParaRPr lang="en-US" sz="4300" b="1" dirty="0">
              <a:solidFill>
                <a:srgbClr val="FF0000"/>
              </a:solidFill>
              <a:latin typeface="Aharoni" pitchFamily="2" charset="-79"/>
              <a:ea typeface="+mn-ea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429000"/>
            <a:ext cx="8610600" cy="27432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r"/>
            <a:endParaRPr lang="en-US" sz="3900" b="1" dirty="0" smtClean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pPr algn="r"/>
            <a:r>
              <a:rPr lang="en-US" sz="3900" b="1" dirty="0" smtClean="0">
                <a:solidFill>
                  <a:srgbClr val="FF0000"/>
                </a:solidFill>
                <a:latin typeface="Algerian" panose="04020705040A02060702" pitchFamily="82" charset="0"/>
                <a:cs typeface="Aharoni" pitchFamily="2" charset="-79"/>
              </a:rPr>
              <a:t>St.Mary’s University</a:t>
            </a:r>
          </a:p>
          <a:p>
            <a:pPr algn="r"/>
            <a:r>
              <a:rPr lang="en-US" sz="3900" b="1" dirty="0" smtClean="0">
                <a:solidFill>
                  <a:srgbClr val="FF0000"/>
                </a:solidFill>
                <a:latin typeface="Algerian" panose="04020705040A02060702" pitchFamily="82" charset="0"/>
                <a:cs typeface="Aharoni" pitchFamily="2" charset="-79"/>
              </a:rPr>
              <a:t>Oct,2022</a:t>
            </a:r>
            <a:r>
              <a:rPr lang="en-US" sz="3900" b="1" dirty="0" smtClean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endParaRPr lang="en-US" b="1" dirty="0" smtClean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94D3-E192-48B8-AD9D-5FFC6286B36E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00037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B15-F726-4FC4-9C8C-34E7238CFB3F}" type="datetime1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94D3-E192-48B8-AD9D-5FFC6286B36E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61857685"/>
              </p:ext>
            </p:extLst>
          </p:nvPr>
        </p:nvGraphicFramePr>
        <p:xfrm>
          <a:off x="762000" y="990600"/>
          <a:ext cx="7772400" cy="388936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xmlns="" val="2421050257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xmlns="" val="764548627"/>
                    </a:ext>
                  </a:extLst>
                </a:gridCol>
              </a:tblGrid>
              <a:tr h="481279"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Theme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1915" marR="134874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Courses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385259044"/>
                  </a:ext>
                </a:extLst>
              </a:tr>
              <a:tr h="244501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System</a:t>
                      </a:r>
                      <a:r>
                        <a:rPr lang="en-US" sz="1600" spc="10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Development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Software</a:t>
                      </a:r>
                      <a:r>
                        <a:rPr lang="en-US" sz="1600" spc="-1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Engineering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441681085"/>
                  </a:ext>
                </a:extLst>
              </a:tr>
              <a:tr h="2427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Web</a:t>
                      </a:r>
                      <a:r>
                        <a:rPr lang="en-US" sz="1600" spc="-1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Programming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72605075"/>
                  </a:ext>
                </a:extLst>
              </a:tr>
              <a:tr h="363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Database</a:t>
                      </a:r>
                      <a:r>
                        <a:rPr lang="en-US" sz="1600" spc="8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Systems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666218980"/>
                  </a:ext>
                </a:extLst>
              </a:tr>
              <a:tr h="365428">
                <a:tc rowSpan="4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Programming</a:t>
                      </a:r>
                      <a:r>
                        <a:rPr lang="en-US" sz="1600" spc="1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and</a:t>
                      </a:r>
                      <a:r>
                        <a:rPr lang="en-US" sz="1600" spc="1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Algorithms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6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Computer</a:t>
                      </a:r>
                      <a:r>
                        <a:rPr lang="en-US" sz="1600" spc="10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Programming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201251150"/>
                  </a:ext>
                </a:extLst>
              </a:tr>
              <a:tr h="3654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Object</a:t>
                      </a:r>
                      <a:r>
                        <a:rPr lang="en-US" sz="1600" spc="11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Oriented</a:t>
                      </a:r>
                      <a:r>
                        <a:rPr lang="en-US" sz="1600" spc="1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Programming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500765515"/>
                  </a:ext>
                </a:extLst>
              </a:tr>
              <a:tr h="3618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Design and</a:t>
                      </a:r>
                      <a:r>
                        <a:rPr lang="en-US" sz="1600" spc="-1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Analysis</a:t>
                      </a:r>
                      <a:r>
                        <a:rPr lang="en-US" sz="1600" spc="-1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of</a:t>
                      </a:r>
                      <a:r>
                        <a:rPr lang="en-US" sz="1600" spc="-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Algorithms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505904184"/>
                  </a:ext>
                </a:extLst>
              </a:tr>
              <a:tr h="363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Data</a:t>
                      </a:r>
                      <a:r>
                        <a:rPr lang="en-US" sz="1600" spc="7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Structure</a:t>
                      </a:r>
                      <a:r>
                        <a:rPr lang="en-US" sz="1600" spc="9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and</a:t>
                      </a:r>
                      <a:r>
                        <a:rPr lang="en-US" sz="1600" spc="9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Algorithms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838215804"/>
                  </a:ext>
                </a:extLst>
              </a:tr>
              <a:tr h="242736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</a:endParaRPr>
                    </a:p>
                    <a:p>
                      <a:pPr marL="679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Computer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Networking</a:t>
                      </a:r>
                      <a:r>
                        <a:rPr lang="en-US" sz="1600" spc="-1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and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Security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Data</a:t>
                      </a:r>
                      <a:r>
                        <a:rPr lang="en-US" sz="1600" spc="-1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Communication</a:t>
                      </a:r>
                      <a:r>
                        <a:rPr lang="en-US" sz="1600" spc="-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and</a:t>
                      </a:r>
                      <a:r>
                        <a:rPr lang="en-US" sz="1600" spc="-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Computer</a:t>
                      </a:r>
                      <a:r>
                        <a:rPr lang="en-US" sz="1600" spc="-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Networking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830993597"/>
                  </a:ext>
                </a:extLst>
              </a:tr>
              <a:tr h="2427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Computer</a:t>
                      </a:r>
                      <a:r>
                        <a:rPr lang="en-US" sz="1600" spc="-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Security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480389300"/>
                  </a:ext>
                </a:extLst>
              </a:tr>
              <a:tr h="2427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Network</a:t>
                      </a:r>
                      <a:r>
                        <a:rPr lang="en-US" sz="1600" spc="-1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and</a:t>
                      </a:r>
                      <a:r>
                        <a:rPr lang="en-US" sz="1600" spc="-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System</a:t>
                      </a:r>
                      <a:r>
                        <a:rPr lang="en-US" sz="1600" spc="-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Administration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546595740"/>
                  </a:ext>
                </a:extLst>
              </a:tr>
              <a:tr h="285104">
                <a:tc>
                  <a:txBody>
                    <a:bodyPr/>
                    <a:lstStyle/>
                    <a:p>
                      <a:pPr marL="67945" marR="0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Intelligent</a:t>
                      </a:r>
                      <a:r>
                        <a:rPr lang="en-US" sz="1600" spc="-1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Systems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Introduction</a:t>
                      </a:r>
                      <a:r>
                        <a:rPr lang="en-US" sz="1600" spc="-1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to</a:t>
                      </a:r>
                      <a:r>
                        <a:rPr lang="en-US" sz="1600" spc="-1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Artificial Intelligence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11078470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96393839"/>
              </p:ext>
            </p:extLst>
          </p:nvPr>
        </p:nvGraphicFramePr>
        <p:xfrm>
          <a:off x="762000" y="4891018"/>
          <a:ext cx="7772400" cy="130349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xmlns="" val="733334599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xmlns="" val="668585776"/>
                    </a:ext>
                  </a:extLst>
                </a:gridCol>
              </a:tblGrid>
              <a:tr h="260131">
                <a:tc rowSpan="2">
                  <a:txBody>
                    <a:bodyPr/>
                    <a:lstStyle/>
                    <a:p>
                      <a:pPr marL="67945" marR="295910">
                        <a:lnSpc>
                          <a:spcPts val="13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Computer</a:t>
                      </a:r>
                      <a:r>
                        <a:rPr lang="en-US" sz="1600" spc="-3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Architecture</a:t>
                      </a:r>
                      <a:r>
                        <a:rPr lang="en-US" sz="1600" spc="-3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and</a:t>
                      </a:r>
                      <a:r>
                        <a:rPr lang="en-US" sz="1600" spc="-2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Operating</a:t>
                      </a:r>
                      <a:r>
                        <a:rPr lang="en-US" sz="1600" spc="-28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Systems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Operating</a:t>
                      </a:r>
                      <a:r>
                        <a:rPr lang="en-US" sz="1600" spc="-2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System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183578447"/>
                  </a:ext>
                </a:extLst>
              </a:tr>
              <a:tr h="2601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Computer</a:t>
                      </a:r>
                      <a:r>
                        <a:rPr lang="en-US" sz="1600" spc="-1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organization</a:t>
                      </a:r>
                      <a:r>
                        <a:rPr lang="en-US" sz="1600" spc="-1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and</a:t>
                      </a:r>
                      <a:r>
                        <a:rPr lang="en-US" sz="1600" spc="-1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architecture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453533393"/>
                  </a:ext>
                </a:extLst>
              </a:tr>
              <a:tr h="391616">
                <a:tc rowSpan="2">
                  <a:txBody>
                    <a:bodyPr/>
                    <a:lstStyle/>
                    <a:p>
                      <a:pPr marL="67945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Compiler</a:t>
                      </a:r>
                      <a:r>
                        <a:rPr lang="en-US" sz="1600" spc="9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and</a:t>
                      </a:r>
                      <a:r>
                        <a:rPr lang="en-US" sz="1600" spc="8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Complexity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Automata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and Complexity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Theory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71539820"/>
                  </a:ext>
                </a:extLst>
              </a:tr>
              <a:tr h="391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Compiler</a:t>
                      </a:r>
                      <a:r>
                        <a:rPr lang="en-US" sz="1600" spc="-2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Design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447757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47151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General Expectation  from Student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Psychological readiness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Looking for pertinent information from SMU and other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Studying  hard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Group work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Cultivate a culture of inquiry and reading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Full attendance on tutorial programs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Giving due attention on selected courses to be tested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Follow up online support platforms 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B15-F726-4FC4-9C8C-34E7238CFB3F}" type="datetime1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94D3-E192-48B8-AD9D-5FFC6286B36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ea typeface="+mn-ea"/>
                <a:cs typeface="Times New Roman" pitchFamily="18" charset="0"/>
              </a:rPr>
              <a:t>Key due 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SMU Institutional plan having 22 major activities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SMU Pre-test  Exam  -  Oct 25,2022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Lessons – Oct 2022-      April2023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SMU Model Exam  -     April, 25-30,2023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Possible dates for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HEEE – June 2022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B15-F726-4FC4-9C8C-34E7238CFB3F}" type="datetime1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94D3-E192-48B8-AD9D-5FFC6286B36E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 rot="19685342">
            <a:off x="1362110" y="1873389"/>
            <a:ext cx="6364241" cy="274610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7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708F-09F5-4B35-A30A-B9207D2142CD}" type="datetime1">
              <a:rPr lang="en-US" b="1" smtClean="0"/>
              <a:pPr/>
              <a:t>10/4/2022</a:t>
            </a:fld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94D3-E192-48B8-AD9D-5FFC6286B36E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29472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 smtClean="0"/>
              <a:t>Contents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Concept of exit </a:t>
            </a:r>
            <a:r>
              <a:rPr lang="en-US" dirty="0"/>
              <a:t>e</a:t>
            </a:r>
            <a:r>
              <a:rPr lang="en-US" dirty="0" smtClean="0"/>
              <a:t>xam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Goals and benefits of exit exam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Program and competency identification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Thematic areas of exit exam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Challenges in exit exam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Issues to be considered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B15-F726-4FC4-9C8C-34E7238CFB3F}" type="datetime1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94D3-E192-48B8-AD9D-5FFC6286B36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24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Expected Profiles of Graduates’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profiles of knowledge, skills, and attitudes are universally acknowledged as being necessary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graduates.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("know-what") is the mastery of fundamental ideas and concepts as well as the application of learning to new situations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("know-how") is the ability to complete tasks with predictable outcomes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Attitudes ("know-why") are intellectual, social, or moral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tendencies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B15-F726-4FC4-9C8C-34E7238CFB3F}" type="datetime1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94D3-E192-48B8-AD9D-5FFC6286B36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lvl="0"/>
            <a:r>
              <a:rPr lang="en-US" sz="3600" b="1" dirty="0" smtClean="0"/>
              <a:t> Learning Outcomes  and Competencies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670550"/>
          </a:xfrm>
        </p:spPr>
        <p:txBody>
          <a:bodyPr>
            <a:noAutofit/>
          </a:bodyPr>
          <a:lstStyle/>
          <a:p>
            <a:pPr marL="342900" lvl="1" indent="-34290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computer science theory and software development fundamentals to produce computing-based solutions;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appropriate programming techniques to implement a solution to a problem;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software system using the appropriate design principles and patterns;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a complex computing problem and apply computing principles to solve it;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analytical and empirical methods to assess the solutions to technological issues;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current issues in the evolving field of computer science;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Articulate the social, professional, ethical, and legal facets of a computing environment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B15-F726-4FC4-9C8C-34E7238CFB3F}" type="datetime1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94D3-E192-48B8-AD9D-5FFC6286B36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Competencies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computer system application, process, or protocol to meet the requirements of users or stakeholders.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variety of operating systems, programming languages, and software tools effectively.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formal reasoning to justify the correctness of computer science results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and administer computing systems and resources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any risks or safety issues that may be involved in the operation of computing equipment in a given context.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in terms of general quality attributes and potential tradeoffs presented within the context of the given problem.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substantial technical document that describes work and plan of a project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B15-F726-4FC4-9C8C-34E7238CFB3F}" type="datetime1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94D3-E192-48B8-AD9D-5FFC6286B36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Contd.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9435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fundamental concepts, principles and theories of computation and the application of computers.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Fundamentals and programming languages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architecture and infrastructure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modeling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Structuring of data and information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and developments in computer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B15-F726-4FC4-9C8C-34E7238CFB3F}" type="datetime1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94D3-E192-48B8-AD9D-5FFC6286B36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1118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102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Skills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Remembering emerging technologies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computer architecture and operating systems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programming languages and software tools to address issues in the real world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existing computing infrastructures and architectures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systems in terms of general quality attributes and potential tradeoffs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computer artifacts to solve societal problems by applying system modeling, development, and implementation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B15-F726-4FC4-9C8C-34E7238CFB3F}" type="datetime1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94D3-E192-48B8-AD9D-5FFC6286B36E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 smtClean="0"/>
              <a:t>Contd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Attitudes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Capable of making a valuable contribution to a development team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Briefly explain technical problems and how to solve them to a range of audiences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Ethical Issues in Computer Technology: Recognize and follow the social, professional, and ethical issues that arise from the use of computer technology.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B15-F726-4FC4-9C8C-34E7238CFB3F}" type="datetime1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94D3-E192-48B8-AD9D-5FFC6286B36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Courses to be Included in the Exam</a:t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63771744"/>
              </p:ext>
            </p:extLst>
          </p:nvPr>
        </p:nvGraphicFramePr>
        <p:xfrm>
          <a:off x="838200" y="914400"/>
          <a:ext cx="7467600" cy="525779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21524">
                  <a:extLst>
                    <a:ext uri="{9D8B030D-6E8A-4147-A177-3AD203B41FA5}">
                      <a16:colId xmlns:a16="http://schemas.microsoft.com/office/drawing/2014/main" xmlns="" val="1568178033"/>
                    </a:ext>
                  </a:extLst>
                </a:gridCol>
                <a:gridCol w="6546076">
                  <a:extLst>
                    <a:ext uri="{9D8B030D-6E8A-4147-A177-3AD203B41FA5}">
                      <a16:colId xmlns:a16="http://schemas.microsoft.com/office/drawing/2014/main" xmlns="" val="688488387"/>
                    </a:ext>
                  </a:extLst>
                </a:gridCol>
              </a:tblGrid>
              <a:tr h="449515">
                <a:tc>
                  <a:txBody>
                    <a:bodyPr/>
                    <a:lstStyle/>
                    <a:p>
                      <a:pPr marL="67945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Course</a:t>
                      </a:r>
                      <a:r>
                        <a:rPr lang="en-US" sz="2400" spc="-1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Name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206378218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Computer</a:t>
                      </a:r>
                      <a:r>
                        <a:rPr lang="en-US" sz="2400" spc="-1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Programming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545463759"/>
                  </a:ext>
                </a:extLst>
              </a:tr>
              <a:tr h="302223">
                <a:tc>
                  <a:txBody>
                    <a:bodyPr/>
                    <a:lstStyle/>
                    <a:p>
                      <a:pPr marL="67945" marR="0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Database</a:t>
                      </a:r>
                      <a:r>
                        <a:rPr lang="en-US" sz="2400" spc="-1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Systems</a:t>
                      </a:r>
                      <a:r>
                        <a:rPr lang="en-US" sz="2400" baseline="30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473980516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Object</a:t>
                      </a:r>
                      <a:r>
                        <a:rPr lang="en-US" sz="2400" spc="-1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Oriented</a:t>
                      </a:r>
                      <a:r>
                        <a:rPr lang="en-US" sz="2400" spc="-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Programming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676637652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Computer</a:t>
                      </a:r>
                      <a:r>
                        <a:rPr lang="en-US" sz="2400" spc="-1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organization</a:t>
                      </a:r>
                      <a:r>
                        <a:rPr lang="en-US" sz="2400" spc="-1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and</a:t>
                      </a:r>
                      <a:r>
                        <a:rPr lang="en-US" sz="2400" spc="-1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Architecture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419839831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Data</a:t>
                      </a:r>
                      <a:r>
                        <a:rPr lang="en-US" sz="2400" spc="-1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Communication</a:t>
                      </a:r>
                      <a:r>
                        <a:rPr lang="en-US" sz="2400" spc="-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and</a:t>
                      </a:r>
                      <a:r>
                        <a:rPr lang="en-US" sz="2400" spc="-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Computer</a:t>
                      </a:r>
                      <a:r>
                        <a:rPr lang="en-US" sz="2400" spc="-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Networking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217981510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Data</a:t>
                      </a:r>
                      <a:r>
                        <a:rPr lang="en-US" sz="2400" spc="-1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Structures</a:t>
                      </a:r>
                      <a:r>
                        <a:rPr lang="en-US" sz="2400" spc="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and</a:t>
                      </a:r>
                      <a:r>
                        <a:rPr lang="en-US" sz="2400" spc="-1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Algorithms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49906794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Web</a:t>
                      </a:r>
                      <a:r>
                        <a:rPr lang="en-US" sz="2400" spc="-1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programming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327487992"/>
                  </a:ext>
                </a:extLst>
              </a:tr>
              <a:tr h="303314">
                <a:tc>
                  <a:txBody>
                    <a:bodyPr/>
                    <a:lstStyle/>
                    <a:p>
                      <a:pPr marL="67945" marR="0">
                        <a:lnSpc>
                          <a:spcPts val="12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Operating</a:t>
                      </a:r>
                      <a:r>
                        <a:rPr lang="en-US" sz="2400" spc="-2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System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62774498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Software</a:t>
                      </a:r>
                      <a:r>
                        <a:rPr lang="en-US" sz="2400" spc="-2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Engineering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054002970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Design and</a:t>
                      </a:r>
                      <a:r>
                        <a:rPr lang="en-US" sz="2400" spc="-1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Analysis</a:t>
                      </a:r>
                      <a:r>
                        <a:rPr lang="en-US" sz="2400" spc="-1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of</a:t>
                      </a:r>
                      <a:r>
                        <a:rPr lang="en-US" sz="2400" spc="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Algorithms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830709255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Introduction</a:t>
                      </a:r>
                      <a:r>
                        <a:rPr lang="en-US" sz="2400" spc="-1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to</a:t>
                      </a:r>
                      <a:r>
                        <a:rPr lang="en-US" sz="2400" spc="-1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Artificial Intelligence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87108748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Computer</a:t>
                      </a:r>
                      <a:r>
                        <a:rPr lang="en-US" sz="2400" spc="-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Security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671241689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Network</a:t>
                      </a:r>
                      <a:r>
                        <a:rPr lang="en-US" sz="2400" spc="-10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and</a:t>
                      </a:r>
                      <a:r>
                        <a:rPr lang="en-US" sz="2400" spc="-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System</a:t>
                      </a:r>
                      <a:r>
                        <a:rPr lang="en-US" sz="2400" spc="-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Administration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2561265592"/>
                  </a:ext>
                </a:extLst>
              </a:tr>
              <a:tr h="300040"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Automata</a:t>
                      </a:r>
                      <a:r>
                        <a:rPr lang="en-US" sz="2400" spc="-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and Complexity</a:t>
                      </a:r>
                      <a:r>
                        <a:rPr lang="en-US" sz="2400" spc="-15">
                          <a:effectLst/>
                        </a:rPr>
                        <a:t> </a:t>
                      </a:r>
                      <a:r>
                        <a:rPr lang="en-US" sz="2400">
                          <a:effectLst/>
                        </a:rPr>
                        <a:t>Theory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3341298092"/>
                  </a:ext>
                </a:extLst>
              </a:tr>
              <a:tr h="302223">
                <a:tc>
                  <a:txBody>
                    <a:bodyPr/>
                    <a:lstStyle/>
                    <a:p>
                      <a:pPr marL="67945" marR="0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0">
                        <a:lnSpc>
                          <a:spcPts val="12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Compiler</a:t>
                      </a:r>
                      <a:r>
                        <a:rPr lang="en-US" sz="2400" spc="-2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Design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565285031"/>
                  </a:ext>
                </a:extLst>
              </a:tr>
              <a:tr h="300040">
                <a:tc gridSpan="2">
                  <a:txBody>
                    <a:bodyPr/>
                    <a:lstStyle/>
                    <a:p>
                      <a:pPr marL="1776095" marR="1770380" algn="ctr">
                        <a:lnSpc>
                          <a:spcPts val="12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273067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97B15-F726-4FC4-9C8C-34E7238CFB3F}" type="datetime1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94D3-E192-48B8-AD9D-5FFC6286B36E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640</Words>
  <Application>Microsoft Office PowerPoint</Application>
  <PresentationFormat>On-screen Show (4:3)</PresentationFormat>
  <Paragraphs>162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  General Information on  Higher Education Exit Exam (HEEE)  </vt:lpstr>
      <vt:lpstr>Contents</vt:lpstr>
      <vt:lpstr> Expected Profiles of Graduates’ </vt:lpstr>
      <vt:lpstr> Learning Outcomes  and Competencies</vt:lpstr>
      <vt:lpstr>Contd</vt:lpstr>
      <vt:lpstr>Contd. </vt:lpstr>
      <vt:lpstr>Contd</vt:lpstr>
      <vt:lpstr>Contd </vt:lpstr>
      <vt:lpstr> Courses to be Included in the Exam </vt:lpstr>
      <vt:lpstr>Contd.</vt:lpstr>
      <vt:lpstr>General Expectation  from Student </vt:lpstr>
      <vt:lpstr>Key due dates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Exit Examination in Ethiopia: A Tool for Assuring Quality Education</dc:title>
  <dc:creator>Seid</dc:creator>
  <cp:lastModifiedBy>shime</cp:lastModifiedBy>
  <cp:revision>144</cp:revision>
  <dcterms:created xsi:type="dcterms:W3CDTF">2022-04-03T11:08:16Z</dcterms:created>
  <dcterms:modified xsi:type="dcterms:W3CDTF">2022-10-04T07:13:59Z</dcterms:modified>
</cp:coreProperties>
</file>