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3" d="100"/>
          <a:sy n="63" d="100"/>
        </p:scale>
        <p:origin x="1380" y="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66149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73145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75575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510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3487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3289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45316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5036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95397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8714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30771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8C389F-8CC9-4D00-8097-C5D3FA4603A1}" type="datetimeFigureOut">
              <a:rPr lang="en-US" smtClean="0"/>
              <a:t>12/4/2024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179B3F-A3F6-44B5-843A-FEBB13C03F7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026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lvl="2" algn="ctr" rtl="0">
              <a:spcBef>
                <a:spcPct val="0"/>
              </a:spcBef>
            </a:pPr>
            <a:r>
              <a:rPr lang="en-US" sz="2800" b="1" dirty="0"/>
              <a:t>4.7.3 Modes/Ways of Acquiring and Loosing Citizenship</a:t>
            </a:r>
            <a:br>
              <a:rPr lang="en-US" b="1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15256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610600" cy="58674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entury Gothic" pitchFamily="34" charset="0"/>
              </a:rPr>
              <a:t>Citizenship right was one of the rights guaranteed to individuals by the </a:t>
            </a:r>
            <a:r>
              <a:rPr lang="en-US" sz="2200" b="1" dirty="0">
                <a:latin typeface="Century Gothic" pitchFamily="34" charset="0"/>
              </a:rPr>
              <a:t>Universal Declaration of Human Rights </a:t>
            </a:r>
            <a:r>
              <a:rPr lang="en-US" sz="2200" dirty="0">
                <a:latin typeface="Century Gothic" pitchFamily="34" charset="0"/>
              </a:rPr>
              <a:t>adopted in 1948. According to </a:t>
            </a:r>
            <a:r>
              <a:rPr lang="en-US" sz="2200" b="1" dirty="0">
                <a:latin typeface="Century Gothic" pitchFamily="34" charset="0"/>
              </a:rPr>
              <a:t>Article 15 </a:t>
            </a:r>
            <a:r>
              <a:rPr lang="en-US" sz="2200" dirty="0">
                <a:latin typeface="Century Gothic" pitchFamily="34" charset="0"/>
              </a:rPr>
              <a:t>of the declaration, “</a:t>
            </a:r>
            <a:r>
              <a:rPr lang="en-US" sz="2200" b="1" dirty="0">
                <a:latin typeface="Century Gothic" pitchFamily="34" charset="0"/>
              </a:rPr>
              <a:t>everyone has a right to a nationality</a:t>
            </a:r>
            <a:r>
              <a:rPr lang="en-US" sz="2200" dirty="0">
                <a:latin typeface="Century Gothic" pitchFamily="34" charset="0"/>
              </a:rPr>
              <a:t>” and that “</a:t>
            </a:r>
            <a:r>
              <a:rPr lang="en-US" sz="2200" b="1" dirty="0">
                <a:latin typeface="Century Gothic" pitchFamily="34" charset="0"/>
              </a:rPr>
              <a:t>no one shall be arbitrarily deprived of his nationality</a:t>
            </a:r>
            <a:r>
              <a:rPr lang="en-US" sz="2200" dirty="0">
                <a:latin typeface="Century Gothic" pitchFamily="34" charset="0"/>
              </a:rPr>
              <a:t>.”</a:t>
            </a:r>
          </a:p>
          <a:p>
            <a:pPr marL="0" indent="0" algn="ctr">
              <a:buNone/>
            </a:pPr>
            <a:r>
              <a:rPr lang="en-US" sz="2200" b="1" dirty="0">
                <a:latin typeface="Century Gothic" pitchFamily="34" charset="0"/>
              </a:rPr>
              <a:t>4.7.3.1. Ways of Acquiring Citizenship</a:t>
            </a:r>
          </a:p>
          <a:p>
            <a:r>
              <a:rPr lang="en-US" sz="2200" dirty="0">
                <a:latin typeface="Century Gothic" pitchFamily="34" charset="0"/>
              </a:rPr>
              <a:t>the common </a:t>
            </a:r>
            <a:r>
              <a:rPr lang="en-US" sz="2200" b="1" dirty="0">
                <a:latin typeface="Century Gothic" pitchFamily="34" charset="0"/>
              </a:rPr>
              <a:t>ways of acquiring citizenship </a:t>
            </a:r>
            <a:r>
              <a:rPr lang="en-US" sz="2200" dirty="0">
                <a:latin typeface="Century Gothic" pitchFamily="34" charset="0"/>
              </a:rPr>
              <a:t>can be grouped in to </a:t>
            </a:r>
            <a:r>
              <a:rPr lang="en-US" sz="2200" b="1" dirty="0">
                <a:latin typeface="Century Gothic" pitchFamily="34" charset="0"/>
              </a:rPr>
              <a:t>two</a:t>
            </a:r>
            <a:r>
              <a:rPr lang="en-US" sz="2200" dirty="0">
                <a:latin typeface="Century Gothic" pitchFamily="34" charset="0"/>
              </a:rPr>
              <a:t>: </a:t>
            </a:r>
            <a:r>
              <a:rPr lang="en-US" sz="2200" b="1" dirty="0">
                <a:latin typeface="Century Gothic" pitchFamily="34" charset="0"/>
              </a:rPr>
              <a:t>citizenship by birth </a:t>
            </a:r>
            <a:r>
              <a:rPr lang="en-US" sz="2200" dirty="0">
                <a:latin typeface="Century Gothic" pitchFamily="34" charset="0"/>
              </a:rPr>
              <a:t>and </a:t>
            </a:r>
            <a:r>
              <a:rPr lang="en-US" sz="2200" b="1" dirty="0">
                <a:latin typeface="Century Gothic" pitchFamily="34" charset="0"/>
              </a:rPr>
              <a:t>citizenship through naturalization/law</a:t>
            </a:r>
            <a:r>
              <a:rPr lang="en-US" sz="2200" dirty="0">
                <a:latin typeface="Century Gothic" pitchFamily="34" charset="0"/>
              </a:rPr>
              <a:t>. </a:t>
            </a:r>
          </a:p>
          <a:p>
            <a:r>
              <a:rPr lang="en-US" sz="2200" b="1" dirty="0">
                <a:latin typeface="Century Gothic" pitchFamily="34" charset="0"/>
              </a:rPr>
              <a:t>Citizenship from birth/of Origin</a:t>
            </a:r>
            <a:r>
              <a:rPr lang="en-US" sz="2200" dirty="0">
                <a:latin typeface="Century Gothic" pitchFamily="34" charset="0"/>
              </a:rPr>
              <a:t>: there are </a:t>
            </a:r>
            <a:r>
              <a:rPr lang="en-US" sz="2200" b="1" dirty="0">
                <a:latin typeface="Century Gothic" pitchFamily="34" charset="0"/>
              </a:rPr>
              <a:t>two principles </a:t>
            </a:r>
            <a:r>
              <a:rPr lang="en-US" sz="2200" dirty="0">
                <a:latin typeface="Century Gothic" pitchFamily="34" charset="0"/>
              </a:rPr>
              <a:t>of citizenship from birth commonly known as </a:t>
            </a:r>
            <a:r>
              <a:rPr lang="en-US" sz="2200" b="1" i="1" dirty="0">
                <a:latin typeface="Century Gothic" pitchFamily="34" charset="0"/>
              </a:rPr>
              <a:t>Jus Soli </a:t>
            </a:r>
            <a:r>
              <a:rPr lang="en-US" sz="2200" dirty="0">
                <a:latin typeface="Century Gothic" pitchFamily="34" charset="0"/>
              </a:rPr>
              <a:t>(law/right of the soil) and </a:t>
            </a:r>
            <a:r>
              <a:rPr lang="en-US" sz="2200" b="1" i="1" dirty="0">
                <a:latin typeface="Century Gothic" pitchFamily="34" charset="0"/>
              </a:rPr>
              <a:t>Jus </a:t>
            </a:r>
            <a:r>
              <a:rPr lang="en-US" sz="2200" b="1" i="1" dirty="0" err="1">
                <a:latin typeface="Century Gothic" pitchFamily="34" charset="0"/>
              </a:rPr>
              <a:t>Sanguinis</a:t>
            </a:r>
            <a:r>
              <a:rPr lang="en-US" sz="2200" b="1" i="1" dirty="0">
                <a:latin typeface="Century Gothic" pitchFamily="34" charset="0"/>
              </a:rPr>
              <a:t> </a:t>
            </a:r>
            <a:r>
              <a:rPr lang="en-US" sz="2200" dirty="0">
                <a:latin typeface="Century Gothic" pitchFamily="34" charset="0"/>
              </a:rPr>
              <a:t>(law/right of blood). </a:t>
            </a:r>
            <a:r>
              <a:rPr lang="en-US" sz="2200" b="1" dirty="0">
                <a:latin typeface="Century Gothic" pitchFamily="34" charset="0"/>
              </a:rPr>
              <a:t>However, jus soli could not apply to children born from diplomats and refugees live in a host State</a:t>
            </a:r>
            <a:r>
              <a:rPr lang="en-US" sz="2200" dirty="0">
                <a:latin typeface="Century Gothic" pitchFamily="34" charset="0"/>
              </a:rPr>
              <a:t>. </a:t>
            </a:r>
          </a:p>
          <a:p>
            <a:r>
              <a:rPr lang="en-US" sz="2200" b="1" dirty="0">
                <a:latin typeface="Century Gothic" pitchFamily="34" charset="0"/>
              </a:rPr>
              <a:t>Citizenship by Naturalization/Law</a:t>
            </a:r>
            <a:r>
              <a:rPr lang="en-US" sz="2200" dirty="0">
                <a:latin typeface="Century Gothic" pitchFamily="34" charset="0"/>
              </a:rPr>
              <a:t>: is the legal process by which foreigners become citizens of another country.</a:t>
            </a:r>
          </a:p>
        </p:txBody>
      </p:sp>
    </p:spTree>
    <p:extLst>
      <p:ext uri="{BB962C8B-B14F-4D97-AF65-F5344CB8AC3E}">
        <p14:creationId xmlns:p14="http://schemas.microsoft.com/office/powerpoint/2010/main" val="77751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>
            <a:normAutofit/>
          </a:bodyPr>
          <a:lstStyle/>
          <a:p>
            <a:r>
              <a:rPr lang="en-US" sz="2200" dirty="0">
                <a:latin typeface="Century Gothic" pitchFamily="34" charset="0"/>
              </a:rPr>
              <a:t>The </a:t>
            </a:r>
            <a:r>
              <a:rPr lang="en-US" sz="2200" b="1" dirty="0">
                <a:latin typeface="Century Gothic" pitchFamily="34" charset="0"/>
              </a:rPr>
              <a:t>common sub-principles </a:t>
            </a:r>
            <a:r>
              <a:rPr lang="en-US" sz="2200" dirty="0">
                <a:latin typeface="Century Gothic" pitchFamily="34" charset="0"/>
              </a:rPr>
              <a:t>of acquiring citizenship through naturalization are the following. </a:t>
            </a:r>
            <a:r>
              <a:rPr lang="en-US" sz="2200" b="1" dirty="0">
                <a:latin typeface="Century Gothic" pitchFamily="34" charset="0"/>
              </a:rPr>
              <a:t>Political case (secession, merger and subjugation)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grant on application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marriage</a:t>
            </a:r>
            <a:r>
              <a:rPr lang="en-US" sz="2200" dirty="0">
                <a:latin typeface="Century Gothic" pitchFamily="34" charset="0"/>
              </a:rPr>
              <a:t>, l</a:t>
            </a:r>
            <a:r>
              <a:rPr lang="en-US" sz="2200" b="1" dirty="0">
                <a:latin typeface="Century Gothic" pitchFamily="34" charset="0"/>
              </a:rPr>
              <a:t>egitimatization/adoption</a:t>
            </a:r>
            <a:r>
              <a:rPr lang="en-US" sz="2200" dirty="0">
                <a:latin typeface="Century Gothic" pitchFamily="34" charset="0"/>
              </a:rPr>
              <a:t>, and </a:t>
            </a:r>
            <a:r>
              <a:rPr lang="en-US" sz="2200" b="1" dirty="0">
                <a:latin typeface="Century Gothic" pitchFamily="34" charset="0"/>
              </a:rPr>
              <a:t>reintegration/restoration.</a:t>
            </a:r>
            <a:endParaRPr lang="en-US" sz="2200" dirty="0">
              <a:latin typeface="Century Gothic" pitchFamily="34" charset="0"/>
            </a:endParaRPr>
          </a:p>
          <a:p>
            <a:pPr marL="0" indent="0" algn="ctr">
              <a:buNone/>
            </a:pPr>
            <a:r>
              <a:rPr lang="en-US" sz="2200" b="1" dirty="0">
                <a:latin typeface="Century Gothic" pitchFamily="34" charset="0"/>
              </a:rPr>
              <a:t>4.7.3.2. The Modes of Acquiring Ethiopian Citizenship</a:t>
            </a:r>
          </a:p>
          <a:p>
            <a:r>
              <a:rPr lang="en-US" sz="2200" b="1" dirty="0">
                <a:latin typeface="Century Gothic" pitchFamily="34" charset="0"/>
              </a:rPr>
              <a:t>Before the 1930, there wasn’t officially </a:t>
            </a:r>
            <a:r>
              <a:rPr lang="en-US" sz="2200" dirty="0">
                <a:latin typeface="Century Gothic" pitchFamily="34" charset="0"/>
              </a:rPr>
              <a:t>inscribed legal document that deals with citizenship. </a:t>
            </a:r>
            <a:r>
              <a:rPr lang="en-US" sz="2200" b="1" dirty="0">
                <a:latin typeface="Century Gothic" pitchFamily="34" charset="0"/>
              </a:rPr>
              <a:t>But in 1930 </a:t>
            </a:r>
            <a:r>
              <a:rPr lang="en-US" sz="2200" dirty="0">
                <a:latin typeface="Century Gothic" pitchFamily="34" charset="0"/>
              </a:rPr>
              <a:t>Ethiopia adopted a legal document named as </a:t>
            </a:r>
            <a:r>
              <a:rPr lang="en-US" sz="2200" b="1" dirty="0">
                <a:latin typeface="Century Gothic" pitchFamily="34" charset="0"/>
              </a:rPr>
              <a:t>“Ethiopian Nationality Law”</a:t>
            </a:r>
            <a:r>
              <a:rPr lang="en-US" sz="2200" dirty="0">
                <a:latin typeface="Century Gothic" pitchFamily="34" charset="0"/>
              </a:rPr>
              <a:t>. Recently, this nationality law has replaced by another legal document called </a:t>
            </a:r>
            <a:r>
              <a:rPr lang="en-US" sz="2200" b="1" dirty="0">
                <a:latin typeface="Century Gothic" pitchFamily="34" charset="0"/>
              </a:rPr>
              <a:t>“Ethiopian Nationality Proclamation NO. 378/2003” </a:t>
            </a:r>
            <a:r>
              <a:rPr lang="en-US" sz="2200" dirty="0">
                <a:latin typeface="Century Gothic" pitchFamily="34" charset="0"/>
              </a:rPr>
              <a:t>which was adopted in 2003 by the House of People’s Representatives. </a:t>
            </a:r>
          </a:p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1)Acquisition by Descent</a:t>
            </a:r>
            <a:r>
              <a:rPr lang="en-US" sz="2200" dirty="0">
                <a:latin typeface="Century Gothic" pitchFamily="34" charset="0"/>
              </a:rPr>
              <a:t>: “any person of either sex shall be an Ethiopian national where both or either parent is Ethiopian.” </a:t>
            </a:r>
            <a:r>
              <a:rPr lang="en-US" sz="2200" b="1" dirty="0">
                <a:latin typeface="Century Gothic" pitchFamily="34" charset="0"/>
              </a:rPr>
              <a:t>An infant who is found abandoned </a:t>
            </a:r>
            <a:r>
              <a:rPr lang="en-US" sz="2200" dirty="0">
                <a:latin typeface="Century Gothic" pitchFamily="34" charset="0"/>
              </a:rPr>
              <a:t>in Ethiopia shall be Ethiopian.</a:t>
            </a:r>
          </a:p>
          <a:p>
            <a:pPr marL="0" indent="0">
              <a:buNone/>
            </a:pPr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725894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10600" cy="5867400"/>
          </a:xfrm>
        </p:spPr>
        <p:txBody>
          <a:bodyPr>
            <a:noAutofit/>
          </a:bodyPr>
          <a:lstStyle/>
          <a:p>
            <a:r>
              <a:rPr lang="en-US" sz="1600" b="1" dirty="0">
                <a:latin typeface="Century Gothic" pitchFamily="34" charset="0"/>
              </a:rPr>
              <a:t>Birth place of a child is not a requirement to acquire Ethiopian nationality</a:t>
            </a:r>
            <a:r>
              <a:rPr lang="en-US" sz="1600" dirty="0">
                <a:latin typeface="Century Gothic" pitchFamily="34" charset="0"/>
              </a:rPr>
              <a:t>. </a:t>
            </a:r>
            <a:r>
              <a:rPr lang="en-US" sz="1600" b="1" dirty="0">
                <a:latin typeface="Century Gothic" pitchFamily="34" charset="0"/>
              </a:rPr>
              <a:t>Wherever a child was born</a:t>
            </a:r>
            <a:r>
              <a:rPr lang="en-US" sz="1600" dirty="0">
                <a:latin typeface="Century Gothic" pitchFamily="34" charset="0"/>
              </a:rPr>
              <a:t>, </a:t>
            </a:r>
            <a:r>
              <a:rPr lang="en-US" sz="1600" b="1" dirty="0">
                <a:latin typeface="Century Gothic" pitchFamily="34" charset="0"/>
              </a:rPr>
              <a:t>he/she has the right to attain Ethiopian citizenship</a:t>
            </a:r>
            <a:r>
              <a:rPr lang="en-US" sz="1600" dirty="0">
                <a:latin typeface="Century Gothic" pitchFamily="34" charset="0"/>
              </a:rPr>
              <a:t> if, and only if, </a:t>
            </a:r>
            <a:r>
              <a:rPr lang="en-US" sz="1600" b="1" dirty="0">
                <a:latin typeface="Century Gothic" pitchFamily="34" charset="0"/>
              </a:rPr>
              <a:t>he/she is born from an Ethiopian father or mother</a:t>
            </a:r>
            <a:r>
              <a:rPr lang="en-US" sz="1600" dirty="0">
                <a:latin typeface="Century Gothic" pitchFamily="34" charset="0"/>
              </a:rPr>
              <a:t> or both Ethiopian parents.</a:t>
            </a:r>
          </a:p>
          <a:p>
            <a:pPr marL="0" indent="0">
              <a:buNone/>
            </a:pPr>
            <a:r>
              <a:rPr lang="en-US" sz="1600" b="1" dirty="0">
                <a:latin typeface="Century Gothic" pitchFamily="34" charset="0"/>
              </a:rPr>
              <a:t>2)Acquisition by Law (Naturalization)</a:t>
            </a:r>
            <a:r>
              <a:rPr lang="en-US" sz="1600" dirty="0">
                <a:latin typeface="Century Gothic" pitchFamily="34" charset="0"/>
              </a:rPr>
              <a:t>: </a:t>
            </a:r>
          </a:p>
          <a:p>
            <a:pPr marL="457200" indent="-457200">
              <a:buAutoNum type="alphaLcParenR"/>
            </a:pPr>
            <a:r>
              <a:rPr lang="en-US" sz="1600" b="1" dirty="0">
                <a:latin typeface="Century Gothic" pitchFamily="34" charset="0"/>
              </a:rPr>
              <a:t>Grant on Application (registration</a:t>
            </a:r>
            <a:r>
              <a:rPr lang="en-US" sz="1600" dirty="0">
                <a:latin typeface="Century Gothic" pitchFamily="34" charset="0"/>
              </a:rPr>
              <a:t>) happens when an </a:t>
            </a:r>
            <a:r>
              <a:rPr lang="en-US" sz="1600" b="1" dirty="0">
                <a:latin typeface="Century Gothic" pitchFamily="34" charset="0"/>
              </a:rPr>
              <a:t>alien requests a host state to be granted citizenship </a:t>
            </a:r>
            <a:r>
              <a:rPr lang="en-US" sz="1600" dirty="0">
                <a:latin typeface="Century Gothic" pitchFamily="34" charset="0"/>
              </a:rPr>
              <a:t>status of the country in question. The common requirements are applicant’s </a:t>
            </a:r>
            <a:r>
              <a:rPr lang="en-US" sz="1600" b="1" dirty="0">
                <a:latin typeface="Century Gothic" pitchFamily="34" charset="0"/>
              </a:rPr>
              <a:t>age, length of residence in the host country, criminal conviction, income and moral character</a:t>
            </a:r>
            <a:r>
              <a:rPr lang="en-US" sz="1600" dirty="0">
                <a:latin typeface="Century Gothic" pitchFamily="34" charset="0"/>
              </a:rPr>
              <a:t>.</a:t>
            </a:r>
          </a:p>
          <a:p>
            <a:pPr marL="0" indent="0">
              <a:buNone/>
            </a:pPr>
            <a:r>
              <a:rPr lang="en-US" sz="1600" dirty="0">
                <a:latin typeface="Century Gothic" pitchFamily="34" charset="0"/>
              </a:rPr>
              <a:t>an applicant shall get Ethiopian nationality if, and only if, he/she </a:t>
            </a:r>
          </a:p>
          <a:p>
            <a:pPr marL="457200" indent="-457200">
              <a:buAutoNum type="arabicParenBoth"/>
            </a:pPr>
            <a:r>
              <a:rPr lang="en-US" sz="1600" dirty="0">
                <a:latin typeface="Century Gothic" pitchFamily="34" charset="0"/>
              </a:rPr>
              <a:t>reach the age of majority, 18 years; </a:t>
            </a:r>
          </a:p>
          <a:p>
            <a:pPr marL="457200" indent="-457200">
              <a:buAutoNum type="arabicParenBoth"/>
            </a:pPr>
            <a:r>
              <a:rPr lang="en-US" sz="1600" dirty="0">
                <a:latin typeface="Century Gothic" pitchFamily="34" charset="0"/>
              </a:rPr>
              <a:t> lived in Ethiopia for a total of at least four years; </a:t>
            </a:r>
          </a:p>
          <a:p>
            <a:pPr marL="457200" indent="-457200">
              <a:buAutoNum type="arabicParenBoth"/>
            </a:pPr>
            <a:r>
              <a:rPr lang="en-US" sz="1600" dirty="0">
                <a:latin typeface="Century Gothic" pitchFamily="34" charset="0"/>
              </a:rPr>
              <a:t>has sufficient and lawful source of income (economically self-reliant); </a:t>
            </a:r>
          </a:p>
          <a:p>
            <a:pPr marL="457200" indent="-457200">
              <a:buAutoNum type="arabicParenBoth"/>
            </a:pPr>
            <a:r>
              <a:rPr lang="en-US" sz="1600" dirty="0">
                <a:latin typeface="Century Gothic" pitchFamily="34" charset="0"/>
              </a:rPr>
              <a:t>is able to communicate in any of the indigenous languages spoken in Ethiopia; </a:t>
            </a:r>
          </a:p>
          <a:p>
            <a:pPr marL="457200" indent="-457200">
              <a:buAutoNum type="arabicParenBoth"/>
            </a:pPr>
            <a:r>
              <a:rPr lang="en-US" sz="1600" dirty="0">
                <a:latin typeface="Century Gothic" pitchFamily="34" charset="0"/>
              </a:rPr>
              <a:t>has a good character; </a:t>
            </a:r>
          </a:p>
          <a:p>
            <a:pPr marL="457200" indent="-457200">
              <a:buAutoNum type="arabicParenBoth"/>
            </a:pPr>
            <a:r>
              <a:rPr lang="en-US" sz="1600" dirty="0">
                <a:latin typeface="Century Gothic" pitchFamily="34" charset="0"/>
              </a:rPr>
              <a:t>has not recorded criminal conviction; </a:t>
            </a:r>
          </a:p>
          <a:p>
            <a:pPr marL="457200" indent="-457200">
              <a:buAutoNum type="arabicParenBoth"/>
            </a:pPr>
            <a:r>
              <a:rPr lang="en-US" sz="1600" dirty="0">
                <a:latin typeface="Century Gothic" pitchFamily="34" charset="0"/>
              </a:rPr>
              <a:t>has been released from his/her previous nationality or the possibility of obtaining such a release upon the acquisition of Ethiopian nationality or that he/she is a stateless person; and </a:t>
            </a:r>
          </a:p>
          <a:p>
            <a:pPr marL="457200" indent="-457200">
              <a:buAutoNum type="arabicParenBoth"/>
            </a:pPr>
            <a:r>
              <a:rPr lang="en-US" sz="1600" dirty="0">
                <a:latin typeface="Century Gothic" pitchFamily="34" charset="0"/>
              </a:rPr>
              <a:t>takes the oath of allegiance indicated in Article 12 of the proclamation: “I-----, solemnly affirm that I will be a loyal national of the federal democratic republic of Ethiopia and be faithful to its constitution”. </a:t>
            </a:r>
          </a:p>
        </p:txBody>
      </p:sp>
    </p:spTree>
    <p:extLst>
      <p:ext uri="{BB962C8B-B14F-4D97-AF65-F5344CB8AC3E}">
        <p14:creationId xmlns:p14="http://schemas.microsoft.com/office/powerpoint/2010/main" val="5022438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111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609600"/>
            <a:ext cx="8686800" cy="6019800"/>
          </a:xfrm>
        </p:spPr>
        <p:txBody>
          <a:bodyPr>
            <a:normAutofit/>
          </a:bodyPr>
          <a:lstStyle/>
          <a:p>
            <a:r>
              <a:rPr lang="en-US" sz="2200" b="1" dirty="0">
                <a:latin typeface="Century Gothic" pitchFamily="34" charset="0"/>
              </a:rPr>
              <a:t>b) Cases of Marriage</a:t>
            </a:r>
            <a:r>
              <a:rPr lang="en-US" sz="2200" dirty="0">
                <a:latin typeface="Century Gothic" pitchFamily="34" charset="0"/>
              </a:rPr>
              <a:t>: </a:t>
            </a:r>
            <a:r>
              <a:rPr lang="en-US" sz="2200" b="1" dirty="0">
                <a:latin typeface="Century Gothic" pitchFamily="34" charset="0"/>
              </a:rPr>
              <a:t>One</a:t>
            </a:r>
            <a:r>
              <a:rPr lang="en-US" sz="2200" dirty="0">
                <a:latin typeface="Century Gothic" pitchFamily="34" charset="0"/>
              </a:rPr>
              <a:t>, the  marriage  shall be thru in  accordance  with  the  laws  of  Ethiopia  or  the  State where the marriage is contracted; </a:t>
            </a:r>
            <a:r>
              <a:rPr lang="en-US" sz="2200" b="1" dirty="0">
                <a:latin typeface="Century Gothic" pitchFamily="34" charset="0"/>
              </a:rPr>
              <a:t>second</a:t>
            </a:r>
            <a:r>
              <a:rPr lang="en-US" sz="2200" dirty="0">
                <a:latin typeface="Century Gothic" pitchFamily="34" charset="0"/>
              </a:rPr>
              <a:t>, the marriage shall lapse at least for two years; </a:t>
            </a:r>
            <a:r>
              <a:rPr lang="en-US" sz="2200" b="1" dirty="0">
                <a:latin typeface="Century Gothic" pitchFamily="34" charset="0"/>
              </a:rPr>
              <a:t>third</a:t>
            </a:r>
            <a:r>
              <a:rPr lang="en-US" sz="2200" dirty="0">
                <a:latin typeface="Century Gothic" pitchFamily="34" charset="0"/>
              </a:rPr>
              <a:t>, the alien married to an Ethiopian citizen have to live  in  Ethiopian  for  at  least  one  year  preceding  the  submission  of  the application; and </a:t>
            </a:r>
            <a:r>
              <a:rPr lang="en-US" sz="2200" b="1" dirty="0">
                <a:latin typeface="Century Gothic" pitchFamily="34" charset="0"/>
              </a:rPr>
              <a:t>fourth</a:t>
            </a:r>
            <a:r>
              <a:rPr lang="en-US" sz="2200" dirty="0">
                <a:latin typeface="Century Gothic" pitchFamily="34" charset="0"/>
              </a:rPr>
              <a:t>, the alien have to reach the age of majority, be a morally good person, and lastly take the oath of allegiance stated under Article 12 of the proclamation.</a:t>
            </a:r>
          </a:p>
          <a:p>
            <a:r>
              <a:rPr lang="en-US" sz="2200" b="1" dirty="0">
                <a:latin typeface="Century Gothic" pitchFamily="34" charset="0"/>
              </a:rPr>
              <a:t>C)Cases of Adoption (Legitimating</a:t>
            </a:r>
            <a:r>
              <a:rPr lang="en-US" sz="2200" dirty="0">
                <a:latin typeface="Century Gothic" pitchFamily="34" charset="0"/>
              </a:rPr>
              <a:t>): a child adopted by and grown under the caretaker of Ethiopian citizen has the right to acquire Ethiopian citizenship.</a:t>
            </a:r>
          </a:p>
          <a:p>
            <a:r>
              <a:rPr lang="en-US" sz="2200" b="1" dirty="0">
                <a:latin typeface="Century Gothic" pitchFamily="34" charset="0"/>
              </a:rPr>
              <a:t>D)Citizenship by Special Cases</a:t>
            </a:r>
            <a:r>
              <a:rPr lang="en-US" sz="2200" dirty="0">
                <a:latin typeface="Century Gothic" pitchFamily="34" charset="0"/>
              </a:rPr>
              <a:t>: he/she is </a:t>
            </a:r>
            <a:r>
              <a:rPr lang="en-US" sz="2200" b="1" dirty="0">
                <a:latin typeface="Century Gothic" pitchFamily="34" charset="0"/>
              </a:rPr>
              <a:t>not required </a:t>
            </a:r>
            <a:r>
              <a:rPr lang="en-US" sz="2200" dirty="0">
                <a:latin typeface="Century Gothic" pitchFamily="34" charset="0"/>
              </a:rPr>
              <a:t>to live in Ethiopia for a total of four years and </a:t>
            </a:r>
            <a:r>
              <a:rPr lang="en-US" sz="2200" b="1" dirty="0">
                <a:latin typeface="Century Gothic" pitchFamily="34" charset="0"/>
              </a:rPr>
              <a:t>may lack the ability to communicate</a:t>
            </a:r>
            <a:r>
              <a:rPr lang="en-US" sz="2200" dirty="0">
                <a:latin typeface="Century Gothic" pitchFamily="34" charset="0"/>
              </a:rPr>
              <a:t> in any of the languages spoken in Ethiopia.</a:t>
            </a:r>
          </a:p>
        </p:txBody>
      </p:sp>
    </p:spTree>
    <p:extLst>
      <p:ext uri="{BB962C8B-B14F-4D97-AF65-F5344CB8AC3E}">
        <p14:creationId xmlns:p14="http://schemas.microsoft.com/office/powerpoint/2010/main" val="29194092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4873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>
            <a:normAutofit fontScale="92500"/>
          </a:bodyPr>
          <a:lstStyle/>
          <a:p>
            <a:r>
              <a:rPr lang="en-US" sz="2200" b="1" dirty="0">
                <a:latin typeface="Century Gothic" pitchFamily="34" charset="0"/>
              </a:rPr>
              <a:t>D)Re-Admission to Ethiopian Nationality (Reintegration/Restoration) </a:t>
            </a:r>
            <a:r>
              <a:rPr lang="en-US" sz="2200" dirty="0">
                <a:latin typeface="Century Gothic" pitchFamily="34" charset="0"/>
              </a:rPr>
              <a:t>the person could be readmitted to Ethiopian nationality </a:t>
            </a:r>
            <a:r>
              <a:rPr lang="en-US" sz="2200" b="1" dirty="0">
                <a:latin typeface="Century Gothic" pitchFamily="34" charset="0"/>
              </a:rPr>
              <a:t>if he/she applies to the Security, Immigration and Refugee Affairs Authority </a:t>
            </a:r>
            <a:r>
              <a:rPr lang="en-US" sz="2200" dirty="0">
                <a:latin typeface="Century Gothic" pitchFamily="34" charset="0"/>
              </a:rPr>
              <a:t>for re-admission. In addition, </a:t>
            </a:r>
            <a:r>
              <a:rPr lang="en-US" sz="2200" b="1" dirty="0">
                <a:latin typeface="Century Gothic" pitchFamily="34" charset="0"/>
              </a:rPr>
              <a:t>he/she has to return and domiciled in Ethiopia and renounces his foreign nationality</a:t>
            </a:r>
            <a:r>
              <a:rPr lang="en-US" sz="2200" dirty="0">
                <a:latin typeface="Century Gothic" pitchFamily="34" charset="0"/>
              </a:rPr>
              <a:t> to get back Ethiopian nationality</a:t>
            </a:r>
            <a:r>
              <a:rPr lang="en-US" sz="2200" b="1" dirty="0">
                <a:latin typeface="Century Gothic" pitchFamily="34" charset="0"/>
              </a:rPr>
              <a:t>.</a:t>
            </a:r>
          </a:p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              4.7.3.3. Dual Citizenship</a:t>
            </a:r>
          </a:p>
          <a:p>
            <a:r>
              <a:rPr lang="en-US" sz="2200" b="1" dirty="0">
                <a:latin typeface="Century Gothic" pitchFamily="34" charset="0"/>
              </a:rPr>
              <a:t>Dual citizenship </a:t>
            </a:r>
            <a:r>
              <a:rPr lang="en-US" sz="2200" dirty="0">
                <a:latin typeface="Century Gothic" pitchFamily="34" charset="0"/>
              </a:rPr>
              <a:t>is the condition of </a:t>
            </a:r>
            <a:r>
              <a:rPr lang="en-US" sz="2200" b="1" dirty="0">
                <a:latin typeface="Century Gothic" pitchFamily="34" charset="0"/>
              </a:rPr>
              <a:t>being a citizen of two nations. </a:t>
            </a:r>
            <a:r>
              <a:rPr lang="en-US" sz="2200" dirty="0">
                <a:latin typeface="Century Gothic" pitchFamily="34" charset="0"/>
              </a:rPr>
              <a:t>Of course, a person may acquire </a:t>
            </a:r>
            <a:r>
              <a:rPr lang="en-US" sz="2200" b="1" dirty="0">
                <a:latin typeface="Century Gothic" pitchFamily="34" charset="0"/>
              </a:rPr>
              <a:t>more than two </a:t>
            </a:r>
            <a:r>
              <a:rPr lang="en-US" sz="2200" dirty="0">
                <a:latin typeface="Century Gothic" pitchFamily="34" charset="0"/>
              </a:rPr>
              <a:t>States which is called </a:t>
            </a:r>
            <a:r>
              <a:rPr lang="en-US" sz="2200" b="1" dirty="0">
                <a:latin typeface="Century Gothic" pitchFamily="34" charset="0"/>
              </a:rPr>
              <a:t>multiple citizenship</a:t>
            </a:r>
            <a:r>
              <a:rPr lang="en-US" sz="2200" dirty="0">
                <a:latin typeface="Century Gothic" pitchFamily="34" charset="0"/>
              </a:rPr>
              <a:t>. Duality/multiplicity arises because of </a:t>
            </a:r>
            <a:r>
              <a:rPr lang="en-US" sz="2200" b="1" dirty="0">
                <a:latin typeface="Century Gothic" pitchFamily="34" charset="0"/>
              </a:rPr>
              <a:t>the clash among </a:t>
            </a:r>
            <a:r>
              <a:rPr lang="en-US" sz="2200" dirty="0">
                <a:latin typeface="Century Gothic" pitchFamily="34" charset="0"/>
              </a:rPr>
              <a:t>the Jus Soli, Jus </a:t>
            </a:r>
            <a:r>
              <a:rPr lang="en-US" sz="2200" dirty="0" err="1">
                <a:latin typeface="Century Gothic" pitchFamily="34" charset="0"/>
              </a:rPr>
              <a:t>Sanguini</a:t>
            </a:r>
            <a:r>
              <a:rPr lang="en-US" sz="2200" dirty="0">
                <a:latin typeface="Century Gothic" pitchFamily="34" charset="0"/>
              </a:rPr>
              <a:t> and naturalization. </a:t>
            </a:r>
          </a:p>
          <a:p>
            <a:r>
              <a:rPr lang="en-US" sz="2200" dirty="0">
                <a:latin typeface="Century Gothic" pitchFamily="34" charset="0"/>
              </a:rPr>
              <a:t>Ethiopia prohibits its citizens to have dual citizenship. </a:t>
            </a:r>
          </a:p>
          <a:p>
            <a:r>
              <a:rPr lang="en-US" sz="2200" dirty="0">
                <a:latin typeface="Century Gothic" pitchFamily="34" charset="0"/>
              </a:rPr>
              <a:t>a person who retains another country’s citizenship or voluntary renounces his Ethiopian nationality </a:t>
            </a:r>
            <a:r>
              <a:rPr lang="en-US" sz="2200" b="1" dirty="0">
                <a:latin typeface="Century Gothic" pitchFamily="34" charset="0"/>
              </a:rPr>
              <a:t>may not be allowed to release his/her Ethiopian citizenship</a:t>
            </a:r>
            <a:r>
              <a:rPr lang="en-US" sz="2200" dirty="0">
                <a:latin typeface="Century Gothic" pitchFamily="34" charset="0"/>
              </a:rPr>
              <a:t> if he/she </a:t>
            </a:r>
            <a:r>
              <a:rPr lang="en-US" sz="2200" b="1" dirty="0">
                <a:latin typeface="Century Gothic" pitchFamily="34" charset="0"/>
              </a:rPr>
              <a:t>hasn’t discharged his/her outstanding national obligations </a:t>
            </a:r>
            <a:r>
              <a:rPr lang="en-US" sz="2200" dirty="0">
                <a:latin typeface="Century Gothic" pitchFamily="34" charset="0"/>
              </a:rPr>
              <a:t>and/or has </a:t>
            </a:r>
            <a:r>
              <a:rPr lang="en-US" sz="2200" b="1" dirty="0">
                <a:latin typeface="Century Gothic" pitchFamily="34" charset="0"/>
              </a:rPr>
              <a:t>been acquitted or served the penalty for the crime </a:t>
            </a:r>
            <a:r>
              <a:rPr lang="en-US" sz="2200" dirty="0">
                <a:latin typeface="Century Gothic" pitchFamily="34" charset="0"/>
              </a:rPr>
              <a:t>he/she accused of or convicted. which is called </a:t>
            </a:r>
            <a:r>
              <a:rPr lang="en-US" sz="2200" b="1" dirty="0">
                <a:latin typeface="Century Gothic" pitchFamily="34" charset="0"/>
              </a:rPr>
              <a:t>indelible allegiance</a:t>
            </a:r>
            <a:r>
              <a:rPr lang="en-US" sz="2200" dirty="0">
                <a:latin typeface="Century Gothic" pitchFamily="34" charset="0"/>
              </a:rPr>
              <a:t>.</a:t>
            </a:r>
          </a:p>
          <a:p>
            <a:endParaRPr lang="en-US" sz="2200" dirty="0">
              <a:latin typeface="Century Gothic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429605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274638"/>
            <a:ext cx="8610600" cy="4111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4.7.4.	Ways of Loosing Citizenship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762000"/>
            <a:ext cx="8686800" cy="5867400"/>
          </a:xfrm>
        </p:spPr>
        <p:txBody>
          <a:bodyPr>
            <a:normAutofit lnSpcReduction="10000"/>
          </a:bodyPr>
          <a:lstStyle/>
          <a:p>
            <a:r>
              <a:rPr lang="en-US" sz="2200" dirty="0">
                <a:latin typeface="Century Gothic" pitchFamily="34" charset="0"/>
              </a:rPr>
              <a:t>The primary rational </a:t>
            </a:r>
            <a:r>
              <a:rPr lang="en-US" sz="2200" b="1" dirty="0">
                <a:latin typeface="Century Gothic" pitchFamily="34" charset="0"/>
              </a:rPr>
              <a:t>for loss of citizenship </a:t>
            </a:r>
            <a:r>
              <a:rPr lang="en-US" sz="2200" dirty="0">
                <a:latin typeface="Century Gothic" pitchFamily="34" charset="0"/>
              </a:rPr>
              <a:t>is the </a:t>
            </a:r>
            <a:r>
              <a:rPr lang="en-US" sz="2200" b="1" dirty="0">
                <a:latin typeface="Century Gothic" pitchFamily="34" charset="0"/>
              </a:rPr>
              <a:t>absence of a genuine link with the state</a:t>
            </a:r>
            <a:r>
              <a:rPr lang="en-US" sz="2200" dirty="0">
                <a:latin typeface="Century Gothic" pitchFamily="34" charset="0"/>
              </a:rPr>
              <a:t>.</a:t>
            </a:r>
          </a:p>
          <a:p>
            <a:r>
              <a:rPr lang="en-US" sz="2200" dirty="0">
                <a:latin typeface="Century Gothic" pitchFamily="34" charset="0"/>
              </a:rPr>
              <a:t>Many citizenship laws also provide for loss </a:t>
            </a:r>
            <a:r>
              <a:rPr lang="en-US" sz="2200" b="1" dirty="0">
                <a:latin typeface="Century Gothic" pitchFamily="34" charset="0"/>
              </a:rPr>
              <a:t>if there has been fraud in the course of acquiring citizenship</a:t>
            </a:r>
            <a:r>
              <a:rPr lang="en-US" sz="2200" dirty="0">
                <a:latin typeface="Century Gothic" pitchFamily="34" charset="0"/>
              </a:rPr>
              <a:t>. </a:t>
            </a:r>
          </a:p>
          <a:p>
            <a:r>
              <a:rPr lang="en-US" sz="2200" dirty="0">
                <a:latin typeface="Century Gothic" pitchFamily="34" charset="0"/>
              </a:rPr>
              <a:t>in cases </a:t>
            </a:r>
            <a:r>
              <a:rPr lang="en-US" sz="2200" b="1" dirty="0">
                <a:latin typeface="Century Gothic" pitchFamily="34" charset="0"/>
              </a:rPr>
              <a:t>where their behavior is considered to demonstrate disloyalty towards the state</a:t>
            </a:r>
            <a:r>
              <a:rPr lang="en-US" sz="2200" dirty="0">
                <a:latin typeface="Century Gothic" pitchFamily="34" charset="0"/>
              </a:rPr>
              <a:t>.</a:t>
            </a:r>
          </a:p>
          <a:p>
            <a:r>
              <a:rPr lang="en-US" sz="2200" b="1" dirty="0" err="1">
                <a:latin typeface="Century Gothic" pitchFamily="34" charset="0"/>
              </a:rPr>
              <a:t>Aleinik</a:t>
            </a:r>
            <a:r>
              <a:rPr lang="en-US" sz="2200" b="1" dirty="0">
                <a:latin typeface="Century Gothic" pitchFamily="34" charset="0"/>
              </a:rPr>
              <a:t> off </a:t>
            </a:r>
            <a:r>
              <a:rPr lang="en-US" sz="2200" dirty="0">
                <a:latin typeface="Century Gothic" pitchFamily="34" charset="0"/>
              </a:rPr>
              <a:t>put </a:t>
            </a:r>
            <a:r>
              <a:rPr lang="en-US" sz="2200" b="1" dirty="0">
                <a:latin typeface="Century Gothic" pitchFamily="34" charset="0"/>
              </a:rPr>
              <a:t>denationalization</a:t>
            </a:r>
            <a:r>
              <a:rPr lang="en-US" sz="2200" dirty="0">
                <a:latin typeface="Century Gothic" pitchFamily="34" charset="0"/>
              </a:rPr>
              <a:t> grounds into </a:t>
            </a:r>
            <a:r>
              <a:rPr lang="en-US" sz="2200" b="1" dirty="0">
                <a:latin typeface="Century Gothic" pitchFamily="34" charset="0"/>
              </a:rPr>
              <a:t>three categories</a:t>
            </a:r>
            <a:r>
              <a:rPr lang="en-US" sz="2200" dirty="0">
                <a:latin typeface="Century Gothic" pitchFamily="34" charset="0"/>
              </a:rPr>
              <a:t>: </a:t>
            </a:r>
            <a:r>
              <a:rPr lang="en-US" sz="2200" b="1" dirty="0">
                <a:latin typeface="Century Gothic" pitchFamily="34" charset="0"/>
              </a:rPr>
              <a:t>allegiance (</a:t>
            </a:r>
            <a:r>
              <a:rPr lang="en-US" sz="2200" dirty="0">
                <a:latin typeface="Century Gothic" pitchFamily="34" charset="0"/>
              </a:rPr>
              <a:t>treason, apathy or unconcern about the fate of the nation</a:t>
            </a:r>
            <a:r>
              <a:rPr lang="en-US" sz="2200" b="1" dirty="0">
                <a:latin typeface="Century Gothic" pitchFamily="34" charset="0"/>
              </a:rPr>
              <a:t>)</a:t>
            </a:r>
            <a:r>
              <a:rPr lang="en-US" sz="2200" dirty="0">
                <a:latin typeface="Century Gothic" pitchFamily="34" charset="0"/>
              </a:rPr>
              <a:t>, punishment(denying citizenship right</a:t>
            </a:r>
            <a:r>
              <a:rPr lang="en-US" sz="2200" b="1" dirty="0">
                <a:latin typeface="Century Gothic" pitchFamily="34" charset="0"/>
              </a:rPr>
              <a:t>)</a:t>
            </a:r>
            <a:r>
              <a:rPr lang="en-US" sz="2200" dirty="0">
                <a:latin typeface="Century Gothic" pitchFamily="34" charset="0"/>
              </a:rPr>
              <a:t>, and </a:t>
            </a:r>
            <a:r>
              <a:rPr lang="en-US" sz="2200" b="1" dirty="0">
                <a:latin typeface="Century Gothic" pitchFamily="34" charset="0"/>
              </a:rPr>
              <a:t>public order (t</a:t>
            </a:r>
            <a:r>
              <a:rPr lang="en-US" sz="2200" dirty="0">
                <a:latin typeface="Century Gothic" pitchFamily="34" charset="0"/>
              </a:rPr>
              <a:t>hreat to public order, dangerous to national security or who embroil the state in foreign controversies).</a:t>
            </a:r>
          </a:p>
          <a:p>
            <a:r>
              <a:rPr lang="en-US" sz="2200" dirty="0">
                <a:latin typeface="Century Gothic" pitchFamily="34" charset="0"/>
              </a:rPr>
              <a:t>Generally, the </a:t>
            </a:r>
            <a:r>
              <a:rPr lang="en-US" sz="2200" b="1" dirty="0">
                <a:latin typeface="Century Gothic" pitchFamily="34" charset="0"/>
              </a:rPr>
              <a:t>commonly ways of losing citizenship </a:t>
            </a:r>
            <a:r>
              <a:rPr lang="en-US" sz="2200" dirty="0">
                <a:latin typeface="Century Gothic" pitchFamily="34" charset="0"/>
              </a:rPr>
              <a:t>are </a:t>
            </a:r>
            <a:r>
              <a:rPr lang="en-US" sz="2200" b="1" dirty="0">
                <a:latin typeface="Century Gothic" pitchFamily="34" charset="0"/>
              </a:rPr>
              <a:t>deprivation, renunciation, lapse/expiration and substitution</a:t>
            </a:r>
            <a:r>
              <a:rPr lang="en-US" sz="2200" dirty="0">
                <a:latin typeface="Century Gothic" pitchFamily="34" charset="0"/>
              </a:rPr>
              <a:t>.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200" b="1" dirty="0">
                <a:latin typeface="Century Gothic" pitchFamily="34" charset="0"/>
              </a:rPr>
              <a:t>Deprivation</a:t>
            </a:r>
            <a:r>
              <a:rPr lang="en-US" sz="2200" dirty="0">
                <a:latin typeface="Century Gothic" pitchFamily="34" charset="0"/>
              </a:rPr>
              <a:t> is an </a:t>
            </a:r>
            <a:r>
              <a:rPr lang="en-US" sz="2200" b="1" dirty="0">
                <a:latin typeface="Century Gothic" pitchFamily="34" charset="0"/>
              </a:rPr>
              <a:t>involuntary loss of citizenship </a:t>
            </a:r>
            <a:r>
              <a:rPr lang="en-US" sz="2200" dirty="0">
                <a:latin typeface="Century Gothic" pitchFamily="34" charset="0"/>
              </a:rPr>
              <a:t>which arises while </a:t>
            </a:r>
            <a:r>
              <a:rPr lang="en-US" sz="2200" b="1" dirty="0">
                <a:latin typeface="Century Gothic" pitchFamily="34" charset="0"/>
              </a:rPr>
              <a:t>government authorities or court take a decision </a:t>
            </a:r>
            <a:r>
              <a:rPr lang="en-US" sz="2200" dirty="0">
                <a:latin typeface="Century Gothic" pitchFamily="34" charset="0"/>
              </a:rPr>
              <a:t>to nullify an individual’s citizenship. </a:t>
            </a:r>
          </a:p>
        </p:txBody>
      </p:sp>
    </p:spTree>
    <p:extLst>
      <p:ext uri="{BB962C8B-B14F-4D97-AF65-F5344CB8AC3E}">
        <p14:creationId xmlns:p14="http://schemas.microsoft.com/office/powerpoint/2010/main" val="14715613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610600" cy="563562"/>
          </a:xfrm>
        </p:spPr>
        <p:txBody>
          <a:bodyPr>
            <a:noAutofit/>
          </a:bodyPr>
          <a:lstStyle/>
          <a:p>
            <a:r>
              <a:rPr lang="en-US" sz="2800" b="1" dirty="0">
                <a:latin typeface="Century Gothic" pitchFamily="34" charset="0"/>
              </a:rPr>
              <a:t>Continued…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838200"/>
            <a:ext cx="8686800" cy="5715000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2. Lapse/expiration</a:t>
            </a:r>
            <a:r>
              <a:rPr lang="en-US" sz="2200" dirty="0">
                <a:latin typeface="Century Gothic" pitchFamily="34" charset="0"/>
              </a:rPr>
              <a:t> :-is </a:t>
            </a:r>
            <a:r>
              <a:rPr lang="en-US" sz="2200" b="1" dirty="0">
                <a:latin typeface="Century Gothic" pitchFamily="34" charset="0"/>
              </a:rPr>
              <a:t>not applicable </a:t>
            </a:r>
            <a:r>
              <a:rPr lang="en-US" sz="2200" dirty="0">
                <a:latin typeface="Century Gothic" pitchFamily="34" charset="0"/>
              </a:rPr>
              <a:t>to Ethiopia. a person loses his/her citizenship </a:t>
            </a:r>
            <a:r>
              <a:rPr lang="en-US" sz="2200" b="1" dirty="0">
                <a:latin typeface="Century Gothic" pitchFamily="34" charset="0"/>
              </a:rPr>
              <a:t>because of his/her permanent residence or long term residence abroad beyond the number of years permitted by the country in question</a:t>
            </a:r>
            <a:r>
              <a:rPr lang="en-US" sz="2200" dirty="0">
                <a:latin typeface="Century Gothic" pitchFamily="34" charset="0"/>
              </a:rPr>
              <a:t>.</a:t>
            </a:r>
            <a:r>
              <a:rPr lang="en-US" sz="2200" b="1" dirty="0">
                <a:latin typeface="Century Gothic" pitchFamily="34" charset="0"/>
              </a:rPr>
              <a:t> </a:t>
            </a:r>
            <a:endParaRPr lang="en-US" sz="2200" dirty="0">
              <a:latin typeface="Century Gothic" pitchFamily="34" charset="0"/>
            </a:endParaRPr>
          </a:p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3. Renunciation</a:t>
            </a:r>
            <a:r>
              <a:rPr lang="en-US" sz="2200" dirty="0">
                <a:latin typeface="Century Gothic" pitchFamily="34" charset="0"/>
              </a:rPr>
              <a:t> is the voluntary way of losing citizenship.</a:t>
            </a:r>
          </a:p>
          <a:p>
            <a:pPr marL="0" indent="0">
              <a:buNone/>
            </a:pPr>
            <a:r>
              <a:rPr lang="en-US" sz="2200" b="1" dirty="0">
                <a:latin typeface="Century Gothic" pitchFamily="34" charset="0"/>
              </a:rPr>
              <a:t>4</a:t>
            </a:r>
            <a:r>
              <a:rPr lang="en-US" sz="2200" dirty="0">
                <a:latin typeface="Century Gothic" pitchFamily="34" charset="0"/>
              </a:rPr>
              <a:t>, </a:t>
            </a:r>
            <a:r>
              <a:rPr lang="en-US" sz="2200" b="1" dirty="0">
                <a:latin typeface="Century Gothic" pitchFamily="34" charset="0"/>
              </a:rPr>
              <a:t>Substitution</a:t>
            </a:r>
            <a:r>
              <a:rPr lang="en-US" sz="2200" dirty="0">
                <a:latin typeface="Century Gothic" pitchFamily="34" charset="0"/>
              </a:rPr>
              <a:t>: when a particular territory is annexed by another state.</a:t>
            </a:r>
          </a:p>
          <a:p>
            <a:r>
              <a:rPr lang="en-US" sz="2200" b="1" dirty="0">
                <a:latin typeface="Century Gothic" pitchFamily="34" charset="0"/>
              </a:rPr>
              <a:t>Generally</a:t>
            </a:r>
            <a:r>
              <a:rPr lang="en-US" sz="2200" dirty="0">
                <a:latin typeface="Century Gothic" pitchFamily="34" charset="0"/>
              </a:rPr>
              <a:t>, an </a:t>
            </a:r>
            <a:r>
              <a:rPr lang="en-US" sz="2200" b="1" dirty="0">
                <a:latin typeface="Century Gothic" pitchFamily="34" charset="0"/>
              </a:rPr>
              <a:t>Ethiopian citizen can lose </a:t>
            </a:r>
            <a:r>
              <a:rPr lang="en-US" sz="2200" dirty="0">
                <a:latin typeface="Century Gothic" pitchFamily="34" charset="0"/>
              </a:rPr>
              <a:t>his/her Ethiopian nationality through </a:t>
            </a:r>
            <a:r>
              <a:rPr lang="en-US" sz="2200" b="1" dirty="0">
                <a:latin typeface="Century Gothic" pitchFamily="34" charset="0"/>
              </a:rPr>
              <a:t>renunciation and upon acquisition of other country’s nationality</a:t>
            </a:r>
            <a:r>
              <a:rPr lang="en-US" sz="2200" dirty="0">
                <a:latin typeface="Century Gothic" pitchFamily="34" charset="0"/>
              </a:rPr>
              <a:t>. </a:t>
            </a:r>
          </a:p>
          <a:p>
            <a:pPr marL="0" indent="0" algn="ctr">
              <a:buNone/>
            </a:pPr>
            <a:r>
              <a:rPr lang="en-US" sz="2200" b="1" dirty="0">
                <a:latin typeface="Century Gothic" pitchFamily="34" charset="0"/>
              </a:rPr>
              <a:t>4.7.4.1. Statelessness</a:t>
            </a:r>
          </a:p>
          <a:p>
            <a:r>
              <a:rPr lang="en-US" sz="2200" b="1" dirty="0">
                <a:latin typeface="Century Gothic" pitchFamily="34" charset="0"/>
              </a:rPr>
              <a:t>stateless person </a:t>
            </a:r>
            <a:r>
              <a:rPr lang="en-US" sz="2200" dirty="0">
                <a:latin typeface="Century Gothic" pitchFamily="34" charset="0"/>
              </a:rPr>
              <a:t>is a person </a:t>
            </a:r>
            <a:r>
              <a:rPr lang="en-US" sz="2200" b="1" dirty="0">
                <a:latin typeface="Century Gothic" pitchFamily="34" charset="0"/>
              </a:rPr>
              <a:t>who is not considered as a national by any state </a:t>
            </a:r>
            <a:r>
              <a:rPr lang="en-US" sz="2200" dirty="0">
                <a:latin typeface="Century Gothic" pitchFamily="34" charset="0"/>
              </a:rPr>
              <a:t>under the operation of its law.</a:t>
            </a:r>
          </a:p>
          <a:p>
            <a:r>
              <a:rPr lang="en-US" sz="2200" dirty="0">
                <a:latin typeface="Century Gothic" pitchFamily="34" charset="0"/>
              </a:rPr>
              <a:t>Individuals could also </a:t>
            </a:r>
            <a:r>
              <a:rPr lang="en-US" sz="2200" b="1" dirty="0">
                <a:latin typeface="Century Gothic" pitchFamily="34" charset="0"/>
              </a:rPr>
              <a:t>become stateless persons because of deprivation and when renouncing their citizenship without gaining nationality in another State</a:t>
            </a:r>
            <a:r>
              <a:rPr lang="en-US" sz="2200" dirty="0">
                <a:latin typeface="Century Gothic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347231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1214</Words>
  <Application>Microsoft Office PowerPoint</Application>
  <PresentationFormat>On-screen Show (4:3)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Century Gothic</vt:lpstr>
      <vt:lpstr>Office Theme</vt:lpstr>
      <vt:lpstr>4.7.3 Modes/Ways of Acquiring and Loosing Citizenship </vt:lpstr>
      <vt:lpstr>PowerPoint Presentation</vt:lpstr>
      <vt:lpstr>Continued…</vt:lpstr>
      <vt:lpstr>Continued…</vt:lpstr>
      <vt:lpstr>Continued…</vt:lpstr>
      <vt:lpstr>Continued…</vt:lpstr>
      <vt:lpstr>4.7.4. Ways of Loosing Citizenship</vt:lpstr>
      <vt:lpstr>Continued…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4.7.3 Modes/Ways of Acquiring and Loosing Citizenship</dc:title>
  <dc:creator>hp</dc:creator>
  <cp:lastModifiedBy>Nehimya Mesfin</cp:lastModifiedBy>
  <cp:revision>10</cp:revision>
  <dcterms:created xsi:type="dcterms:W3CDTF">2021-12-27T17:26:06Z</dcterms:created>
  <dcterms:modified xsi:type="dcterms:W3CDTF">2024-12-04T09:50:44Z</dcterms:modified>
</cp:coreProperties>
</file>