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07" autoAdjust="0"/>
  </p:normalViewPr>
  <p:slideViewPr>
    <p:cSldViewPr>
      <p:cViewPr>
        <p:scale>
          <a:sx n="70" d="100"/>
          <a:sy n="70" d="100"/>
        </p:scale>
        <p:origin x="-129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7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7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8E2A-D484-45AB-8774-7B897589AAC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709F-4EDF-4283-91FB-7B7B9CBEE4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Chapter Five</a:t>
            </a:r>
            <a:r>
              <a:rPr lang="en-US" b="1" dirty="0" smtClean="0">
                <a:latin typeface="Century Gothic" pitchFamily="34" charset="0"/>
              </a:rPr>
              <a:t>: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Constitution</a:t>
            </a:r>
            <a:r>
              <a:rPr lang="en-US" b="1" dirty="0" smtClean="0">
                <a:latin typeface="Century Gothic" pitchFamily="34" charset="0"/>
              </a:rPr>
              <a:t>,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Democracy</a:t>
            </a:r>
            <a:r>
              <a:rPr lang="en-US" b="1" dirty="0" smtClean="0">
                <a:latin typeface="Century Gothic" pitchFamily="34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Human Rights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2057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5.3 Constitution and Constitutionalism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5.4.	Constitutionalism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600" b="1" dirty="0">
                <a:latin typeface="Century Gothic" pitchFamily="34" charset="0"/>
              </a:rPr>
              <a:t>Constitutionalism</a:t>
            </a:r>
            <a:r>
              <a:rPr lang="en-US" sz="2600" dirty="0">
                <a:latin typeface="Century Gothic" pitchFamily="34" charset="0"/>
              </a:rPr>
              <a:t> </a:t>
            </a:r>
            <a:r>
              <a:rPr lang="en-US" sz="2600" dirty="0" smtClean="0">
                <a:latin typeface="Century Gothic" pitchFamily="34" charset="0"/>
              </a:rPr>
              <a:t>is </a:t>
            </a:r>
            <a:r>
              <a:rPr lang="en-US" sz="2600" dirty="0">
                <a:latin typeface="Century Gothic" pitchFamily="34" charset="0"/>
              </a:rPr>
              <a:t>being </a:t>
            </a:r>
            <a:r>
              <a:rPr lang="en-US" sz="2600" b="1" dirty="0">
                <a:latin typeface="Century Gothic" pitchFamily="34" charset="0"/>
              </a:rPr>
              <a:t>subject to limitations </a:t>
            </a:r>
            <a:r>
              <a:rPr lang="en-US" sz="2600" dirty="0">
                <a:latin typeface="Century Gothic" pitchFamily="34" charset="0"/>
              </a:rPr>
              <a:t>and that </a:t>
            </a:r>
            <a:r>
              <a:rPr lang="en-US" sz="2600" b="1" dirty="0">
                <a:latin typeface="Century Gothic" pitchFamily="34" charset="0"/>
              </a:rPr>
              <a:t>citizens and governments operate in accordance with the general rules</a:t>
            </a:r>
            <a:r>
              <a:rPr lang="en-US" sz="2600" dirty="0">
                <a:latin typeface="Century Gothic" pitchFamily="34" charset="0"/>
              </a:rPr>
              <a:t> and </a:t>
            </a:r>
            <a:r>
              <a:rPr lang="en-US" sz="2600" b="1" dirty="0">
                <a:latin typeface="Century Gothic" pitchFamily="34" charset="0"/>
              </a:rPr>
              <a:t>laws</a:t>
            </a:r>
            <a:r>
              <a:rPr lang="en-US" sz="2600" dirty="0">
                <a:latin typeface="Century Gothic" pitchFamily="34" charset="0"/>
              </a:rPr>
              <a:t> </a:t>
            </a:r>
            <a:r>
              <a:rPr lang="en-US" sz="2600" b="1" dirty="0">
                <a:latin typeface="Century Gothic" pitchFamily="34" charset="0"/>
              </a:rPr>
              <a:t>rather than </a:t>
            </a:r>
            <a:r>
              <a:rPr lang="en-US" sz="2600" b="1" dirty="0" smtClean="0">
                <a:latin typeface="Century Gothic" pitchFamily="34" charset="0"/>
              </a:rPr>
              <a:t>arbitrary</a:t>
            </a:r>
            <a:r>
              <a:rPr lang="en-US" sz="26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>
                <a:latin typeface="Century Gothic" pitchFamily="34" charset="0"/>
              </a:rPr>
              <a:t>the essential elements for </a:t>
            </a:r>
            <a:r>
              <a:rPr lang="en-US" sz="2600" b="1" dirty="0">
                <a:latin typeface="Century Gothic" pitchFamily="34" charset="0"/>
              </a:rPr>
              <a:t>constitutionalism</a:t>
            </a:r>
            <a:r>
              <a:rPr lang="en-US" sz="2600" dirty="0">
                <a:latin typeface="Century Gothic" pitchFamily="34" charset="0"/>
              </a:rPr>
              <a:t> are </a:t>
            </a:r>
            <a:r>
              <a:rPr lang="en-US" sz="2600" b="1" dirty="0">
                <a:latin typeface="Century Gothic" pitchFamily="34" charset="0"/>
              </a:rPr>
              <a:t>constitution</a:t>
            </a:r>
            <a:r>
              <a:rPr lang="en-US" sz="2600" dirty="0">
                <a:latin typeface="Century Gothic" pitchFamily="34" charset="0"/>
              </a:rPr>
              <a:t> and </a:t>
            </a:r>
            <a:r>
              <a:rPr lang="en-US" sz="2600" b="1" dirty="0">
                <a:latin typeface="Century Gothic" pitchFamily="34" charset="0"/>
              </a:rPr>
              <a:t>its effective implementation</a:t>
            </a:r>
            <a:r>
              <a:rPr lang="en-US" sz="2600" dirty="0">
                <a:latin typeface="Century Gothic" pitchFamily="34" charset="0"/>
              </a:rPr>
              <a:t>. </a:t>
            </a:r>
            <a:endParaRPr lang="en-US" sz="2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b="1" dirty="0">
                <a:latin typeface="Century Gothic" pitchFamily="34" charset="0"/>
              </a:rPr>
              <a:t>constitutionalism does not merely require </a:t>
            </a:r>
            <a:r>
              <a:rPr lang="en-US" sz="2600" dirty="0">
                <a:latin typeface="Century Gothic" pitchFamily="34" charset="0"/>
              </a:rPr>
              <a:t>the </a:t>
            </a:r>
            <a:r>
              <a:rPr lang="en-US" sz="2600" b="1" dirty="0">
                <a:latin typeface="Century Gothic" pitchFamily="34" charset="0"/>
              </a:rPr>
              <a:t>existence of constitution</a:t>
            </a:r>
            <a:r>
              <a:rPr lang="en-US" sz="2600" dirty="0">
                <a:latin typeface="Century Gothic" pitchFamily="34" charset="0"/>
              </a:rPr>
              <a:t>. </a:t>
            </a:r>
            <a:endParaRPr lang="en-US" sz="2600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5.5. The </a:t>
            </a:r>
            <a:r>
              <a:rPr lang="en-US" sz="2800" b="1" dirty="0">
                <a:latin typeface="Century Gothic" pitchFamily="34" charset="0"/>
              </a:rPr>
              <a:t>Constitutional Experience of Ethiopia: Pre and Post </a:t>
            </a:r>
            <a:r>
              <a:rPr lang="en-US" sz="2800" b="1" dirty="0" smtClean="0">
                <a:latin typeface="Century Gothic" pitchFamily="34" charset="0"/>
              </a:rPr>
              <a:t>1931</a:t>
            </a:r>
          </a:p>
          <a:p>
            <a:pPr marL="0" indent="0">
              <a:buNone/>
            </a:pPr>
            <a:r>
              <a:rPr lang="fr-FR" sz="2200" b="1" dirty="0" smtClean="0">
                <a:latin typeface="Century Gothic" pitchFamily="34" charset="0"/>
              </a:rPr>
              <a:t>5.5.1. Traditionnel </a:t>
            </a:r>
            <a:r>
              <a:rPr lang="fr-FR" sz="2200" b="1" dirty="0">
                <a:latin typeface="Century Gothic" pitchFamily="34" charset="0"/>
              </a:rPr>
              <a:t>Constitution (</a:t>
            </a:r>
            <a:r>
              <a:rPr lang="fr-FR" sz="2200" b="1" dirty="0" err="1">
                <a:latin typeface="Century Gothic" pitchFamily="34" charset="0"/>
              </a:rPr>
              <a:t>Pre</a:t>
            </a:r>
            <a:r>
              <a:rPr lang="fr-FR" sz="2200" b="1" dirty="0">
                <a:latin typeface="Century Gothic" pitchFamily="34" charset="0"/>
              </a:rPr>
              <a:t>- 1931</a:t>
            </a:r>
            <a:r>
              <a:rPr lang="fr-FR" sz="2200" b="1" dirty="0" smtClean="0">
                <a:latin typeface="Century Gothic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Documents </a:t>
            </a:r>
            <a:r>
              <a:rPr lang="en-US" sz="2200" dirty="0">
                <a:latin typeface="Century Gothic" pitchFamily="34" charset="0"/>
              </a:rPr>
              <a:t>like the </a:t>
            </a:r>
            <a:r>
              <a:rPr lang="en-US" sz="2200" b="1" i="1" dirty="0" err="1">
                <a:latin typeface="Century Gothic" pitchFamily="34" charset="0"/>
              </a:rPr>
              <a:t>Kebra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b="1" i="1" dirty="0" err="1">
                <a:latin typeface="Century Gothic" pitchFamily="34" charset="0"/>
              </a:rPr>
              <a:t>Nagast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b="1" i="1" dirty="0" err="1">
                <a:latin typeface="Century Gothic" pitchFamily="34" charset="0"/>
              </a:rPr>
              <a:t>Fatha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b="1" i="1" dirty="0" err="1">
                <a:latin typeface="Century Gothic" pitchFamily="34" charset="0"/>
              </a:rPr>
              <a:t>Nagast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 err="1">
                <a:latin typeface="Century Gothic" pitchFamily="34" charset="0"/>
              </a:rPr>
              <a:t>serate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b="1" dirty="0" err="1">
                <a:latin typeface="Century Gothic" pitchFamily="34" charset="0"/>
              </a:rPr>
              <a:t>mengest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from the </a:t>
            </a:r>
            <a:r>
              <a:rPr lang="en-US" sz="2200" b="1" dirty="0">
                <a:latin typeface="Century Gothic" pitchFamily="34" charset="0"/>
              </a:rPr>
              <a:t>13th Century until the early 20th </a:t>
            </a:r>
            <a:r>
              <a:rPr lang="en-US" sz="2200" dirty="0">
                <a:latin typeface="Century Gothic" pitchFamily="34" charset="0"/>
              </a:rPr>
              <a:t>Century were the precursors to the formal written Ethiopian national constitutions of the modern era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200" b="1" dirty="0" err="1">
                <a:solidFill>
                  <a:srgbClr val="FF0000"/>
                </a:solidFill>
                <a:latin typeface="Century Gothic" pitchFamily="34" charset="0"/>
              </a:rPr>
              <a:t>Fetha</a:t>
            </a:r>
            <a:r>
              <a:rPr lang="en-US" sz="2200" b="1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entury Gothic" pitchFamily="34" charset="0"/>
              </a:rPr>
              <a:t>Negest</a:t>
            </a:r>
            <a:endParaRPr lang="en-US" sz="22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(The Law of Kings) </a:t>
            </a:r>
            <a:r>
              <a:rPr lang="en-US" sz="2200" dirty="0">
                <a:latin typeface="Century Gothic" pitchFamily="34" charset="0"/>
              </a:rPr>
              <a:t>was a</a:t>
            </a:r>
            <a:r>
              <a:rPr lang="en-US" sz="2200" b="1" dirty="0">
                <a:latin typeface="Century Gothic" pitchFamily="34" charset="0"/>
              </a:rPr>
              <a:t> religious and secular </a:t>
            </a:r>
            <a:r>
              <a:rPr lang="en-US" sz="2200" dirty="0">
                <a:latin typeface="Century Gothic" pitchFamily="34" charset="0"/>
              </a:rPr>
              <a:t>legal provision. </a:t>
            </a:r>
            <a:r>
              <a:rPr lang="en-US" sz="2200" b="1" dirty="0">
                <a:latin typeface="Century Gothic" pitchFamily="34" charset="0"/>
              </a:rPr>
              <a:t>written in Arabic </a:t>
            </a:r>
            <a:r>
              <a:rPr lang="en-US" sz="2200" dirty="0">
                <a:latin typeface="Century Gothic" pitchFamily="34" charset="0"/>
              </a:rPr>
              <a:t>by the </a:t>
            </a:r>
            <a:r>
              <a:rPr lang="en-US" sz="2200" b="1" dirty="0">
                <a:latin typeface="Century Gothic" pitchFamily="34" charset="0"/>
              </a:rPr>
              <a:t>Coptic Egyptian writer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Abu-l </a:t>
            </a:r>
            <a:r>
              <a:rPr lang="en-US" sz="22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Fada’il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Ibn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al-</a:t>
            </a:r>
            <a:r>
              <a:rPr lang="en-US" sz="22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Assal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(commonly known as </a:t>
            </a:r>
            <a:r>
              <a:rPr lang="en-US" sz="2200" b="1" i="1" dirty="0" err="1">
                <a:latin typeface="Century Gothic" pitchFamily="34" charset="0"/>
              </a:rPr>
              <a:t>Ibn</a:t>
            </a:r>
            <a:r>
              <a:rPr lang="en-US" sz="2200" b="1" i="1" dirty="0">
                <a:latin typeface="Century Gothic" pitchFamily="34" charset="0"/>
              </a:rPr>
              <a:t> al-</a:t>
            </a:r>
            <a:r>
              <a:rPr lang="en-US" sz="2200" b="1" i="1" dirty="0" err="1">
                <a:latin typeface="Century Gothic" pitchFamily="34" charset="0"/>
              </a:rPr>
              <a:t>Assal</a:t>
            </a:r>
            <a:r>
              <a:rPr lang="en-US" sz="2200" dirty="0">
                <a:latin typeface="Century Gothic" pitchFamily="34" charset="0"/>
              </a:rPr>
              <a:t>) when </a:t>
            </a:r>
            <a:r>
              <a:rPr lang="en-US" sz="2200" b="1" dirty="0">
                <a:latin typeface="Century Gothic" pitchFamily="34" charset="0"/>
              </a:rPr>
              <a:t>Cyril III </a:t>
            </a:r>
            <a:r>
              <a:rPr lang="en-US" sz="2200" dirty="0">
                <a:latin typeface="Century Gothic" pitchFamily="34" charset="0"/>
              </a:rPr>
              <a:t>was the </a:t>
            </a:r>
            <a:r>
              <a:rPr lang="en-US" sz="2200" b="1" dirty="0">
                <a:latin typeface="Century Gothic" pitchFamily="34" charset="0"/>
              </a:rPr>
              <a:t>Patriarch of Alexandria </a:t>
            </a:r>
            <a:r>
              <a:rPr lang="en-US" sz="2200" dirty="0">
                <a:latin typeface="Century Gothic" pitchFamily="34" charset="0"/>
              </a:rPr>
              <a:t>(1235-1243).   </a:t>
            </a:r>
          </a:p>
        </p:txBody>
      </p:sp>
    </p:spTree>
    <p:extLst>
      <p:ext uri="{BB962C8B-B14F-4D97-AF65-F5344CB8AC3E}">
        <p14:creationId xmlns:p14="http://schemas.microsoft.com/office/powerpoint/2010/main" val="111697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Kibre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Negest</a:t>
            </a:r>
            <a:endParaRPr 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Literally, </a:t>
            </a:r>
            <a:r>
              <a:rPr lang="en-US" sz="2200" b="1" dirty="0" err="1">
                <a:latin typeface="Century Gothic" pitchFamily="34" charset="0"/>
              </a:rPr>
              <a:t>Kibre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b="1" dirty="0" err="1">
                <a:latin typeface="Century Gothic" pitchFamily="34" charset="0"/>
              </a:rPr>
              <a:t>Negest</a:t>
            </a:r>
            <a:r>
              <a:rPr lang="en-US" sz="2200" b="1" dirty="0">
                <a:latin typeface="Century Gothic" pitchFamily="34" charset="0"/>
              </a:rPr>
              <a:t> means glory of king</a:t>
            </a:r>
            <a:r>
              <a:rPr lang="en-US" sz="2200" dirty="0">
                <a:latin typeface="Century Gothic" pitchFamily="34" charset="0"/>
              </a:rPr>
              <a:t>. This document was </a:t>
            </a:r>
            <a:r>
              <a:rPr lang="en-US" sz="2200" b="1" dirty="0">
                <a:latin typeface="Century Gothic" pitchFamily="34" charset="0"/>
              </a:rPr>
              <a:t>written by six </a:t>
            </a:r>
            <a:r>
              <a:rPr lang="en-US" sz="2200" b="1" dirty="0" err="1">
                <a:latin typeface="Century Gothic" pitchFamily="34" charset="0"/>
              </a:rPr>
              <a:t>Tigrean</a:t>
            </a:r>
            <a:r>
              <a:rPr lang="en-US" sz="2200" b="1" dirty="0">
                <a:latin typeface="Century Gothic" pitchFamily="34" charset="0"/>
              </a:rPr>
              <a:t> clerics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completed in the early 14th </a:t>
            </a:r>
            <a:r>
              <a:rPr lang="en-US" sz="2200" b="1" dirty="0" smtClean="0">
                <a:latin typeface="Century Gothic" pitchFamily="34" charset="0"/>
              </a:rPr>
              <a:t>Century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it determine the </a:t>
            </a:r>
            <a:r>
              <a:rPr lang="en-US" sz="2200" b="1" dirty="0">
                <a:latin typeface="Century Gothic" pitchFamily="34" charset="0"/>
              </a:rPr>
              <a:t>succession of the throne in Ethiopia</a:t>
            </a:r>
            <a:r>
              <a:rPr lang="en-US" sz="2200" dirty="0">
                <a:latin typeface="Century Gothic" pitchFamily="34" charset="0"/>
              </a:rPr>
              <a:t>. It was the </a:t>
            </a:r>
            <a:r>
              <a:rPr lang="en-US" sz="2200" b="1" dirty="0">
                <a:latin typeface="Century Gothic" pitchFamily="34" charset="0"/>
              </a:rPr>
              <a:t>principal sources of legitimacy </a:t>
            </a:r>
            <a:r>
              <a:rPr lang="en-US" sz="2200" dirty="0">
                <a:latin typeface="Century Gothic" pitchFamily="34" charset="0"/>
              </a:rPr>
              <a:t>for the kings. </a:t>
            </a:r>
            <a:endParaRPr lang="en-US" sz="2200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2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Ser’ate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Mengist</a:t>
            </a:r>
            <a:endParaRPr lang="en-US" sz="2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provided </a:t>
            </a:r>
            <a:r>
              <a:rPr lang="en-US" sz="2200" b="1" dirty="0">
                <a:latin typeface="Century Gothic" pitchFamily="34" charset="0"/>
              </a:rPr>
              <a:t>certain administrative protocol and directives in the 19th </a:t>
            </a:r>
            <a:r>
              <a:rPr lang="en-US" sz="2200" b="1" dirty="0" smtClean="0">
                <a:latin typeface="Century Gothic" pitchFamily="34" charset="0"/>
              </a:rPr>
              <a:t>century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400" b="1" dirty="0">
                <a:latin typeface="Century Gothic" pitchFamily="34" charset="0"/>
              </a:rPr>
              <a:t>5.5.2.	The 1931 First Written </a:t>
            </a:r>
            <a:r>
              <a:rPr lang="en-US" sz="2400" b="1" dirty="0" smtClean="0">
                <a:latin typeface="Century Gothic" pitchFamily="34" charset="0"/>
              </a:rPr>
              <a:t>Constitution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 constitution was written on </a:t>
            </a:r>
            <a:r>
              <a:rPr lang="en-US" sz="2200" b="1" dirty="0">
                <a:latin typeface="Century Gothic" pitchFamily="34" charset="0"/>
              </a:rPr>
              <a:t>July16, 1931 </a:t>
            </a:r>
            <a:r>
              <a:rPr lang="en-US" sz="2200" dirty="0">
                <a:latin typeface="Century Gothic" pitchFamily="34" charset="0"/>
              </a:rPr>
              <a:t>by Emperor Haile </a:t>
            </a:r>
            <a:r>
              <a:rPr lang="en-US" sz="2200" dirty="0" smtClean="0">
                <a:latin typeface="Century Gothic" pitchFamily="34" charset="0"/>
              </a:rPr>
              <a:t>Selassie.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constitution </a:t>
            </a:r>
            <a:r>
              <a:rPr lang="en-US" sz="2200" b="1" dirty="0">
                <a:latin typeface="Century Gothic" pitchFamily="34" charset="0"/>
              </a:rPr>
              <a:t>reinforced the traditional position </a:t>
            </a:r>
            <a:r>
              <a:rPr lang="en-US" sz="2200" dirty="0">
                <a:latin typeface="Century Gothic" pitchFamily="34" charset="0"/>
              </a:rPr>
              <a:t>of the emperor as ‘</a:t>
            </a:r>
            <a:r>
              <a:rPr lang="en-US" sz="2200" b="1" i="1" dirty="0" err="1">
                <a:latin typeface="Century Gothic" pitchFamily="34" charset="0"/>
              </a:rPr>
              <a:t>Siyume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b="1" i="1" dirty="0" err="1">
                <a:latin typeface="Century Gothic" pitchFamily="34" charset="0"/>
              </a:rPr>
              <a:t>Egziabiher</a:t>
            </a:r>
            <a:r>
              <a:rPr lang="en-US" sz="2200" b="1" i="1" dirty="0">
                <a:latin typeface="Century Gothic" pitchFamily="34" charset="0"/>
              </a:rPr>
              <a:t>, </a:t>
            </a:r>
            <a:r>
              <a:rPr lang="en-US" sz="2200" b="1" i="1" dirty="0" err="1">
                <a:latin typeface="Century Gothic" pitchFamily="34" charset="0"/>
              </a:rPr>
              <a:t>Niguse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b="1" i="1" dirty="0" err="1">
                <a:latin typeface="Century Gothic" pitchFamily="34" charset="0"/>
              </a:rPr>
              <a:t>Negast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b="1" i="1" dirty="0" err="1">
                <a:latin typeface="Century Gothic" pitchFamily="34" charset="0"/>
              </a:rPr>
              <a:t>Za</a:t>
            </a:r>
            <a:r>
              <a:rPr lang="en-US" sz="2200" b="1" i="1" dirty="0">
                <a:latin typeface="Century Gothic" pitchFamily="34" charset="0"/>
              </a:rPr>
              <a:t> Ethiopia</a:t>
            </a:r>
            <a:r>
              <a:rPr lang="en-US" sz="2200" dirty="0">
                <a:latin typeface="Century Gothic" pitchFamily="34" charset="0"/>
              </a:rPr>
              <a:t>’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External factor </a:t>
            </a:r>
            <a:r>
              <a:rPr lang="en-US" sz="2200" dirty="0" smtClean="0">
                <a:latin typeface="Century Gothic" pitchFamily="34" charset="0"/>
              </a:rPr>
              <a:t>for writing the constitution is to Became member of </a:t>
            </a:r>
            <a:r>
              <a:rPr lang="en-US" sz="2200" b="1" dirty="0" smtClean="0">
                <a:latin typeface="Century Gothic" pitchFamily="34" charset="0"/>
              </a:rPr>
              <a:t>League of Nation</a:t>
            </a:r>
            <a:r>
              <a:rPr lang="en-US" sz="2200" dirty="0" smtClean="0">
                <a:latin typeface="Century Gothic" pitchFamily="34" charset="0"/>
              </a:rPr>
              <a:t>s. The constitution </a:t>
            </a:r>
            <a:r>
              <a:rPr lang="en-US" sz="2200" b="1" dirty="0" smtClean="0">
                <a:latin typeface="Century Gothic" pitchFamily="34" charset="0"/>
              </a:rPr>
              <a:t>copied from Japan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Internally</a:t>
            </a:r>
            <a:r>
              <a:rPr lang="en-US" sz="2200" dirty="0">
                <a:latin typeface="Century Gothic" pitchFamily="34" charset="0"/>
              </a:rPr>
              <a:t>, the 1931 constitution was </a:t>
            </a:r>
            <a:r>
              <a:rPr lang="en-US" sz="2200" b="1" dirty="0">
                <a:latin typeface="Century Gothic" pitchFamily="34" charset="0"/>
              </a:rPr>
              <a:t>intended to provide a legal framework for the suppression of the powerful traditional nobilities </a:t>
            </a:r>
            <a:r>
              <a:rPr lang="en-US" sz="2200" dirty="0">
                <a:latin typeface="Century Gothic" pitchFamily="34" charset="0"/>
              </a:rPr>
              <a:t>to the </a:t>
            </a:r>
            <a:r>
              <a:rPr lang="en-US" sz="2200" dirty="0" smtClean="0">
                <a:latin typeface="Century Gothic" pitchFamily="34" charset="0"/>
              </a:rPr>
              <a:t>emperor.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It was </a:t>
            </a:r>
            <a:r>
              <a:rPr lang="en-US" sz="2200" b="1" dirty="0">
                <a:latin typeface="Century Gothic" pitchFamily="34" charset="0"/>
              </a:rPr>
              <a:t>designed to unify and centralize all state power </a:t>
            </a:r>
            <a:r>
              <a:rPr lang="en-US" sz="2200" dirty="0">
                <a:latin typeface="Century Gothic" pitchFamily="34" charset="0"/>
              </a:rPr>
              <a:t>in the hands of the monarch. </a:t>
            </a:r>
            <a:endParaRPr lang="en-US" sz="2200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200" b="1" dirty="0">
                <a:latin typeface="Century Gothic" pitchFamily="34" charset="0"/>
              </a:rPr>
              <a:t>5.5.3.	The Revised Constitution of </a:t>
            </a:r>
            <a:r>
              <a:rPr lang="en-US" sz="2200" b="1" dirty="0" smtClean="0">
                <a:latin typeface="Century Gothic" pitchFamily="34" charset="0"/>
              </a:rPr>
              <a:t>1955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revision of the 1931 constitution </a:t>
            </a:r>
            <a:r>
              <a:rPr lang="en-US" sz="2200" dirty="0">
                <a:latin typeface="Century Gothic" pitchFamily="34" charset="0"/>
              </a:rPr>
              <a:t>was urged by both </a:t>
            </a:r>
            <a:r>
              <a:rPr lang="en-US" sz="2200" b="1" dirty="0">
                <a:latin typeface="Century Gothic" pitchFamily="34" charset="0"/>
              </a:rPr>
              <a:t>internal and external </a:t>
            </a:r>
            <a:r>
              <a:rPr lang="en-US" sz="2200" dirty="0">
                <a:latin typeface="Century Gothic" pitchFamily="34" charset="0"/>
              </a:rPr>
              <a:t>factors.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Constitution </a:t>
            </a:r>
            <a:r>
              <a:rPr lang="en-US" sz="2200" b="1" dirty="0">
                <a:latin typeface="Century Gothic" pitchFamily="34" charset="0"/>
              </a:rPr>
              <a:t>spent one chapter settling the issue of succession</a:t>
            </a:r>
            <a:r>
              <a:rPr lang="en-US" sz="2200" dirty="0">
                <a:latin typeface="Century Gothic" pitchFamily="34" charset="0"/>
              </a:rPr>
              <a:t> on the </a:t>
            </a:r>
            <a:r>
              <a:rPr lang="en-US" sz="2200" dirty="0" smtClean="0">
                <a:latin typeface="Century Gothic" pitchFamily="34" charset="0"/>
              </a:rPr>
              <a:t>rule </a:t>
            </a:r>
            <a:r>
              <a:rPr lang="en-US" sz="2200" dirty="0">
                <a:latin typeface="Century Gothic" pitchFamily="34" charset="0"/>
              </a:rPr>
              <a:t>of male </a:t>
            </a:r>
            <a:r>
              <a:rPr lang="en-US" sz="2200" dirty="0" smtClean="0">
                <a:latin typeface="Century Gothic" pitchFamily="34" charset="0"/>
              </a:rPr>
              <a:t>primogeniture.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Interestingly enough </a:t>
            </a:r>
            <a:r>
              <a:rPr lang="en-US" sz="2200" b="1" dirty="0">
                <a:latin typeface="Century Gothic" pitchFamily="34" charset="0"/>
              </a:rPr>
              <a:t>it also contained an elaborate regime of civil and political rights</a:t>
            </a:r>
            <a:r>
              <a:rPr lang="en-US" sz="2200" dirty="0">
                <a:latin typeface="Century Gothic" pitchFamily="34" charset="0"/>
              </a:rPr>
              <a:t> for </a:t>
            </a:r>
            <a:r>
              <a:rPr lang="en-US" sz="2200" b="1" dirty="0">
                <a:latin typeface="Century Gothic" pitchFamily="34" charset="0"/>
              </a:rPr>
              <a:t>the </a:t>
            </a:r>
            <a:r>
              <a:rPr lang="en-US" sz="2200" b="1" dirty="0" smtClean="0">
                <a:latin typeface="Century Gothic" pitchFamily="34" charset="0"/>
              </a:rPr>
              <a:t>subjects</a:t>
            </a:r>
            <a:r>
              <a:rPr lang="en-US" sz="2200" dirty="0">
                <a:latin typeface="Century Gothic" pitchFamily="34" charset="0"/>
              </a:rPr>
              <a:t>. It contemplated even </a:t>
            </a:r>
            <a:r>
              <a:rPr lang="en-US" sz="2200" b="1" dirty="0">
                <a:latin typeface="Century Gothic" pitchFamily="34" charset="0"/>
              </a:rPr>
              <a:t>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independent ministerial 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government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responsible to the monarch </a:t>
            </a:r>
            <a:r>
              <a:rPr lang="en-US" sz="2200" b="1" dirty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parliament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an elected chambe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independent </a:t>
            </a: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judiciary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It was revised </a:t>
            </a:r>
            <a:r>
              <a:rPr lang="en-US" sz="2200" dirty="0">
                <a:latin typeface="Century Gothic" pitchFamily="34" charset="0"/>
              </a:rPr>
              <a:t>because of </a:t>
            </a:r>
            <a:r>
              <a:rPr lang="en-US" sz="2200" b="1" dirty="0">
                <a:latin typeface="Century Gothic" pitchFamily="34" charset="0"/>
              </a:rPr>
              <a:t>internal and external factors </a:t>
            </a:r>
            <a:r>
              <a:rPr lang="en-US" sz="2200" dirty="0">
                <a:latin typeface="Century Gothic" pitchFamily="34" charset="0"/>
              </a:rPr>
              <a:t>mainly </a:t>
            </a:r>
            <a:r>
              <a:rPr lang="en-US" sz="2200" b="1" dirty="0">
                <a:latin typeface="Century Gothic" pitchFamily="34" charset="0"/>
              </a:rPr>
              <a:t>to </a:t>
            </a:r>
            <a:r>
              <a:rPr lang="en-US" sz="2200" b="1" dirty="0">
                <a:solidFill>
                  <a:srgbClr val="C00000"/>
                </a:solidFill>
                <a:latin typeface="Century Gothic" pitchFamily="34" charset="0"/>
              </a:rPr>
              <a:t>cope up with the social and political dynamics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of the then period,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global politics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and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Ethio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-Eritrean federation</a:t>
            </a:r>
            <a:r>
              <a:rPr lang="en-US" sz="2200" dirty="0">
                <a:latin typeface="Century Gothic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700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5635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federation of Eritrea with Ethiopia </a:t>
            </a:r>
            <a:r>
              <a:rPr lang="en-US" sz="2200" dirty="0">
                <a:latin typeface="Century Gothic" pitchFamily="34" charset="0"/>
              </a:rPr>
              <a:t>led to the </a:t>
            </a:r>
            <a:r>
              <a:rPr lang="en-US" sz="2200" b="1" dirty="0">
                <a:latin typeface="Century Gothic" pitchFamily="34" charset="0"/>
              </a:rPr>
              <a:t>addition of two new documents in to the Ethiopia legal system</a:t>
            </a:r>
            <a:r>
              <a:rPr lang="en-US" sz="2200" dirty="0">
                <a:latin typeface="Century Gothic" pitchFamily="34" charset="0"/>
              </a:rPr>
              <a:t>. These were the </a:t>
            </a:r>
            <a:r>
              <a:rPr lang="en-US" sz="2200" b="1" dirty="0">
                <a:solidFill>
                  <a:srgbClr val="FF0000"/>
                </a:solidFill>
                <a:latin typeface="Century Gothic" pitchFamily="34" charset="0"/>
              </a:rPr>
              <a:t>federal act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and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Eritrean constitution</a:t>
            </a:r>
            <a:r>
              <a:rPr lang="en-US" sz="2200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5.5.4. The </a:t>
            </a:r>
            <a:r>
              <a:rPr lang="en-US" sz="2400" b="1" dirty="0">
                <a:latin typeface="Century Gothic" pitchFamily="34" charset="0"/>
              </a:rPr>
              <a:t>1987 Constitution of People’s Democratic Republic Ethiopia (PDRE</a:t>
            </a:r>
            <a:r>
              <a:rPr lang="en-US" sz="2400" b="1" dirty="0" smtClean="0">
                <a:latin typeface="Century Gothic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time from </a:t>
            </a:r>
            <a:r>
              <a:rPr lang="en-US" sz="2200" b="1" dirty="0">
                <a:latin typeface="Century Gothic" pitchFamily="34" charset="0"/>
              </a:rPr>
              <a:t>1974-1987 was a period of </a:t>
            </a:r>
            <a:r>
              <a:rPr 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constitutional vacuum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in Ethiopia.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The People’s Democratic Republic Ethiopia constitution (1987) </a:t>
            </a:r>
            <a:r>
              <a:rPr lang="en-US" sz="2200" dirty="0">
                <a:latin typeface="Century Gothic" pitchFamily="34" charset="0"/>
              </a:rPr>
              <a:t>was </a:t>
            </a:r>
            <a:r>
              <a:rPr lang="en-US" sz="2200" b="1" dirty="0">
                <a:latin typeface="Century Gothic" pitchFamily="34" charset="0"/>
              </a:rPr>
              <a:t>different </a:t>
            </a:r>
            <a:r>
              <a:rPr lang="en-US" sz="2200" dirty="0">
                <a:latin typeface="Century Gothic" pitchFamily="34" charset="0"/>
              </a:rPr>
              <a:t>from the 1931 and the 1955 imperial constitutions in that constitution: 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State </a:t>
            </a:r>
            <a:r>
              <a:rPr lang="en-US" sz="2200" b="1" dirty="0">
                <a:latin typeface="Century Gothic" pitchFamily="34" charset="0"/>
              </a:rPr>
              <a:t>and religion </a:t>
            </a:r>
            <a:r>
              <a:rPr lang="en-US" sz="2200" dirty="0">
                <a:latin typeface="Century Gothic" pitchFamily="34" charset="0"/>
              </a:rPr>
              <a:t>were </a:t>
            </a:r>
            <a:r>
              <a:rPr lang="en-US" sz="2200" b="1" dirty="0">
                <a:latin typeface="Century Gothic" pitchFamily="34" charset="0"/>
              </a:rPr>
              <a:t>separated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for the </a:t>
            </a:r>
            <a:r>
              <a:rPr lang="en-US" sz="2200" b="1" dirty="0" smtClean="0">
                <a:latin typeface="Century Gothic" pitchFamily="34" charset="0"/>
              </a:rPr>
              <a:t>first time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entury Gothic" pitchFamily="34" charset="0"/>
              </a:rPr>
              <a:t>political power and sovereignty </a:t>
            </a:r>
            <a:r>
              <a:rPr lang="en-US" sz="2200" dirty="0">
                <a:latin typeface="Century Gothic" pitchFamily="34" charset="0"/>
              </a:rPr>
              <a:t>were </a:t>
            </a:r>
            <a:r>
              <a:rPr lang="en-US" sz="2200" dirty="0" smtClean="0">
                <a:latin typeface="Century Gothic" pitchFamily="34" charset="0"/>
              </a:rPr>
              <a:t>given for the </a:t>
            </a:r>
            <a:r>
              <a:rPr lang="en-US" sz="2200" b="1" dirty="0" smtClean="0">
                <a:latin typeface="Century Gothic" pitchFamily="34" charset="0"/>
              </a:rPr>
              <a:t>workers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contains </a:t>
            </a:r>
            <a:r>
              <a:rPr lang="en-US" sz="2200" b="1" dirty="0">
                <a:latin typeface="Century Gothic" pitchFamily="34" charset="0"/>
              </a:rPr>
              <a:t>provisions on democratic and human </a:t>
            </a:r>
            <a:r>
              <a:rPr lang="en-US" sz="2200" b="1" dirty="0" smtClean="0">
                <a:latin typeface="Century Gothic" pitchFamily="34" charset="0"/>
              </a:rPr>
              <a:t>rights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recognized </a:t>
            </a:r>
            <a:r>
              <a:rPr lang="en-US" sz="2200" b="1" dirty="0">
                <a:latin typeface="Century Gothic" pitchFamily="34" charset="0"/>
              </a:rPr>
              <a:t>the different cultural identities and the equality of Nation and </a:t>
            </a:r>
            <a:r>
              <a:rPr lang="en-US" sz="2200" b="1" dirty="0" smtClean="0">
                <a:latin typeface="Century Gothic" pitchFamily="34" charset="0"/>
              </a:rPr>
              <a:t>Nationalities.</a:t>
            </a: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5</a:t>
            </a:r>
            <a:r>
              <a:rPr lang="en-US" sz="2200" dirty="0">
                <a:latin typeface="Century Gothic" pitchFamily="34" charset="0"/>
              </a:rPr>
              <a:t>. </a:t>
            </a:r>
            <a:r>
              <a:rPr lang="en-US" sz="2400" dirty="0">
                <a:latin typeface="Century Gothic" pitchFamily="34" charset="0"/>
              </a:rPr>
              <a:t>a </a:t>
            </a:r>
            <a:r>
              <a:rPr lang="en-US" sz="2400" b="1" dirty="0">
                <a:latin typeface="Century Gothic" pitchFamily="34" charset="0"/>
              </a:rPr>
              <a:t>transition from a none party system </a:t>
            </a:r>
            <a:r>
              <a:rPr lang="en-US" sz="2400" dirty="0">
                <a:latin typeface="Century Gothic" pitchFamily="34" charset="0"/>
              </a:rPr>
              <a:t>to </a:t>
            </a:r>
            <a:r>
              <a:rPr lang="en-US" sz="2400" b="1" dirty="0">
                <a:latin typeface="Century Gothic" pitchFamily="34" charset="0"/>
              </a:rPr>
              <a:t>a single party </a:t>
            </a:r>
            <a:r>
              <a:rPr lang="en-US" sz="2400" b="1" dirty="0" smtClean="0">
                <a:latin typeface="Century Gothic" pitchFamily="34" charset="0"/>
              </a:rPr>
              <a:t>system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Century Gothic" pitchFamily="34" charset="0"/>
              </a:rPr>
              <a:t>6</a:t>
            </a:r>
            <a:r>
              <a:rPr lang="en-US" sz="2400" dirty="0">
                <a:latin typeface="Century Gothic" pitchFamily="34" charset="0"/>
              </a:rPr>
              <a:t>. aimed at the </a:t>
            </a:r>
            <a:r>
              <a:rPr lang="en-US" sz="2400" b="1" dirty="0">
                <a:latin typeface="Century Gothic" pitchFamily="34" charset="0"/>
              </a:rPr>
              <a:t>principles of Marxist and Leninist </a:t>
            </a:r>
            <a:r>
              <a:rPr lang="en-US" sz="2400" b="1" dirty="0" smtClean="0">
                <a:latin typeface="Century Gothic" pitchFamily="34" charset="0"/>
              </a:rPr>
              <a:t>ideology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Century Gothic" pitchFamily="34" charset="0"/>
              </a:rPr>
              <a:t>7</a:t>
            </a:r>
            <a:r>
              <a:rPr lang="en-US" sz="2400" b="1" dirty="0">
                <a:latin typeface="Century Gothic" pitchFamily="34" charset="0"/>
              </a:rPr>
              <a:t>. </a:t>
            </a:r>
            <a:r>
              <a:rPr lang="en-US" sz="2400" dirty="0" smtClean="0">
                <a:latin typeface="Century Gothic" pitchFamily="34" charset="0"/>
              </a:rPr>
              <a:t>Aimed </a:t>
            </a:r>
            <a:r>
              <a:rPr lang="en-US" sz="2400" dirty="0">
                <a:latin typeface="Century Gothic" pitchFamily="34" charset="0"/>
              </a:rPr>
              <a:t>a</a:t>
            </a:r>
            <a:r>
              <a:rPr lang="en-US" sz="2400" b="1" dirty="0">
                <a:latin typeface="Century Gothic" pitchFamily="34" charset="0"/>
              </a:rPr>
              <a:t>t giving power to the peoples </a:t>
            </a:r>
            <a:r>
              <a:rPr lang="en-US" sz="2400" dirty="0">
                <a:latin typeface="Century Gothic" pitchFamily="34" charset="0"/>
              </a:rPr>
              <a:t>so that they exercise through</a:t>
            </a:r>
            <a:r>
              <a:rPr lang="en-US" sz="2400" b="1" dirty="0">
                <a:latin typeface="Century Gothic" pitchFamily="34" charset="0"/>
              </a:rPr>
              <a:t> referendum, local and national </a:t>
            </a:r>
            <a:r>
              <a:rPr lang="en-US" sz="2400" b="1" dirty="0" smtClean="0">
                <a:latin typeface="Century Gothic" pitchFamily="34" charset="0"/>
              </a:rPr>
              <a:t>assembly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5.5.5 The </a:t>
            </a:r>
            <a:r>
              <a:rPr lang="en-US" sz="2400" b="1" dirty="0">
                <a:latin typeface="Century Gothic" pitchFamily="34" charset="0"/>
              </a:rPr>
              <a:t>1995 (FDRE) </a:t>
            </a:r>
            <a:r>
              <a:rPr lang="en-US" sz="2400" b="1" dirty="0" smtClean="0">
                <a:latin typeface="Century Gothic" pitchFamily="34" charset="0"/>
              </a:rPr>
              <a:t>Constitution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entury Gothic" pitchFamily="34" charset="0"/>
              </a:rPr>
              <a:t>Of the </a:t>
            </a:r>
            <a:r>
              <a:rPr lang="en-US" sz="2400" b="1" dirty="0">
                <a:latin typeface="Century Gothic" pitchFamily="34" charset="0"/>
              </a:rPr>
              <a:t>total 106 articles </a:t>
            </a:r>
            <a:r>
              <a:rPr lang="en-US" sz="2400" dirty="0">
                <a:latin typeface="Century Gothic" pitchFamily="34" charset="0"/>
              </a:rPr>
              <a:t>of the constitution just about </a:t>
            </a:r>
            <a:r>
              <a:rPr lang="en-US" sz="2400" b="1" dirty="0">
                <a:latin typeface="Century Gothic" pitchFamily="34" charset="0"/>
              </a:rPr>
              <a:t>one third </a:t>
            </a:r>
            <a:r>
              <a:rPr lang="en-US" sz="2400" dirty="0">
                <a:latin typeface="Century Gothic" pitchFamily="34" charset="0"/>
              </a:rPr>
              <a:t>(approximately </a:t>
            </a:r>
            <a:r>
              <a:rPr lang="en-US" sz="2400" b="1" dirty="0">
                <a:latin typeface="Century Gothic" pitchFamily="34" charset="0"/>
              </a:rPr>
              <a:t>33 article</a:t>
            </a:r>
            <a:r>
              <a:rPr lang="en-US" sz="2400" dirty="0">
                <a:latin typeface="Century Gothic" pitchFamily="34" charset="0"/>
              </a:rPr>
              <a:t>s) is devoted to the discussion of </a:t>
            </a:r>
            <a:r>
              <a:rPr lang="en-US" sz="2400" b="1" dirty="0">
                <a:latin typeface="Century Gothic" pitchFamily="34" charset="0"/>
              </a:rPr>
              <a:t>rights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b="1" dirty="0">
                <a:latin typeface="Century Gothic" pitchFamily="34" charset="0"/>
              </a:rPr>
              <a:t>democratic rights enshrined in the constitution </a:t>
            </a:r>
            <a:r>
              <a:rPr lang="en-US" sz="2400" dirty="0">
                <a:latin typeface="Century Gothic" pitchFamily="34" charset="0"/>
              </a:rPr>
              <a:t>tend to be </a:t>
            </a:r>
            <a:r>
              <a:rPr lang="en-US" sz="2400" b="1" dirty="0">
                <a:latin typeface="Century Gothic" pitchFamily="34" charset="0"/>
              </a:rPr>
              <a:t>essentially group-oriented </a:t>
            </a:r>
            <a:r>
              <a:rPr lang="en-US" sz="2400" dirty="0">
                <a:latin typeface="Century Gothic" pitchFamily="34" charset="0"/>
              </a:rPr>
              <a:t>and </a:t>
            </a:r>
            <a:r>
              <a:rPr lang="en-US" sz="2400" b="1" dirty="0">
                <a:latin typeface="Century Gothic" pitchFamily="34" charset="0"/>
              </a:rPr>
              <a:t>political in nature </a:t>
            </a:r>
            <a:r>
              <a:rPr lang="en-US" sz="2400" dirty="0">
                <a:latin typeface="Century Gothic" pitchFamily="34" charset="0"/>
              </a:rPr>
              <a:t>the </a:t>
            </a:r>
            <a:r>
              <a:rPr lang="en-US" sz="2400" b="1" dirty="0">
                <a:latin typeface="Century Gothic" pitchFamily="34" charset="0"/>
              </a:rPr>
              <a:t>human rights </a:t>
            </a:r>
            <a:r>
              <a:rPr lang="en-US" sz="2400" dirty="0">
                <a:latin typeface="Century Gothic" pitchFamily="34" charset="0"/>
              </a:rPr>
              <a:t>on the other hand are </a:t>
            </a:r>
            <a:r>
              <a:rPr lang="en-US" sz="2400" b="1" dirty="0">
                <a:latin typeface="Century Gothic" pitchFamily="34" charset="0"/>
              </a:rPr>
              <a:t>individualistic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b="1" dirty="0">
                <a:latin typeface="Century Gothic" pitchFamily="34" charset="0"/>
              </a:rPr>
              <a:t>and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b="1" dirty="0">
                <a:latin typeface="Century Gothic" pitchFamily="34" charset="0"/>
              </a:rPr>
              <a:t>natural</a:t>
            </a:r>
            <a:r>
              <a:rPr lang="en-US" sz="2400" dirty="0">
                <a:latin typeface="Century Gothic" pitchFamily="34" charset="0"/>
              </a:rPr>
              <a:t>. </a:t>
            </a: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This constitution </a:t>
            </a:r>
            <a:r>
              <a:rPr lang="en-US" sz="2400" b="1" dirty="0" smtClean="0">
                <a:latin typeface="Century Gothic" pitchFamily="34" charset="0"/>
              </a:rPr>
              <a:t>make federal state.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Century Gothic" pitchFamily="34" charset="0"/>
              </a:rPr>
              <a:t>The 2</a:t>
            </a:r>
            <a:r>
              <a:rPr lang="en-US" sz="2400" b="1" baseline="30000" dirty="0" smtClean="0">
                <a:latin typeface="Century Gothic" pitchFamily="34" charset="0"/>
              </a:rPr>
              <a:t>nd</a:t>
            </a:r>
            <a:r>
              <a:rPr lang="en-US" sz="2400" b="1" dirty="0" smtClean="0">
                <a:latin typeface="Century Gothic" pitchFamily="34" charset="0"/>
              </a:rPr>
              <a:t> chapter </a:t>
            </a:r>
            <a:r>
              <a:rPr lang="en-US" sz="2400" dirty="0" smtClean="0">
                <a:latin typeface="Century Gothic" pitchFamily="34" charset="0"/>
              </a:rPr>
              <a:t>have </a:t>
            </a:r>
            <a:r>
              <a:rPr lang="en-US" sz="2400" b="1" dirty="0" smtClean="0">
                <a:latin typeface="Century Gothic" pitchFamily="34" charset="0"/>
              </a:rPr>
              <a:t>five Fundamental principles</a:t>
            </a:r>
            <a:r>
              <a:rPr lang="en-US" sz="2400" dirty="0">
                <a:latin typeface="Century Gothic" pitchFamily="34" charset="0"/>
              </a:rPr>
              <a:t>, </a:t>
            </a:r>
            <a:r>
              <a:rPr lang="en-US" sz="2400" b="1" dirty="0">
                <a:latin typeface="Century Gothic" pitchFamily="34" charset="0"/>
              </a:rPr>
              <a:t>popular sovereignty</a:t>
            </a:r>
            <a:r>
              <a:rPr lang="en-US" sz="2400" dirty="0">
                <a:latin typeface="Century Gothic" pitchFamily="34" charset="0"/>
              </a:rPr>
              <a:t> (art. 8</a:t>
            </a:r>
            <a:r>
              <a:rPr lang="en-US" sz="2400" dirty="0" smtClean="0">
                <a:latin typeface="Century Gothic" pitchFamily="34" charset="0"/>
              </a:rPr>
              <a:t>), </a:t>
            </a:r>
            <a:r>
              <a:rPr lang="en-US" sz="2400" b="1" dirty="0" smtClean="0">
                <a:latin typeface="Century Gothic" pitchFamily="34" charset="0"/>
              </a:rPr>
              <a:t>constitutional </a:t>
            </a:r>
            <a:r>
              <a:rPr lang="en-US" sz="2400" b="1" dirty="0">
                <a:latin typeface="Century Gothic" pitchFamily="34" charset="0"/>
              </a:rPr>
              <a:t>supremacy </a:t>
            </a:r>
            <a:r>
              <a:rPr lang="en-US" sz="2400" dirty="0">
                <a:latin typeface="Century Gothic" pitchFamily="34" charset="0"/>
              </a:rPr>
              <a:t>(art. 9), </a:t>
            </a:r>
            <a:r>
              <a:rPr lang="en-US" sz="2400" b="1" dirty="0">
                <a:latin typeface="Century Gothic" pitchFamily="34" charset="0"/>
              </a:rPr>
              <a:t>human rights </a:t>
            </a:r>
            <a:r>
              <a:rPr lang="en-US" sz="2400" dirty="0">
                <a:latin typeface="Century Gothic" pitchFamily="34" charset="0"/>
              </a:rPr>
              <a:t>(art. 10), </a:t>
            </a:r>
            <a:r>
              <a:rPr lang="en-US" sz="2400" b="1" dirty="0">
                <a:latin typeface="Century Gothic" pitchFamily="34" charset="0"/>
              </a:rPr>
              <a:t>secularism</a:t>
            </a:r>
            <a:r>
              <a:rPr lang="en-US" sz="2400" dirty="0">
                <a:latin typeface="Century Gothic" pitchFamily="34" charset="0"/>
              </a:rPr>
              <a:t> (art. 11) and </a:t>
            </a:r>
            <a:r>
              <a:rPr lang="en-US" sz="2400" b="1" dirty="0">
                <a:latin typeface="Century Gothic" pitchFamily="34" charset="0"/>
              </a:rPr>
              <a:t>accountability and transparency of government</a:t>
            </a:r>
            <a:r>
              <a:rPr lang="en-US" sz="2400" dirty="0">
                <a:latin typeface="Century Gothic" pitchFamily="34" charset="0"/>
              </a:rPr>
              <a:t> (Art.12). </a:t>
            </a: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5.3.1.	Conceptualizing Constitution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Constitution is </a:t>
            </a:r>
            <a:r>
              <a:rPr lang="en-US" sz="2200" dirty="0" smtClean="0">
                <a:latin typeface="Century Gothic" pitchFamily="34" charset="0"/>
              </a:rPr>
              <a:t>figuratively </a:t>
            </a:r>
            <a:r>
              <a:rPr lang="en-US" sz="2200" b="1" dirty="0" smtClean="0">
                <a:latin typeface="Century Gothic" pitchFamily="34" charset="0"/>
              </a:rPr>
              <a:t>defined as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fundamental or basic law of a state</a:t>
            </a:r>
            <a:r>
              <a:rPr lang="en-US" sz="2200" dirty="0" smtClean="0">
                <a:latin typeface="Century Gothic" pitchFamily="34" charset="0"/>
              </a:rPr>
              <a:t> which 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sets out the structure of the state </a:t>
            </a:r>
            <a:r>
              <a:rPr lang="en-US" sz="2200" dirty="0" smtClean="0">
                <a:latin typeface="Century Gothic" pitchFamily="34" charset="0"/>
              </a:rPr>
              <a:t>and also </a:t>
            </a: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lists the rights of citizens</a:t>
            </a:r>
            <a:r>
              <a:rPr 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alongside </a:t>
            </a: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limits on the power exercise</a:t>
            </a:r>
            <a:r>
              <a:rPr lang="en-US" sz="2200" dirty="0" smtClean="0">
                <a:latin typeface="Century Gothic" pitchFamily="34" charset="0"/>
              </a:rPr>
              <a:t> of a </a:t>
            </a: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governmen</a:t>
            </a:r>
            <a:r>
              <a:rPr lang="en-US" sz="2200" b="1" dirty="0" smtClean="0">
                <a:latin typeface="Century Gothic" pitchFamily="34" charset="0"/>
              </a:rPr>
              <a:t>t</a:t>
            </a:r>
            <a:r>
              <a:rPr lang="en-US" sz="2200" dirty="0" smtClean="0">
                <a:latin typeface="Century Gothic" pitchFamily="34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It is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blue print </a:t>
            </a:r>
            <a:r>
              <a:rPr lang="en-US" sz="2200" dirty="0" smtClean="0">
                <a:latin typeface="Century Gothic" pitchFamily="34" charset="0"/>
              </a:rPr>
              <a:t>placed on </a:t>
            </a: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top the hierarchy of laws </a:t>
            </a:r>
            <a:r>
              <a:rPr lang="en-US" sz="2200" dirty="0" smtClean="0">
                <a:latin typeface="Century Gothic" pitchFamily="34" charset="0"/>
              </a:rPr>
              <a:t>on constitutional governments.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It is a </a:t>
            </a:r>
            <a:r>
              <a:rPr lang="en-US" sz="2200" b="1" dirty="0" smtClean="0">
                <a:latin typeface="Century Gothic" pitchFamily="34" charset="0"/>
              </a:rPr>
              <a:t>collection of principles </a:t>
            </a:r>
            <a:r>
              <a:rPr lang="en-US" sz="2200" dirty="0" smtClean="0">
                <a:latin typeface="Century Gothic" pitchFamily="34" charset="0"/>
              </a:rPr>
              <a:t>according to which </a:t>
            </a:r>
            <a:r>
              <a:rPr lang="en-US" sz="2200" b="1" dirty="0" smtClean="0">
                <a:latin typeface="Century Gothic" pitchFamily="34" charset="0"/>
              </a:rPr>
              <a:t>the powers of the </a:t>
            </a:r>
            <a:r>
              <a:rPr lang="en-US" sz="2200" b="1" dirty="0" smtClean="0">
                <a:latin typeface="Century Gothic" pitchFamily="34" charset="0"/>
              </a:rPr>
              <a:t>government</a:t>
            </a:r>
            <a:r>
              <a:rPr lang="en-US" sz="2200" b="1" dirty="0">
                <a:latin typeface="Century Gothic" pitchFamily="34" charset="0"/>
              </a:rPr>
              <a:t>,</a:t>
            </a:r>
            <a:r>
              <a:rPr lang="en-US" sz="2200" dirty="0" smtClean="0">
                <a:latin typeface="Century Gothic" pitchFamily="34" charset="0"/>
              </a:rPr>
              <a:t> </a:t>
            </a:r>
            <a:r>
              <a:rPr lang="en-US" sz="2200" b="1" dirty="0" smtClean="0">
                <a:latin typeface="Century Gothic" pitchFamily="34" charset="0"/>
              </a:rPr>
              <a:t>the rights of the governed</a:t>
            </a:r>
            <a:r>
              <a:rPr lang="en-US" sz="2200" dirty="0" smtClean="0">
                <a:latin typeface="Century Gothic" pitchFamily="34" charset="0"/>
              </a:rPr>
              <a:t>, and the </a:t>
            </a:r>
            <a:r>
              <a:rPr lang="en-US" sz="2200" b="1" dirty="0" smtClean="0">
                <a:latin typeface="Century Gothic" pitchFamily="34" charset="0"/>
              </a:rPr>
              <a:t>relation between the two are adjusted</a:t>
            </a:r>
            <a:r>
              <a:rPr lang="en-US" sz="2200" dirty="0" smtClean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Constitution state </a:t>
            </a:r>
            <a:r>
              <a:rPr 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Principles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Constitution</a:t>
            </a:r>
            <a:r>
              <a:rPr lang="en-US" sz="2200" dirty="0" smtClean="0">
                <a:latin typeface="Century Gothic" pitchFamily="34" charset="0"/>
              </a:rPr>
              <a:t> is the </a:t>
            </a:r>
            <a:r>
              <a:rPr lang="en-US" sz="2200" b="1" dirty="0" smtClean="0">
                <a:latin typeface="Century Gothic" pitchFamily="34" charset="0"/>
              </a:rPr>
              <a:t>mothers of all laws</a:t>
            </a:r>
            <a:r>
              <a:rPr lang="en-US" sz="2200" dirty="0" smtClean="0">
                <a:latin typeface="Century Gothic" pitchFamily="34" charset="0"/>
              </a:rPr>
              <a:t>;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all other ordinary laws are derived from </a:t>
            </a:r>
            <a:r>
              <a:rPr lang="en-US" sz="2200" dirty="0" smtClean="0">
                <a:latin typeface="Century Gothic" pitchFamily="34" charset="0"/>
              </a:rPr>
              <a:t>and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subjected</a:t>
            </a:r>
            <a:r>
              <a:rPr lang="en-US" sz="2200" dirty="0" smtClean="0">
                <a:latin typeface="Century Gothic" pitchFamily="34" charset="0"/>
              </a:rPr>
              <a:t> to this blue print.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any other law contradicted </a:t>
            </a:r>
            <a:r>
              <a:rPr lang="en-US" sz="2200" dirty="0" smtClean="0">
                <a:latin typeface="Century Gothic" pitchFamily="34" charset="0"/>
              </a:rPr>
              <a:t>with the provisions of the constitution becomes </a:t>
            </a:r>
            <a:r>
              <a:rPr lang="en-US" sz="2200" b="1" dirty="0" smtClean="0">
                <a:latin typeface="Century Gothic" pitchFamily="34" charset="0"/>
              </a:rPr>
              <a:t>void or invalid</a:t>
            </a:r>
            <a:r>
              <a:rPr lang="en-US" sz="2200" dirty="0" smtClean="0">
                <a:latin typeface="Century Gothic" pitchFamily="34" charset="0"/>
              </a:rPr>
              <a:t>. 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5.3.2.	Peculiar Features of Constitution 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Constitution is a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contract or an agreement </a:t>
            </a:r>
            <a:r>
              <a:rPr lang="en-US" sz="2200" dirty="0" smtClean="0">
                <a:latin typeface="Century Gothic" pitchFamily="34" charset="0"/>
              </a:rPr>
              <a:t>between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ruler and the ruled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dirty="0" smtClean="0">
                <a:latin typeface="Century Gothic" pitchFamily="34" charset="0"/>
              </a:rPr>
              <a:t>following are </a:t>
            </a:r>
            <a:r>
              <a:rPr lang="en-US" sz="2200" b="1" dirty="0" smtClean="0">
                <a:latin typeface="Century Gothic" pitchFamily="34" charset="0"/>
              </a:rPr>
              <a:t>some of the distinctive features of a constitution</a:t>
            </a:r>
            <a:r>
              <a:rPr lang="en-US" sz="2200" dirty="0" smtClean="0">
                <a:latin typeface="Century Gothic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Generality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</a:t>
            </a:r>
            <a:r>
              <a:rPr lang="en-US" sz="2200" dirty="0" smtClean="0">
                <a:latin typeface="Century Gothic" pitchFamily="34" charset="0"/>
              </a:rPr>
              <a:t> it states </a:t>
            </a:r>
            <a:r>
              <a:rPr lang="en-US" sz="2200" b="1" dirty="0" smtClean="0">
                <a:latin typeface="Century Gothic" pitchFamily="34" charset="0"/>
              </a:rPr>
              <a:t>general framework and principles</a:t>
            </a:r>
            <a:r>
              <a:rPr lang="en-US" sz="2200" dirty="0" smtClean="0">
                <a:latin typeface="Century Gothic" pitchFamily="34" charset="0"/>
              </a:rPr>
              <a:t>. While </a:t>
            </a:r>
            <a:r>
              <a:rPr lang="en-US" sz="2200" b="1" dirty="0" smtClean="0">
                <a:latin typeface="Century Gothic" pitchFamily="34" charset="0"/>
              </a:rPr>
              <a:t>other laws are detail</a:t>
            </a:r>
            <a:r>
              <a:rPr lang="en-US" sz="2200" dirty="0" smtClean="0">
                <a:latin typeface="Century Gothic" pitchFamily="34" charset="0"/>
              </a:rPr>
              <a:t>. The </a:t>
            </a:r>
            <a:r>
              <a:rPr lang="en-US" sz="2200" b="1" dirty="0" smtClean="0">
                <a:latin typeface="Century Gothic" pitchFamily="34" charset="0"/>
              </a:rPr>
              <a:t>generality is very important </a:t>
            </a:r>
            <a:r>
              <a:rPr lang="en-US" sz="2200" dirty="0" smtClean="0">
                <a:latin typeface="Century Gothic" pitchFamily="34" charset="0"/>
              </a:rPr>
              <a:t>because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 give the constitution a feature of elasticity through interpretation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thereby to </a:t>
            </a: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accommodate various questions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Permanency</a:t>
            </a:r>
            <a:r>
              <a:rPr lang="en-US" sz="2200" dirty="0" smtClean="0">
                <a:latin typeface="Century Gothic" pitchFamily="34" charset="0"/>
              </a:rPr>
              <a:t>: unlike laws constitution is </a:t>
            </a:r>
            <a:r>
              <a:rPr lang="en-US" sz="2200" b="1" dirty="0" smtClean="0">
                <a:latin typeface="Century Gothic" pitchFamily="34" charset="0"/>
              </a:rPr>
              <a:t>made for undefined period of time</a:t>
            </a:r>
            <a:r>
              <a:rPr lang="en-US" sz="2200" dirty="0" smtClean="0">
                <a:latin typeface="Century Gothic" pitchFamily="34" charset="0"/>
              </a:rPr>
              <a:t>. On the contrary, </a:t>
            </a:r>
            <a:r>
              <a:rPr lang="en-US" sz="2200" b="1" dirty="0" smtClean="0">
                <a:latin typeface="Century Gothic" pitchFamily="34" charset="0"/>
              </a:rPr>
              <a:t>other laws are tentative</a:t>
            </a:r>
            <a:r>
              <a:rPr lang="en-US" sz="2200" dirty="0" smtClean="0">
                <a:latin typeface="Century Gothic" pitchFamily="34" charset="0"/>
              </a:rPr>
              <a:t>, </a:t>
            </a:r>
            <a:r>
              <a:rPr lang="en-US" sz="2200" b="1" dirty="0" smtClean="0">
                <a:latin typeface="Century Gothic" pitchFamily="34" charset="0"/>
              </a:rPr>
              <a:t>occasional</a:t>
            </a:r>
            <a:r>
              <a:rPr lang="en-US" sz="2200" dirty="0" smtClean="0">
                <a:latin typeface="Century Gothic" pitchFamily="34" charset="0"/>
              </a:rPr>
              <a:t> and </a:t>
            </a:r>
            <a:r>
              <a:rPr lang="en-US" sz="2200" b="1" dirty="0" smtClean="0">
                <a:latin typeface="Century Gothic" pitchFamily="34" charset="0"/>
              </a:rPr>
              <a:t>in the nature of temporary existence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Supremacy</a:t>
            </a:r>
            <a:r>
              <a:rPr lang="en-US" sz="2200" dirty="0" smtClean="0">
                <a:latin typeface="Century Gothic" pitchFamily="34" charset="0"/>
              </a:rPr>
              <a:t>: it’s above all other laws. </a:t>
            </a:r>
            <a:r>
              <a:rPr lang="en-US" sz="2200" b="1" dirty="0" smtClean="0">
                <a:latin typeface="Century Gothic" pitchFamily="34" charset="0"/>
              </a:rPr>
              <a:t>It is original </a:t>
            </a:r>
            <a:r>
              <a:rPr lang="en-US" sz="2200" dirty="0" smtClean="0">
                <a:latin typeface="Century Gothic" pitchFamily="34" charset="0"/>
              </a:rPr>
              <a:t>because </a:t>
            </a:r>
            <a:r>
              <a:rPr lang="en-US" sz="2200" b="1" dirty="0" smtClean="0">
                <a:latin typeface="Century Gothic" pitchFamily="34" charset="0"/>
              </a:rPr>
              <a:t>it is directly made by the people </a:t>
            </a:r>
            <a:r>
              <a:rPr lang="en-US" sz="2200" dirty="0" smtClean="0">
                <a:latin typeface="Century Gothic" pitchFamily="34" charset="0"/>
              </a:rPr>
              <a:t>as the direct expression of the will of the people.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Codified document</a:t>
            </a:r>
            <a:r>
              <a:rPr lang="en-US" sz="2200" dirty="0" smtClean="0">
                <a:latin typeface="Century Gothic" pitchFamily="34" charset="0"/>
              </a:rPr>
              <a:t>: </a:t>
            </a:r>
            <a:r>
              <a:rPr lang="en-US" sz="2200" b="1" dirty="0" smtClean="0">
                <a:latin typeface="Century Gothic" pitchFamily="34" charset="0"/>
              </a:rPr>
              <a:t>Constitutions are written down</a:t>
            </a:r>
            <a:r>
              <a:rPr lang="en-US" sz="2200" dirty="0" smtClean="0">
                <a:latin typeface="Century Gothic" pitchFamily="34" charset="0"/>
              </a:rPr>
              <a:t>; expressly stated </a:t>
            </a:r>
            <a:r>
              <a:rPr lang="en-US" sz="2200" b="1" dirty="0" smtClean="0">
                <a:latin typeface="Century Gothic" pitchFamily="34" charset="0"/>
              </a:rPr>
              <a:t>processes for revising or amending.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Allocation of powers</a:t>
            </a:r>
            <a:r>
              <a:rPr lang="en-US" sz="2200" b="1" dirty="0" smtClean="0">
                <a:latin typeface="Century Gothic" pitchFamily="34" charset="0"/>
              </a:rPr>
              <a:t>: </a:t>
            </a:r>
            <a:r>
              <a:rPr lang="en-US" sz="2200" dirty="0" smtClean="0">
                <a:latin typeface="Century Gothic" pitchFamily="34" charset="0"/>
              </a:rPr>
              <a:t>outline the </a:t>
            </a:r>
            <a:r>
              <a:rPr lang="en-US" sz="2200" b="1" dirty="0" smtClean="0">
                <a:latin typeface="Century Gothic" pitchFamily="34" charset="0"/>
              </a:rPr>
              <a:t>proper relations between institutions and offices of the state, and between government and citizens. 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7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5.3.3Major </a:t>
            </a:r>
            <a:r>
              <a:rPr lang="en-US" sz="2800" b="1" dirty="0" smtClean="0">
                <a:latin typeface="Century Gothic" pitchFamily="34" charset="0"/>
              </a:rPr>
              <a:t>Purposes and Functions of Constitution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 serves as a framework for Government</a:t>
            </a:r>
            <a:r>
              <a:rPr lang="en-US" sz="2200" dirty="0" smtClean="0">
                <a:latin typeface="Century Gothic" pitchFamily="34" charset="0"/>
              </a:rPr>
              <a:t>: it is </a:t>
            </a:r>
            <a:r>
              <a:rPr lang="en-US" sz="2200" b="1" dirty="0" smtClean="0">
                <a:latin typeface="Century Gothic" pitchFamily="34" charset="0"/>
              </a:rPr>
              <a:t>a brief and a general outline of duties and rights</a:t>
            </a:r>
            <a:r>
              <a:rPr lang="en-US" sz="2200" dirty="0" smtClean="0">
                <a:latin typeface="Century Gothic" pitchFamily="34" charset="0"/>
              </a:rPr>
              <a:t> of </a:t>
            </a:r>
            <a:r>
              <a:rPr lang="en-US" sz="2200" b="1" dirty="0" smtClean="0">
                <a:latin typeface="Century Gothic" pitchFamily="34" charset="0"/>
              </a:rPr>
              <a:t>governments </a:t>
            </a:r>
            <a:r>
              <a:rPr lang="en-US" sz="2200" dirty="0" smtClean="0">
                <a:latin typeface="Century Gothic" pitchFamily="34" charset="0"/>
              </a:rPr>
              <a:t>and also that of </a:t>
            </a:r>
            <a:r>
              <a:rPr lang="en-US" sz="2200" b="1" dirty="0" smtClean="0">
                <a:latin typeface="Century Gothic" pitchFamily="34" charset="0"/>
              </a:rPr>
              <a:t>citizens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 Limits the Powers of Government</a:t>
            </a:r>
            <a:r>
              <a:rPr lang="en-US" sz="2200" dirty="0" smtClean="0">
                <a:latin typeface="Century Gothic" pitchFamily="34" charset="0"/>
              </a:rPr>
              <a:t>: A constitutional Government is </a:t>
            </a:r>
            <a:r>
              <a:rPr lang="en-US" sz="2200" b="1" dirty="0" smtClean="0">
                <a:latin typeface="Century Gothic" pitchFamily="34" charset="0"/>
              </a:rPr>
              <a:t>neither too powerful nor too weak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 protects individual and collective rights of citizens</a:t>
            </a:r>
            <a:r>
              <a:rPr lang="en-US" sz="2200" b="1" dirty="0" smtClean="0">
                <a:latin typeface="Century Gothic" pitchFamily="34" charset="0"/>
              </a:rPr>
              <a:t>: 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 serves as the Supreme (Highest) Law of a Country</a:t>
            </a:r>
            <a:r>
              <a:rPr lang="en-US" sz="2200" b="1" dirty="0" smtClean="0">
                <a:latin typeface="Century Gothic" pitchFamily="34" charset="0"/>
              </a:rPr>
              <a:t>: </a:t>
            </a:r>
            <a:r>
              <a:rPr lang="en-US" sz="2200" dirty="0" smtClean="0">
                <a:latin typeface="Century Gothic" pitchFamily="34" charset="0"/>
              </a:rPr>
              <a:t>the constitution of state is referred to as “</a:t>
            </a:r>
            <a:r>
              <a:rPr lang="en-US" sz="2200" b="1" dirty="0" smtClean="0">
                <a:latin typeface="Century Gothic" pitchFamily="34" charset="0"/>
              </a:rPr>
              <a:t>the law behind other laws</a:t>
            </a:r>
            <a:r>
              <a:rPr lang="en-US" sz="2200" dirty="0" smtClean="0">
                <a:latin typeface="Century Gothic" pitchFamily="34" charset="0"/>
              </a:rPr>
              <a:t> or “</a:t>
            </a:r>
            <a:r>
              <a:rPr lang="en-US" sz="2200" b="1" dirty="0" smtClean="0">
                <a:latin typeface="Century Gothic" pitchFamily="34" charset="0"/>
              </a:rPr>
              <a:t>the Mother of all laws</a:t>
            </a:r>
            <a:r>
              <a:rPr lang="en-US" sz="2200" dirty="0" smtClean="0">
                <a:latin typeface="Century Gothic" pitchFamily="34" charset="0"/>
              </a:rPr>
              <a:t>” of a country</a:t>
            </a:r>
            <a:r>
              <a:rPr lang="en-US" sz="2200" b="1" dirty="0" smtClean="0">
                <a:latin typeface="Century Gothic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It provides Government legitimacy/stability</a:t>
            </a:r>
            <a:r>
              <a:rPr lang="en-US" sz="2200" b="1" dirty="0" smtClean="0">
                <a:latin typeface="Century Gothic" pitchFamily="34" charset="0"/>
              </a:rPr>
              <a:t>: </a:t>
            </a:r>
            <a:r>
              <a:rPr lang="en-US" sz="2200" dirty="0" smtClean="0">
                <a:latin typeface="Century Gothic" pitchFamily="34" charset="0"/>
              </a:rPr>
              <a:t>gives governments </a:t>
            </a:r>
            <a:r>
              <a:rPr lang="en-US" sz="2200" b="1" dirty="0" smtClean="0">
                <a:latin typeface="Century Gothic" pitchFamily="34" charset="0"/>
              </a:rPr>
              <a:t>a legitimate/legal right to rule or govern. </a:t>
            </a:r>
            <a:r>
              <a:rPr lang="en-US" sz="2200" dirty="0" smtClean="0">
                <a:latin typeface="Century Gothic" pitchFamily="34" charset="0"/>
              </a:rPr>
              <a:t>provide the vital function of introducing </a:t>
            </a:r>
            <a:r>
              <a:rPr lang="en-US" sz="2200" b="1" dirty="0" smtClean="0">
                <a:latin typeface="Century Gothic" pitchFamily="34" charset="0"/>
              </a:rPr>
              <a:t>a measure of stability, order, and predictability of government.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Constitution Blue Prints for establishing Values and Goals</a:t>
            </a:r>
            <a:r>
              <a:rPr lang="en-US" sz="2200" b="1" dirty="0" smtClean="0">
                <a:latin typeface="Century Gothic" pitchFamily="34" charset="0"/>
              </a:rPr>
              <a:t>: </a:t>
            </a:r>
            <a:r>
              <a:rPr lang="en-US" sz="2200" dirty="0" smtClean="0">
                <a:latin typeface="Century Gothic" pitchFamily="34" charset="0"/>
              </a:rPr>
              <a:t>the</a:t>
            </a:r>
            <a:r>
              <a:rPr lang="en-US" sz="2200" b="1" dirty="0" smtClean="0">
                <a:latin typeface="Century Gothic" pitchFamily="34" charset="0"/>
              </a:rPr>
              <a:t> fundamental aims (objectives) </a:t>
            </a:r>
            <a:r>
              <a:rPr lang="en-US" sz="2200" dirty="0" smtClean="0">
                <a:latin typeface="Century Gothic" pitchFamily="34" charset="0"/>
              </a:rPr>
              <a:t>and </a:t>
            </a:r>
            <a:r>
              <a:rPr lang="en-US" sz="2200" b="1" dirty="0" smtClean="0">
                <a:latin typeface="Century Gothic" pitchFamily="34" charset="0"/>
              </a:rPr>
              <a:t>principles </a:t>
            </a:r>
            <a:r>
              <a:rPr lang="en-US" sz="2200" dirty="0" smtClean="0">
                <a:latin typeface="Century Gothic" pitchFamily="34" charset="0"/>
              </a:rPr>
              <a:t>are described or accomplished explicitly in </a:t>
            </a:r>
            <a:r>
              <a:rPr lang="en-US" sz="2200" b="1" dirty="0" smtClean="0">
                <a:latin typeface="Century Gothic" pitchFamily="34" charset="0"/>
              </a:rPr>
              <a:t>preambles </a:t>
            </a:r>
            <a:r>
              <a:rPr lang="en-US" sz="2200" dirty="0" smtClean="0">
                <a:latin typeface="Century Gothic" pitchFamily="34" charset="0"/>
              </a:rPr>
              <a:t>to constitutional documents</a:t>
            </a:r>
            <a:r>
              <a:rPr lang="en-US" sz="2200" b="1" dirty="0" smtClean="0">
                <a:latin typeface="Century Gothic" pitchFamily="34" charset="0"/>
              </a:rPr>
              <a:t>, </a:t>
            </a:r>
            <a:r>
              <a:rPr lang="en-US" sz="2200" dirty="0" smtClean="0">
                <a:latin typeface="Century Gothic" pitchFamily="34" charset="0"/>
              </a:rPr>
              <a:t>which often function as statements of </a:t>
            </a:r>
            <a:r>
              <a:rPr lang="en-US" sz="2200" b="1" dirty="0" smtClean="0">
                <a:latin typeface="Century Gothic" pitchFamily="34" charset="0"/>
              </a:rPr>
              <a:t>national ideals and values.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5.3.4.	Classification of Constitutions 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</a:t>
            </a:r>
            <a:r>
              <a:rPr lang="en-US" sz="2200" dirty="0" smtClean="0">
                <a:latin typeface="Century Gothic" pitchFamily="34" charset="0"/>
              </a:rPr>
              <a:t>aking the 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form</a:t>
            </a:r>
            <a:r>
              <a:rPr lang="en-US" sz="2200" b="1" i="1" dirty="0" smtClean="0">
                <a:latin typeface="Century Gothic" pitchFamily="34" charset="0"/>
              </a:rPr>
              <a:t>, </a:t>
            </a:r>
            <a:r>
              <a:rPr lang="en-US" sz="2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amendment procedure </a:t>
            </a:r>
            <a:r>
              <a:rPr lang="en-US" sz="2200" b="1" i="1" dirty="0" smtClean="0">
                <a:latin typeface="Century Gothic" pitchFamily="34" charset="0"/>
              </a:rPr>
              <a:t>and </a:t>
            </a:r>
            <a:r>
              <a:rPr lang="en-US" sz="22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degree of implementation/practice</a:t>
            </a:r>
            <a:r>
              <a:rPr lang="en-US" sz="2200" dirty="0" smtClean="0">
                <a:latin typeface="Century Gothic" pitchFamily="34" charset="0"/>
              </a:rPr>
              <a:t>, constitutions can be </a:t>
            </a:r>
            <a:r>
              <a:rPr lang="en-US" sz="2200" b="1" dirty="0" smtClean="0">
                <a:latin typeface="Century Gothic" pitchFamily="34" charset="0"/>
              </a:rPr>
              <a:t>classified into the following categories</a:t>
            </a:r>
            <a:r>
              <a:rPr lang="en-US" sz="2200" dirty="0" smtClean="0">
                <a:latin typeface="Century Gothic" pitchFamily="34" charset="0"/>
              </a:rPr>
              <a:t>. 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600" b="1" dirty="0" smtClean="0">
                <a:solidFill>
                  <a:srgbClr val="FF0000"/>
                </a:solidFill>
                <a:latin typeface="Century Gothic" pitchFamily="34" charset="0"/>
              </a:rPr>
              <a:t>Constitution based on </a:t>
            </a:r>
            <a:r>
              <a:rPr lang="en-US" sz="2600" b="1" dirty="0" smtClean="0">
                <a:solidFill>
                  <a:srgbClr val="FF0000"/>
                </a:solidFill>
                <a:latin typeface="Century Gothic" pitchFamily="34" charset="0"/>
              </a:rPr>
              <a:t>form/</a:t>
            </a:r>
            <a:r>
              <a:rPr lang="en-US" sz="2600" b="1" dirty="0" err="1" smtClean="0">
                <a:solidFill>
                  <a:srgbClr val="FF0000"/>
                </a:solidFill>
                <a:latin typeface="Century Gothic" pitchFamily="34" charset="0"/>
              </a:rPr>
              <a:t>apperance</a:t>
            </a:r>
            <a:endParaRPr lang="en-US" sz="2200" b="1" dirty="0" smtClean="0">
              <a:latin typeface="Century Gothic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Written Constitution</a:t>
            </a:r>
            <a:r>
              <a:rPr lang="en-US" sz="2200" b="1" dirty="0" smtClean="0">
                <a:latin typeface="Century Gothic" pitchFamily="34" charset="0"/>
              </a:rPr>
              <a:t>:- </a:t>
            </a:r>
            <a:r>
              <a:rPr lang="en-US" sz="2200" dirty="0" smtClean="0">
                <a:latin typeface="Century Gothic" pitchFamily="34" charset="0"/>
              </a:rPr>
              <a:t>a written constitution is one whose provisions are written in detail</a:t>
            </a:r>
            <a:r>
              <a:rPr lang="en-US" sz="2200" b="1" dirty="0" smtClean="0">
                <a:latin typeface="Century Gothic" pitchFamily="34" charset="0"/>
              </a:rPr>
              <a:t>. It exists in a single document 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Example </a:t>
            </a:r>
            <a:r>
              <a:rPr lang="en-US" sz="2200" b="1" dirty="0">
                <a:latin typeface="Century Gothic" pitchFamily="34" charset="0"/>
              </a:rPr>
              <a:t>India, Kenya, Ethiopia, USA, Germany, Brazil, Indonesia, Jordan, Venezuela and Nigeria </a:t>
            </a:r>
            <a:r>
              <a:rPr lang="en-US" sz="2200" dirty="0">
                <a:latin typeface="Century Gothic" pitchFamily="34" charset="0"/>
              </a:rPr>
              <a:t>have written form of constitution.</a:t>
            </a:r>
            <a:endParaRPr lang="en-US" sz="2200" b="1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Merits of Written Constitution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entury Gothic" pitchFamily="34" charset="0"/>
              </a:rPr>
              <a:t>It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easily accessible </a:t>
            </a:r>
            <a:r>
              <a:rPr lang="en-US" sz="2400" dirty="0" smtClean="0">
                <a:latin typeface="Century Gothic" pitchFamily="34" charset="0"/>
              </a:rPr>
              <a:t>to citizens that </a:t>
            </a:r>
            <a:r>
              <a:rPr lang="en-US" sz="2400" b="1" dirty="0" smtClean="0">
                <a:latin typeface="Century Gothic" pitchFamily="34" charset="0"/>
              </a:rPr>
              <a:t>enable them to monitor the behavior of their government </a:t>
            </a:r>
            <a:r>
              <a:rPr lang="en-US" sz="2400" dirty="0" smtClean="0">
                <a:latin typeface="Century Gothic" pitchFamily="34" charset="0"/>
              </a:rPr>
              <a:t>thus </a:t>
            </a:r>
            <a:r>
              <a:rPr lang="en-US" sz="2400" b="1" dirty="0" smtClean="0">
                <a:latin typeface="Century Gothic" pitchFamily="34" charset="0"/>
              </a:rPr>
              <a:t>preventing the emergency of </a:t>
            </a:r>
            <a:r>
              <a:rPr lang="en-US" sz="2400" b="1" dirty="0" smtClean="0">
                <a:latin typeface="Century Gothic" pitchFamily="34" charset="0"/>
              </a:rPr>
              <a:t>dictatorship</a:t>
            </a:r>
            <a:r>
              <a:rPr lang="en-US" sz="2400" dirty="0" smtClean="0">
                <a:latin typeface="Century Gothic" pitchFamily="34" charset="0"/>
              </a:rPr>
              <a:t>.</a:t>
            </a: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entury Gothic" pitchFamily="34" charset="0"/>
              </a:rPr>
              <a:t>Citizens can 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easily learn about their rights and duties </a:t>
            </a:r>
            <a:r>
              <a:rPr lang="en-US" sz="2400" dirty="0" smtClean="0">
                <a:latin typeface="Century Gothic" pitchFamily="34" charset="0"/>
              </a:rPr>
              <a:t>and the basic laws governing the patterns of political processes of their nation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entury Gothic" pitchFamily="34" charset="0"/>
              </a:rPr>
              <a:t>It is </a:t>
            </a:r>
            <a:r>
              <a:rPr lang="en-US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full of clarity </a:t>
            </a:r>
            <a:r>
              <a:rPr lang="en-US" sz="2400" dirty="0" smtClean="0">
                <a:latin typeface="Century Gothic" pitchFamily="34" charset="0"/>
              </a:rPr>
              <a:t>and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definiteness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because the provisions are written in detail.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entury Gothic" pitchFamily="34" charset="0"/>
              </a:rPr>
              <a:t> It has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quality of stability</a:t>
            </a:r>
            <a:r>
              <a:rPr lang="en-US" sz="2400" dirty="0" smtClean="0">
                <a:latin typeface="Century Gothic" pitchFamily="34" charset="0"/>
              </a:rPr>
              <a:t>, since people know the nature of constitutional provisions , they </a:t>
            </a:r>
            <a:r>
              <a:rPr lang="en-US" sz="2400" b="1" dirty="0" smtClean="0">
                <a:latin typeface="Century Gothic" pitchFamily="34" charset="0"/>
              </a:rPr>
              <a:t>feel a sense of satisfaction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87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Demerits of written constitution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b="1" dirty="0" smtClean="0">
                <a:latin typeface="Century Gothic" pitchFamily="34" charset="0"/>
              </a:rPr>
              <a:t>It </a:t>
            </a:r>
            <a:r>
              <a:rPr lang="en-US" sz="2200" b="1" dirty="0">
                <a:latin typeface="Century Gothic" pitchFamily="34" charset="0"/>
              </a:rPr>
              <a:t>creates a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situation of rigidity</a:t>
            </a:r>
            <a:r>
              <a:rPr lang="en-US" sz="2200" b="1" dirty="0">
                <a:latin typeface="Century Gothic" pitchFamily="34" charset="0"/>
              </a:rPr>
              <a:t>. It leads to the development of a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conservative 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attitude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It </a:t>
            </a:r>
            <a:r>
              <a:rPr lang="en-US" sz="2200" b="1" dirty="0">
                <a:latin typeface="Century Gothic" pitchFamily="34" charset="0"/>
              </a:rPr>
              <a:t>becomes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difficult to change it easily quickly </a:t>
            </a:r>
            <a:r>
              <a:rPr lang="en-US" sz="2200" b="1" dirty="0">
                <a:latin typeface="Century Gothic" pitchFamily="34" charset="0"/>
              </a:rPr>
              <a:t>as per the requirements of </a:t>
            </a:r>
            <a:r>
              <a:rPr lang="en-US" sz="2200" b="1" dirty="0" smtClean="0">
                <a:latin typeface="Century Gothic" pitchFamily="34" charset="0"/>
              </a:rPr>
              <a:t>time.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It led </a:t>
            </a:r>
            <a:r>
              <a:rPr lang="en-US" sz="2200" b="1" dirty="0">
                <a:latin typeface="Century Gothic" pitchFamily="34" charset="0"/>
              </a:rPr>
              <a:t>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different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interpretations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not easily adapted to a new situation </a:t>
            </a:r>
            <a:r>
              <a:rPr lang="en-US" sz="2200" b="1" dirty="0">
                <a:latin typeface="Century Gothic" pitchFamily="34" charset="0"/>
              </a:rPr>
              <a:t>or changing </a:t>
            </a:r>
            <a:r>
              <a:rPr lang="en-US" sz="2200" b="1" dirty="0" smtClean="0">
                <a:latin typeface="Century Gothic" pitchFamily="34" charset="0"/>
              </a:rPr>
              <a:t>circumstances.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Unwritten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Constitution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An unwritten constitution is one whose </a:t>
            </a:r>
            <a:r>
              <a:rPr lang="en-US" sz="2200" b="1" dirty="0">
                <a:latin typeface="Century Gothic" pitchFamily="34" charset="0"/>
              </a:rPr>
              <a:t>written provisions are very brief and most of the rules of the constitution exist in the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form of usages and customs</a:t>
            </a:r>
            <a:r>
              <a:rPr lang="en-US" sz="2200" b="1" dirty="0">
                <a:latin typeface="Century Gothic" pitchFamily="34" charset="0"/>
              </a:rPr>
              <a:t>. </a:t>
            </a:r>
            <a:r>
              <a:rPr lang="en-US" sz="2200" dirty="0">
                <a:latin typeface="Century Gothic" pitchFamily="34" charset="0"/>
              </a:rPr>
              <a:t>It consists of </a:t>
            </a:r>
            <a:r>
              <a:rPr lang="en-US" sz="2200" b="1" dirty="0">
                <a:latin typeface="Century Gothic" pitchFamily="34" charset="0"/>
              </a:rPr>
              <a:t>customs, conventions, traditions, </a:t>
            </a:r>
            <a:r>
              <a:rPr lang="en-US" sz="2200" dirty="0">
                <a:latin typeface="Century Gothic" pitchFamily="34" charset="0"/>
              </a:rPr>
              <a:t>and some </a:t>
            </a:r>
            <a:r>
              <a:rPr lang="en-US" sz="2200" b="1" dirty="0">
                <a:latin typeface="Century Gothic" pitchFamily="34" charset="0"/>
              </a:rPr>
              <a:t>written laws bearing different dates. </a:t>
            </a:r>
            <a:endParaRPr lang="en-US" sz="2200" b="1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It is made up,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largely of customs and judicial decisions</a:t>
            </a:r>
            <a:r>
              <a:rPr lang="en-US" sz="2200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Example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Britain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0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Merits of Unwritten Constitution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quality of </a:t>
            </a:r>
            <a:r>
              <a:rPr lang="en-US" sz="2200" b="1" dirty="0">
                <a:solidFill>
                  <a:srgbClr val="C00000"/>
                </a:solidFill>
                <a:latin typeface="Century Gothic" pitchFamily="34" charset="0"/>
              </a:rPr>
              <a:t>elasticity</a:t>
            </a:r>
            <a:r>
              <a:rPr lang="en-US" sz="2200" dirty="0">
                <a:latin typeface="Century Gothic" pitchFamily="34" charset="0"/>
              </a:rPr>
              <a:t> and </a:t>
            </a:r>
            <a:r>
              <a:rPr lang="en-US" sz="2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adaptability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ynamic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that it </a:t>
            </a:r>
            <a:r>
              <a:rPr lang="en-US" sz="2200" b="1" dirty="0">
                <a:latin typeface="Century Gothic" pitchFamily="34" charset="0"/>
              </a:rPr>
              <a:t>prevents the chances of popular uprisings</a:t>
            </a:r>
            <a:r>
              <a:rPr lang="en-US" sz="2200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can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absorb</a:t>
            </a:r>
            <a:r>
              <a:rPr lang="en-US" sz="2200" dirty="0">
                <a:latin typeface="Century Gothic" pitchFamily="34" charset="0"/>
              </a:rPr>
              <a:t> and also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recover from shocks </a:t>
            </a:r>
            <a:r>
              <a:rPr lang="en-US" sz="2200" dirty="0">
                <a:latin typeface="Century Gothic" pitchFamily="34" charset="0"/>
              </a:rPr>
              <a:t>that may destroy a written constitution. </a:t>
            </a:r>
            <a:endParaRPr lang="en-US" sz="2200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Century Gothic" pitchFamily="34" charset="0"/>
              </a:rPr>
              <a:t>Demerits of Unwritten </a:t>
            </a:r>
            <a:r>
              <a:rPr lang="en-US" sz="2800" b="1" dirty="0" smtClean="0">
                <a:latin typeface="Century Gothic" pitchFamily="34" charset="0"/>
              </a:rPr>
              <a:t>Constitution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not easily accessible to the public </a:t>
            </a:r>
            <a:r>
              <a:rPr lang="en-US" sz="2200" dirty="0">
                <a:latin typeface="Century Gothic" pitchFamily="34" charset="0"/>
              </a:rPr>
              <a:t>to determine which aspects </a:t>
            </a:r>
            <a:r>
              <a:rPr lang="en-US" sz="2200" dirty="0" smtClean="0">
                <a:latin typeface="Century Gothic" pitchFamily="34" charset="0"/>
              </a:rPr>
              <a:t>of </a:t>
            </a:r>
            <a:r>
              <a:rPr lang="en-US" sz="2200" dirty="0">
                <a:latin typeface="Century Gothic" pitchFamily="34" charset="0"/>
              </a:rPr>
              <a:t>the constitution </a:t>
            </a:r>
            <a:r>
              <a:rPr lang="en-US" sz="2200" b="1" dirty="0">
                <a:latin typeface="Century Gothic" pitchFamily="34" charset="0"/>
              </a:rPr>
              <a:t>are violated and when it is </a:t>
            </a:r>
            <a:r>
              <a:rPr lang="en-US" sz="2200" b="1" dirty="0" smtClean="0">
                <a:latin typeface="Century Gothic" pitchFamily="34" charset="0"/>
              </a:rPr>
              <a:t>violated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It </a:t>
            </a:r>
            <a:r>
              <a:rPr lang="en-US" sz="2200" b="1" dirty="0">
                <a:latin typeface="Century Gothic" pitchFamily="34" charset="0"/>
              </a:rPr>
              <a:t>is difficult to create awareness through education on the fundamental constitutional rights and duties of </a:t>
            </a:r>
            <a:r>
              <a:rPr lang="en-US" sz="2200" b="1" dirty="0" smtClean="0">
                <a:latin typeface="Century Gothic" pitchFamily="34" charset="0"/>
              </a:rPr>
              <a:t>citizens.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It </a:t>
            </a:r>
            <a:r>
              <a:rPr lang="en-US" sz="2200" dirty="0">
                <a:latin typeface="Century Gothic" pitchFamily="34" charset="0"/>
              </a:rPr>
              <a:t>leads to </a:t>
            </a:r>
            <a:r>
              <a:rPr lang="en-US" sz="2200" b="1" dirty="0">
                <a:latin typeface="Century Gothic" pitchFamily="34" charset="0"/>
              </a:rPr>
              <a:t>situations of instability. </a:t>
            </a:r>
            <a:r>
              <a:rPr lang="en-US" sz="2200" dirty="0">
                <a:latin typeface="Century Gothic" pitchFamily="34" charset="0"/>
              </a:rPr>
              <a:t>they are always in </a:t>
            </a:r>
            <a:r>
              <a:rPr lang="en-US" sz="2200" b="1" dirty="0">
                <a:latin typeface="Century Gothic" pitchFamily="34" charset="0"/>
              </a:rPr>
              <a:t>a state of flux as per the emotions, passions and fancies of the </a:t>
            </a:r>
            <a:r>
              <a:rPr lang="en-US" sz="2200" b="1" dirty="0" smtClean="0">
                <a:latin typeface="Century Gothic" pitchFamily="34" charset="0"/>
              </a:rPr>
              <a:t>people.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It </a:t>
            </a:r>
            <a:r>
              <a:rPr lang="en-US" sz="2200" b="1" dirty="0">
                <a:latin typeface="Century Gothic" pitchFamily="34" charset="0"/>
              </a:rPr>
              <a:t>leads to the state of </a:t>
            </a:r>
            <a:r>
              <a:rPr lang="en-US" sz="2200" b="1" dirty="0" smtClean="0">
                <a:latin typeface="Century Gothic" pitchFamily="34" charset="0"/>
              </a:rPr>
              <a:t>confusion</a:t>
            </a:r>
            <a:r>
              <a:rPr lang="en-US" sz="2200" dirty="0" smtClean="0">
                <a:latin typeface="Century Gothic" pitchFamily="34" charset="0"/>
              </a:rPr>
              <a:t>. </a:t>
            </a:r>
            <a:r>
              <a:rPr lang="en-US" sz="2200" b="1" dirty="0" smtClean="0">
                <a:latin typeface="Century Gothic" pitchFamily="34" charset="0"/>
              </a:rPr>
              <a:t>Controversies</a:t>
            </a:r>
            <a:r>
              <a:rPr lang="en-US" sz="2200" dirty="0" smtClean="0">
                <a:latin typeface="Century Gothic" pitchFamily="34" charset="0"/>
              </a:rPr>
              <a:t> may arise from usages and customs of a country.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It certainly </a:t>
            </a:r>
            <a:r>
              <a:rPr lang="en-US" sz="2200" b="1" dirty="0">
                <a:latin typeface="Century Gothic" pitchFamily="34" charset="0"/>
              </a:rPr>
              <a:t>does not suit a democracy </a:t>
            </a:r>
            <a:r>
              <a:rPr lang="en-US" sz="2200" dirty="0">
                <a:latin typeface="Century Gothic" pitchFamily="34" charset="0"/>
              </a:rPr>
              <a:t>where people are always  conscious and suspicious of constitutional </a:t>
            </a:r>
            <a:r>
              <a:rPr lang="en-US" sz="2200" dirty="0" smtClean="0">
                <a:latin typeface="Century Gothic" pitchFamily="34" charset="0"/>
              </a:rPr>
              <a:t>provisions.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2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B. Constitution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based on complexity of amending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constitutions may be classified as </a:t>
            </a:r>
            <a:r>
              <a:rPr lang="en-US" sz="2200" b="1" dirty="0">
                <a:latin typeface="Century Gothic" pitchFamily="34" charset="0"/>
              </a:rPr>
              <a:t>rigid</a:t>
            </a:r>
            <a:r>
              <a:rPr lang="en-US" sz="2200" dirty="0">
                <a:latin typeface="Century Gothic" pitchFamily="34" charset="0"/>
              </a:rPr>
              <a:t> and </a:t>
            </a:r>
            <a:r>
              <a:rPr lang="en-US" sz="2200" b="1" dirty="0">
                <a:latin typeface="Century Gothic" pitchFamily="34" charset="0"/>
              </a:rPr>
              <a:t>flexible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Rigid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Constitution </a:t>
            </a:r>
            <a:endParaRPr lang="en-US" sz="2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A constitutional </a:t>
            </a:r>
            <a:r>
              <a:rPr lang="en-US" sz="2200" b="1" dirty="0">
                <a:latin typeface="Century Gothic" pitchFamily="34" charset="0"/>
              </a:rPr>
              <a:t>amendment bill </a:t>
            </a:r>
            <a:r>
              <a:rPr lang="en-US" sz="2200" dirty="0">
                <a:latin typeface="Century Gothic" pitchFamily="34" charset="0"/>
              </a:rPr>
              <a:t>must be </a:t>
            </a:r>
            <a:r>
              <a:rPr lang="en-US" sz="2200" b="1" dirty="0">
                <a:latin typeface="Century Gothic" pitchFamily="34" charset="0"/>
              </a:rPr>
              <a:t>passed by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parliament by special majority</a:t>
            </a:r>
            <a:r>
              <a:rPr lang="en-US" sz="2200" b="1" dirty="0">
                <a:latin typeface="Century Gothic" pitchFamily="34" charset="0"/>
              </a:rPr>
              <a:t>. </a:t>
            </a:r>
            <a:r>
              <a:rPr lang="en-US" sz="2200" dirty="0">
                <a:latin typeface="Century Gothic" pitchFamily="34" charset="0"/>
              </a:rPr>
              <a:t>Then it is to be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approved either by the provincial units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or by the people in a referendum or both</a:t>
            </a:r>
            <a:r>
              <a:rPr lang="en-US" sz="2200" b="1" dirty="0">
                <a:latin typeface="Century Gothic" pitchFamily="34" charset="0"/>
              </a:rPr>
              <a:t>. </a:t>
            </a:r>
            <a:endParaRPr lang="en-US" sz="2200" b="1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A </a:t>
            </a:r>
            <a:r>
              <a:rPr lang="en-US" sz="2200" b="1" dirty="0">
                <a:latin typeface="Century Gothic" pitchFamily="34" charset="0"/>
              </a:rPr>
              <a:t>more difficult procedure of constitutional amendment </a:t>
            </a:r>
            <a:r>
              <a:rPr lang="en-US" sz="2200" dirty="0">
                <a:latin typeface="Century Gothic" pitchFamily="34" charset="0"/>
              </a:rPr>
              <a:t>is the one which requires a </a:t>
            </a:r>
            <a:r>
              <a:rPr lang="en-US" sz="2200" b="1" dirty="0">
                <a:solidFill>
                  <a:srgbClr val="FF0000"/>
                </a:solidFill>
                <a:latin typeface="Century Gothic" pitchFamily="34" charset="0"/>
              </a:rPr>
              <a:t>national referendum</a:t>
            </a:r>
            <a:r>
              <a:rPr lang="en-US" sz="2200" dirty="0">
                <a:latin typeface="Century Gothic" pitchFamily="34" charset="0"/>
              </a:rPr>
              <a:t>. Those countries like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USA, Australia, Denmark and Switzerland </a:t>
            </a:r>
            <a:r>
              <a:rPr lang="en-US" sz="2200" dirty="0">
                <a:latin typeface="Century Gothic" pitchFamily="34" charset="0"/>
              </a:rPr>
              <a:t>are known to </a:t>
            </a:r>
            <a:r>
              <a:rPr lang="en-US" sz="2200" b="1" dirty="0">
                <a:latin typeface="Century Gothic" pitchFamily="34" charset="0"/>
              </a:rPr>
              <a:t>have rigid constitutions</a:t>
            </a:r>
            <a:r>
              <a:rPr lang="en-US" sz="2200" dirty="0">
                <a:latin typeface="Century Gothic" pitchFamily="34" charset="0"/>
              </a:rPr>
              <a:t>.</a:t>
            </a:r>
          </a:p>
          <a:p>
            <a:pPr marL="457200" indent="-457200" algn="ctr">
              <a:buFont typeface="+mj-lt"/>
              <a:buAutoNum type="arabicPeriod" startAt="2"/>
            </a:pP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Flexible </a:t>
            </a: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Constitution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simplest and </a:t>
            </a:r>
            <a:r>
              <a:rPr lang="en-US" sz="2200" b="1" dirty="0">
                <a:latin typeface="Century Gothic" pitchFamily="34" charset="0"/>
              </a:rPr>
              <a:t>commonest amendment procedure is the one which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requires an absolute majority </a:t>
            </a:r>
            <a:r>
              <a:rPr lang="en-US" sz="2200" dirty="0">
                <a:latin typeface="Century Gothic" pitchFamily="34" charset="0"/>
              </a:rPr>
              <a:t>(two thirds support) in the </a:t>
            </a:r>
            <a:r>
              <a:rPr lang="en-US" sz="2200" b="1" dirty="0">
                <a:latin typeface="Century Gothic" pitchFamily="34" charset="0"/>
              </a:rPr>
              <a:t>parliamen</a:t>
            </a:r>
            <a:r>
              <a:rPr lang="en-US" sz="2200" dirty="0">
                <a:latin typeface="Century Gothic" pitchFamily="34" charset="0"/>
              </a:rPr>
              <a:t>t. </a:t>
            </a:r>
            <a:r>
              <a:rPr lang="en-US" sz="2200" b="1" dirty="0">
                <a:latin typeface="Century Gothic" pitchFamily="34" charset="0"/>
              </a:rPr>
              <a:t>Any new law made by the parliament gives a new rule to </a:t>
            </a:r>
            <a:r>
              <a:rPr lang="en-US" sz="2200" dirty="0">
                <a:latin typeface="Century Gothic" pitchFamily="34" charset="0"/>
              </a:rPr>
              <a:t>the constitution</a:t>
            </a:r>
            <a:r>
              <a:rPr lang="en-US" sz="2200" dirty="0" smtClean="0">
                <a:latin typeface="Century Gothic" pitchFamily="34" charset="0"/>
              </a:rPr>
              <a:t>. </a:t>
            </a:r>
            <a:r>
              <a:rPr lang="en-US" sz="2200" dirty="0">
                <a:latin typeface="Century Gothic" pitchFamily="34" charset="0"/>
              </a:rPr>
              <a:t>E.g. </a:t>
            </a:r>
            <a:r>
              <a:rPr lang="en-US" sz="2200" b="1" dirty="0">
                <a:solidFill>
                  <a:srgbClr val="FF0000"/>
                </a:solidFill>
                <a:latin typeface="Century Gothic" pitchFamily="34" charset="0"/>
              </a:rPr>
              <a:t>United Kingdom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New 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Zealand</a:t>
            </a:r>
            <a:r>
              <a:rPr lang="en-US" sz="2200" b="1" dirty="0" smtClean="0">
                <a:latin typeface="Century Gothic" pitchFamily="34" charset="0"/>
              </a:rPr>
              <a:t>.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C. Constitution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based on degree of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Effective </a:t>
            </a:r>
            <a:r>
              <a:rPr lang="en-US" sz="2200" b="1" dirty="0">
                <a:latin typeface="Century Gothic" pitchFamily="34" charset="0"/>
              </a:rPr>
              <a:t>Constitution</a:t>
            </a:r>
            <a:r>
              <a:rPr lang="en-US" sz="2200" dirty="0">
                <a:latin typeface="Century Gothic" pitchFamily="34" charset="0"/>
              </a:rPr>
              <a:t>: a situation in which government/citizens practices correspond to the provisions of the </a:t>
            </a:r>
            <a:r>
              <a:rPr lang="en-US" sz="2200" dirty="0" smtClean="0">
                <a:latin typeface="Century Gothic" pitchFamily="34" charset="0"/>
              </a:rPr>
              <a:t>constitution.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Nominal </a:t>
            </a:r>
            <a:r>
              <a:rPr lang="en-US" sz="2200" b="1" dirty="0">
                <a:latin typeface="Century Gothic" pitchFamily="34" charset="0"/>
              </a:rPr>
              <a:t>constitution</a:t>
            </a:r>
            <a:r>
              <a:rPr lang="en-US" sz="2200" dirty="0">
                <a:latin typeface="Century Gothic" pitchFamily="34" charset="0"/>
              </a:rPr>
              <a:t>: when the </a:t>
            </a:r>
            <a:r>
              <a:rPr lang="en-US" sz="2200" b="1" dirty="0">
                <a:latin typeface="Century Gothic" pitchFamily="34" charset="0"/>
              </a:rPr>
              <a:t>constitution only remains to have paper value</a:t>
            </a:r>
            <a:r>
              <a:rPr lang="en-US" sz="2200" dirty="0">
                <a:latin typeface="Century Gothic" pitchFamily="34" charset="0"/>
              </a:rPr>
              <a:t> or when there is </a:t>
            </a:r>
            <a:r>
              <a:rPr lang="en-US" sz="2200" b="1" dirty="0">
                <a:latin typeface="Century Gothic" pitchFamily="34" charset="0"/>
              </a:rPr>
              <a:t>absence of </a:t>
            </a:r>
            <a:r>
              <a:rPr lang="en-US" sz="2200" b="1" dirty="0" smtClean="0">
                <a:latin typeface="Century Gothic" pitchFamily="34" charset="0"/>
              </a:rPr>
              <a:t>constitutionalism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D. Based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on the kind of state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structure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unitary</a:t>
            </a:r>
            <a:r>
              <a:rPr lang="en-US" sz="2200" dirty="0">
                <a:latin typeface="Century Gothic" pitchFamily="34" charset="0"/>
              </a:rPr>
              <a:t> and </a:t>
            </a:r>
            <a:r>
              <a:rPr lang="en-US" sz="2200" b="1" dirty="0">
                <a:latin typeface="Century Gothic" pitchFamily="34" charset="0"/>
              </a:rPr>
              <a:t>federal</a:t>
            </a:r>
            <a:r>
              <a:rPr lang="en-US" sz="2200" dirty="0">
                <a:latin typeface="Century Gothic" pitchFamily="34" charset="0"/>
              </a:rPr>
              <a:t> constitution 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Federal </a:t>
            </a:r>
            <a:r>
              <a:rPr lang="en-US" sz="2200" b="1" dirty="0">
                <a:latin typeface="Century Gothic" pitchFamily="34" charset="0"/>
              </a:rPr>
              <a:t>Constitution</a:t>
            </a:r>
            <a:r>
              <a:rPr lang="en-US" sz="2200" dirty="0">
                <a:latin typeface="Century Gothic" pitchFamily="34" charset="0"/>
              </a:rPr>
              <a:t>: Federal constitution is one that </a:t>
            </a:r>
            <a:r>
              <a:rPr lang="en-US" sz="2200" b="1" dirty="0">
                <a:latin typeface="Century Gothic" pitchFamily="34" charset="0"/>
              </a:rPr>
              <a:t>distributes power </a:t>
            </a:r>
            <a:r>
              <a:rPr lang="en-US" sz="2200" dirty="0">
                <a:latin typeface="Century Gothic" pitchFamily="34" charset="0"/>
              </a:rPr>
              <a:t>among the different units of a state administration. </a:t>
            </a:r>
            <a:r>
              <a:rPr lang="en-US" sz="2200" b="1" dirty="0">
                <a:latin typeface="Century Gothic" pitchFamily="34" charset="0"/>
              </a:rPr>
              <a:t>United States of America, Canada, Australia and </a:t>
            </a:r>
            <a:r>
              <a:rPr lang="en-US" sz="2200" b="1" dirty="0" smtClean="0">
                <a:latin typeface="Century Gothic" pitchFamily="34" charset="0"/>
              </a:rPr>
              <a:t>Malaysia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are examples.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Unitary </a:t>
            </a:r>
            <a:r>
              <a:rPr lang="en-US" sz="2200" b="1" dirty="0">
                <a:latin typeface="Century Gothic" pitchFamily="34" charset="0"/>
              </a:rPr>
              <a:t>Constitution</a:t>
            </a:r>
            <a:r>
              <a:rPr lang="en-US" sz="2200" dirty="0">
                <a:latin typeface="Century Gothic" pitchFamily="34" charset="0"/>
              </a:rPr>
              <a:t>: state </a:t>
            </a:r>
            <a:r>
              <a:rPr lang="en-US" sz="2200" b="1" dirty="0">
                <a:latin typeface="Century Gothic" pitchFamily="34" charset="0"/>
              </a:rPr>
              <a:t>power is concentrated</a:t>
            </a:r>
            <a:r>
              <a:rPr lang="en-US" sz="2200" dirty="0">
                <a:latin typeface="Century Gothic" pitchFamily="34" charset="0"/>
              </a:rPr>
              <a:t> in the hands of the </a:t>
            </a:r>
            <a:r>
              <a:rPr lang="en-US" sz="2200" b="1" dirty="0">
                <a:latin typeface="Century Gothic" pitchFamily="34" charset="0"/>
              </a:rPr>
              <a:t>central government</a:t>
            </a:r>
            <a:r>
              <a:rPr lang="en-US" sz="2200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43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1679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Chapter Five: Constitution, Democracy and Human Rights</vt:lpstr>
      <vt:lpstr>5.3.1. Conceptualizing Constitution</vt:lpstr>
      <vt:lpstr>5.3.2. Peculiar Features of Constitution </vt:lpstr>
      <vt:lpstr>5.3.3Major Purposes and Functions of Constitution</vt:lpstr>
      <vt:lpstr>5.3.4. Classification of Constitutions </vt:lpstr>
      <vt:lpstr>Demerits of written constitution </vt:lpstr>
      <vt:lpstr>Merits of Unwritten Constitution</vt:lpstr>
      <vt:lpstr>B. Constitution based on complexity of amending process</vt:lpstr>
      <vt:lpstr>C. Constitution based on degree of practice</vt:lpstr>
      <vt:lpstr>5.4. Constitutionalism</vt:lpstr>
      <vt:lpstr>Continued…</vt:lpstr>
      <vt:lpstr>Continued…</vt:lpstr>
      <vt:lpstr>Continued…</vt:lpstr>
      <vt:lpstr>Continued…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Five: Constitution, Democracy and Human Rights</dc:title>
  <dc:creator>hp</dc:creator>
  <cp:lastModifiedBy>hp</cp:lastModifiedBy>
  <cp:revision>38</cp:revision>
  <dcterms:created xsi:type="dcterms:W3CDTF">2022-01-01T14:11:52Z</dcterms:created>
  <dcterms:modified xsi:type="dcterms:W3CDTF">2022-05-22T13:09:37Z</dcterms:modified>
</cp:coreProperties>
</file>