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2" autoAdjust="0"/>
  </p:normalViewPr>
  <p:slideViewPr>
    <p:cSldViewPr>
      <p:cViewPr>
        <p:scale>
          <a:sx n="66" d="100"/>
          <a:sy n="66" d="100"/>
        </p:scale>
        <p:origin x="-142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A011AB-C0C8-4C59-A83D-B07AC3BA537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53E6-DE37-4EBB-8785-80DA674844C6}" type="slidenum">
              <a:rPr lang="en-US" smtClean="0"/>
              <a:t>‹#›</a:t>
            </a:fld>
            <a:endParaRPr lang="en-US"/>
          </a:p>
        </p:txBody>
      </p:sp>
    </p:spTree>
    <p:extLst>
      <p:ext uri="{BB962C8B-B14F-4D97-AF65-F5344CB8AC3E}">
        <p14:creationId xmlns:p14="http://schemas.microsoft.com/office/powerpoint/2010/main" val="384568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A011AB-C0C8-4C59-A83D-B07AC3BA537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53E6-DE37-4EBB-8785-80DA674844C6}" type="slidenum">
              <a:rPr lang="en-US" smtClean="0"/>
              <a:t>‹#›</a:t>
            </a:fld>
            <a:endParaRPr lang="en-US"/>
          </a:p>
        </p:txBody>
      </p:sp>
    </p:spTree>
    <p:extLst>
      <p:ext uri="{BB962C8B-B14F-4D97-AF65-F5344CB8AC3E}">
        <p14:creationId xmlns:p14="http://schemas.microsoft.com/office/powerpoint/2010/main" val="86190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A011AB-C0C8-4C59-A83D-B07AC3BA537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53E6-DE37-4EBB-8785-80DA674844C6}" type="slidenum">
              <a:rPr lang="en-US" smtClean="0"/>
              <a:t>‹#›</a:t>
            </a:fld>
            <a:endParaRPr lang="en-US"/>
          </a:p>
        </p:txBody>
      </p:sp>
    </p:spTree>
    <p:extLst>
      <p:ext uri="{BB962C8B-B14F-4D97-AF65-F5344CB8AC3E}">
        <p14:creationId xmlns:p14="http://schemas.microsoft.com/office/powerpoint/2010/main" val="63258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A011AB-C0C8-4C59-A83D-B07AC3BA537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53E6-DE37-4EBB-8785-80DA674844C6}" type="slidenum">
              <a:rPr lang="en-US" smtClean="0"/>
              <a:t>‹#›</a:t>
            </a:fld>
            <a:endParaRPr lang="en-US"/>
          </a:p>
        </p:txBody>
      </p:sp>
    </p:spTree>
    <p:extLst>
      <p:ext uri="{BB962C8B-B14F-4D97-AF65-F5344CB8AC3E}">
        <p14:creationId xmlns:p14="http://schemas.microsoft.com/office/powerpoint/2010/main" val="32394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A011AB-C0C8-4C59-A83D-B07AC3BA537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953E6-DE37-4EBB-8785-80DA674844C6}" type="slidenum">
              <a:rPr lang="en-US" smtClean="0"/>
              <a:t>‹#›</a:t>
            </a:fld>
            <a:endParaRPr lang="en-US"/>
          </a:p>
        </p:txBody>
      </p:sp>
    </p:spTree>
    <p:extLst>
      <p:ext uri="{BB962C8B-B14F-4D97-AF65-F5344CB8AC3E}">
        <p14:creationId xmlns:p14="http://schemas.microsoft.com/office/powerpoint/2010/main" val="396334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A011AB-C0C8-4C59-A83D-B07AC3BA5377}"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53E6-DE37-4EBB-8785-80DA674844C6}" type="slidenum">
              <a:rPr lang="en-US" smtClean="0"/>
              <a:t>‹#›</a:t>
            </a:fld>
            <a:endParaRPr lang="en-US"/>
          </a:p>
        </p:txBody>
      </p:sp>
    </p:spTree>
    <p:extLst>
      <p:ext uri="{BB962C8B-B14F-4D97-AF65-F5344CB8AC3E}">
        <p14:creationId xmlns:p14="http://schemas.microsoft.com/office/powerpoint/2010/main" val="253473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A011AB-C0C8-4C59-A83D-B07AC3BA5377}"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F953E6-DE37-4EBB-8785-80DA674844C6}" type="slidenum">
              <a:rPr lang="en-US" smtClean="0"/>
              <a:t>‹#›</a:t>
            </a:fld>
            <a:endParaRPr lang="en-US"/>
          </a:p>
        </p:txBody>
      </p:sp>
    </p:spTree>
    <p:extLst>
      <p:ext uri="{BB962C8B-B14F-4D97-AF65-F5344CB8AC3E}">
        <p14:creationId xmlns:p14="http://schemas.microsoft.com/office/powerpoint/2010/main" val="21761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A011AB-C0C8-4C59-A83D-B07AC3BA5377}"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F953E6-DE37-4EBB-8785-80DA674844C6}" type="slidenum">
              <a:rPr lang="en-US" smtClean="0"/>
              <a:t>‹#›</a:t>
            </a:fld>
            <a:endParaRPr lang="en-US"/>
          </a:p>
        </p:txBody>
      </p:sp>
    </p:spTree>
    <p:extLst>
      <p:ext uri="{BB962C8B-B14F-4D97-AF65-F5344CB8AC3E}">
        <p14:creationId xmlns:p14="http://schemas.microsoft.com/office/powerpoint/2010/main" val="257433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011AB-C0C8-4C59-A83D-B07AC3BA5377}"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F953E6-DE37-4EBB-8785-80DA674844C6}" type="slidenum">
              <a:rPr lang="en-US" smtClean="0"/>
              <a:t>‹#›</a:t>
            </a:fld>
            <a:endParaRPr lang="en-US"/>
          </a:p>
        </p:txBody>
      </p:sp>
    </p:spTree>
    <p:extLst>
      <p:ext uri="{BB962C8B-B14F-4D97-AF65-F5344CB8AC3E}">
        <p14:creationId xmlns:p14="http://schemas.microsoft.com/office/powerpoint/2010/main" val="344244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A011AB-C0C8-4C59-A83D-B07AC3BA5377}"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53E6-DE37-4EBB-8785-80DA674844C6}" type="slidenum">
              <a:rPr lang="en-US" smtClean="0"/>
              <a:t>‹#›</a:t>
            </a:fld>
            <a:endParaRPr lang="en-US"/>
          </a:p>
        </p:txBody>
      </p:sp>
    </p:spTree>
    <p:extLst>
      <p:ext uri="{BB962C8B-B14F-4D97-AF65-F5344CB8AC3E}">
        <p14:creationId xmlns:p14="http://schemas.microsoft.com/office/powerpoint/2010/main" val="263582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A011AB-C0C8-4C59-A83D-B07AC3BA5377}"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953E6-DE37-4EBB-8785-80DA674844C6}" type="slidenum">
              <a:rPr lang="en-US" smtClean="0"/>
              <a:t>‹#›</a:t>
            </a:fld>
            <a:endParaRPr lang="en-US"/>
          </a:p>
        </p:txBody>
      </p:sp>
    </p:spTree>
    <p:extLst>
      <p:ext uri="{BB962C8B-B14F-4D97-AF65-F5344CB8AC3E}">
        <p14:creationId xmlns:p14="http://schemas.microsoft.com/office/powerpoint/2010/main" val="77756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011AB-C0C8-4C59-A83D-B07AC3BA5377}" type="datetimeFigureOut">
              <a:rPr lang="en-US" smtClean="0"/>
              <a:t>5/29/2022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953E6-DE37-4EBB-8785-80DA674844C6}" type="slidenum">
              <a:rPr lang="en-US" smtClean="0"/>
              <a:t>‹#›</a:t>
            </a:fld>
            <a:endParaRPr lang="en-US"/>
          </a:p>
        </p:txBody>
      </p:sp>
    </p:spTree>
    <p:extLst>
      <p:ext uri="{BB962C8B-B14F-4D97-AF65-F5344CB8AC3E}">
        <p14:creationId xmlns:p14="http://schemas.microsoft.com/office/powerpoint/2010/main" val="768266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effectLst>
                  <a:outerShdw blurRad="38100" dist="38100" dir="2700000" algn="tl">
                    <a:srgbClr val="000000">
                      <a:alpha val="43137"/>
                    </a:srgbClr>
                  </a:outerShdw>
                </a:effectLst>
                <a:latin typeface="Imprint MT Shadow" pitchFamily="82" charset="0"/>
              </a:rPr>
              <a:t>5.6.	Democracy and Democratization </a:t>
            </a:r>
            <a:endParaRPr lang="en-US" dirty="0">
              <a:solidFill>
                <a:srgbClr val="FF0000"/>
              </a:solidFill>
              <a:effectLst>
                <a:outerShdw blurRad="38100" dist="38100" dir="2700000" algn="tl">
                  <a:srgbClr val="000000">
                    <a:alpha val="43137"/>
                  </a:srgbClr>
                </a:outerShdw>
              </a:effectLst>
              <a:latin typeface="Imprint MT Shadow" pitchFamily="82" charset="0"/>
            </a:endParaRPr>
          </a:p>
        </p:txBody>
      </p:sp>
      <p:sp>
        <p:nvSpPr>
          <p:cNvPr id="3" name="Subtitle 2"/>
          <p:cNvSpPr>
            <a:spLocks noGrp="1"/>
          </p:cNvSpPr>
          <p:nvPr>
            <p:ph type="subTitle" idx="1"/>
          </p:nvPr>
        </p:nvSpPr>
        <p:spPr/>
        <p:txBody>
          <a:bodyPr/>
          <a:lstStyle/>
          <a:p>
            <a:r>
              <a:rPr lang="en-US" dirty="0" smtClean="0">
                <a:solidFill>
                  <a:srgbClr val="00B050"/>
                </a:solidFill>
                <a:effectLst>
                  <a:outerShdw blurRad="38100" dist="38100" dir="2700000" algn="tl">
                    <a:srgbClr val="000000">
                      <a:alpha val="43137"/>
                    </a:srgbClr>
                  </a:outerShdw>
                </a:effectLst>
                <a:latin typeface="Rockwell Extra Bold" pitchFamily="18" charset="0"/>
              </a:rPr>
              <a:t>5.6.1. </a:t>
            </a:r>
            <a:r>
              <a:rPr lang="en-US" b="1" dirty="0" smtClean="0">
                <a:solidFill>
                  <a:srgbClr val="00B050"/>
                </a:solidFill>
                <a:effectLst>
                  <a:outerShdw blurRad="38100" dist="38100" dir="2700000" algn="tl">
                    <a:srgbClr val="000000">
                      <a:alpha val="43137"/>
                    </a:srgbClr>
                  </a:outerShdw>
                </a:effectLst>
                <a:latin typeface="Rockwell Extra Bold" pitchFamily="18" charset="0"/>
              </a:rPr>
              <a:t>Defining Democracy </a:t>
            </a:r>
            <a:endParaRPr lang="en-US" b="1" dirty="0">
              <a:solidFill>
                <a:srgbClr val="00B050"/>
              </a:solidFill>
              <a:effectLst>
                <a:outerShdw blurRad="38100" dist="38100" dir="2700000" algn="tl">
                  <a:srgbClr val="000000">
                    <a:alpha val="43137"/>
                  </a:srgbClr>
                </a:outerShdw>
              </a:effectLst>
              <a:latin typeface="Rockwell Extra Bold" pitchFamily="18" charset="0"/>
            </a:endParaRPr>
          </a:p>
        </p:txBody>
      </p:sp>
    </p:spTree>
    <p:extLst>
      <p:ext uri="{BB962C8B-B14F-4D97-AF65-F5344CB8AC3E}">
        <p14:creationId xmlns:p14="http://schemas.microsoft.com/office/powerpoint/2010/main" val="322880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563562"/>
          </a:xfrm>
        </p:spPr>
        <p:txBody>
          <a:bodyPr>
            <a:noAutofit/>
          </a:bodyPr>
          <a:lstStyle/>
          <a:p>
            <a:r>
              <a:rPr lang="en-US" sz="2800" b="1" dirty="0" smtClean="0">
                <a:solidFill>
                  <a:schemeClr val="accent6">
                    <a:lumMod val="75000"/>
                  </a:schemeClr>
                </a:solidFill>
                <a:effectLst>
                  <a:outerShdw blurRad="38100" dist="38100" dir="2700000" algn="tl">
                    <a:srgbClr val="000000">
                      <a:alpha val="43137"/>
                    </a:srgbClr>
                  </a:outerShdw>
                </a:effectLst>
                <a:latin typeface="Century Gothic" pitchFamily="34" charset="0"/>
              </a:rPr>
              <a:t>5.7.	Human Rights: Concepts and Theories</a:t>
            </a:r>
            <a:endParaRPr lang="en-US" sz="2800" b="1" dirty="0">
              <a:solidFill>
                <a:schemeClr val="accent6">
                  <a:lumMod val="75000"/>
                </a:schemeClr>
              </a:solidFill>
              <a:effectLst>
                <a:outerShdw blurRad="38100" dist="38100" dir="2700000" algn="tl">
                  <a:srgbClr val="000000">
                    <a:alpha val="43137"/>
                  </a:srgbClr>
                </a:outerShdw>
              </a:effectLst>
              <a:latin typeface="Century Gothic" pitchFamily="34" charset="0"/>
            </a:endParaRPr>
          </a:p>
        </p:txBody>
      </p:sp>
      <p:sp>
        <p:nvSpPr>
          <p:cNvPr id="3" name="Content Placeholder 2"/>
          <p:cNvSpPr>
            <a:spLocks noGrp="1"/>
          </p:cNvSpPr>
          <p:nvPr>
            <p:ph idx="1"/>
          </p:nvPr>
        </p:nvSpPr>
        <p:spPr>
          <a:xfrm>
            <a:off x="152400" y="762000"/>
            <a:ext cx="8839200" cy="5943600"/>
          </a:xfrm>
        </p:spPr>
        <p:txBody>
          <a:bodyPr>
            <a:normAutofit lnSpcReduction="10000"/>
          </a:bodyPr>
          <a:lstStyle/>
          <a:p>
            <a:pPr>
              <a:buFont typeface="Wingdings" pitchFamily="2" charset="2"/>
              <a:buChar char="v"/>
            </a:pPr>
            <a:r>
              <a:rPr lang="en-US" sz="2200" b="1" dirty="0" smtClean="0">
                <a:latin typeface="Century Gothic" pitchFamily="34" charset="0"/>
              </a:rPr>
              <a:t>Human rights </a:t>
            </a:r>
            <a:r>
              <a:rPr lang="en-US" sz="2200" dirty="0" smtClean="0">
                <a:latin typeface="Century Gothic" pitchFamily="34" charset="0"/>
              </a:rPr>
              <a:t>are </a:t>
            </a:r>
            <a:r>
              <a:rPr lang="en-US" sz="2200" b="1" dirty="0" smtClean="0">
                <a:solidFill>
                  <a:srgbClr val="FF0000"/>
                </a:solidFill>
                <a:effectLst>
                  <a:outerShdw blurRad="38100" dist="38100" dir="2700000" algn="tl">
                    <a:srgbClr val="000000">
                      <a:alpha val="43137"/>
                    </a:srgbClr>
                  </a:outerShdw>
                </a:effectLst>
                <a:latin typeface="Century Gothic" pitchFamily="34" charset="0"/>
              </a:rPr>
              <a:t>privileges</a:t>
            </a:r>
            <a:r>
              <a:rPr lang="en-US" sz="2200" b="1" dirty="0" smtClean="0">
                <a:latin typeface="Century Gothic" pitchFamily="34" charset="0"/>
              </a:rPr>
              <a:t> someone can claim </a:t>
            </a:r>
            <a:r>
              <a:rPr lang="en-US" sz="2200" dirty="0" smtClean="0">
                <a:latin typeface="Century Gothic" pitchFamily="34" charset="0"/>
              </a:rPr>
              <a:t>just </a:t>
            </a:r>
            <a:r>
              <a:rPr lang="en-US" sz="2200" b="1" dirty="0" smtClean="0">
                <a:latin typeface="Century Gothic" pitchFamily="34" charset="0"/>
              </a:rPr>
              <a:t>because he/she is a human being without any discrimination </a:t>
            </a:r>
            <a:r>
              <a:rPr lang="en-US" sz="2200" dirty="0" smtClean="0">
                <a:latin typeface="Century Gothic" pitchFamily="34" charset="0"/>
              </a:rPr>
              <a:t>based </a:t>
            </a:r>
            <a:r>
              <a:rPr lang="en-US" sz="2200" b="1" dirty="0" smtClean="0">
                <a:latin typeface="Century Gothic" pitchFamily="34" charset="0"/>
              </a:rPr>
              <a:t>on condition</a:t>
            </a:r>
            <a:r>
              <a:rPr lang="en-US" sz="2200" dirty="0" smtClean="0">
                <a:latin typeface="Century Gothic" pitchFamily="34" charset="0"/>
              </a:rPr>
              <a:t>. </a:t>
            </a:r>
          </a:p>
          <a:p>
            <a:pPr>
              <a:buFont typeface="Wingdings" pitchFamily="2" charset="2"/>
              <a:buChar char="v"/>
            </a:pPr>
            <a:r>
              <a:rPr lang="en-US" sz="2200" dirty="0" smtClean="0">
                <a:latin typeface="Century Gothic" pitchFamily="34" charset="0"/>
              </a:rPr>
              <a:t>Human rights are </a:t>
            </a:r>
            <a:r>
              <a:rPr lang="en-US" sz="2200" b="1" dirty="0" smtClean="0">
                <a:solidFill>
                  <a:srgbClr val="7030A0"/>
                </a:solidFill>
                <a:effectLst>
                  <a:outerShdw blurRad="38100" dist="38100" dir="2700000" algn="tl">
                    <a:srgbClr val="000000">
                      <a:alpha val="43137"/>
                    </a:srgbClr>
                  </a:outerShdw>
                </a:effectLst>
                <a:latin typeface="Century Gothic" pitchFamily="34" charset="0"/>
              </a:rPr>
              <a:t>‘natural’ rights</a:t>
            </a:r>
            <a:r>
              <a:rPr lang="en-US" sz="2200" dirty="0" smtClean="0">
                <a:latin typeface="Century Gothic" pitchFamily="34" charset="0"/>
              </a:rPr>
              <a:t>.</a:t>
            </a:r>
          </a:p>
          <a:p>
            <a:pPr>
              <a:buFont typeface="Wingdings" pitchFamily="2" charset="2"/>
              <a:buChar char="v"/>
            </a:pPr>
            <a:r>
              <a:rPr lang="en-US" sz="2200" dirty="0" smtClean="0">
                <a:latin typeface="Century Gothic" pitchFamily="34" charset="0"/>
              </a:rPr>
              <a:t>The </a:t>
            </a:r>
            <a:r>
              <a:rPr lang="en-US" sz="2200" b="1" dirty="0" smtClean="0">
                <a:solidFill>
                  <a:schemeClr val="accent2">
                    <a:lumMod val="75000"/>
                  </a:schemeClr>
                </a:solidFill>
                <a:effectLst>
                  <a:outerShdw blurRad="38100" dist="38100" dir="2700000" algn="tl">
                    <a:srgbClr val="000000">
                      <a:alpha val="43137"/>
                    </a:srgbClr>
                  </a:outerShdw>
                </a:effectLst>
                <a:latin typeface="Century Gothic" pitchFamily="34" charset="0"/>
              </a:rPr>
              <a:t>Universal Declaration of Human Rights</a:t>
            </a:r>
            <a:r>
              <a:rPr lang="en-US" sz="2200" b="1" dirty="0" smtClean="0">
                <a:latin typeface="Century Gothic" pitchFamily="34" charset="0"/>
              </a:rPr>
              <a:t> </a:t>
            </a:r>
            <a:r>
              <a:rPr lang="en-US" sz="2200" dirty="0" smtClean="0">
                <a:latin typeface="Century Gothic" pitchFamily="34" charset="0"/>
              </a:rPr>
              <a:t>(UDHR, Article 2), stipulates that </a:t>
            </a:r>
            <a:r>
              <a:rPr lang="en-US" sz="2200" b="1" dirty="0" smtClean="0">
                <a:latin typeface="Century Gothic" pitchFamily="34" charset="0"/>
              </a:rPr>
              <a:t>human rights belong to every human being </a:t>
            </a:r>
            <a:r>
              <a:rPr lang="en-US" sz="2200" dirty="0" smtClean="0">
                <a:latin typeface="Century Gothic" pitchFamily="34" charset="0"/>
              </a:rPr>
              <a:t>“without distinction of any kind, such as race, color, sex, language, religion, political or other opinion, national or social origin, property, birth or other status”.</a:t>
            </a:r>
          </a:p>
          <a:p>
            <a:pPr>
              <a:buFont typeface="Wingdings" pitchFamily="2" charset="2"/>
              <a:buChar char="v"/>
            </a:pPr>
            <a:r>
              <a:rPr lang="en-US" sz="2200" b="1" dirty="0" smtClean="0">
                <a:latin typeface="Century Gothic" pitchFamily="34" charset="0"/>
              </a:rPr>
              <a:t>Human rights can be defined </a:t>
            </a:r>
            <a:r>
              <a:rPr lang="en-US" sz="2200" dirty="0" smtClean="0">
                <a:latin typeface="Century Gothic" pitchFamily="34" charset="0"/>
              </a:rPr>
              <a:t>as a </a:t>
            </a:r>
            <a:r>
              <a:rPr lang="en-US" sz="2200" b="1" i="1" dirty="0" smtClean="0">
                <a:solidFill>
                  <a:srgbClr val="FF0000"/>
                </a:solidFill>
                <a:effectLst>
                  <a:outerShdw blurRad="38100" dist="38100" dir="2700000" algn="tl">
                    <a:srgbClr val="000000">
                      <a:alpha val="43137"/>
                    </a:srgbClr>
                  </a:outerShdw>
                </a:effectLst>
                <a:latin typeface="Century Gothic" pitchFamily="34" charset="0"/>
              </a:rPr>
              <a:t>special kind of claim on others</a:t>
            </a:r>
            <a:r>
              <a:rPr lang="en-US" sz="2200" dirty="0" smtClean="0">
                <a:solidFill>
                  <a:srgbClr val="FF0000"/>
                </a:solidFill>
                <a:effectLst>
                  <a:outerShdw blurRad="38100" dist="38100" dir="2700000" algn="tl">
                    <a:srgbClr val="000000">
                      <a:alpha val="43137"/>
                    </a:srgbClr>
                  </a:outerShdw>
                </a:effectLst>
                <a:latin typeface="Century Gothic" pitchFamily="34" charset="0"/>
              </a:rPr>
              <a:t>.</a:t>
            </a:r>
          </a:p>
          <a:p>
            <a:pPr>
              <a:buFont typeface="Wingdings" pitchFamily="2" charset="2"/>
              <a:buChar char="v"/>
            </a:pPr>
            <a:r>
              <a:rPr lang="en-US" sz="2200" dirty="0" smtClean="0">
                <a:latin typeface="Century Gothic" pitchFamily="34" charset="0"/>
              </a:rPr>
              <a:t>Human rights provide people to live </a:t>
            </a:r>
            <a:r>
              <a:rPr lang="en-US" sz="2200" b="1" dirty="0" smtClean="0">
                <a:solidFill>
                  <a:srgbClr val="0070C0"/>
                </a:solidFill>
                <a:effectLst>
                  <a:outerShdw blurRad="38100" dist="38100" dir="2700000" algn="tl">
                    <a:srgbClr val="000000">
                      <a:alpha val="43137"/>
                    </a:srgbClr>
                  </a:outerShdw>
                </a:effectLst>
                <a:latin typeface="Century Gothic" pitchFamily="34" charset="0"/>
              </a:rPr>
              <a:t>a life with dignity </a:t>
            </a:r>
            <a:r>
              <a:rPr lang="en-US" sz="2200" dirty="0" smtClean="0">
                <a:latin typeface="Century Gothic" pitchFamily="34" charset="0"/>
              </a:rPr>
              <a:t>and </a:t>
            </a:r>
            <a:r>
              <a:rPr lang="en-US" sz="2200" b="1" dirty="0" smtClean="0">
                <a:solidFill>
                  <a:srgbClr val="92D050"/>
                </a:solidFill>
                <a:effectLst>
                  <a:outerShdw blurRad="38100" dist="38100" dir="2700000" algn="tl">
                    <a:srgbClr val="000000">
                      <a:alpha val="43137"/>
                    </a:srgbClr>
                  </a:outerShdw>
                </a:effectLst>
                <a:latin typeface="Century Gothic" pitchFamily="34" charset="0"/>
              </a:rPr>
              <a:t>equality</a:t>
            </a:r>
            <a:r>
              <a:rPr lang="en-US" sz="2200" dirty="0" smtClean="0">
                <a:latin typeface="Century Gothic" pitchFamily="34" charset="0"/>
              </a:rPr>
              <a:t>, </a:t>
            </a:r>
            <a:r>
              <a:rPr lang="en-US" sz="2200" b="1" dirty="0" smtClean="0">
                <a:solidFill>
                  <a:schemeClr val="tx2">
                    <a:lumMod val="60000"/>
                    <a:lumOff val="40000"/>
                  </a:schemeClr>
                </a:solidFill>
                <a:effectLst>
                  <a:outerShdw blurRad="38100" dist="38100" dir="2700000" algn="tl">
                    <a:srgbClr val="000000">
                      <a:alpha val="43137"/>
                    </a:srgbClr>
                  </a:outerShdw>
                </a:effectLst>
                <a:latin typeface="Century Gothic" pitchFamily="34" charset="0"/>
              </a:rPr>
              <a:t>protect people against abuse </a:t>
            </a:r>
            <a:r>
              <a:rPr lang="en-US" sz="2200" dirty="0" smtClean="0">
                <a:latin typeface="Century Gothic" pitchFamily="34" charset="0"/>
              </a:rPr>
              <a:t>by individuals and groups who are more powerful.</a:t>
            </a:r>
          </a:p>
          <a:p>
            <a:pPr algn="ctr">
              <a:buFont typeface="Wingdings" pitchFamily="2" charset="2"/>
              <a:buChar char="v"/>
            </a:pPr>
            <a:r>
              <a:rPr lang="en-US" sz="2200" b="1" dirty="0" smtClean="0">
                <a:latin typeface="Century Gothic" pitchFamily="34" charset="0"/>
              </a:rPr>
              <a:t>Principles of Human rights are:-</a:t>
            </a:r>
          </a:p>
          <a:p>
            <a:pPr marL="457200" indent="-457200">
              <a:buFont typeface="+mj-lt"/>
              <a:buAutoNum type="arabicPeriod"/>
            </a:pPr>
            <a:r>
              <a:rPr lang="en-US" sz="2200" b="1" dirty="0" smtClean="0">
                <a:latin typeface="Century Gothic" pitchFamily="34" charset="0"/>
              </a:rPr>
              <a:t>Human Rights </a:t>
            </a:r>
            <a:r>
              <a:rPr lang="en-US" sz="2200" dirty="0" smtClean="0">
                <a:latin typeface="Century Gothic" pitchFamily="34" charset="0"/>
              </a:rPr>
              <a:t>are </a:t>
            </a:r>
            <a:r>
              <a:rPr lang="en-US" sz="2200" b="1" dirty="0" smtClean="0">
                <a:solidFill>
                  <a:srgbClr val="C00000"/>
                </a:solidFill>
                <a:effectLst>
                  <a:outerShdw blurRad="38100" dist="38100" dir="2700000" algn="tl">
                    <a:srgbClr val="000000">
                      <a:alpha val="43137"/>
                    </a:srgbClr>
                  </a:outerShdw>
                </a:effectLst>
                <a:latin typeface="Century Gothic" pitchFamily="34" charset="0"/>
              </a:rPr>
              <a:t>universal</a:t>
            </a:r>
            <a:r>
              <a:rPr lang="en-US" sz="2200" b="1" dirty="0" smtClean="0">
                <a:latin typeface="Century Gothic" pitchFamily="34" charset="0"/>
              </a:rPr>
              <a:t>, </a:t>
            </a:r>
            <a:r>
              <a:rPr lang="en-US" sz="2200" b="1" dirty="0" smtClean="0">
                <a:solidFill>
                  <a:srgbClr val="002060"/>
                </a:solidFill>
                <a:effectLst>
                  <a:outerShdw blurRad="38100" dist="38100" dir="2700000" algn="tl">
                    <a:srgbClr val="000000">
                      <a:alpha val="43137"/>
                    </a:srgbClr>
                  </a:outerShdw>
                </a:effectLst>
                <a:latin typeface="Century Gothic" pitchFamily="34" charset="0"/>
              </a:rPr>
              <a:t>inalienable</a:t>
            </a:r>
            <a:r>
              <a:rPr lang="en-US" sz="2200" b="1" dirty="0" smtClean="0">
                <a:latin typeface="Century Gothic" pitchFamily="34" charset="0"/>
              </a:rPr>
              <a:t>(can’t be taken away), </a:t>
            </a:r>
            <a:r>
              <a:rPr lang="en-US" sz="2200" b="1" dirty="0" smtClean="0">
                <a:solidFill>
                  <a:schemeClr val="accent6">
                    <a:lumMod val="75000"/>
                  </a:schemeClr>
                </a:solidFill>
                <a:latin typeface="Century Gothic" pitchFamily="34" charset="0"/>
              </a:rPr>
              <a:t>indivisible</a:t>
            </a:r>
            <a:r>
              <a:rPr lang="en-US" sz="2200" b="1" dirty="0" smtClean="0">
                <a:latin typeface="Century Gothic" pitchFamily="34" charset="0"/>
              </a:rPr>
              <a:t> (inherent) and </a:t>
            </a:r>
            <a:r>
              <a:rPr lang="en-US" sz="2200" b="1" dirty="0" smtClean="0">
                <a:solidFill>
                  <a:schemeClr val="accent6">
                    <a:lumMod val="75000"/>
                  </a:schemeClr>
                </a:solidFill>
                <a:effectLst>
                  <a:outerShdw blurRad="38100" dist="38100" dir="2700000" algn="tl">
                    <a:srgbClr val="000000">
                      <a:alpha val="43137"/>
                    </a:srgbClr>
                  </a:outerShdw>
                </a:effectLst>
                <a:latin typeface="Century Gothic" pitchFamily="34" charset="0"/>
              </a:rPr>
              <a:t>interdependent </a:t>
            </a:r>
            <a:r>
              <a:rPr lang="en-US" sz="2200" b="1" dirty="0" smtClean="0">
                <a:latin typeface="Century Gothic" pitchFamily="34" charset="0"/>
              </a:rPr>
              <a:t>and </a:t>
            </a:r>
            <a:r>
              <a:rPr lang="en-US" sz="2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interrelated</a:t>
            </a:r>
            <a:r>
              <a:rPr lang="en-US" sz="2200" b="1" dirty="0" smtClean="0">
                <a:latin typeface="Century Gothic" pitchFamily="34" charset="0"/>
              </a:rPr>
              <a:t> (all rights have equal weight/importance)</a:t>
            </a:r>
            <a:r>
              <a:rPr lang="en-US" sz="2200" dirty="0" smtClean="0">
                <a:latin typeface="Century Gothic" pitchFamily="34" charset="0"/>
              </a:rPr>
              <a:t>. </a:t>
            </a:r>
            <a:endParaRPr lang="en-US" sz="2200" dirty="0">
              <a:latin typeface="Century Gothic" pitchFamily="34" charset="0"/>
            </a:endParaRPr>
          </a:p>
        </p:txBody>
      </p:sp>
    </p:spTree>
    <p:extLst>
      <p:ext uri="{BB962C8B-B14F-4D97-AF65-F5344CB8AC3E}">
        <p14:creationId xmlns:p14="http://schemas.microsoft.com/office/powerpoint/2010/main" val="37319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487362"/>
          </a:xfrm>
        </p:spPr>
        <p:txBody>
          <a:bodyPr>
            <a:noAutofit/>
          </a:bodyPr>
          <a:lstStyle/>
          <a:p>
            <a:r>
              <a:rPr lang="en-US" sz="2800" b="1" dirty="0" smtClean="0">
                <a:latin typeface="Century Gothic" pitchFamily="34" charset="0"/>
              </a:rPr>
              <a:t>Continued…</a:t>
            </a:r>
            <a:endParaRPr lang="en-US" sz="2800" b="1" dirty="0">
              <a:latin typeface="Century Gothic" pitchFamily="34" charset="0"/>
            </a:endParaRPr>
          </a:p>
        </p:txBody>
      </p:sp>
      <p:sp>
        <p:nvSpPr>
          <p:cNvPr id="3" name="Content Placeholder 2"/>
          <p:cNvSpPr>
            <a:spLocks noGrp="1"/>
          </p:cNvSpPr>
          <p:nvPr>
            <p:ph idx="1"/>
          </p:nvPr>
        </p:nvSpPr>
        <p:spPr>
          <a:xfrm>
            <a:off x="152400" y="685800"/>
            <a:ext cx="8839200" cy="6019800"/>
          </a:xfrm>
        </p:spPr>
        <p:txBody>
          <a:bodyPr>
            <a:normAutofit fontScale="92500"/>
          </a:bodyPr>
          <a:lstStyle/>
          <a:p>
            <a:pPr marL="290513" indent="-290513">
              <a:buFont typeface="+mj-lt"/>
              <a:buAutoNum type="arabicPeriod" startAt="2"/>
            </a:pPr>
            <a:r>
              <a:rPr lang="en-US" sz="2200" b="1" dirty="0">
                <a:solidFill>
                  <a:srgbClr val="FF0000"/>
                </a:solidFill>
                <a:effectLst>
                  <a:outerShdw blurRad="38100" dist="38100" dir="2700000" algn="tl">
                    <a:srgbClr val="000000">
                      <a:alpha val="43137"/>
                    </a:srgbClr>
                  </a:outerShdw>
                </a:effectLst>
                <a:latin typeface="Century Gothic" pitchFamily="34" charset="0"/>
              </a:rPr>
              <a:t>P</a:t>
            </a:r>
            <a:r>
              <a:rPr lang="en-US" sz="2200" b="1" dirty="0" smtClean="0">
                <a:solidFill>
                  <a:srgbClr val="FF0000"/>
                </a:solidFill>
                <a:effectLst>
                  <a:outerShdw blurRad="38100" dist="38100" dir="2700000" algn="tl">
                    <a:srgbClr val="000000">
                      <a:alpha val="43137"/>
                    </a:srgbClr>
                  </a:outerShdw>
                </a:effectLst>
                <a:latin typeface="Century Gothic" pitchFamily="34" charset="0"/>
              </a:rPr>
              <a:t>rinciple of </a:t>
            </a:r>
            <a:r>
              <a:rPr lang="en-US" sz="2200" b="1" i="1" dirty="0" smtClean="0">
                <a:solidFill>
                  <a:srgbClr val="FF0000"/>
                </a:solidFill>
                <a:effectLst>
                  <a:outerShdw blurRad="38100" dist="38100" dir="2700000" algn="tl">
                    <a:srgbClr val="000000">
                      <a:alpha val="43137"/>
                    </a:srgbClr>
                  </a:outerShdw>
                </a:effectLst>
                <a:latin typeface="Century Gothic" pitchFamily="34" charset="0"/>
              </a:rPr>
              <a:t>equality</a:t>
            </a:r>
            <a:r>
              <a:rPr lang="en-US" sz="2200" b="1" dirty="0" smtClean="0">
                <a:solidFill>
                  <a:srgbClr val="FF0000"/>
                </a:solidFill>
                <a:effectLst>
                  <a:outerShdw blurRad="38100" dist="38100" dir="2700000" algn="tl">
                    <a:srgbClr val="000000">
                      <a:alpha val="43137"/>
                    </a:srgbClr>
                  </a:outerShdw>
                </a:effectLst>
                <a:latin typeface="Century Gothic" pitchFamily="34" charset="0"/>
              </a:rPr>
              <a:t> and </a:t>
            </a:r>
            <a:r>
              <a:rPr lang="en-US" sz="2200" b="1" i="1" dirty="0" smtClean="0">
                <a:solidFill>
                  <a:srgbClr val="FF0000"/>
                </a:solidFill>
                <a:effectLst>
                  <a:outerShdw blurRad="38100" dist="38100" dir="2700000" algn="tl">
                    <a:srgbClr val="000000">
                      <a:alpha val="43137"/>
                    </a:srgbClr>
                  </a:outerShdw>
                </a:effectLst>
                <a:latin typeface="Century Gothic" pitchFamily="34" charset="0"/>
              </a:rPr>
              <a:t>non-discrimination</a:t>
            </a:r>
            <a:r>
              <a:rPr lang="en-US" sz="2200" dirty="0" smtClean="0">
                <a:latin typeface="Century Gothic" pitchFamily="34" charset="0"/>
              </a:rPr>
              <a:t>. </a:t>
            </a:r>
            <a:r>
              <a:rPr lang="en-US" sz="2200" b="1" dirty="0" smtClean="0">
                <a:latin typeface="Century Gothic" pitchFamily="34" charset="0"/>
              </a:rPr>
              <a:t>all individuals are equal as human beings </a:t>
            </a:r>
            <a:r>
              <a:rPr lang="en-US" sz="2200" dirty="0" smtClean="0">
                <a:latin typeface="Century Gothic" pitchFamily="34" charset="0"/>
              </a:rPr>
              <a:t>and </a:t>
            </a:r>
            <a:r>
              <a:rPr lang="en-US" sz="2200" b="1" dirty="0" smtClean="0">
                <a:latin typeface="Century Gothic" pitchFamily="34" charset="0"/>
              </a:rPr>
              <a:t>by virtue of the inherent dignity of each human person</a:t>
            </a:r>
            <a:r>
              <a:rPr lang="en-US" sz="2200" dirty="0" smtClean="0">
                <a:latin typeface="Century Gothic" pitchFamily="34" charset="0"/>
              </a:rPr>
              <a:t>. Accordingly, </a:t>
            </a:r>
            <a:r>
              <a:rPr lang="en-US" sz="2200" b="1" dirty="0" smtClean="0">
                <a:latin typeface="Century Gothic" pitchFamily="34" charset="0"/>
              </a:rPr>
              <a:t>no one should face discrimination</a:t>
            </a:r>
            <a:r>
              <a:rPr lang="en-US" sz="2200" dirty="0" smtClean="0">
                <a:latin typeface="Century Gothic" pitchFamily="34" charset="0"/>
              </a:rPr>
              <a:t> on the basis of race, color, ethnicity, gender, age, language, sexual orientation, religion, political or other opinion, national, social or geographical origin, disability, property, birth or other status as recognized by many of the international and regional, national human rights frameworks.</a:t>
            </a:r>
          </a:p>
          <a:p>
            <a:pPr marL="0" indent="0" algn="ctr">
              <a:buNone/>
            </a:pPr>
            <a:r>
              <a:rPr lang="en-US" sz="2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5.7.2.	Human Rights and Responsibilities</a:t>
            </a:r>
          </a:p>
          <a:p>
            <a:pPr>
              <a:buFont typeface="Wingdings" pitchFamily="2" charset="2"/>
              <a:buChar char="v"/>
            </a:pPr>
            <a:r>
              <a:rPr lang="en-US" sz="2200" b="1" dirty="0">
                <a:latin typeface="Century Gothic" pitchFamily="34" charset="0"/>
              </a:rPr>
              <a:t>Individuals </a:t>
            </a:r>
            <a:r>
              <a:rPr lang="en-US" sz="2200" dirty="0">
                <a:latin typeface="Century Gothic" pitchFamily="34" charset="0"/>
              </a:rPr>
              <a:t>often </a:t>
            </a:r>
            <a:r>
              <a:rPr lang="en-US" sz="2200" b="1" dirty="0">
                <a:latin typeface="Century Gothic" pitchFamily="34" charset="0"/>
              </a:rPr>
              <a:t>have a responsibility </a:t>
            </a:r>
            <a:r>
              <a:rPr lang="en-US" sz="2200" dirty="0">
                <a:latin typeface="Century Gothic" pitchFamily="34" charset="0"/>
              </a:rPr>
              <a:t>to ensure that </a:t>
            </a:r>
            <a:r>
              <a:rPr lang="en-US" sz="2200" b="1" dirty="0">
                <a:latin typeface="Century Gothic" pitchFamily="34" charset="0"/>
              </a:rPr>
              <a:t>they exercise their rights with due regard for the rights of </a:t>
            </a:r>
            <a:r>
              <a:rPr lang="en-US" sz="2200" b="1" dirty="0" smtClean="0">
                <a:latin typeface="Century Gothic" pitchFamily="34" charset="0"/>
              </a:rPr>
              <a:t>others</a:t>
            </a:r>
            <a:r>
              <a:rPr lang="en-US" sz="2200" dirty="0" smtClean="0">
                <a:latin typeface="Century Gothic" pitchFamily="34" charset="0"/>
              </a:rPr>
              <a:t>.</a:t>
            </a:r>
          </a:p>
          <a:p>
            <a:pPr>
              <a:buFont typeface="Wingdings" pitchFamily="2" charset="2"/>
              <a:buChar char="v"/>
            </a:pPr>
            <a:r>
              <a:rPr lang="en-US" sz="2200" b="1" dirty="0">
                <a:latin typeface="Century Gothic" pitchFamily="34" charset="0"/>
              </a:rPr>
              <a:t>Promoting for the respect of human rights </a:t>
            </a:r>
            <a:r>
              <a:rPr lang="en-US" sz="2200" dirty="0">
                <a:latin typeface="Century Gothic" pitchFamily="34" charset="0"/>
              </a:rPr>
              <a:t>is one of the core </a:t>
            </a:r>
            <a:r>
              <a:rPr lang="en-US" sz="2200" b="1" dirty="0">
                <a:latin typeface="Century Gothic" pitchFamily="34" charset="0"/>
              </a:rPr>
              <a:t>missions of the UN and its agencies</a:t>
            </a:r>
            <a:r>
              <a:rPr lang="en-US" sz="2200" dirty="0">
                <a:latin typeface="Century Gothic" pitchFamily="34" charset="0"/>
              </a:rPr>
              <a:t>. </a:t>
            </a:r>
            <a:endParaRPr lang="en-US" sz="2200" dirty="0" smtClean="0">
              <a:latin typeface="Century Gothic" pitchFamily="34" charset="0"/>
            </a:endParaRPr>
          </a:p>
          <a:p>
            <a:pPr>
              <a:buFont typeface="Wingdings" pitchFamily="2" charset="2"/>
              <a:buChar char="v"/>
            </a:pPr>
            <a:r>
              <a:rPr lang="en-US" sz="2200" dirty="0" smtClean="0">
                <a:latin typeface="Century Gothic" pitchFamily="34" charset="0"/>
              </a:rPr>
              <a:t>Various </a:t>
            </a:r>
            <a:r>
              <a:rPr lang="en-US" sz="2200" b="1" dirty="0">
                <a:latin typeface="Century Gothic" pitchFamily="34" charset="0"/>
              </a:rPr>
              <a:t>human rights instruments and resolutions </a:t>
            </a:r>
            <a:r>
              <a:rPr lang="en-US" sz="2200" dirty="0">
                <a:latin typeface="Century Gothic" pitchFamily="34" charset="0"/>
              </a:rPr>
              <a:t>issued by the UN including </a:t>
            </a:r>
            <a:r>
              <a:rPr lang="en-US" sz="2200" b="1" dirty="0">
                <a:latin typeface="Century Gothic" pitchFamily="34" charset="0"/>
              </a:rPr>
              <a:t>UN Charter, UDHR, ICCPR, ICESC, CRC, </a:t>
            </a:r>
            <a:r>
              <a:rPr lang="en-US" sz="2200" b="1" dirty="0" smtClean="0">
                <a:latin typeface="Century Gothic" pitchFamily="34" charset="0"/>
              </a:rPr>
              <a:t>CEDAW and </a:t>
            </a:r>
            <a:r>
              <a:rPr lang="en-US" sz="2200" b="1" dirty="0">
                <a:latin typeface="Century Gothic" pitchFamily="34" charset="0"/>
              </a:rPr>
              <a:t>the Paris </a:t>
            </a:r>
            <a:r>
              <a:rPr lang="en-US" sz="2200" b="1" dirty="0" smtClean="0">
                <a:latin typeface="Century Gothic" pitchFamily="34" charset="0"/>
              </a:rPr>
              <a:t>Principles</a:t>
            </a:r>
            <a:r>
              <a:rPr lang="en-US" sz="2200" dirty="0">
                <a:latin typeface="Century Gothic" pitchFamily="34" charset="0"/>
              </a:rPr>
              <a:t> </a:t>
            </a:r>
            <a:r>
              <a:rPr lang="en-US" sz="2200" dirty="0" smtClean="0">
                <a:latin typeface="Century Gothic" pitchFamily="34" charset="0"/>
              </a:rPr>
              <a:t>states on the responsibility of protecting HR’s.</a:t>
            </a:r>
            <a:endParaRPr lang="en-US" sz="2200" dirty="0" smtClean="0">
              <a:latin typeface="Century Gothic" pitchFamily="34" charset="0"/>
            </a:endParaRPr>
          </a:p>
          <a:p>
            <a:pPr>
              <a:buFont typeface="Wingdings" pitchFamily="2" charset="2"/>
              <a:buChar char="v"/>
            </a:pPr>
            <a:r>
              <a:rPr lang="en-US" sz="2200" dirty="0">
                <a:latin typeface="Century Gothic" pitchFamily="34" charset="0"/>
              </a:rPr>
              <a:t>T</a:t>
            </a:r>
            <a:r>
              <a:rPr lang="en-US" sz="2200" dirty="0" smtClean="0">
                <a:latin typeface="Century Gothic" pitchFamily="34" charset="0"/>
              </a:rPr>
              <a:t>he </a:t>
            </a:r>
            <a:r>
              <a:rPr lang="en-US" sz="2200" b="1" dirty="0" smtClean="0">
                <a:latin typeface="Century Gothic" pitchFamily="34" charset="0"/>
              </a:rPr>
              <a:t>FDRE </a:t>
            </a:r>
            <a:r>
              <a:rPr lang="en-US" sz="2200" b="1" dirty="0">
                <a:latin typeface="Century Gothic" pitchFamily="34" charset="0"/>
              </a:rPr>
              <a:t>constitution </a:t>
            </a:r>
            <a:r>
              <a:rPr lang="en-US" sz="2200" b="1" dirty="0">
                <a:solidFill>
                  <a:srgbClr val="C00000"/>
                </a:solidFill>
                <a:effectLst>
                  <a:outerShdw blurRad="38100" dist="38100" dir="2700000" algn="tl">
                    <a:srgbClr val="000000">
                      <a:alpha val="43137"/>
                    </a:srgbClr>
                  </a:outerShdw>
                </a:effectLst>
                <a:latin typeface="Century Gothic" pitchFamily="34" charset="0"/>
              </a:rPr>
              <a:t>chapter 3</a:t>
            </a:r>
            <a:r>
              <a:rPr lang="en-US" sz="2200" dirty="0">
                <a:solidFill>
                  <a:srgbClr val="C00000"/>
                </a:solidFill>
                <a:effectLst>
                  <a:outerShdw blurRad="38100" dist="38100" dir="2700000" algn="tl">
                    <a:srgbClr val="000000">
                      <a:alpha val="43137"/>
                    </a:srgbClr>
                  </a:outerShdw>
                </a:effectLst>
                <a:latin typeface="Century Gothic" pitchFamily="34" charset="0"/>
              </a:rPr>
              <a:t> </a:t>
            </a:r>
            <a:r>
              <a:rPr lang="en-US" sz="2200" dirty="0">
                <a:latin typeface="Century Gothic" pitchFamily="34" charset="0"/>
              </a:rPr>
              <a:t>(</a:t>
            </a:r>
            <a:r>
              <a:rPr lang="en-US" sz="2200" b="1" dirty="0">
                <a:latin typeface="Century Gothic" pitchFamily="34" charset="0"/>
              </a:rPr>
              <a:t>arts. 13 to 44</a:t>
            </a:r>
            <a:r>
              <a:rPr lang="en-US" sz="2200" dirty="0">
                <a:latin typeface="Century Gothic" pitchFamily="34" charset="0"/>
              </a:rPr>
              <a:t>) </a:t>
            </a:r>
            <a:r>
              <a:rPr lang="en-US" sz="2200" dirty="0" smtClean="0">
                <a:latin typeface="Century Gothic" pitchFamily="34" charset="0"/>
              </a:rPr>
              <a:t>is about Human rights.</a:t>
            </a:r>
            <a:endParaRPr lang="en-US" sz="2200" dirty="0">
              <a:latin typeface="Century Gothic" pitchFamily="34" charset="0"/>
            </a:endParaRPr>
          </a:p>
        </p:txBody>
      </p:sp>
    </p:spTree>
    <p:extLst>
      <p:ext uri="{BB962C8B-B14F-4D97-AF65-F5344CB8AC3E}">
        <p14:creationId xmlns:p14="http://schemas.microsoft.com/office/powerpoint/2010/main" val="181243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411162"/>
          </a:xfrm>
        </p:spPr>
        <p:txBody>
          <a:bodyPr>
            <a:noAutofit/>
          </a:bodyPr>
          <a:lstStyle/>
          <a:p>
            <a:r>
              <a:rPr lang="en-US" sz="2800" b="1" dirty="0">
                <a:latin typeface="Century Gothic" pitchFamily="34" charset="0"/>
              </a:rPr>
              <a:t>5.7.3.	Landmarks in Development of Human Rights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534400" cy="617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20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381000"/>
          </a:xfrm>
        </p:spPr>
        <p:txBody>
          <a:bodyPr>
            <a:noAutofit/>
          </a:bodyPr>
          <a:lstStyle/>
          <a:p>
            <a:r>
              <a:rPr lang="en-US" sz="2800" b="1" dirty="0">
                <a:solidFill>
                  <a:schemeClr val="bg2">
                    <a:lumMod val="50000"/>
                  </a:schemeClr>
                </a:solidFill>
                <a:effectLst>
                  <a:outerShdw blurRad="38100" dist="38100" dir="2700000" algn="tl">
                    <a:srgbClr val="000000">
                      <a:alpha val="43137"/>
                    </a:srgbClr>
                  </a:outerShdw>
                </a:effectLst>
                <a:latin typeface="Century Gothic" pitchFamily="34" charset="0"/>
              </a:rPr>
              <a:t>5.7.4.	Rights Holders and Duty Bearers </a:t>
            </a:r>
          </a:p>
        </p:txBody>
      </p:sp>
      <p:sp>
        <p:nvSpPr>
          <p:cNvPr id="3" name="Content Placeholder 2"/>
          <p:cNvSpPr>
            <a:spLocks noGrp="1"/>
          </p:cNvSpPr>
          <p:nvPr>
            <p:ph idx="1"/>
          </p:nvPr>
        </p:nvSpPr>
        <p:spPr>
          <a:xfrm>
            <a:off x="152400" y="609600"/>
            <a:ext cx="8839200" cy="6172200"/>
          </a:xfrm>
        </p:spPr>
        <p:txBody>
          <a:bodyPr>
            <a:normAutofit/>
          </a:bodyPr>
          <a:lstStyle/>
          <a:p>
            <a:pPr>
              <a:buFont typeface="Wingdings" pitchFamily="2" charset="2"/>
              <a:buChar char="v"/>
            </a:pPr>
            <a:r>
              <a:rPr lang="en-US" sz="2200" dirty="0" smtClean="0">
                <a:latin typeface="Century Gothic" pitchFamily="34" charset="0"/>
              </a:rPr>
              <a:t>In </a:t>
            </a:r>
            <a:r>
              <a:rPr lang="en-US" sz="2200" b="1" dirty="0" smtClean="0">
                <a:latin typeface="Century Gothic" pitchFamily="34" charset="0"/>
              </a:rPr>
              <a:t>every right there are two actors</a:t>
            </a:r>
            <a:r>
              <a:rPr lang="en-US" sz="2200" dirty="0" smtClean="0">
                <a:latin typeface="Century Gothic" pitchFamily="34" charset="0"/>
              </a:rPr>
              <a:t>:</a:t>
            </a:r>
          </a:p>
          <a:p>
            <a:pPr marL="457200" indent="-457200">
              <a:buFont typeface="+mj-lt"/>
              <a:buAutoNum type="arabicPeriod"/>
            </a:pPr>
            <a:r>
              <a:rPr lang="en-US" sz="2200" b="1" dirty="0">
                <a:solidFill>
                  <a:schemeClr val="accent6">
                    <a:lumMod val="75000"/>
                  </a:schemeClr>
                </a:solidFill>
                <a:effectLst>
                  <a:outerShdw blurRad="38100" dist="38100" dir="2700000" algn="tl">
                    <a:srgbClr val="000000">
                      <a:alpha val="43137"/>
                    </a:srgbClr>
                  </a:outerShdw>
                </a:effectLst>
                <a:latin typeface="Century Gothic" pitchFamily="34" charset="0"/>
              </a:rPr>
              <a:t>Right holders </a:t>
            </a:r>
            <a:r>
              <a:rPr lang="en-US" sz="2200" dirty="0">
                <a:latin typeface="Century Gothic" pitchFamily="34" charset="0"/>
              </a:rPr>
              <a:t>are those </a:t>
            </a:r>
            <a:r>
              <a:rPr lang="en-US" sz="2200" b="1" dirty="0">
                <a:latin typeface="Century Gothic" pitchFamily="34" charset="0"/>
              </a:rPr>
              <a:t>who are entitled to enjoy, possess or claim a given right</a:t>
            </a:r>
            <a:r>
              <a:rPr lang="en-US" sz="2200" dirty="0">
                <a:latin typeface="Century Gothic" pitchFamily="34" charset="0"/>
              </a:rPr>
              <a:t>. </a:t>
            </a:r>
            <a:endParaRPr lang="en-US" sz="2200" dirty="0" smtClean="0">
              <a:latin typeface="Century Gothic" pitchFamily="34" charset="0"/>
            </a:endParaRPr>
          </a:p>
          <a:p>
            <a:pPr marL="457200" indent="-457200">
              <a:buFont typeface="+mj-lt"/>
              <a:buAutoNum type="arabicPeriod"/>
            </a:pPr>
            <a:r>
              <a:rPr lang="en-US" sz="2200" b="1" dirty="0">
                <a:solidFill>
                  <a:schemeClr val="accent6">
                    <a:lumMod val="50000"/>
                  </a:schemeClr>
                </a:solidFill>
                <a:effectLst>
                  <a:outerShdw blurRad="38100" dist="38100" dir="2700000" algn="tl">
                    <a:srgbClr val="000000">
                      <a:alpha val="43137"/>
                    </a:srgbClr>
                  </a:outerShdw>
                </a:effectLst>
                <a:latin typeface="Century Gothic" pitchFamily="34" charset="0"/>
              </a:rPr>
              <a:t>Duty bearers </a:t>
            </a:r>
            <a:r>
              <a:rPr lang="en-US" sz="2200" dirty="0">
                <a:latin typeface="Century Gothic" pitchFamily="34" charset="0"/>
              </a:rPr>
              <a:t>are those </a:t>
            </a:r>
            <a:r>
              <a:rPr lang="en-US" sz="2200" b="1" dirty="0">
                <a:latin typeface="Century Gothic" pitchFamily="34" charset="0"/>
              </a:rPr>
              <a:t>who carry the obligation of promoting, protecting, and fulfilling these right to the right holders</a:t>
            </a:r>
            <a:r>
              <a:rPr lang="en-US" sz="2200" dirty="0">
                <a:latin typeface="Century Gothic" pitchFamily="34" charset="0"/>
              </a:rPr>
              <a:t>. </a:t>
            </a:r>
            <a:endParaRPr lang="en-US" sz="2200" dirty="0" smtClean="0">
              <a:latin typeface="Century Gothic" pitchFamily="34" charset="0"/>
            </a:endParaRPr>
          </a:p>
          <a:p>
            <a:pPr>
              <a:buFont typeface="Wingdings" pitchFamily="2" charset="2"/>
              <a:buChar char="v"/>
            </a:pPr>
            <a:r>
              <a:rPr lang="en-US" sz="2200" b="1" dirty="0" smtClean="0">
                <a:latin typeface="Century Gothic" pitchFamily="34" charset="0"/>
              </a:rPr>
              <a:t>Individuals </a:t>
            </a:r>
            <a:r>
              <a:rPr lang="en-US" sz="2200" b="1" dirty="0">
                <a:latin typeface="Century Gothic" pitchFamily="34" charset="0"/>
              </a:rPr>
              <a:t>and certain groups </a:t>
            </a:r>
            <a:r>
              <a:rPr lang="en-US" sz="2200" dirty="0">
                <a:latin typeface="Century Gothic" pitchFamily="34" charset="0"/>
              </a:rPr>
              <a:t>are </a:t>
            </a:r>
            <a:r>
              <a:rPr lang="en-US" sz="2200" b="1" dirty="0">
                <a:latin typeface="Century Gothic" pitchFamily="34" charset="0"/>
              </a:rPr>
              <a:t>bearers of human rights</a:t>
            </a:r>
            <a:r>
              <a:rPr lang="en-US" sz="2200" dirty="0" smtClean="0">
                <a:latin typeface="Century Gothic" pitchFamily="34" charset="0"/>
              </a:rPr>
              <a:t>, </a:t>
            </a:r>
            <a:r>
              <a:rPr lang="en-US" sz="2200" dirty="0">
                <a:latin typeface="Century Gothic" pitchFamily="34" charset="0"/>
              </a:rPr>
              <a:t>while </a:t>
            </a:r>
            <a:r>
              <a:rPr lang="en-US" sz="2200" b="1" dirty="0">
                <a:latin typeface="Century Gothic" pitchFamily="34" charset="0"/>
              </a:rPr>
              <a:t>state, individuals and other </a:t>
            </a:r>
            <a:r>
              <a:rPr lang="en-US" sz="2200" b="1" dirty="0" smtClean="0">
                <a:latin typeface="Century Gothic" pitchFamily="34" charset="0"/>
              </a:rPr>
              <a:t>non-state (NGOs &amp; Community) </a:t>
            </a:r>
            <a:r>
              <a:rPr lang="en-US" sz="2200" b="1" dirty="0">
                <a:latin typeface="Century Gothic" pitchFamily="34" charset="0"/>
              </a:rPr>
              <a:t>actors </a:t>
            </a:r>
            <a:r>
              <a:rPr lang="en-US" sz="2200" b="1" dirty="0" smtClean="0">
                <a:latin typeface="Century Gothic" pitchFamily="34" charset="0"/>
              </a:rPr>
              <a:t>are duty bearers</a:t>
            </a:r>
            <a:r>
              <a:rPr lang="en-US" sz="2200" dirty="0" smtClean="0">
                <a:latin typeface="Century Gothic" pitchFamily="34" charset="0"/>
              </a:rPr>
              <a:t>. </a:t>
            </a:r>
          </a:p>
          <a:p>
            <a:pPr marL="0" indent="0" algn="ctr">
              <a:buNone/>
            </a:pPr>
            <a:r>
              <a:rPr lang="en-US" sz="2800" b="1" dirty="0">
                <a:solidFill>
                  <a:schemeClr val="accent5">
                    <a:lumMod val="75000"/>
                  </a:schemeClr>
                </a:solidFill>
                <a:effectLst>
                  <a:outerShdw blurRad="38100" dist="38100" dir="2700000" algn="tl">
                    <a:srgbClr val="000000">
                      <a:alpha val="43137"/>
                    </a:srgbClr>
                  </a:outerShdw>
                </a:effectLst>
                <a:latin typeface="Century Gothic" pitchFamily="34" charset="0"/>
              </a:rPr>
              <a:t>5.7.5.	Categories of Human Rights </a:t>
            </a:r>
            <a:endParaRPr lang="en-US" sz="2800" b="1" dirty="0" smtClean="0">
              <a:solidFill>
                <a:schemeClr val="accent5">
                  <a:lumMod val="75000"/>
                </a:schemeClr>
              </a:solidFill>
              <a:effectLst>
                <a:outerShdw blurRad="38100" dist="38100" dir="2700000" algn="tl">
                  <a:srgbClr val="000000">
                    <a:alpha val="43137"/>
                  </a:srgbClr>
                </a:outerShdw>
              </a:effectLst>
              <a:latin typeface="Century Gothic" pitchFamily="34" charset="0"/>
            </a:endParaRPr>
          </a:p>
          <a:p>
            <a:pPr>
              <a:buFont typeface="Wingdings" pitchFamily="2" charset="2"/>
              <a:buChar char="v"/>
            </a:pPr>
            <a:r>
              <a:rPr lang="en-US" sz="2200" b="1" dirty="0" smtClean="0">
                <a:latin typeface="Century Gothic" pitchFamily="34" charset="0"/>
              </a:rPr>
              <a:t>Human rights are civil, political, social and economic rights. They are also individual or group (collective) rights</a:t>
            </a:r>
            <a:r>
              <a:rPr lang="en-US" sz="2200" dirty="0" smtClean="0">
                <a:latin typeface="Century Gothic" pitchFamily="34" charset="0"/>
              </a:rPr>
              <a:t>.</a:t>
            </a:r>
          </a:p>
          <a:p>
            <a:pPr>
              <a:buFont typeface="Wingdings" pitchFamily="2" charset="2"/>
              <a:buChar char="v"/>
            </a:pPr>
            <a:r>
              <a:rPr lang="en-US" sz="2200" b="1" dirty="0">
                <a:latin typeface="Century Gothic" pitchFamily="34" charset="0"/>
              </a:rPr>
              <a:t>Karl </a:t>
            </a:r>
            <a:r>
              <a:rPr lang="en-US" sz="2200" b="1" dirty="0" err="1">
                <a:latin typeface="Century Gothic" pitchFamily="34" charset="0"/>
              </a:rPr>
              <a:t>Vasak</a:t>
            </a:r>
            <a:r>
              <a:rPr lang="en-US" sz="2200" b="1" dirty="0">
                <a:latin typeface="Century Gothic" pitchFamily="34" charset="0"/>
              </a:rPr>
              <a:t> </a:t>
            </a:r>
            <a:r>
              <a:rPr lang="en-US" sz="2200" dirty="0">
                <a:latin typeface="Century Gothic" pitchFamily="34" charset="0"/>
              </a:rPr>
              <a:t>(1982) </a:t>
            </a:r>
            <a:r>
              <a:rPr lang="en-US" sz="2200" b="1" dirty="0" smtClean="0">
                <a:latin typeface="Century Gothic" pitchFamily="34" charset="0"/>
              </a:rPr>
              <a:t>categorize </a:t>
            </a:r>
            <a:r>
              <a:rPr lang="en-US" sz="2200" dirty="0">
                <a:latin typeface="Century Gothic" pitchFamily="34" charset="0"/>
              </a:rPr>
              <a:t>Human rights </a:t>
            </a:r>
            <a:r>
              <a:rPr lang="en-US" sz="2200" b="1" dirty="0">
                <a:latin typeface="Century Gothic" pitchFamily="34" charset="0"/>
              </a:rPr>
              <a:t>as </a:t>
            </a:r>
            <a:r>
              <a:rPr lang="en-US" sz="2200" b="1" dirty="0">
                <a:solidFill>
                  <a:srgbClr val="C00000"/>
                </a:solidFill>
                <a:effectLst>
                  <a:outerShdw blurRad="38100" dist="38100" dir="2700000" algn="tl">
                    <a:srgbClr val="000000">
                      <a:alpha val="43137"/>
                    </a:srgbClr>
                  </a:outerShdw>
                </a:effectLst>
                <a:latin typeface="Century Gothic" pitchFamily="34" charset="0"/>
              </a:rPr>
              <a:t>First</a:t>
            </a:r>
            <a:r>
              <a:rPr lang="en-US" sz="2200" b="1" dirty="0">
                <a:latin typeface="Century Gothic" pitchFamily="34" charset="0"/>
              </a:rPr>
              <a:t>, </a:t>
            </a:r>
            <a:r>
              <a:rPr lang="en-US" sz="2200" b="1" dirty="0">
                <a:solidFill>
                  <a:srgbClr val="FF0000"/>
                </a:solidFill>
                <a:effectLst>
                  <a:outerShdw blurRad="38100" dist="38100" dir="2700000" algn="tl">
                    <a:srgbClr val="000000">
                      <a:alpha val="43137"/>
                    </a:srgbClr>
                  </a:outerShdw>
                </a:effectLst>
                <a:latin typeface="Century Gothic" pitchFamily="34" charset="0"/>
              </a:rPr>
              <a:t>Second </a:t>
            </a:r>
            <a:r>
              <a:rPr lang="en-US" sz="2200" b="1" dirty="0">
                <a:latin typeface="Century Gothic" pitchFamily="34" charset="0"/>
              </a:rPr>
              <a:t>and </a:t>
            </a:r>
            <a:r>
              <a:rPr lang="en-US" sz="2200" b="1" dirty="0">
                <a:solidFill>
                  <a:schemeClr val="accent6">
                    <a:lumMod val="75000"/>
                  </a:schemeClr>
                </a:solidFill>
                <a:effectLst>
                  <a:outerShdw blurRad="38100" dist="38100" dir="2700000" algn="tl">
                    <a:srgbClr val="000000">
                      <a:alpha val="43137"/>
                    </a:srgbClr>
                  </a:outerShdw>
                </a:effectLst>
                <a:latin typeface="Century Gothic" pitchFamily="34" charset="0"/>
              </a:rPr>
              <a:t>Third generation</a:t>
            </a:r>
            <a:r>
              <a:rPr lang="en-US" sz="2200" b="1" dirty="0">
                <a:latin typeface="Century Gothic" pitchFamily="34" charset="0"/>
              </a:rPr>
              <a:t> rights</a:t>
            </a:r>
            <a:r>
              <a:rPr lang="en-US" sz="2200" dirty="0">
                <a:latin typeface="Century Gothic" pitchFamily="34" charset="0"/>
              </a:rPr>
              <a:t>. </a:t>
            </a:r>
            <a:endParaRPr lang="en-US" sz="2200" dirty="0" smtClean="0">
              <a:latin typeface="Century Gothic" pitchFamily="34" charset="0"/>
            </a:endParaRPr>
          </a:p>
          <a:p>
            <a:pPr marL="0" indent="0" algn="ctr">
              <a:buNone/>
            </a:pPr>
            <a:r>
              <a:rPr lang="en-US" sz="2200" b="1" dirty="0" smtClean="0">
                <a:latin typeface="Century Gothic" pitchFamily="34" charset="0"/>
              </a:rPr>
              <a:t>5.7.5.1. Civil </a:t>
            </a:r>
            <a:r>
              <a:rPr lang="en-US" sz="2200" b="1" dirty="0">
                <a:latin typeface="Century Gothic" pitchFamily="34" charset="0"/>
              </a:rPr>
              <a:t>and Political Rights </a:t>
            </a:r>
            <a:endParaRPr lang="en-US" sz="2200" b="1" dirty="0" smtClean="0">
              <a:latin typeface="Century Gothic" pitchFamily="34" charset="0"/>
            </a:endParaRPr>
          </a:p>
          <a:p>
            <a:pPr>
              <a:buFont typeface="Wingdings" pitchFamily="2" charset="2"/>
              <a:buChar char="v"/>
            </a:pPr>
            <a:r>
              <a:rPr lang="en-US" sz="2200" b="1" dirty="0" smtClean="0">
                <a:latin typeface="Century Gothic" pitchFamily="34" charset="0"/>
              </a:rPr>
              <a:t>These are </a:t>
            </a:r>
            <a:r>
              <a:rPr lang="en-US" sz="2200" b="1" dirty="0" smtClean="0">
                <a:solidFill>
                  <a:srgbClr val="002060"/>
                </a:solidFill>
                <a:effectLst>
                  <a:outerShdw blurRad="38100" dist="38100" dir="2700000" algn="tl">
                    <a:srgbClr val="000000">
                      <a:alpha val="43137"/>
                    </a:srgbClr>
                  </a:outerShdw>
                </a:effectLst>
                <a:latin typeface="Century Gothic" pitchFamily="34" charset="0"/>
              </a:rPr>
              <a:t>First Generation Rights</a:t>
            </a:r>
            <a:r>
              <a:rPr lang="en-US" sz="2200" b="1" dirty="0" smtClean="0">
                <a:latin typeface="Century Gothic" pitchFamily="34" charset="0"/>
              </a:rPr>
              <a:t>.</a:t>
            </a:r>
            <a:endParaRPr lang="en-US" sz="2200" b="1" dirty="0">
              <a:latin typeface="Century Gothic" pitchFamily="34" charset="0"/>
            </a:endParaRPr>
          </a:p>
        </p:txBody>
      </p:sp>
    </p:spTree>
    <p:extLst>
      <p:ext uri="{BB962C8B-B14F-4D97-AF65-F5344CB8AC3E}">
        <p14:creationId xmlns:p14="http://schemas.microsoft.com/office/powerpoint/2010/main" val="384142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411162"/>
          </a:xfrm>
        </p:spPr>
        <p:txBody>
          <a:bodyPr>
            <a:noAutofit/>
          </a:bodyPr>
          <a:lstStyle/>
          <a:p>
            <a:r>
              <a:rPr lang="en-US" sz="2400" b="1" dirty="0" smtClean="0">
                <a:latin typeface="Century Gothic" pitchFamily="34" charset="0"/>
              </a:rPr>
              <a:t>Continued…</a:t>
            </a:r>
            <a:endParaRPr lang="en-US" sz="2400" b="1" dirty="0">
              <a:latin typeface="Century Gothic" pitchFamily="34" charset="0"/>
            </a:endParaRPr>
          </a:p>
        </p:txBody>
      </p:sp>
      <p:sp>
        <p:nvSpPr>
          <p:cNvPr id="3" name="Content Placeholder 2"/>
          <p:cNvSpPr>
            <a:spLocks noGrp="1"/>
          </p:cNvSpPr>
          <p:nvPr>
            <p:ph idx="1"/>
          </p:nvPr>
        </p:nvSpPr>
        <p:spPr>
          <a:xfrm>
            <a:off x="76200" y="609600"/>
            <a:ext cx="8915400" cy="6096000"/>
          </a:xfrm>
        </p:spPr>
        <p:txBody>
          <a:bodyPr>
            <a:normAutofit fontScale="92500"/>
          </a:bodyPr>
          <a:lstStyle/>
          <a:p>
            <a:pPr>
              <a:buFont typeface="Wingdings" pitchFamily="2" charset="2"/>
              <a:buChar char="v"/>
            </a:pPr>
            <a:r>
              <a:rPr lang="en-US" sz="2000" b="1" dirty="0">
                <a:latin typeface="Century Gothic" pitchFamily="34" charset="0"/>
              </a:rPr>
              <a:t>Civil rights </a:t>
            </a:r>
            <a:r>
              <a:rPr lang="en-US" sz="2000" dirty="0">
                <a:latin typeface="Century Gothic" pitchFamily="34" charset="0"/>
              </a:rPr>
              <a:t>include such rights as </a:t>
            </a:r>
            <a:r>
              <a:rPr lang="en-US" sz="2000" b="1" dirty="0">
                <a:latin typeface="Century Gothic" pitchFamily="34" charset="0"/>
              </a:rPr>
              <a:t>the right to life, </a:t>
            </a:r>
            <a:r>
              <a:rPr lang="en-US" sz="2000" b="1" dirty="0">
                <a:solidFill>
                  <a:schemeClr val="tx2">
                    <a:lumMod val="75000"/>
                  </a:schemeClr>
                </a:solidFill>
                <a:effectLst>
                  <a:outerShdw blurRad="38100" dist="38100" dir="2700000" algn="tl">
                    <a:srgbClr val="000000">
                      <a:alpha val="43137"/>
                    </a:srgbClr>
                  </a:outerShdw>
                </a:effectLst>
                <a:latin typeface="Century Gothic" pitchFamily="34" charset="0"/>
              </a:rPr>
              <a:t>liberty</a:t>
            </a:r>
            <a:r>
              <a:rPr lang="en-US" sz="2000" b="1" dirty="0">
                <a:latin typeface="Century Gothic" pitchFamily="34" charset="0"/>
              </a:rPr>
              <a:t> and </a:t>
            </a:r>
            <a:r>
              <a:rPr lang="en-US" sz="2000" b="1" dirty="0">
                <a:solidFill>
                  <a:schemeClr val="accent6">
                    <a:lumMod val="75000"/>
                  </a:schemeClr>
                </a:solidFill>
                <a:effectLst>
                  <a:outerShdw blurRad="38100" dist="38100" dir="2700000" algn="tl">
                    <a:srgbClr val="000000">
                      <a:alpha val="43137"/>
                    </a:srgbClr>
                  </a:outerShdw>
                </a:effectLst>
                <a:latin typeface="Century Gothic" pitchFamily="34" charset="0"/>
              </a:rPr>
              <a:t>personal security</a:t>
            </a:r>
            <a:r>
              <a:rPr lang="en-US" sz="2000" b="1" dirty="0">
                <a:latin typeface="Century Gothic" pitchFamily="34" charset="0"/>
              </a:rPr>
              <a:t>, </a:t>
            </a:r>
            <a:r>
              <a:rPr lang="en-US" sz="2000" b="1" dirty="0">
                <a:solidFill>
                  <a:schemeClr val="bg2">
                    <a:lumMod val="50000"/>
                  </a:schemeClr>
                </a:solidFill>
                <a:effectLst>
                  <a:outerShdw blurRad="38100" dist="38100" dir="2700000" algn="tl">
                    <a:srgbClr val="000000">
                      <a:alpha val="43137"/>
                    </a:srgbClr>
                  </a:outerShdw>
                </a:effectLst>
                <a:latin typeface="Century Gothic" pitchFamily="34" charset="0"/>
              </a:rPr>
              <a:t>equality before the law</a:t>
            </a:r>
            <a:r>
              <a:rPr lang="en-US" sz="2000" b="1" dirty="0">
                <a:latin typeface="Century Gothic" pitchFamily="34" charset="0"/>
              </a:rPr>
              <a:t>, </a:t>
            </a:r>
            <a:r>
              <a:rPr lang="en-US" sz="2000" b="1" dirty="0">
                <a:solidFill>
                  <a:schemeClr val="accent5">
                    <a:lumMod val="50000"/>
                  </a:schemeClr>
                </a:solidFill>
                <a:effectLst>
                  <a:outerShdw blurRad="38100" dist="38100" dir="2700000" algn="tl">
                    <a:srgbClr val="000000">
                      <a:alpha val="43137"/>
                    </a:srgbClr>
                  </a:outerShdw>
                </a:effectLst>
                <a:latin typeface="Century Gothic" pitchFamily="34" charset="0"/>
              </a:rPr>
              <a:t>protection from arbitrary arrest </a:t>
            </a:r>
            <a:r>
              <a:rPr lang="en-US" sz="2000" b="1" dirty="0">
                <a:latin typeface="Century Gothic" pitchFamily="34" charset="0"/>
              </a:rPr>
              <a:t>and </a:t>
            </a:r>
            <a:r>
              <a:rPr lang="en-US" sz="2000" b="1" dirty="0">
                <a:solidFill>
                  <a:schemeClr val="accent6">
                    <a:lumMod val="60000"/>
                    <a:lumOff val="40000"/>
                  </a:schemeClr>
                </a:solidFill>
                <a:effectLst>
                  <a:outerShdw blurRad="38100" dist="38100" dir="2700000" algn="tl">
                    <a:srgbClr val="000000">
                      <a:alpha val="43137"/>
                    </a:srgbClr>
                  </a:outerShdw>
                </a:effectLst>
                <a:latin typeface="Century Gothic" pitchFamily="34" charset="0"/>
              </a:rPr>
              <a:t>the right to religious freedom and worship</a:t>
            </a:r>
            <a:r>
              <a:rPr lang="en-US" sz="2000" dirty="0" smtClean="0">
                <a:latin typeface="Century Gothic" pitchFamily="34" charset="0"/>
              </a:rPr>
              <a:t>.</a:t>
            </a:r>
          </a:p>
          <a:p>
            <a:pPr>
              <a:buFont typeface="Wingdings" pitchFamily="2" charset="2"/>
              <a:buChar char="v"/>
            </a:pPr>
            <a:r>
              <a:rPr lang="en-US" sz="2000" b="1" dirty="0">
                <a:latin typeface="Century Gothic" pitchFamily="34" charset="0"/>
              </a:rPr>
              <a:t>Political rights </a:t>
            </a:r>
            <a:r>
              <a:rPr lang="en-US" sz="2000" dirty="0">
                <a:latin typeface="Century Gothic" pitchFamily="34" charset="0"/>
              </a:rPr>
              <a:t>include such rights as </a:t>
            </a:r>
            <a:r>
              <a:rPr lang="en-US" sz="2000" b="1" dirty="0">
                <a:latin typeface="Century Gothic" pitchFamily="34" charset="0"/>
              </a:rPr>
              <a:t>the </a:t>
            </a:r>
            <a:r>
              <a:rPr lang="en-US" sz="2000" b="1" dirty="0">
                <a:solidFill>
                  <a:schemeClr val="tx2"/>
                </a:solidFill>
                <a:effectLst>
                  <a:outerShdw blurRad="38100" dist="38100" dir="2700000" algn="tl">
                    <a:srgbClr val="000000">
                      <a:alpha val="43137"/>
                    </a:srgbClr>
                  </a:outerShdw>
                </a:effectLst>
                <a:latin typeface="Century Gothic" pitchFamily="34" charset="0"/>
              </a:rPr>
              <a:t>right to speech and expression</a:t>
            </a:r>
            <a:r>
              <a:rPr lang="en-US" sz="2000" b="1" dirty="0">
                <a:latin typeface="Century Gothic" pitchFamily="34" charset="0"/>
              </a:rPr>
              <a:t>, </a:t>
            </a:r>
            <a:r>
              <a:rPr lang="en-US" sz="2000" b="1" dirty="0">
                <a:solidFill>
                  <a:srgbClr val="C00000"/>
                </a:solidFill>
                <a:latin typeface="Century Gothic" pitchFamily="34" charset="0"/>
              </a:rPr>
              <a:t>assembly and association</a:t>
            </a:r>
            <a:r>
              <a:rPr lang="en-US" sz="2000" b="1" dirty="0">
                <a:latin typeface="Century Gothic" pitchFamily="34" charset="0"/>
              </a:rPr>
              <a:t>, </a:t>
            </a:r>
            <a:r>
              <a:rPr lang="en-US" sz="2000" b="1" dirty="0">
                <a:solidFill>
                  <a:schemeClr val="tx1">
                    <a:lumMod val="85000"/>
                    <a:lumOff val="15000"/>
                  </a:schemeClr>
                </a:solidFill>
                <a:effectLst>
                  <a:outerShdw blurRad="38100" dist="38100" dir="2700000" algn="tl">
                    <a:srgbClr val="000000">
                      <a:alpha val="43137"/>
                    </a:srgbClr>
                  </a:outerShdw>
                </a:effectLst>
                <a:latin typeface="Century Gothic" pitchFamily="34" charset="0"/>
              </a:rPr>
              <a:t>vote and political participation</a:t>
            </a:r>
            <a:r>
              <a:rPr lang="en-US" sz="2000" dirty="0">
                <a:latin typeface="Century Gothic" pitchFamily="34" charset="0"/>
              </a:rPr>
              <a:t>.  </a:t>
            </a:r>
            <a:endParaRPr lang="en-US" sz="2000" dirty="0" smtClean="0">
              <a:latin typeface="Century Gothic" pitchFamily="34" charset="0"/>
            </a:endParaRPr>
          </a:p>
          <a:p>
            <a:pPr>
              <a:buFont typeface="Wingdings" pitchFamily="2" charset="2"/>
              <a:buChar char="v"/>
            </a:pPr>
            <a:r>
              <a:rPr lang="en-US" sz="2000" dirty="0">
                <a:latin typeface="Century Gothic" pitchFamily="34" charset="0"/>
              </a:rPr>
              <a:t>Civil and political rights are </a:t>
            </a:r>
            <a:r>
              <a:rPr lang="en-US" sz="2000" b="1" dirty="0">
                <a:latin typeface="Century Gothic" pitchFamily="34" charset="0"/>
              </a:rPr>
              <a:t>seen as </a:t>
            </a:r>
            <a:r>
              <a:rPr lang="en-US" sz="2000" b="1" dirty="0">
                <a:solidFill>
                  <a:srgbClr val="C00000"/>
                </a:solidFill>
                <a:effectLst>
                  <a:outerShdw blurRad="38100" dist="38100" dir="2700000" algn="tl">
                    <a:srgbClr val="000000">
                      <a:alpha val="43137"/>
                    </a:srgbClr>
                  </a:outerShdw>
                </a:effectLst>
                <a:latin typeface="Century Gothic" pitchFamily="34" charset="0"/>
              </a:rPr>
              <a:t>an immediately realizable rights</a:t>
            </a:r>
            <a:r>
              <a:rPr lang="en-US" sz="2000" dirty="0">
                <a:latin typeface="Century Gothic" pitchFamily="34" charset="0"/>
              </a:rPr>
              <a:t>. </a:t>
            </a:r>
            <a:r>
              <a:rPr lang="en-US" sz="2000" b="1" dirty="0">
                <a:latin typeface="Century Gothic" pitchFamily="34" charset="0"/>
              </a:rPr>
              <a:t>all states </a:t>
            </a:r>
            <a:r>
              <a:rPr lang="en-US" sz="2000" dirty="0">
                <a:latin typeface="Century Gothic" pitchFamily="34" charset="0"/>
              </a:rPr>
              <a:t>are </a:t>
            </a:r>
            <a:r>
              <a:rPr lang="en-US" sz="2000" b="1" dirty="0">
                <a:latin typeface="Century Gothic" pitchFamily="34" charset="0"/>
              </a:rPr>
              <a:t>expected to ensure the realization </a:t>
            </a:r>
            <a:r>
              <a:rPr lang="en-US" sz="2000" dirty="0">
                <a:latin typeface="Century Gothic" pitchFamily="34" charset="0"/>
              </a:rPr>
              <a:t>of these rights immediately. They have also </a:t>
            </a:r>
            <a:r>
              <a:rPr lang="en-US" sz="2000" b="1" dirty="0">
                <a:latin typeface="Century Gothic" pitchFamily="34" charset="0"/>
              </a:rPr>
              <a:t>been called as </a:t>
            </a:r>
            <a:r>
              <a:rPr lang="en-US" sz="2000" b="1" dirty="0" smtClean="0">
                <a:latin typeface="Century Gothic" pitchFamily="34" charset="0"/>
              </a:rPr>
              <a:t>‘</a:t>
            </a:r>
            <a:r>
              <a:rPr lang="en-US" sz="2000" b="1" dirty="0" smtClean="0">
                <a:solidFill>
                  <a:srgbClr val="7030A0"/>
                </a:solidFill>
                <a:effectLst>
                  <a:outerShdw blurRad="38100" dist="38100" dir="2700000" algn="tl">
                    <a:srgbClr val="000000">
                      <a:alpha val="43137"/>
                    </a:srgbClr>
                  </a:outerShdw>
                </a:effectLst>
                <a:latin typeface="Century Gothic" pitchFamily="34" charset="0"/>
              </a:rPr>
              <a:t>NEGATIVE’ RIGHTS</a:t>
            </a:r>
            <a:r>
              <a:rPr lang="en-US" sz="2000" dirty="0" smtClean="0">
                <a:latin typeface="Century Gothic" pitchFamily="34" charset="0"/>
              </a:rPr>
              <a:t>. </a:t>
            </a:r>
            <a:endParaRPr lang="en-US" sz="2000" dirty="0" smtClean="0">
              <a:latin typeface="Century Gothic" pitchFamily="34" charset="0"/>
            </a:endParaRPr>
          </a:p>
          <a:p>
            <a:pPr marL="0" indent="0" algn="ctr">
              <a:buNone/>
            </a:pPr>
            <a:r>
              <a:rPr lang="en-US" sz="2000" b="1" dirty="0" smtClean="0">
                <a:latin typeface="Century Gothic" pitchFamily="34" charset="0"/>
              </a:rPr>
              <a:t>5.7.5.2. Social </a:t>
            </a:r>
            <a:r>
              <a:rPr lang="en-US" sz="2000" b="1" dirty="0">
                <a:latin typeface="Century Gothic" pitchFamily="34" charset="0"/>
              </a:rPr>
              <a:t>and Economic Rights </a:t>
            </a:r>
            <a:endParaRPr lang="en-US" sz="2000" b="1" dirty="0" smtClean="0">
              <a:latin typeface="Century Gothic" pitchFamily="34" charset="0"/>
            </a:endParaRPr>
          </a:p>
          <a:p>
            <a:pPr>
              <a:buFont typeface="Wingdings" pitchFamily="2" charset="2"/>
              <a:buChar char="v"/>
            </a:pPr>
            <a:r>
              <a:rPr lang="en-US" sz="2000" b="1" dirty="0">
                <a:latin typeface="Century Gothic" pitchFamily="34" charset="0"/>
              </a:rPr>
              <a:t>S</a:t>
            </a:r>
            <a:r>
              <a:rPr lang="en-US" sz="2000" b="1" dirty="0" smtClean="0">
                <a:latin typeface="Century Gothic" pitchFamily="34" charset="0"/>
              </a:rPr>
              <a:t>econd </a:t>
            </a:r>
            <a:r>
              <a:rPr lang="en-US" sz="2000" b="1" dirty="0">
                <a:latin typeface="Century Gothic" pitchFamily="34" charset="0"/>
              </a:rPr>
              <a:t>generation </a:t>
            </a:r>
            <a:r>
              <a:rPr lang="en-US" sz="2000" dirty="0">
                <a:latin typeface="Century Gothic" pitchFamily="34" charset="0"/>
              </a:rPr>
              <a:t>(social, economic, and cultural) </a:t>
            </a:r>
            <a:r>
              <a:rPr lang="en-US" sz="2000" dirty="0" smtClean="0">
                <a:latin typeface="Century Gothic" pitchFamily="34" charset="0"/>
              </a:rPr>
              <a:t>rights considered </a:t>
            </a:r>
            <a:r>
              <a:rPr lang="en-US" sz="2000" dirty="0">
                <a:latin typeface="Century Gothic" pitchFamily="34" charset="0"/>
              </a:rPr>
              <a:t>as an </a:t>
            </a:r>
            <a:r>
              <a:rPr lang="en-US" sz="2000" b="1" dirty="0" smtClean="0">
                <a:solidFill>
                  <a:srgbClr val="C00000"/>
                </a:solidFill>
                <a:effectLst>
                  <a:outerShdw blurRad="38100" dist="38100" dir="2700000" algn="tl">
                    <a:srgbClr val="000000">
                      <a:alpha val="43137"/>
                    </a:srgbClr>
                  </a:outerShdw>
                </a:effectLst>
                <a:latin typeface="Century Gothic" pitchFamily="34" charset="0"/>
              </a:rPr>
              <a:t>LESS FUNDAMENTAL OR UNREALISTIC RIGHTS</a:t>
            </a:r>
            <a:r>
              <a:rPr lang="en-US" sz="2000" dirty="0" smtClean="0">
                <a:latin typeface="Century Gothic" pitchFamily="34" charset="0"/>
              </a:rPr>
              <a:t>.</a:t>
            </a:r>
            <a:endParaRPr lang="en-US" sz="2000" dirty="0" smtClean="0">
              <a:latin typeface="Century Gothic" pitchFamily="34" charset="0"/>
            </a:endParaRPr>
          </a:p>
          <a:p>
            <a:pPr>
              <a:buFont typeface="Wingdings" pitchFamily="2" charset="2"/>
              <a:buChar char="v"/>
            </a:pPr>
            <a:r>
              <a:rPr lang="en-US" sz="2000" b="1" dirty="0">
                <a:solidFill>
                  <a:schemeClr val="tx2">
                    <a:lumMod val="60000"/>
                    <a:lumOff val="40000"/>
                  </a:schemeClr>
                </a:solidFill>
                <a:effectLst>
                  <a:outerShdw blurRad="38100" dist="38100" dir="2700000" algn="tl">
                    <a:srgbClr val="000000">
                      <a:alpha val="43137"/>
                    </a:srgbClr>
                  </a:outerShdw>
                </a:effectLst>
                <a:latin typeface="Century Gothic" pitchFamily="34" charset="0"/>
              </a:rPr>
              <a:t>Social and economic rights </a:t>
            </a:r>
            <a:r>
              <a:rPr lang="en-US" sz="2000" dirty="0">
                <a:latin typeface="Century Gothic" pitchFamily="34" charset="0"/>
              </a:rPr>
              <a:t>include such rights as </a:t>
            </a:r>
            <a:r>
              <a:rPr lang="en-US" sz="2000" b="1" dirty="0">
                <a:latin typeface="Century Gothic" pitchFamily="34" charset="0"/>
              </a:rPr>
              <a:t>the right to education, health and wellbeing, work and fair remuneration, form trade unions and free associations, leisure time, and the right to social security</a:t>
            </a:r>
            <a:r>
              <a:rPr lang="en-US" sz="2000" dirty="0">
                <a:latin typeface="Century Gothic" pitchFamily="34" charset="0"/>
              </a:rPr>
              <a:t>. </a:t>
            </a:r>
            <a:endParaRPr lang="en-US" sz="2000" dirty="0" smtClean="0">
              <a:latin typeface="Century Gothic" pitchFamily="34" charset="0"/>
            </a:endParaRPr>
          </a:p>
          <a:p>
            <a:pPr>
              <a:buFont typeface="Wingdings" pitchFamily="2" charset="2"/>
              <a:buChar char="v"/>
            </a:pPr>
            <a:r>
              <a:rPr lang="en-US" sz="2000" b="1" dirty="0">
                <a:solidFill>
                  <a:schemeClr val="accent6">
                    <a:lumMod val="50000"/>
                  </a:schemeClr>
                </a:solidFill>
                <a:effectLst>
                  <a:outerShdw blurRad="38100" dist="38100" dir="2700000" algn="tl">
                    <a:srgbClr val="000000">
                      <a:alpha val="43137"/>
                    </a:srgbClr>
                  </a:outerShdw>
                </a:effectLst>
                <a:latin typeface="Century Gothic" pitchFamily="34" charset="0"/>
              </a:rPr>
              <a:t>Cultural rights</a:t>
            </a:r>
            <a:r>
              <a:rPr lang="en-US" sz="2000" dirty="0">
                <a:solidFill>
                  <a:schemeClr val="accent6">
                    <a:lumMod val="50000"/>
                  </a:schemeClr>
                </a:solidFill>
                <a:effectLst>
                  <a:outerShdw blurRad="38100" dist="38100" dir="2700000" algn="tl">
                    <a:srgbClr val="000000">
                      <a:alpha val="43137"/>
                    </a:srgbClr>
                  </a:outerShdw>
                </a:effectLst>
                <a:latin typeface="Century Gothic" pitchFamily="34" charset="0"/>
              </a:rPr>
              <a:t> </a:t>
            </a:r>
            <a:r>
              <a:rPr lang="en-US" sz="2000" dirty="0">
                <a:latin typeface="Century Gothic" pitchFamily="34" charset="0"/>
              </a:rPr>
              <a:t>include such rights as </a:t>
            </a:r>
            <a:r>
              <a:rPr lang="en-US" sz="2000" b="1" dirty="0">
                <a:latin typeface="Century Gothic" pitchFamily="34" charset="0"/>
              </a:rPr>
              <a:t>the right to the benefits of culture, indigenous land, rituals, and shared cultural practices, and speak one's own language and ‘mother tongue’ education</a:t>
            </a:r>
            <a:r>
              <a:rPr lang="en-US" sz="2000" dirty="0">
                <a:latin typeface="Century Gothic" pitchFamily="34" charset="0"/>
              </a:rPr>
              <a:t>. </a:t>
            </a:r>
            <a:endParaRPr lang="en-US" sz="2000" dirty="0" smtClean="0">
              <a:latin typeface="Century Gothic" pitchFamily="34" charset="0"/>
            </a:endParaRPr>
          </a:p>
          <a:p>
            <a:pPr>
              <a:buFont typeface="Wingdings" pitchFamily="2" charset="2"/>
              <a:buChar char="v"/>
            </a:pPr>
            <a:r>
              <a:rPr lang="en-US" sz="2000" dirty="0">
                <a:latin typeface="Century Gothic" pitchFamily="34" charset="0"/>
              </a:rPr>
              <a:t>this category are </a:t>
            </a:r>
            <a:r>
              <a:rPr lang="en-US" sz="2000" b="1" dirty="0">
                <a:latin typeface="Century Gothic" pitchFamily="34" charset="0"/>
              </a:rPr>
              <a:t>called </a:t>
            </a:r>
            <a:r>
              <a:rPr lang="en-US" sz="2000" b="1" dirty="0" smtClean="0">
                <a:latin typeface="Century Gothic" pitchFamily="34" charset="0"/>
              </a:rPr>
              <a:t>‘</a:t>
            </a:r>
            <a:r>
              <a:rPr lang="en-US" sz="2000" b="1" dirty="0" smtClean="0">
                <a:solidFill>
                  <a:schemeClr val="accent6">
                    <a:lumMod val="75000"/>
                  </a:schemeClr>
                </a:solidFill>
                <a:effectLst>
                  <a:outerShdw blurRad="38100" dist="38100" dir="2700000" algn="tl">
                    <a:srgbClr val="000000">
                      <a:alpha val="43137"/>
                    </a:srgbClr>
                  </a:outerShdw>
                </a:effectLst>
                <a:latin typeface="Century Gothic" pitchFamily="34" charset="0"/>
              </a:rPr>
              <a:t>POSITIVE’ RIGHTS </a:t>
            </a:r>
            <a:r>
              <a:rPr lang="en-US" sz="2000" dirty="0" smtClean="0">
                <a:latin typeface="Century Gothic" pitchFamily="34" charset="0"/>
              </a:rPr>
              <a:t>to </a:t>
            </a:r>
            <a:r>
              <a:rPr lang="en-US" sz="2000" dirty="0">
                <a:latin typeface="Century Gothic" pitchFamily="34" charset="0"/>
              </a:rPr>
              <a:t>indicate that </a:t>
            </a:r>
            <a:r>
              <a:rPr lang="en-US" sz="2000" b="1" dirty="0">
                <a:latin typeface="Century Gothic" pitchFamily="34" charset="0"/>
              </a:rPr>
              <a:t>whose realization is highly subjected to the economic capability of states</a:t>
            </a:r>
            <a:r>
              <a:rPr lang="en-US" sz="2000" dirty="0">
                <a:latin typeface="Century Gothic" pitchFamily="34" charset="0"/>
              </a:rPr>
              <a:t>. </a:t>
            </a:r>
          </a:p>
        </p:txBody>
      </p:sp>
    </p:spTree>
    <p:extLst>
      <p:ext uri="{BB962C8B-B14F-4D97-AF65-F5344CB8AC3E}">
        <p14:creationId xmlns:p14="http://schemas.microsoft.com/office/powerpoint/2010/main" val="396720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381000"/>
          </a:xfrm>
        </p:spPr>
        <p:txBody>
          <a:bodyPr>
            <a:noAutofit/>
          </a:bodyPr>
          <a:lstStyle/>
          <a:p>
            <a:r>
              <a:rPr lang="en-US" sz="2400" b="1" dirty="0" smtClean="0">
                <a:latin typeface="Century Gothic" pitchFamily="34" charset="0"/>
              </a:rPr>
              <a:t>Continued…</a:t>
            </a:r>
            <a:endParaRPr lang="en-US" sz="2400" b="1" dirty="0">
              <a:latin typeface="Century Gothic" pitchFamily="34" charset="0"/>
            </a:endParaRPr>
          </a:p>
        </p:txBody>
      </p:sp>
      <p:sp>
        <p:nvSpPr>
          <p:cNvPr id="3" name="Content Placeholder 2"/>
          <p:cNvSpPr>
            <a:spLocks noGrp="1"/>
          </p:cNvSpPr>
          <p:nvPr>
            <p:ph idx="1"/>
          </p:nvPr>
        </p:nvSpPr>
        <p:spPr>
          <a:xfrm>
            <a:off x="76200" y="609600"/>
            <a:ext cx="8991600" cy="6096000"/>
          </a:xfrm>
        </p:spPr>
        <p:txBody>
          <a:bodyPr>
            <a:normAutofit/>
          </a:bodyPr>
          <a:lstStyle/>
          <a:p>
            <a:pPr marL="0" indent="0" algn="ctr">
              <a:buNone/>
            </a:pPr>
            <a:r>
              <a:rPr lang="en-US" sz="2200" b="1" dirty="0">
                <a:solidFill>
                  <a:schemeClr val="accent6">
                    <a:lumMod val="75000"/>
                  </a:schemeClr>
                </a:solidFill>
                <a:effectLst>
                  <a:outerShdw blurRad="38100" dist="38100" dir="2700000" algn="tl">
                    <a:srgbClr val="000000">
                      <a:alpha val="43137"/>
                    </a:srgbClr>
                  </a:outerShdw>
                </a:effectLst>
                <a:latin typeface="Century Gothic" pitchFamily="34" charset="0"/>
              </a:rPr>
              <a:t>Peace, Development and Environmental Rights </a:t>
            </a:r>
            <a:endParaRPr lang="en-US" sz="2200" b="1" dirty="0" smtClean="0">
              <a:solidFill>
                <a:schemeClr val="accent6">
                  <a:lumMod val="75000"/>
                </a:schemeClr>
              </a:solidFill>
              <a:effectLst>
                <a:outerShdw blurRad="38100" dist="38100" dir="2700000" algn="tl">
                  <a:srgbClr val="000000">
                    <a:alpha val="43137"/>
                  </a:srgbClr>
                </a:outerShdw>
              </a:effectLst>
              <a:latin typeface="Century Gothic" pitchFamily="34" charset="0"/>
            </a:endParaRPr>
          </a:p>
          <a:p>
            <a:pPr>
              <a:buFont typeface="Wingdings" pitchFamily="2" charset="2"/>
              <a:buChar char="v"/>
            </a:pPr>
            <a:r>
              <a:rPr lang="en-US" sz="2200" b="1" dirty="0">
                <a:latin typeface="Century Gothic" pitchFamily="34" charset="0"/>
              </a:rPr>
              <a:t>Third generation </a:t>
            </a:r>
            <a:r>
              <a:rPr lang="en-US" sz="2200" dirty="0">
                <a:latin typeface="Century Gothic" pitchFamily="34" charset="0"/>
              </a:rPr>
              <a:t>(</a:t>
            </a:r>
            <a:r>
              <a:rPr lang="en-US" sz="2200" b="1" dirty="0">
                <a:solidFill>
                  <a:srgbClr val="C00000"/>
                </a:solidFill>
                <a:effectLst>
                  <a:outerShdw blurRad="38100" dist="38100" dir="2700000" algn="tl">
                    <a:srgbClr val="000000">
                      <a:alpha val="43137"/>
                    </a:srgbClr>
                  </a:outerShdw>
                </a:effectLst>
                <a:latin typeface="Century Gothic" pitchFamily="34" charset="0"/>
              </a:rPr>
              <a:t>solidarity</a:t>
            </a:r>
            <a:r>
              <a:rPr lang="en-US" sz="2200" b="1" dirty="0">
                <a:latin typeface="Century Gothic" pitchFamily="34" charset="0"/>
              </a:rPr>
              <a:t>) rights </a:t>
            </a:r>
            <a:r>
              <a:rPr lang="en-US" sz="2200" dirty="0">
                <a:latin typeface="Century Gothic" pitchFamily="34" charset="0"/>
              </a:rPr>
              <a:t>are include </a:t>
            </a:r>
            <a:r>
              <a:rPr lang="en-US" sz="2200" b="1" dirty="0">
                <a:latin typeface="Century Gothic" pitchFamily="34" charset="0"/>
              </a:rPr>
              <a:t>rights to public goods such as the right to development, the environment and peace</a:t>
            </a:r>
            <a:r>
              <a:rPr lang="en-US" sz="2200" dirty="0">
                <a:latin typeface="Century Gothic" pitchFamily="34" charset="0"/>
              </a:rPr>
              <a:t>. </a:t>
            </a:r>
            <a:endParaRPr lang="en-US" sz="2200" dirty="0" smtClean="0">
              <a:latin typeface="Century Gothic" pitchFamily="34" charset="0"/>
            </a:endParaRPr>
          </a:p>
          <a:p>
            <a:pPr>
              <a:buFont typeface="Wingdings" pitchFamily="2" charset="2"/>
              <a:buChar char="v"/>
            </a:pPr>
            <a:r>
              <a:rPr lang="en-US" sz="2200" dirty="0">
                <a:latin typeface="Century Gothic" pitchFamily="34" charset="0"/>
              </a:rPr>
              <a:t>considered as an </a:t>
            </a:r>
            <a:r>
              <a:rPr lang="en-US" sz="2200" b="1" dirty="0">
                <a:solidFill>
                  <a:schemeClr val="accent6">
                    <a:lumMod val="75000"/>
                  </a:schemeClr>
                </a:solidFill>
                <a:effectLst>
                  <a:outerShdw blurRad="38100" dist="38100" dir="2700000" algn="tl">
                    <a:srgbClr val="000000">
                      <a:alpha val="43137"/>
                    </a:srgbClr>
                  </a:outerShdw>
                </a:effectLst>
                <a:latin typeface="Century Gothic" pitchFamily="34" charset="0"/>
              </a:rPr>
              <a:t>emerging rights</a:t>
            </a:r>
            <a:r>
              <a:rPr lang="en-US" sz="2200" dirty="0">
                <a:solidFill>
                  <a:schemeClr val="accent6">
                    <a:lumMod val="75000"/>
                  </a:schemeClr>
                </a:solidFill>
                <a:effectLst>
                  <a:outerShdw blurRad="38100" dist="38100" dir="2700000" algn="tl">
                    <a:srgbClr val="000000">
                      <a:alpha val="43137"/>
                    </a:srgbClr>
                  </a:outerShdw>
                </a:effectLst>
                <a:latin typeface="Century Gothic" pitchFamily="34" charset="0"/>
              </a:rPr>
              <a:t>,</a:t>
            </a:r>
            <a:r>
              <a:rPr lang="en-US" sz="2200" dirty="0">
                <a:latin typeface="Century Gothic" pitchFamily="34" charset="0"/>
              </a:rPr>
              <a:t> where </a:t>
            </a:r>
            <a:r>
              <a:rPr lang="en-US" sz="2200" b="1" dirty="0">
                <a:latin typeface="Century Gothic" pitchFamily="34" charset="0"/>
              </a:rPr>
              <a:t>the rights holders and duty bearers of the rights included under this category are yet to be identified clearly</a:t>
            </a:r>
            <a:r>
              <a:rPr lang="en-US" sz="2200" dirty="0">
                <a:latin typeface="Century Gothic" pitchFamily="34" charset="0"/>
              </a:rPr>
              <a:t>. </a:t>
            </a:r>
            <a:endParaRPr lang="en-US" sz="2200" dirty="0" smtClean="0">
              <a:latin typeface="Century Gothic" pitchFamily="34" charset="0"/>
            </a:endParaRPr>
          </a:p>
          <a:p>
            <a:pPr marL="0" indent="0">
              <a:buNone/>
            </a:pPr>
            <a:endParaRPr lang="en-US" sz="2200" dirty="0">
              <a:latin typeface="Century Gothic"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86971730"/>
              </p:ext>
            </p:extLst>
          </p:nvPr>
        </p:nvGraphicFramePr>
        <p:xfrm>
          <a:off x="457200" y="3505200"/>
          <a:ext cx="8229600" cy="3291840"/>
        </p:xfrm>
        <a:graphic>
          <a:graphicData uri="http://schemas.openxmlformats.org/drawingml/2006/table">
            <a:tbl>
              <a:tblPr firstRow="1" firstCol="1" bandRow="1">
                <a:tableStyleId>{5C22544A-7EE6-4342-B048-85BDC9FD1C3A}</a:tableStyleId>
              </a:tblPr>
              <a:tblGrid>
                <a:gridCol w="2223638"/>
                <a:gridCol w="2059046"/>
                <a:gridCol w="1976750"/>
                <a:gridCol w="1970166"/>
              </a:tblGrid>
              <a:tr h="0">
                <a:tc>
                  <a:txBody>
                    <a:bodyPr/>
                    <a:lstStyle/>
                    <a:p>
                      <a:pPr marL="0" marR="0" algn="just">
                        <a:lnSpc>
                          <a:spcPct val="150000"/>
                        </a:lnSpc>
                        <a:spcBef>
                          <a:spcPts val="0"/>
                        </a:spcBef>
                        <a:spcAft>
                          <a:spcPts val="0"/>
                        </a:spcAft>
                      </a:pPr>
                      <a:r>
                        <a:rPr lang="en-US" sz="1600" dirty="0">
                          <a:effectLst/>
                        </a:rPr>
                        <a:t>Generation </a:t>
                      </a:r>
                      <a:endParaRPr lang="en-US" sz="1600" dirty="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First generation rights</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Second generation rights</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Third generation rights</a:t>
                      </a:r>
                      <a:endParaRPr lang="en-US" sz="1600">
                        <a:effectLst/>
                        <a:latin typeface="Book Antiqua"/>
                        <a:ea typeface="Times New Roman"/>
                        <a:cs typeface="Times New Roman"/>
                      </a:endParaRPr>
                    </a:p>
                  </a:txBody>
                  <a:tcPr marL="68580" marR="68580" marT="0" marB="0"/>
                </a:tc>
              </a:tr>
              <a:tr h="0">
                <a:tc>
                  <a:txBody>
                    <a:bodyPr/>
                    <a:lstStyle/>
                    <a:p>
                      <a:pPr marL="0" marR="0" algn="just">
                        <a:lnSpc>
                          <a:spcPct val="150000"/>
                        </a:lnSpc>
                        <a:spcBef>
                          <a:spcPts val="0"/>
                        </a:spcBef>
                        <a:spcAft>
                          <a:spcPts val="0"/>
                        </a:spcAft>
                      </a:pPr>
                      <a:r>
                        <a:rPr lang="en-US" sz="1600">
                          <a:effectLst/>
                        </a:rPr>
                        <a:t>Category of rights </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Civil and political rights</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Socio-economic rights</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Solidarity rights</a:t>
                      </a:r>
                      <a:endParaRPr lang="en-US" sz="1600">
                        <a:effectLst/>
                        <a:latin typeface="Book Antiqua"/>
                        <a:ea typeface="Times New Roman"/>
                        <a:cs typeface="Times New Roman"/>
                      </a:endParaRPr>
                    </a:p>
                  </a:txBody>
                  <a:tcPr marL="68580" marR="68580" marT="0" marB="0"/>
                </a:tc>
              </a:tr>
              <a:tr h="0">
                <a:tc>
                  <a:txBody>
                    <a:bodyPr/>
                    <a:lstStyle/>
                    <a:p>
                      <a:pPr marL="0" marR="0" algn="just">
                        <a:lnSpc>
                          <a:spcPct val="150000"/>
                        </a:lnSpc>
                        <a:spcBef>
                          <a:spcPts val="0"/>
                        </a:spcBef>
                        <a:spcAft>
                          <a:spcPts val="0"/>
                        </a:spcAft>
                      </a:pPr>
                      <a:r>
                        <a:rPr lang="en-US" sz="1600" dirty="0">
                          <a:effectLst/>
                        </a:rPr>
                        <a:t>State obligation </a:t>
                      </a:r>
                      <a:endParaRPr lang="en-US" sz="1600" dirty="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Promoting and protecting</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Providing and fulfilling</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a:t>
                      </a:r>
                      <a:endParaRPr lang="en-US" sz="1600">
                        <a:effectLst/>
                        <a:latin typeface="Book Antiqua"/>
                        <a:ea typeface="Times New Roman"/>
                        <a:cs typeface="Times New Roman"/>
                      </a:endParaRPr>
                    </a:p>
                  </a:txBody>
                  <a:tcPr marL="68580" marR="68580" marT="0" marB="0"/>
                </a:tc>
              </a:tr>
              <a:tr h="0">
                <a:tc>
                  <a:txBody>
                    <a:bodyPr/>
                    <a:lstStyle/>
                    <a:p>
                      <a:pPr marL="0" marR="0" algn="just">
                        <a:lnSpc>
                          <a:spcPct val="150000"/>
                        </a:lnSpc>
                        <a:spcBef>
                          <a:spcPts val="0"/>
                        </a:spcBef>
                        <a:spcAft>
                          <a:spcPts val="0"/>
                        </a:spcAft>
                      </a:pPr>
                      <a:r>
                        <a:rPr lang="en-US" sz="1600">
                          <a:effectLst/>
                        </a:rPr>
                        <a:t>What is expected from the State</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Non-interference</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Positive interference </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Positive involvement  </a:t>
                      </a:r>
                      <a:endParaRPr lang="en-US" sz="1600">
                        <a:effectLst/>
                        <a:latin typeface="Book Antiqua"/>
                        <a:ea typeface="Times New Roman"/>
                        <a:cs typeface="Times New Roman"/>
                      </a:endParaRPr>
                    </a:p>
                  </a:txBody>
                  <a:tcPr marL="68580" marR="68580" marT="0" marB="0"/>
                </a:tc>
              </a:tr>
              <a:tr h="0">
                <a:tc>
                  <a:txBody>
                    <a:bodyPr/>
                    <a:lstStyle/>
                    <a:p>
                      <a:pPr marL="0" marR="0" algn="just">
                        <a:lnSpc>
                          <a:spcPct val="150000"/>
                        </a:lnSpc>
                        <a:spcBef>
                          <a:spcPts val="0"/>
                        </a:spcBef>
                        <a:spcAft>
                          <a:spcPts val="0"/>
                        </a:spcAft>
                      </a:pPr>
                      <a:r>
                        <a:rPr lang="en-US" sz="1600">
                          <a:effectLst/>
                        </a:rPr>
                        <a:t>Realization </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Immediate</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Progressive</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Progressive</a:t>
                      </a:r>
                      <a:endParaRPr lang="en-US" sz="1600">
                        <a:effectLst/>
                        <a:latin typeface="Book Antiqua"/>
                        <a:ea typeface="Times New Roman"/>
                        <a:cs typeface="Times New Roman"/>
                      </a:endParaRPr>
                    </a:p>
                  </a:txBody>
                  <a:tcPr marL="68580" marR="68580" marT="0" marB="0"/>
                </a:tc>
              </a:tr>
              <a:tr h="0">
                <a:tc>
                  <a:txBody>
                    <a:bodyPr/>
                    <a:lstStyle/>
                    <a:p>
                      <a:pPr marL="0" marR="0" algn="just">
                        <a:lnSpc>
                          <a:spcPct val="150000"/>
                        </a:lnSpc>
                        <a:spcBef>
                          <a:spcPts val="0"/>
                        </a:spcBef>
                        <a:spcAft>
                          <a:spcPts val="0"/>
                        </a:spcAft>
                      </a:pPr>
                      <a:r>
                        <a:rPr lang="en-US" sz="1600" dirty="0">
                          <a:effectLst/>
                        </a:rPr>
                        <a:t>Right holders</a:t>
                      </a:r>
                      <a:endParaRPr lang="en-US" sz="1600" dirty="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Individuals (mostly)</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a:effectLst/>
                        </a:rPr>
                        <a:t>Groups (mostly)</a:t>
                      </a:r>
                      <a:endParaRPr lang="en-US" sz="1600">
                        <a:effectLst/>
                        <a:latin typeface="Book Antiqua"/>
                        <a:ea typeface="Times New Roman"/>
                        <a:cs typeface="Times New Roman"/>
                      </a:endParaRPr>
                    </a:p>
                  </a:txBody>
                  <a:tcPr marL="68580" marR="68580" marT="0" marB="0"/>
                </a:tc>
                <a:tc>
                  <a:txBody>
                    <a:bodyPr/>
                    <a:lstStyle/>
                    <a:p>
                      <a:pPr marL="0" marR="0" algn="ctr">
                        <a:lnSpc>
                          <a:spcPct val="150000"/>
                        </a:lnSpc>
                        <a:spcBef>
                          <a:spcPts val="0"/>
                        </a:spcBef>
                        <a:spcAft>
                          <a:spcPts val="0"/>
                        </a:spcAft>
                      </a:pPr>
                      <a:r>
                        <a:rPr lang="en-US" sz="1600" dirty="0">
                          <a:effectLst/>
                        </a:rPr>
                        <a:t>?</a:t>
                      </a:r>
                      <a:endParaRPr lang="en-US" sz="1600" dirty="0">
                        <a:effectLst/>
                        <a:latin typeface="Book Antiqu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6083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487362"/>
          </a:xfrm>
        </p:spPr>
        <p:txBody>
          <a:bodyPr>
            <a:noAutofit/>
          </a:bodyPr>
          <a:lstStyle/>
          <a:p>
            <a:r>
              <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rPr>
              <a:t>5.7.6.	Derogations and Limitations on Human Rights</a:t>
            </a:r>
          </a:p>
        </p:txBody>
      </p:sp>
      <p:sp>
        <p:nvSpPr>
          <p:cNvPr id="3" name="Content Placeholder 2"/>
          <p:cNvSpPr>
            <a:spLocks noGrp="1"/>
          </p:cNvSpPr>
          <p:nvPr>
            <p:ph idx="1"/>
          </p:nvPr>
        </p:nvSpPr>
        <p:spPr>
          <a:xfrm>
            <a:off x="152400" y="685800"/>
            <a:ext cx="8839200" cy="6019800"/>
          </a:xfrm>
        </p:spPr>
        <p:txBody>
          <a:bodyPr>
            <a:normAutofit lnSpcReduction="10000"/>
          </a:bodyPr>
          <a:lstStyle/>
          <a:p>
            <a:pPr>
              <a:buFont typeface="Wingdings" pitchFamily="2" charset="2"/>
              <a:buChar char="v"/>
            </a:pPr>
            <a:r>
              <a:rPr lang="en-US" sz="2200" dirty="0">
                <a:latin typeface="Century Gothic" pitchFamily="34" charset="0"/>
              </a:rPr>
              <a:t>There </a:t>
            </a:r>
            <a:r>
              <a:rPr lang="en-US" sz="2200" b="1" dirty="0">
                <a:latin typeface="Century Gothic" pitchFamily="34" charset="0"/>
              </a:rPr>
              <a:t>are two conditions </a:t>
            </a:r>
            <a:r>
              <a:rPr lang="en-US" sz="2200" dirty="0">
                <a:latin typeface="Century Gothic" pitchFamily="34" charset="0"/>
              </a:rPr>
              <a:t>under which</a:t>
            </a:r>
            <a:r>
              <a:rPr lang="en-US" sz="2200" b="1" dirty="0">
                <a:latin typeface="Century Gothic" pitchFamily="34" charset="0"/>
              </a:rPr>
              <a:t> human rights </a:t>
            </a:r>
            <a:r>
              <a:rPr lang="en-US" sz="2200" dirty="0">
                <a:effectLst>
                  <a:outerShdw blurRad="38100" dist="38100" dir="2700000" algn="tl">
                    <a:srgbClr val="000000">
                      <a:alpha val="43137"/>
                    </a:srgbClr>
                  </a:outerShdw>
                </a:effectLst>
                <a:latin typeface="Century Gothic" pitchFamily="34" charset="0"/>
              </a:rPr>
              <a:t>can be </a:t>
            </a:r>
            <a:r>
              <a:rPr lang="en-US" sz="2200" b="1" dirty="0">
                <a:latin typeface="Century Gothic" pitchFamily="34" charset="0"/>
              </a:rPr>
              <a:t>restricted</a:t>
            </a:r>
            <a:r>
              <a:rPr lang="en-US" sz="2200" dirty="0">
                <a:latin typeface="Century Gothic" pitchFamily="34" charset="0"/>
              </a:rPr>
              <a:t>: </a:t>
            </a:r>
            <a:endParaRPr lang="en-US" sz="2200" dirty="0" smtClean="0">
              <a:latin typeface="Century Gothic" pitchFamily="34" charset="0"/>
            </a:endParaRPr>
          </a:p>
          <a:p>
            <a:pPr marL="457200" indent="-457200">
              <a:buFont typeface="+mj-lt"/>
              <a:buAutoNum type="arabicPeriod"/>
            </a:pPr>
            <a:r>
              <a:rPr lang="en-US" sz="2200" b="1" dirty="0">
                <a:solidFill>
                  <a:schemeClr val="accent6">
                    <a:lumMod val="75000"/>
                  </a:schemeClr>
                </a:solidFill>
                <a:effectLst>
                  <a:outerShdw blurRad="38100" dist="38100" dir="2700000" algn="tl">
                    <a:srgbClr val="000000">
                      <a:alpha val="43137"/>
                    </a:srgbClr>
                  </a:outerShdw>
                </a:effectLst>
                <a:latin typeface="Century Gothic" pitchFamily="34" charset="0"/>
              </a:rPr>
              <a:t>Limitations</a:t>
            </a:r>
            <a:r>
              <a:rPr lang="en-US" sz="2200" dirty="0">
                <a:latin typeface="Century Gothic" pitchFamily="34" charset="0"/>
              </a:rPr>
              <a:t> are lawful </a:t>
            </a:r>
            <a:r>
              <a:rPr lang="en-US" sz="2200" b="1" dirty="0">
                <a:latin typeface="Century Gothic" pitchFamily="34" charset="0"/>
              </a:rPr>
              <a:t>infringements</a:t>
            </a:r>
            <a:r>
              <a:rPr lang="en-US" sz="2200" dirty="0">
                <a:latin typeface="Century Gothic" pitchFamily="34" charset="0"/>
              </a:rPr>
              <a:t> of rights. </a:t>
            </a:r>
            <a:endParaRPr lang="en-US" sz="2200" dirty="0" smtClean="0">
              <a:latin typeface="Century Gothic" pitchFamily="34" charset="0"/>
            </a:endParaRPr>
          </a:p>
          <a:p>
            <a:pPr marL="457200" indent="-457200">
              <a:buFont typeface="+mj-lt"/>
              <a:buAutoNum type="arabicPeriod"/>
            </a:pPr>
            <a:r>
              <a:rPr lang="en-US" sz="2200" b="1" dirty="0" smtClean="0">
                <a:solidFill>
                  <a:srgbClr val="002060"/>
                </a:solidFill>
                <a:effectLst>
                  <a:outerShdw blurRad="38100" dist="38100" dir="2700000" algn="tl">
                    <a:srgbClr val="000000">
                      <a:alpha val="43137"/>
                    </a:srgbClr>
                  </a:outerShdw>
                </a:effectLst>
                <a:latin typeface="Century Gothic" pitchFamily="34" charset="0"/>
              </a:rPr>
              <a:t>Restrictions</a:t>
            </a:r>
            <a:r>
              <a:rPr lang="en-US" sz="2200" dirty="0" smtClean="0">
                <a:latin typeface="Century Gothic" pitchFamily="34" charset="0"/>
              </a:rPr>
              <a:t> </a:t>
            </a:r>
            <a:r>
              <a:rPr lang="en-US" sz="2200" dirty="0">
                <a:latin typeface="Century Gothic" pitchFamily="34" charset="0"/>
              </a:rPr>
              <a:t>are </a:t>
            </a:r>
            <a:r>
              <a:rPr lang="en-US" sz="2200" b="1" dirty="0">
                <a:latin typeface="Century Gothic" pitchFamily="34" charset="0"/>
              </a:rPr>
              <a:t>acceptable or justifiable limits </a:t>
            </a:r>
            <a:r>
              <a:rPr lang="en-US" sz="2200" dirty="0">
                <a:latin typeface="Century Gothic" pitchFamily="34" charset="0"/>
              </a:rPr>
              <a:t>of human rights during the </a:t>
            </a:r>
            <a:r>
              <a:rPr lang="en-US" sz="2200" b="1" dirty="0">
                <a:latin typeface="Century Gothic" pitchFamily="34" charset="0"/>
              </a:rPr>
              <a:t>normal times</a:t>
            </a:r>
            <a:r>
              <a:rPr lang="en-US" sz="2200" dirty="0" smtClean="0">
                <a:latin typeface="Century Gothic" pitchFamily="34" charset="0"/>
              </a:rPr>
              <a:t>.</a:t>
            </a:r>
          </a:p>
          <a:p>
            <a:pPr>
              <a:buFont typeface="Wingdings" pitchFamily="2" charset="2"/>
              <a:buChar char="v"/>
            </a:pPr>
            <a:r>
              <a:rPr lang="en-US" sz="2200" b="1" dirty="0">
                <a:latin typeface="Century Gothic" pitchFamily="34" charset="0"/>
              </a:rPr>
              <a:t>Derogation</a:t>
            </a:r>
            <a:r>
              <a:rPr lang="en-US" sz="2200" dirty="0">
                <a:latin typeface="Century Gothic" pitchFamily="34" charset="0"/>
              </a:rPr>
              <a:t> means </a:t>
            </a:r>
            <a:r>
              <a:rPr lang="en-US" sz="2200" b="1" dirty="0">
                <a:latin typeface="Century Gothic" pitchFamily="34" charset="0"/>
              </a:rPr>
              <a:t>a temporary non-application and suspension of rights </a:t>
            </a:r>
            <a:r>
              <a:rPr lang="en-US" sz="2200" dirty="0">
                <a:latin typeface="Century Gothic" pitchFamily="34" charset="0"/>
              </a:rPr>
              <a:t>by </a:t>
            </a:r>
            <a:r>
              <a:rPr lang="en-US" sz="2200" b="1" dirty="0">
                <a:latin typeface="Century Gothic" pitchFamily="34" charset="0"/>
              </a:rPr>
              <a:t>the state in </a:t>
            </a:r>
            <a:r>
              <a:rPr lang="en-US" sz="2200" b="1" dirty="0">
                <a:solidFill>
                  <a:schemeClr val="accent6">
                    <a:lumMod val="75000"/>
                  </a:schemeClr>
                </a:solidFill>
                <a:effectLst>
                  <a:outerShdw blurRad="38100" dist="38100" dir="2700000" algn="tl">
                    <a:srgbClr val="000000">
                      <a:alpha val="43137"/>
                    </a:srgbClr>
                  </a:outerShdw>
                </a:effectLst>
                <a:latin typeface="Century Gothic" pitchFamily="34" charset="0"/>
              </a:rPr>
              <a:t>abnormal or emergency </a:t>
            </a:r>
            <a:r>
              <a:rPr lang="en-US" sz="2200" dirty="0">
                <a:latin typeface="Century Gothic" pitchFamily="34" charset="0"/>
              </a:rPr>
              <a:t>(natural/artificial) situations. </a:t>
            </a:r>
            <a:endParaRPr lang="en-US" sz="2200" dirty="0" smtClean="0">
              <a:latin typeface="Century Gothic" pitchFamily="34" charset="0"/>
            </a:endParaRPr>
          </a:p>
          <a:p>
            <a:pPr>
              <a:buFont typeface="Wingdings" pitchFamily="2" charset="2"/>
              <a:buChar char="v"/>
            </a:pPr>
            <a:r>
              <a:rPr lang="en-US" sz="2200" b="1" dirty="0">
                <a:latin typeface="Century Gothic" pitchFamily="34" charset="0"/>
              </a:rPr>
              <a:t>Limitations may be made on the enjoyment of human rights </a:t>
            </a:r>
            <a:r>
              <a:rPr lang="en-US" sz="2200" dirty="0">
                <a:latin typeface="Century Gothic" pitchFamily="34" charset="0"/>
              </a:rPr>
              <a:t>for the sake of: </a:t>
            </a:r>
            <a:r>
              <a:rPr lang="en-US" sz="2200" b="1" dirty="0">
                <a:latin typeface="Century Gothic" pitchFamily="34" charset="0"/>
              </a:rPr>
              <a:t>safeguarding of national security or public peace; </a:t>
            </a:r>
            <a:r>
              <a:rPr lang="en-US" sz="2200" b="1" dirty="0">
                <a:solidFill>
                  <a:srgbClr val="C00000"/>
                </a:solidFill>
                <a:latin typeface="Century Gothic" pitchFamily="34" charset="0"/>
              </a:rPr>
              <a:t>the prevention of crimes</a:t>
            </a:r>
            <a:r>
              <a:rPr lang="en-US" sz="2200" b="1" dirty="0">
                <a:latin typeface="Century Gothic" pitchFamily="34" charset="0"/>
              </a:rPr>
              <a:t>; </a:t>
            </a:r>
            <a:r>
              <a:rPr lang="en-US" sz="2200" b="1" dirty="0">
                <a:solidFill>
                  <a:srgbClr val="FF0000"/>
                </a:solidFill>
                <a:latin typeface="Century Gothic" pitchFamily="34" charset="0"/>
              </a:rPr>
              <a:t>the protection of health</a:t>
            </a:r>
            <a:r>
              <a:rPr lang="en-US" sz="2200" b="1" dirty="0">
                <a:latin typeface="Century Gothic" pitchFamily="34" charset="0"/>
              </a:rPr>
              <a:t>, </a:t>
            </a:r>
            <a:r>
              <a:rPr lang="en-US" sz="2200" b="1" dirty="0">
                <a:solidFill>
                  <a:srgbClr val="00B050"/>
                </a:solidFill>
                <a:effectLst>
                  <a:outerShdw blurRad="38100" dist="38100" dir="2700000" algn="tl">
                    <a:srgbClr val="000000">
                      <a:alpha val="43137"/>
                    </a:srgbClr>
                  </a:outerShdw>
                </a:effectLst>
                <a:latin typeface="Century Gothic" pitchFamily="34" charset="0"/>
              </a:rPr>
              <a:t>public morality</a:t>
            </a:r>
            <a:r>
              <a:rPr lang="en-US" sz="2200" b="1" dirty="0">
                <a:latin typeface="Century Gothic" pitchFamily="34" charset="0"/>
              </a:rPr>
              <a:t>; </a:t>
            </a:r>
            <a:r>
              <a:rPr lang="en-US" sz="2200" b="1" dirty="0">
                <a:solidFill>
                  <a:srgbClr val="002060"/>
                </a:solidFill>
                <a:effectLst>
                  <a:outerShdw blurRad="38100" dist="38100" dir="2700000" algn="tl">
                    <a:srgbClr val="000000">
                      <a:alpha val="43137"/>
                    </a:srgbClr>
                  </a:outerShdw>
                </a:effectLst>
                <a:latin typeface="Century Gothic" pitchFamily="34" charset="0"/>
              </a:rPr>
              <a:t>the protection of the rights and freedom of others;</a:t>
            </a:r>
            <a:r>
              <a:rPr lang="en-US" sz="2200" b="1" dirty="0">
                <a:latin typeface="Century Gothic" pitchFamily="34" charset="0"/>
              </a:rPr>
              <a:t> and </a:t>
            </a:r>
            <a:r>
              <a:rPr lang="en-US" sz="2200" b="1" dirty="0">
                <a:solidFill>
                  <a:schemeClr val="accent6">
                    <a:lumMod val="50000"/>
                  </a:schemeClr>
                </a:solidFill>
                <a:latin typeface="Century Gothic" pitchFamily="34" charset="0"/>
              </a:rPr>
              <a:t>safeguarding democratic </a:t>
            </a:r>
            <a:r>
              <a:rPr lang="en-US" sz="2200" b="1" dirty="0" smtClean="0">
                <a:solidFill>
                  <a:schemeClr val="accent6">
                    <a:lumMod val="50000"/>
                  </a:schemeClr>
                </a:solidFill>
                <a:latin typeface="Century Gothic" pitchFamily="34" charset="0"/>
              </a:rPr>
              <a:t>institutions</a:t>
            </a:r>
            <a:r>
              <a:rPr lang="en-US" sz="2200" dirty="0" smtClean="0">
                <a:latin typeface="Century Gothic" pitchFamily="34" charset="0"/>
              </a:rPr>
              <a:t>.</a:t>
            </a:r>
          </a:p>
          <a:p>
            <a:pPr>
              <a:buFont typeface="Wingdings" pitchFamily="2" charset="2"/>
              <a:buChar char="v"/>
            </a:pPr>
            <a:r>
              <a:rPr lang="en-US" sz="2200" b="1" dirty="0" smtClean="0">
                <a:latin typeface="Century Gothic" pitchFamily="34" charset="0"/>
              </a:rPr>
              <a:t>Regional </a:t>
            </a:r>
            <a:r>
              <a:rPr lang="en-US" sz="2200" b="1" dirty="0">
                <a:latin typeface="Century Gothic" pitchFamily="34" charset="0"/>
              </a:rPr>
              <a:t>states </a:t>
            </a:r>
            <a:r>
              <a:rPr lang="en-US" sz="2200" dirty="0">
                <a:latin typeface="Century Gothic" pitchFamily="34" charset="0"/>
              </a:rPr>
              <a:t>can </a:t>
            </a:r>
            <a:r>
              <a:rPr lang="en-US" sz="2200" dirty="0" smtClean="0">
                <a:latin typeface="Century Gothic" pitchFamily="34" charset="0"/>
              </a:rPr>
              <a:t>declare </a:t>
            </a:r>
            <a:r>
              <a:rPr lang="en-US" sz="2200" b="1" dirty="0" smtClean="0">
                <a:latin typeface="Century Gothic" pitchFamily="34" charset="0"/>
              </a:rPr>
              <a:t>State of Emergency </a:t>
            </a:r>
            <a:r>
              <a:rPr lang="en-US" sz="2200" dirty="0">
                <a:latin typeface="Century Gothic" pitchFamily="34" charset="0"/>
              </a:rPr>
              <a:t>in </a:t>
            </a:r>
            <a:r>
              <a:rPr lang="en-US" sz="2200" b="1" dirty="0">
                <a:latin typeface="Century Gothic" pitchFamily="34" charset="0"/>
              </a:rPr>
              <a:t>two conditions: </a:t>
            </a:r>
            <a:r>
              <a:rPr lang="en-US" sz="2200" b="1" dirty="0" smtClean="0">
                <a:solidFill>
                  <a:srgbClr val="C00000"/>
                </a:solidFill>
                <a:effectLst>
                  <a:outerShdw blurRad="38100" dist="38100" dir="2700000" algn="tl">
                    <a:srgbClr val="000000">
                      <a:alpha val="43137"/>
                    </a:srgbClr>
                  </a:outerShdw>
                </a:effectLst>
                <a:latin typeface="Century Gothic" pitchFamily="34" charset="0"/>
              </a:rPr>
              <a:t>Natural </a:t>
            </a:r>
            <a:r>
              <a:rPr lang="en-US" sz="2200" b="1" dirty="0">
                <a:solidFill>
                  <a:srgbClr val="C00000"/>
                </a:solidFill>
                <a:effectLst>
                  <a:outerShdw blurRad="38100" dist="38100" dir="2700000" algn="tl">
                    <a:srgbClr val="000000">
                      <a:alpha val="43137"/>
                    </a:srgbClr>
                  </a:outerShdw>
                </a:effectLst>
                <a:latin typeface="Century Gothic" pitchFamily="34" charset="0"/>
              </a:rPr>
              <a:t>disaster </a:t>
            </a:r>
            <a:r>
              <a:rPr lang="en-US" sz="2200" b="1" dirty="0">
                <a:latin typeface="Century Gothic" pitchFamily="34" charset="0"/>
              </a:rPr>
              <a:t>and </a:t>
            </a:r>
            <a:r>
              <a:rPr lang="en-US" sz="2200" b="1" dirty="0" smtClean="0">
                <a:solidFill>
                  <a:srgbClr val="7030A0"/>
                </a:solidFill>
                <a:effectLst>
                  <a:outerShdw blurRad="38100" dist="38100" dir="2700000" algn="tl">
                    <a:srgbClr val="000000">
                      <a:alpha val="43137"/>
                    </a:srgbClr>
                  </a:outerShdw>
                </a:effectLst>
                <a:latin typeface="Century Gothic" pitchFamily="34" charset="0"/>
              </a:rPr>
              <a:t>Epidemics</a:t>
            </a:r>
            <a:r>
              <a:rPr lang="en-US" sz="2200" dirty="0">
                <a:latin typeface="Century Gothic" pitchFamily="34" charset="0"/>
              </a:rPr>
              <a:t>. </a:t>
            </a:r>
            <a:r>
              <a:rPr lang="en-US" sz="2200" dirty="0" smtClean="0">
                <a:latin typeface="Century Gothic" pitchFamily="34" charset="0"/>
              </a:rPr>
              <a:t>While </a:t>
            </a:r>
            <a:r>
              <a:rPr lang="en-US" sz="2200" b="1" dirty="0" smtClean="0">
                <a:latin typeface="Century Gothic" pitchFamily="34" charset="0"/>
              </a:rPr>
              <a:t>Federal gov’t </a:t>
            </a:r>
            <a:r>
              <a:rPr lang="en-US" sz="2200" dirty="0" smtClean="0">
                <a:latin typeface="Century Gothic" pitchFamily="34" charset="0"/>
              </a:rPr>
              <a:t>can when </a:t>
            </a:r>
            <a:r>
              <a:rPr lang="en-US" sz="2200" dirty="0">
                <a:latin typeface="Century Gothic" pitchFamily="34" charset="0"/>
              </a:rPr>
              <a:t>there are 1) </a:t>
            </a:r>
            <a:r>
              <a:rPr lang="en-US" sz="2200" b="1" dirty="0">
                <a:solidFill>
                  <a:srgbClr val="002060"/>
                </a:solidFill>
                <a:effectLst>
                  <a:outerShdw blurRad="38100" dist="38100" dir="2700000" algn="tl">
                    <a:srgbClr val="000000">
                      <a:alpha val="43137"/>
                    </a:srgbClr>
                  </a:outerShdw>
                </a:effectLst>
                <a:latin typeface="Century Gothic" pitchFamily="34" charset="0"/>
              </a:rPr>
              <a:t>External Invasion</a:t>
            </a:r>
            <a:r>
              <a:rPr lang="en-US" sz="2200" dirty="0">
                <a:latin typeface="Century Gothic" pitchFamily="34" charset="0"/>
              </a:rPr>
              <a:t>, 2) </a:t>
            </a:r>
            <a:r>
              <a:rPr lang="en-US" sz="2200" b="1" dirty="0">
                <a:solidFill>
                  <a:srgbClr val="FF0000"/>
                </a:solidFill>
                <a:effectLst>
                  <a:outerShdw blurRad="38100" dist="38100" dir="2700000" algn="tl">
                    <a:srgbClr val="000000">
                      <a:alpha val="43137"/>
                    </a:srgbClr>
                  </a:outerShdw>
                </a:effectLst>
                <a:latin typeface="Century Gothic" pitchFamily="34" charset="0"/>
              </a:rPr>
              <a:t>Breakdown of law and order</a:t>
            </a:r>
            <a:r>
              <a:rPr lang="en-US" sz="2200" dirty="0">
                <a:latin typeface="Century Gothic" pitchFamily="34" charset="0"/>
              </a:rPr>
              <a:t> 3) </a:t>
            </a:r>
            <a:r>
              <a:rPr lang="en-US" sz="2200" b="1" dirty="0">
                <a:latin typeface="Century Gothic" pitchFamily="34" charset="0"/>
              </a:rPr>
              <a:t>Natural disaster</a:t>
            </a:r>
            <a:r>
              <a:rPr lang="en-US" sz="2200" dirty="0">
                <a:latin typeface="Century Gothic" pitchFamily="34" charset="0"/>
              </a:rPr>
              <a:t>, and 4) </a:t>
            </a:r>
            <a:r>
              <a:rPr lang="en-US" sz="2200" b="1" dirty="0">
                <a:solidFill>
                  <a:schemeClr val="accent6">
                    <a:lumMod val="75000"/>
                  </a:schemeClr>
                </a:solidFill>
                <a:effectLst>
                  <a:outerShdw blurRad="38100" dist="38100" dir="2700000" algn="tl">
                    <a:srgbClr val="000000">
                      <a:alpha val="43137"/>
                    </a:srgbClr>
                  </a:outerShdw>
                </a:effectLst>
                <a:latin typeface="Century Gothic" pitchFamily="34" charset="0"/>
              </a:rPr>
              <a:t>Epidemic</a:t>
            </a:r>
            <a:r>
              <a:rPr lang="en-US" sz="2200" dirty="0">
                <a:latin typeface="Century Gothic" pitchFamily="34" charset="0"/>
              </a:rPr>
              <a:t>. </a:t>
            </a:r>
          </a:p>
        </p:txBody>
      </p:sp>
    </p:spTree>
    <p:extLst>
      <p:ext uri="{BB962C8B-B14F-4D97-AF65-F5344CB8AC3E}">
        <p14:creationId xmlns:p14="http://schemas.microsoft.com/office/powerpoint/2010/main" val="2623426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487362"/>
          </a:xfrm>
        </p:spPr>
        <p:txBody>
          <a:bodyPr>
            <a:noAutofit/>
          </a:bodyPr>
          <a:lstStyle/>
          <a:p>
            <a:r>
              <a:rPr lang="en-US" sz="2800" b="1" dirty="0">
                <a:latin typeface="Century Gothic" pitchFamily="34" charset="0"/>
              </a:rPr>
              <a:t>5.7.7.	Non-</a:t>
            </a:r>
            <a:r>
              <a:rPr lang="en-US" sz="2800" b="1" dirty="0" err="1">
                <a:latin typeface="Century Gothic" pitchFamily="34" charset="0"/>
              </a:rPr>
              <a:t>derogability</a:t>
            </a:r>
            <a:r>
              <a:rPr lang="en-US" sz="2800" b="1" dirty="0">
                <a:latin typeface="Century Gothic" pitchFamily="34" charset="0"/>
              </a:rPr>
              <a:t> of Human Rights </a:t>
            </a:r>
          </a:p>
        </p:txBody>
      </p:sp>
      <p:sp>
        <p:nvSpPr>
          <p:cNvPr id="3" name="Content Placeholder 2"/>
          <p:cNvSpPr>
            <a:spLocks noGrp="1"/>
          </p:cNvSpPr>
          <p:nvPr>
            <p:ph idx="1"/>
          </p:nvPr>
        </p:nvSpPr>
        <p:spPr>
          <a:xfrm>
            <a:off x="152400" y="685800"/>
            <a:ext cx="8839200" cy="6019800"/>
          </a:xfrm>
        </p:spPr>
        <p:txBody>
          <a:bodyPr>
            <a:normAutofit lnSpcReduction="10000"/>
          </a:bodyPr>
          <a:lstStyle/>
          <a:p>
            <a:pPr>
              <a:buFont typeface="Wingdings" pitchFamily="2" charset="2"/>
              <a:buChar char="v"/>
            </a:pPr>
            <a:r>
              <a:rPr lang="en-US" sz="2200" dirty="0">
                <a:latin typeface="Century Gothic" pitchFamily="34" charset="0"/>
              </a:rPr>
              <a:t>ICCPR mentions that some of the articles are </a:t>
            </a:r>
            <a:r>
              <a:rPr lang="en-US" sz="2200" b="1" dirty="0" smtClean="0">
                <a:latin typeface="Century Gothic" pitchFamily="34" charset="0"/>
              </a:rPr>
              <a:t>non-</a:t>
            </a:r>
            <a:r>
              <a:rPr lang="en-US" sz="2200" b="1" dirty="0" err="1" smtClean="0">
                <a:latin typeface="Century Gothic" pitchFamily="34" charset="0"/>
              </a:rPr>
              <a:t>derogable</a:t>
            </a:r>
            <a:r>
              <a:rPr lang="en-US" sz="2200" b="1" dirty="0">
                <a:latin typeface="Century Gothic" pitchFamily="34" charset="0"/>
              </a:rPr>
              <a:t> </a:t>
            </a:r>
            <a:r>
              <a:rPr lang="en-US" sz="2200" b="1" dirty="0">
                <a:solidFill>
                  <a:srgbClr val="C00000"/>
                </a:solidFill>
                <a:latin typeface="Century Gothic" pitchFamily="34" charset="0"/>
              </a:rPr>
              <a:t>right against arbitrary deprivation of life </a:t>
            </a:r>
            <a:r>
              <a:rPr lang="en-US" sz="2200" b="1" dirty="0">
                <a:latin typeface="Century Gothic" pitchFamily="34" charset="0"/>
              </a:rPr>
              <a:t>(art. 6); </a:t>
            </a:r>
            <a:r>
              <a:rPr lang="en-US" sz="2200" b="1" dirty="0">
                <a:solidFill>
                  <a:srgbClr val="0070C0"/>
                </a:solidFill>
                <a:effectLst>
                  <a:outerShdw blurRad="38100" dist="38100" dir="2700000" algn="tl">
                    <a:srgbClr val="000000">
                      <a:alpha val="43137"/>
                    </a:srgbClr>
                  </a:outerShdw>
                </a:effectLst>
                <a:latin typeface="Century Gothic" pitchFamily="34" charset="0"/>
              </a:rPr>
              <a:t>freedom from torture or cruel, inhuman and degrading treatment or punishment; and freedom from medical or scientific experimentation without consent</a:t>
            </a:r>
            <a:r>
              <a:rPr lang="en-US" sz="2200" b="1" dirty="0">
                <a:latin typeface="Century Gothic" pitchFamily="34" charset="0"/>
              </a:rPr>
              <a:t> (art. 7); </a:t>
            </a:r>
            <a:r>
              <a:rPr lang="en-US" sz="2200" b="1" dirty="0">
                <a:solidFill>
                  <a:schemeClr val="accent6">
                    <a:lumMod val="50000"/>
                  </a:schemeClr>
                </a:solidFill>
                <a:effectLst>
                  <a:outerShdw blurRad="38100" dist="38100" dir="2700000" algn="tl">
                    <a:srgbClr val="000000">
                      <a:alpha val="43137"/>
                    </a:srgbClr>
                  </a:outerShdw>
                </a:effectLst>
                <a:latin typeface="Century Gothic" pitchFamily="34" charset="0"/>
              </a:rPr>
              <a:t>freedom from slavery and servitude </a:t>
            </a:r>
            <a:r>
              <a:rPr lang="en-US" sz="2200" b="1" dirty="0">
                <a:latin typeface="Century Gothic" pitchFamily="34" charset="0"/>
              </a:rPr>
              <a:t>(art. 8); freedom from imprisonment for inability to fulfill a contractual obligation (art. 11</a:t>
            </a:r>
            <a:r>
              <a:rPr lang="en-US" sz="2200" b="1" dirty="0">
                <a:solidFill>
                  <a:srgbClr val="00B050"/>
                </a:solidFill>
                <a:effectLst>
                  <a:outerShdw blurRad="38100" dist="38100" dir="2700000" algn="tl">
                    <a:srgbClr val="000000">
                      <a:alpha val="43137"/>
                    </a:srgbClr>
                  </a:outerShdw>
                </a:effectLst>
                <a:latin typeface="Century Gothic" pitchFamily="34" charset="0"/>
              </a:rPr>
              <a:t>); prohibition against the retrospective operation of criminal laws </a:t>
            </a:r>
            <a:r>
              <a:rPr lang="en-US" sz="2200" b="1" dirty="0">
                <a:latin typeface="Century Gothic" pitchFamily="34" charset="0"/>
              </a:rPr>
              <a:t>(art. 15); </a:t>
            </a:r>
            <a:r>
              <a:rPr lang="en-US" sz="2200" b="1" dirty="0">
                <a:solidFill>
                  <a:srgbClr val="C00000"/>
                </a:solidFill>
                <a:effectLst>
                  <a:outerShdw blurRad="38100" dist="38100" dir="2700000" algn="tl">
                    <a:srgbClr val="000000">
                      <a:alpha val="43137"/>
                    </a:srgbClr>
                  </a:outerShdw>
                </a:effectLst>
                <a:latin typeface="Century Gothic" pitchFamily="34" charset="0"/>
              </a:rPr>
              <a:t>right to recognition before the law </a:t>
            </a:r>
            <a:r>
              <a:rPr lang="en-US" sz="2200" b="1" dirty="0">
                <a:latin typeface="Century Gothic" pitchFamily="34" charset="0"/>
              </a:rPr>
              <a:t>(art. 16); and </a:t>
            </a:r>
            <a:r>
              <a:rPr lang="en-US" sz="2200" b="1" dirty="0">
                <a:solidFill>
                  <a:schemeClr val="accent6">
                    <a:lumMod val="75000"/>
                  </a:schemeClr>
                </a:solidFill>
                <a:effectLst>
                  <a:outerShdw blurRad="38100" dist="38100" dir="2700000" algn="tl">
                    <a:srgbClr val="000000">
                      <a:alpha val="43137"/>
                    </a:srgbClr>
                  </a:outerShdw>
                </a:effectLst>
                <a:latin typeface="Century Gothic" pitchFamily="34" charset="0"/>
              </a:rPr>
              <a:t>freedom of thought, conscience and religion </a:t>
            </a:r>
            <a:r>
              <a:rPr lang="en-US" sz="2200" b="1" dirty="0">
                <a:latin typeface="Century Gothic" pitchFamily="34" charset="0"/>
              </a:rPr>
              <a:t>(art. 18). </a:t>
            </a:r>
            <a:endParaRPr lang="en-US" sz="2200" b="1" dirty="0" smtClean="0">
              <a:latin typeface="Century Gothic" pitchFamily="34" charset="0"/>
            </a:endParaRPr>
          </a:p>
          <a:p>
            <a:pPr>
              <a:buFont typeface="Wingdings" pitchFamily="2" charset="2"/>
              <a:buChar char="v"/>
            </a:pPr>
            <a:r>
              <a:rPr lang="en-US" sz="2200" dirty="0">
                <a:latin typeface="Century Gothic" pitchFamily="34" charset="0"/>
              </a:rPr>
              <a:t>The </a:t>
            </a:r>
            <a:r>
              <a:rPr lang="en-US" sz="2200" b="1" dirty="0">
                <a:latin typeface="Century Gothic" pitchFamily="34" charset="0"/>
              </a:rPr>
              <a:t>FDRE Constitution </a:t>
            </a:r>
            <a:r>
              <a:rPr lang="en-US" sz="2200" dirty="0">
                <a:latin typeface="Century Gothic" pitchFamily="34" charset="0"/>
              </a:rPr>
              <a:t>states </a:t>
            </a:r>
            <a:r>
              <a:rPr lang="en-US" sz="2200" b="1" dirty="0">
                <a:latin typeface="Century Gothic" pitchFamily="34" charset="0"/>
              </a:rPr>
              <a:t>that rights under </a:t>
            </a:r>
            <a:r>
              <a:rPr lang="en-US" sz="2200" b="1" dirty="0">
                <a:solidFill>
                  <a:srgbClr val="FF0000"/>
                </a:solidFill>
                <a:effectLst>
                  <a:outerShdw blurRad="38100" dist="38100" dir="2700000" algn="tl">
                    <a:srgbClr val="000000">
                      <a:alpha val="43137"/>
                    </a:srgbClr>
                  </a:outerShdw>
                </a:effectLst>
                <a:latin typeface="Century Gothic" pitchFamily="34" charset="0"/>
              </a:rPr>
              <a:t>Articles 1, 18, 25</a:t>
            </a:r>
            <a:r>
              <a:rPr lang="en-US" sz="2200" b="1" dirty="0">
                <a:latin typeface="Century Gothic" pitchFamily="34" charset="0"/>
              </a:rPr>
              <a:t>, and sub-Articles 1 and 2 of Article 39</a:t>
            </a:r>
            <a:r>
              <a:rPr lang="en-US" sz="2200" dirty="0">
                <a:latin typeface="Century Gothic" pitchFamily="34" charset="0"/>
              </a:rPr>
              <a:t> of the Constitution are </a:t>
            </a:r>
            <a:r>
              <a:rPr lang="en-US" sz="2200" b="1" dirty="0">
                <a:latin typeface="Century Gothic" pitchFamily="34" charset="0"/>
              </a:rPr>
              <a:t>non-</a:t>
            </a:r>
            <a:r>
              <a:rPr lang="en-US" sz="2200" b="1" dirty="0" err="1">
                <a:latin typeface="Century Gothic" pitchFamily="34" charset="0"/>
              </a:rPr>
              <a:t>derogable</a:t>
            </a:r>
            <a:r>
              <a:rPr lang="en-US" sz="2200" b="1" dirty="0">
                <a:latin typeface="Century Gothic" pitchFamily="34" charset="0"/>
              </a:rPr>
              <a:t> rights</a:t>
            </a:r>
            <a:r>
              <a:rPr lang="en-US" sz="2200" dirty="0" smtClean="0">
                <a:latin typeface="Century Gothic" pitchFamily="34" charset="0"/>
              </a:rPr>
              <a:t>.</a:t>
            </a:r>
          </a:p>
          <a:p>
            <a:pPr>
              <a:buFont typeface="Wingdings" pitchFamily="2" charset="2"/>
              <a:buChar char="v"/>
            </a:pPr>
            <a:r>
              <a:rPr lang="en-US" sz="2200" b="1" dirty="0">
                <a:latin typeface="Century Gothic" pitchFamily="34" charset="0"/>
              </a:rPr>
              <a:t>Article 4 of ICCPR </a:t>
            </a:r>
            <a:r>
              <a:rPr lang="en-US" sz="2200" dirty="0">
                <a:latin typeface="Century Gothic" pitchFamily="34" charset="0"/>
              </a:rPr>
              <a:t>clearly </a:t>
            </a:r>
            <a:r>
              <a:rPr lang="en-US" sz="2200" b="1" dirty="0">
                <a:latin typeface="Century Gothic" pitchFamily="34" charset="0"/>
              </a:rPr>
              <a:t>established the specific conditions could be used as a ground for derogation</a:t>
            </a:r>
            <a:r>
              <a:rPr lang="en-US" sz="2200" dirty="0">
                <a:latin typeface="Century Gothic" pitchFamily="34" charset="0"/>
              </a:rPr>
              <a:t>. Conditions like the </a:t>
            </a:r>
            <a:r>
              <a:rPr lang="en-US" sz="2200" b="1" dirty="0">
                <a:solidFill>
                  <a:schemeClr val="accent5">
                    <a:lumMod val="75000"/>
                  </a:schemeClr>
                </a:solidFill>
                <a:effectLst>
                  <a:outerShdw blurRad="38100" dist="38100" dir="2700000" algn="tl">
                    <a:srgbClr val="000000">
                      <a:alpha val="43137"/>
                    </a:srgbClr>
                  </a:outerShdw>
                </a:effectLst>
                <a:latin typeface="Century Gothic" pitchFamily="34" charset="0"/>
              </a:rPr>
              <a:t>existence of real emergency</a:t>
            </a:r>
            <a:r>
              <a:rPr lang="en-US" sz="2200" b="1" dirty="0">
                <a:latin typeface="Century Gothic" pitchFamily="34" charset="0"/>
              </a:rPr>
              <a:t>, </a:t>
            </a:r>
            <a:r>
              <a:rPr lang="en-US" sz="2200" b="1" dirty="0">
                <a:solidFill>
                  <a:schemeClr val="accent6">
                    <a:lumMod val="50000"/>
                  </a:schemeClr>
                </a:solidFill>
                <a:effectLst>
                  <a:outerShdw blurRad="38100" dist="38100" dir="2700000" algn="tl">
                    <a:srgbClr val="000000">
                      <a:alpha val="43137"/>
                    </a:srgbClr>
                  </a:outerShdw>
                </a:effectLst>
                <a:latin typeface="Century Gothic" pitchFamily="34" charset="0"/>
              </a:rPr>
              <a:t>threat to life of a nation</a:t>
            </a:r>
            <a:r>
              <a:rPr lang="en-US" sz="2200" b="1" dirty="0">
                <a:latin typeface="Century Gothic" pitchFamily="34" charset="0"/>
              </a:rPr>
              <a:t>, </a:t>
            </a:r>
            <a:r>
              <a:rPr lang="en-US" sz="2200" b="1" dirty="0">
                <a:solidFill>
                  <a:srgbClr val="7030A0"/>
                </a:solidFill>
                <a:effectLst>
                  <a:outerShdw blurRad="38100" dist="38100" dir="2700000" algn="tl">
                    <a:srgbClr val="000000">
                      <a:alpha val="43137"/>
                    </a:srgbClr>
                  </a:outerShdw>
                </a:effectLst>
                <a:latin typeface="Century Gothic" pitchFamily="34" charset="0"/>
              </a:rPr>
              <a:t>official proclamation of emergency</a:t>
            </a:r>
            <a:r>
              <a:rPr lang="en-US" sz="2200" b="1" dirty="0">
                <a:latin typeface="Century Gothic" pitchFamily="34" charset="0"/>
              </a:rPr>
              <a:t>, and </a:t>
            </a:r>
            <a:r>
              <a:rPr lang="en-US" sz="2200" b="1" dirty="0">
                <a:solidFill>
                  <a:schemeClr val="accent2">
                    <a:lumMod val="75000"/>
                  </a:schemeClr>
                </a:solidFill>
                <a:effectLst>
                  <a:outerShdw blurRad="38100" dist="38100" dir="2700000" algn="tl">
                    <a:srgbClr val="000000">
                      <a:alpha val="43137"/>
                    </a:srgbClr>
                  </a:outerShdw>
                </a:effectLst>
                <a:latin typeface="Century Gothic" pitchFamily="34" charset="0"/>
              </a:rPr>
              <a:t>guarantee of non-discrimination</a:t>
            </a:r>
            <a:r>
              <a:rPr lang="en-US" sz="2200" dirty="0">
                <a:latin typeface="Century Gothic" pitchFamily="34" charset="0"/>
              </a:rPr>
              <a:t> are justifiable grounds to suspend some of or all the </a:t>
            </a:r>
            <a:r>
              <a:rPr lang="en-US" sz="2200" dirty="0" err="1">
                <a:latin typeface="Century Gothic" pitchFamily="34" charset="0"/>
              </a:rPr>
              <a:t>derogable</a:t>
            </a:r>
            <a:r>
              <a:rPr lang="en-US" sz="2200" dirty="0">
                <a:latin typeface="Century Gothic" pitchFamily="34" charset="0"/>
              </a:rPr>
              <a:t> rights. </a:t>
            </a:r>
            <a:endParaRPr lang="en-US" sz="2200" dirty="0" smtClean="0">
              <a:latin typeface="Century Gothic" pitchFamily="34" charset="0"/>
            </a:endParaRPr>
          </a:p>
        </p:txBody>
      </p:sp>
    </p:spTree>
    <p:extLst>
      <p:ext uri="{BB962C8B-B14F-4D97-AF65-F5344CB8AC3E}">
        <p14:creationId xmlns:p14="http://schemas.microsoft.com/office/powerpoint/2010/main" val="3583915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381000"/>
          </a:xfrm>
        </p:spPr>
        <p:txBody>
          <a:bodyPr>
            <a:noAutofit/>
          </a:bodyPr>
          <a:lstStyle/>
          <a:p>
            <a:r>
              <a:rPr lang="en-US" sz="2400" b="1" dirty="0">
                <a:latin typeface="Century Gothic" pitchFamily="34" charset="0"/>
              </a:rPr>
              <a:t>5.7.8.	Implementation and Enforcement of Human Rights </a:t>
            </a:r>
          </a:p>
        </p:txBody>
      </p:sp>
      <p:sp>
        <p:nvSpPr>
          <p:cNvPr id="3" name="Content Placeholder 2"/>
          <p:cNvSpPr>
            <a:spLocks noGrp="1"/>
          </p:cNvSpPr>
          <p:nvPr>
            <p:ph idx="1"/>
          </p:nvPr>
        </p:nvSpPr>
        <p:spPr>
          <a:xfrm>
            <a:off x="152400" y="609600"/>
            <a:ext cx="8839200" cy="6096000"/>
          </a:xfrm>
        </p:spPr>
        <p:txBody>
          <a:bodyPr>
            <a:normAutofit fontScale="62500" lnSpcReduction="20000"/>
          </a:bodyPr>
          <a:lstStyle/>
          <a:p>
            <a:pPr marL="0" indent="0">
              <a:buNone/>
            </a:pPr>
            <a:r>
              <a:rPr lang="en-US" sz="2900" b="1" dirty="0" smtClean="0">
                <a:latin typeface="Century Gothic" pitchFamily="34" charset="0"/>
              </a:rPr>
              <a:t>5.7.8.1. </a:t>
            </a:r>
            <a:r>
              <a:rPr lang="en-US" sz="3800" b="1" dirty="0" smtClean="0">
                <a:latin typeface="Century Gothic" pitchFamily="34" charset="0"/>
              </a:rPr>
              <a:t>International </a:t>
            </a:r>
            <a:r>
              <a:rPr lang="en-US" sz="3800" b="1" dirty="0">
                <a:latin typeface="Century Gothic" pitchFamily="34" charset="0"/>
              </a:rPr>
              <a:t>Mechanisms and the International Bill of Human Rights </a:t>
            </a:r>
            <a:endParaRPr lang="en-US" sz="3800" b="1" dirty="0" smtClean="0">
              <a:latin typeface="Century Gothic" pitchFamily="34" charset="0"/>
            </a:endParaRPr>
          </a:p>
          <a:p>
            <a:pPr>
              <a:buFont typeface="Wingdings" pitchFamily="2" charset="2"/>
              <a:buChar char="v"/>
            </a:pPr>
            <a:r>
              <a:rPr lang="en-US" sz="2900" dirty="0">
                <a:latin typeface="Century Gothic" pitchFamily="34" charset="0"/>
              </a:rPr>
              <a:t>the main </a:t>
            </a:r>
            <a:r>
              <a:rPr lang="en-US" sz="2900" b="1" dirty="0">
                <a:latin typeface="Century Gothic" pitchFamily="34" charset="0"/>
              </a:rPr>
              <a:t>objectives of the international law and its institutions </a:t>
            </a:r>
            <a:r>
              <a:rPr lang="en-US" sz="2900" dirty="0">
                <a:latin typeface="Century Gothic" pitchFamily="34" charset="0"/>
              </a:rPr>
              <a:t>is in one way or another </a:t>
            </a:r>
            <a:r>
              <a:rPr lang="en-US" sz="2900" b="1" dirty="0">
                <a:latin typeface="Century Gothic" pitchFamily="34" charset="0"/>
              </a:rPr>
              <a:t>related with the protection of human rights</a:t>
            </a:r>
            <a:r>
              <a:rPr lang="en-US" sz="2900" dirty="0">
                <a:latin typeface="Century Gothic" pitchFamily="34" charset="0"/>
              </a:rPr>
              <a:t>. </a:t>
            </a:r>
            <a:endParaRPr lang="en-US" sz="2900" dirty="0" smtClean="0">
              <a:latin typeface="Century Gothic" pitchFamily="34" charset="0"/>
            </a:endParaRPr>
          </a:p>
          <a:p>
            <a:pPr>
              <a:buFont typeface="Wingdings" pitchFamily="2" charset="2"/>
              <a:buChar char="v"/>
            </a:pPr>
            <a:r>
              <a:rPr lang="en-US" sz="2900" dirty="0">
                <a:latin typeface="Century Gothic" pitchFamily="34" charset="0"/>
              </a:rPr>
              <a:t>The </a:t>
            </a:r>
            <a:r>
              <a:rPr lang="en-US" sz="2900" b="1" dirty="0">
                <a:solidFill>
                  <a:srgbClr val="FF0000"/>
                </a:solidFill>
                <a:effectLst>
                  <a:outerShdw blurRad="38100" dist="38100" dir="2700000" algn="tl">
                    <a:srgbClr val="000000">
                      <a:alpha val="43137"/>
                    </a:srgbClr>
                  </a:outerShdw>
                </a:effectLst>
                <a:latin typeface="Century Gothic" pitchFamily="34" charset="0"/>
              </a:rPr>
              <a:t>Office of High Commissioner for Human Rights </a:t>
            </a:r>
            <a:r>
              <a:rPr lang="en-US" sz="2900" dirty="0">
                <a:latin typeface="Century Gothic" pitchFamily="34" charset="0"/>
              </a:rPr>
              <a:t>(OHCHR) is established under the ECOSOC, and is an organ particularly </a:t>
            </a:r>
            <a:r>
              <a:rPr lang="en-US" sz="2900" b="1" dirty="0">
                <a:latin typeface="Century Gothic" pitchFamily="34" charset="0"/>
              </a:rPr>
              <a:t>dedicated to the promotion, observance and monitoring of human rights worldwide</a:t>
            </a:r>
            <a:r>
              <a:rPr lang="en-US" sz="2900" dirty="0" smtClean="0">
                <a:latin typeface="Century Gothic" pitchFamily="34" charset="0"/>
              </a:rPr>
              <a:t>.</a:t>
            </a:r>
          </a:p>
          <a:p>
            <a:pPr>
              <a:buFont typeface="Wingdings" pitchFamily="2" charset="2"/>
              <a:buChar char="v"/>
            </a:pPr>
            <a:r>
              <a:rPr lang="en-US" sz="2900" dirty="0">
                <a:latin typeface="Century Gothic" pitchFamily="34" charset="0"/>
              </a:rPr>
              <a:t>The </a:t>
            </a:r>
            <a:r>
              <a:rPr lang="en-US" sz="2900" b="1" dirty="0">
                <a:solidFill>
                  <a:srgbClr val="FF0000"/>
                </a:solidFill>
                <a:effectLst>
                  <a:outerShdw blurRad="38100" dist="38100" dir="2700000" algn="tl">
                    <a:srgbClr val="000000">
                      <a:alpha val="43137"/>
                    </a:srgbClr>
                  </a:outerShdw>
                </a:effectLst>
                <a:latin typeface="Century Gothic" pitchFamily="34" charset="0"/>
              </a:rPr>
              <a:t>Universal Declaration of Human Rights (UDHR</a:t>
            </a:r>
            <a:r>
              <a:rPr lang="en-US" sz="2900" dirty="0">
                <a:solidFill>
                  <a:srgbClr val="FF0000"/>
                </a:solidFill>
                <a:effectLst>
                  <a:outerShdw blurRad="38100" dist="38100" dir="2700000" algn="tl">
                    <a:srgbClr val="000000">
                      <a:alpha val="43137"/>
                    </a:srgbClr>
                  </a:outerShdw>
                </a:effectLst>
                <a:latin typeface="Century Gothic" pitchFamily="34" charset="0"/>
              </a:rPr>
              <a:t>) </a:t>
            </a:r>
            <a:r>
              <a:rPr lang="en-US" sz="2900" b="1" dirty="0">
                <a:solidFill>
                  <a:srgbClr val="FF0000"/>
                </a:solidFill>
                <a:effectLst>
                  <a:outerShdw blurRad="38100" dist="38100" dir="2700000" algn="tl">
                    <a:srgbClr val="000000">
                      <a:alpha val="43137"/>
                    </a:srgbClr>
                  </a:outerShdw>
                </a:effectLst>
                <a:latin typeface="Century Gothic" pitchFamily="34" charset="0"/>
              </a:rPr>
              <a:t>is a human rights instruments </a:t>
            </a:r>
            <a:r>
              <a:rPr lang="en-US" sz="2900" dirty="0">
                <a:latin typeface="Century Gothic" pitchFamily="34" charset="0"/>
              </a:rPr>
              <a:t>considered as the groundwork of most of the post-1945 codification of human rights. </a:t>
            </a:r>
            <a:endParaRPr lang="en-US" sz="2900" dirty="0" smtClean="0">
              <a:latin typeface="Century Gothic" pitchFamily="34" charset="0"/>
            </a:endParaRPr>
          </a:p>
          <a:p>
            <a:pPr>
              <a:buFont typeface="Wingdings" pitchFamily="2" charset="2"/>
              <a:buChar char="v"/>
            </a:pPr>
            <a:r>
              <a:rPr lang="en-US" sz="2900" dirty="0">
                <a:latin typeface="Century Gothic" pitchFamily="34" charset="0"/>
              </a:rPr>
              <a:t>Besides to the UN Charter and the UDHR, the </a:t>
            </a:r>
            <a:r>
              <a:rPr lang="en-US" sz="2900" b="1" dirty="0">
                <a:solidFill>
                  <a:srgbClr val="FF0000"/>
                </a:solidFill>
                <a:effectLst>
                  <a:outerShdw blurRad="38100" dist="38100" dir="2700000" algn="tl">
                    <a:srgbClr val="000000">
                      <a:alpha val="43137"/>
                    </a:srgbClr>
                  </a:outerShdw>
                </a:effectLst>
                <a:latin typeface="Century Gothic" pitchFamily="34" charset="0"/>
              </a:rPr>
              <a:t>UN presently has more than ten core human rights treaty </a:t>
            </a:r>
            <a:r>
              <a:rPr lang="en-US" sz="2900" dirty="0">
                <a:latin typeface="Century Gothic" pitchFamily="34" charset="0"/>
              </a:rPr>
              <a:t>based human rights instruments. These includes, but not limited to,  </a:t>
            </a:r>
            <a:r>
              <a:rPr lang="en-US" sz="2900" b="1" dirty="0">
                <a:latin typeface="Century Gothic" pitchFamily="34" charset="0"/>
              </a:rPr>
              <a:t>the Convention on the Prevention and Punishment of the Crime of Genocide </a:t>
            </a:r>
            <a:r>
              <a:rPr lang="en-US" sz="2900" dirty="0">
                <a:latin typeface="Century Gothic" pitchFamily="34" charset="0"/>
              </a:rPr>
              <a:t>(1948), </a:t>
            </a:r>
            <a:r>
              <a:rPr lang="en-US" sz="2900" b="1" dirty="0">
                <a:latin typeface="Century Gothic" pitchFamily="34" charset="0"/>
              </a:rPr>
              <a:t>the Convention Relating to the Status of Refugees </a:t>
            </a:r>
            <a:r>
              <a:rPr lang="en-US" sz="2900" dirty="0">
                <a:latin typeface="Century Gothic" pitchFamily="34" charset="0"/>
              </a:rPr>
              <a:t>(1951), </a:t>
            </a:r>
            <a:r>
              <a:rPr lang="en-US" sz="2900" b="1" dirty="0">
                <a:latin typeface="Century Gothic" pitchFamily="34" charset="0"/>
              </a:rPr>
              <a:t>the International Covenant on Civil and Political Rights (</a:t>
            </a:r>
            <a:r>
              <a:rPr lang="en-US" sz="2900" dirty="0">
                <a:latin typeface="Century Gothic" pitchFamily="34" charset="0"/>
              </a:rPr>
              <a:t>ICCPR), </a:t>
            </a:r>
            <a:r>
              <a:rPr lang="en-US" sz="2900" b="1" dirty="0">
                <a:latin typeface="Century Gothic" pitchFamily="34" charset="0"/>
              </a:rPr>
              <a:t>the Slavery Convention </a:t>
            </a:r>
            <a:r>
              <a:rPr lang="en-US" sz="2900" dirty="0">
                <a:latin typeface="Century Gothic" pitchFamily="34" charset="0"/>
              </a:rPr>
              <a:t>(1926, but amended by Protocol in 1953), </a:t>
            </a:r>
            <a:r>
              <a:rPr lang="en-US" sz="2900" b="1" dirty="0">
                <a:latin typeface="Century Gothic" pitchFamily="34" charset="0"/>
              </a:rPr>
              <a:t>the International Covenant on Civil and Political Rights </a:t>
            </a:r>
            <a:r>
              <a:rPr lang="en-US" sz="2900" dirty="0">
                <a:latin typeface="Century Gothic" pitchFamily="34" charset="0"/>
              </a:rPr>
              <a:t>(1966), </a:t>
            </a:r>
            <a:r>
              <a:rPr lang="en-US" sz="2900" b="1" dirty="0">
                <a:latin typeface="Century Gothic" pitchFamily="34" charset="0"/>
              </a:rPr>
              <a:t>the International Covenant on Economic, Social and Cultural Rights </a:t>
            </a:r>
            <a:r>
              <a:rPr lang="en-US" sz="2900" dirty="0">
                <a:latin typeface="Century Gothic" pitchFamily="34" charset="0"/>
              </a:rPr>
              <a:t>(1966), </a:t>
            </a:r>
            <a:r>
              <a:rPr lang="en-US" sz="2900" b="1" dirty="0">
                <a:latin typeface="Century Gothic" pitchFamily="34" charset="0"/>
              </a:rPr>
              <a:t>the Convention against Torture and Other Cruel, Inhuman or Degrading Treatment or Punishment </a:t>
            </a:r>
            <a:r>
              <a:rPr lang="en-US" sz="2900" dirty="0">
                <a:latin typeface="Century Gothic" pitchFamily="34" charset="0"/>
              </a:rPr>
              <a:t>(CAT), </a:t>
            </a:r>
            <a:r>
              <a:rPr lang="en-US" sz="2900" b="1" dirty="0">
                <a:latin typeface="Century Gothic" pitchFamily="34" charset="0"/>
              </a:rPr>
              <a:t>the International Convention on the Elimination of All Forms of Racial Discrimination</a:t>
            </a:r>
            <a:r>
              <a:rPr lang="en-US" sz="2900" dirty="0">
                <a:latin typeface="Century Gothic" pitchFamily="34" charset="0"/>
              </a:rPr>
              <a:t> (ICERD), </a:t>
            </a:r>
            <a:r>
              <a:rPr lang="en-US" sz="2900" b="1" dirty="0">
                <a:latin typeface="Century Gothic" pitchFamily="34" charset="0"/>
              </a:rPr>
              <a:t>the Convention on the Elimination of All Forms of Discrimination against Women</a:t>
            </a:r>
            <a:r>
              <a:rPr lang="en-US" sz="2900" dirty="0">
                <a:latin typeface="Century Gothic" pitchFamily="34" charset="0"/>
              </a:rPr>
              <a:t> (CEDAW), </a:t>
            </a:r>
            <a:r>
              <a:rPr lang="en-US" sz="2900" b="1" dirty="0">
                <a:latin typeface="Century Gothic" pitchFamily="34" charset="0"/>
              </a:rPr>
              <a:t>the Convention on the Rights of the Child </a:t>
            </a:r>
            <a:r>
              <a:rPr lang="en-US" sz="2900" dirty="0">
                <a:latin typeface="Century Gothic" pitchFamily="34" charset="0"/>
              </a:rPr>
              <a:t>(CRC), and </a:t>
            </a:r>
            <a:r>
              <a:rPr lang="en-US" sz="2900" b="1" dirty="0">
                <a:latin typeface="Century Gothic" pitchFamily="34" charset="0"/>
              </a:rPr>
              <a:t>the International Convention on the Protection of the Rights of All Migrant Workers and Members of their Families</a:t>
            </a:r>
            <a:r>
              <a:rPr lang="en-US" sz="2900" dirty="0">
                <a:latin typeface="Century Gothic" pitchFamily="34" charset="0"/>
              </a:rPr>
              <a:t>. </a:t>
            </a:r>
          </a:p>
        </p:txBody>
      </p:sp>
    </p:spTree>
    <p:extLst>
      <p:ext uri="{BB962C8B-B14F-4D97-AF65-F5344CB8AC3E}">
        <p14:creationId xmlns:p14="http://schemas.microsoft.com/office/powerpoint/2010/main" val="344539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487362"/>
          </a:xfrm>
        </p:spPr>
        <p:txBody>
          <a:bodyPr>
            <a:noAutofit/>
          </a:bodyPr>
          <a:lstStyle/>
          <a:p>
            <a:r>
              <a:rPr lang="en-US" sz="2400" b="1" dirty="0" smtClean="0">
                <a:latin typeface="Century Gothic" pitchFamily="34" charset="0"/>
              </a:rPr>
              <a:t>5.7.8.2. Regional </a:t>
            </a:r>
            <a:r>
              <a:rPr lang="en-US" sz="2400" b="1" dirty="0">
                <a:latin typeface="Century Gothic" pitchFamily="34" charset="0"/>
              </a:rPr>
              <a:t>Mechanisms </a:t>
            </a:r>
          </a:p>
        </p:txBody>
      </p:sp>
      <p:sp>
        <p:nvSpPr>
          <p:cNvPr id="3" name="Content Placeholder 2"/>
          <p:cNvSpPr>
            <a:spLocks noGrp="1"/>
          </p:cNvSpPr>
          <p:nvPr>
            <p:ph idx="1"/>
          </p:nvPr>
        </p:nvSpPr>
        <p:spPr>
          <a:xfrm>
            <a:off x="152400" y="685800"/>
            <a:ext cx="8915400" cy="6019800"/>
          </a:xfrm>
        </p:spPr>
        <p:txBody>
          <a:bodyPr>
            <a:normAutofit/>
          </a:bodyPr>
          <a:lstStyle/>
          <a:p>
            <a:pPr>
              <a:buFont typeface="Wingdings" pitchFamily="2" charset="2"/>
              <a:buChar char="v"/>
            </a:pPr>
            <a:r>
              <a:rPr lang="en-US" sz="2200" dirty="0" smtClean="0">
                <a:latin typeface="Century Gothic" pitchFamily="34" charset="0"/>
              </a:rPr>
              <a:t>There </a:t>
            </a:r>
            <a:r>
              <a:rPr lang="en-US" sz="2200" dirty="0">
                <a:latin typeface="Century Gothic" pitchFamily="34" charset="0"/>
              </a:rPr>
              <a:t>are </a:t>
            </a:r>
            <a:r>
              <a:rPr lang="en-US" sz="2200" b="1" dirty="0">
                <a:latin typeface="Century Gothic" pitchFamily="34" charset="0"/>
              </a:rPr>
              <a:t>regional human rights systems </a:t>
            </a:r>
            <a:r>
              <a:rPr lang="en-US" sz="2200" dirty="0">
                <a:latin typeface="Century Gothic" pitchFamily="34" charset="0"/>
              </a:rPr>
              <a:t>which cover </a:t>
            </a:r>
            <a:r>
              <a:rPr lang="en-US" sz="2200" b="1" dirty="0">
                <a:latin typeface="Century Gothic" pitchFamily="34" charset="0"/>
              </a:rPr>
              <a:t>three parts of the world; Africa, </a:t>
            </a:r>
            <a:r>
              <a:rPr lang="en-US" sz="2200" dirty="0" smtClean="0">
                <a:latin typeface="Century Gothic" pitchFamily="34" charset="0"/>
              </a:rPr>
              <a:t>the</a:t>
            </a:r>
            <a:r>
              <a:rPr lang="en-US" sz="2200" b="1" dirty="0" smtClean="0">
                <a:latin typeface="Century Gothic" pitchFamily="34" charset="0"/>
              </a:rPr>
              <a:t> </a:t>
            </a:r>
            <a:r>
              <a:rPr lang="en-US" sz="2200" b="1" dirty="0">
                <a:latin typeface="Century Gothic" pitchFamily="34" charset="0"/>
              </a:rPr>
              <a:t>Americas and Europe</a:t>
            </a:r>
            <a:r>
              <a:rPr lang="en-US" sz="2200" dirty="0" smtClean="0">
                <a:latin typeface="Century Gothic" pitchFamily="34" charset="0"/>
              </a:rPr>
              <a:t>.</a:t>
            </a:r>
          </a:p>
          <a:p>
            <a:pPr>
              <a:buFont typeface="Wingdings" pitchFamily="2" charset="2"/>
              <a:buChar char="v"/>
            </a:pPr>
            <a:r>
              <a:rPr lang="en-US" sz="2200" b="1" dirty="0">
                <a:latin typeface="Century Gothic" pitchFamily="34" charset="0"/>
              </a:rPr>
              <a:t>In African</a:t>
            </a:r>
            <a:r>
              <a:rPr lang="en-US" sz="2200" dirty="0">
                <a:latin typeface="Century Gothic" pitchFamily="34" charset="0"/>
              </a:rPr>
              <a:t>, this system is established under the </a:t>
            </a:r>
            <a:r>
              <a:rPr lang="en-US" sz="2200" b="1" dirty="0">
                <a:latin typeface="Century Gothic" pitchFamily="34" charset="0"/>
              </a:rPr>
              <a:t>African Union (AU) structure</a:t>
            </a:r>
            <a:r>
              <a:rPr lang="en-US" sz="2200" dirty="0">
                <a:latin typeface="Century Gothic" pitchFamily="34" charset="0"/>
              </a:rPr>
              <a:t>; in the </a:t>
            </a:r>
            <a:r>
              <a:rPr lang="en-US" sz="2200" b="1" dirty="0">
                <a:latin typeface="Century Gothic" pitchFamily="34" charset="0"/>
              </a:rPr>
              <a:t>Americas</a:t>
            </a:r>
            <a:r>
              <a:rPr lang="en-US" sz="2200" dirty="0">
                <a:latin typeface="Century Gothic" pitchFamily="34" charset="0"/>
              </a:rPr>
              <a:t> it is part of the </a:t>
            </a:r>
            <a:r>
              <a:rPr lang="en-US" sz="2200" b="1" dirty="0">
                <a:latin typeface="Century Gothic" pitchFamily="34" charset="0"/>
              </a:rPr>
              <a:t>Organization of American States (OAS</a:t>
            </a:r>
            <a:r>
              <a:rPr lang="en-US" sz="2200" dirty="0">
                <a:latin typeface="Century Gothic" pitchFamily="34" charset="0"/>
              </a:rPr>
              <a:t>); and </a:t>
            </a:r>
            <a:r>
              <a:rPr lang="en-US" sz="2200" b="1" dirty="0">
                <a:latin typeface="Century Gothic" pitchFamily="34" charset="0"/>
              </a:rPr>
              <a:t>in Europe </a:t>
            </a:r>
            <a:r>
              <a:rPr lang="en-US" sz="2200" dirty="0">
                <a:latin typeface="Century Gothic" pitchFamily="34" charset="0"/>
              </a:rPr>
              <a:t>it is embedded in the </a:t>
            </a:r>
            <a:r>
              <a:rPr lang="en-US" sz="2200" b="1" dirty="0">
                <a:latin typeface="Century Gothic" pitchFamily="34" charset="0"/>
              </a:rPr>
              <a:t>European Union’s (EU</a:t>
            </a:r>
            <a:r>
              <a:rPr lang="en-US" sz="2200" dirty="0">
                <a:latin typeface="Century Gothic" pitchFamily="34" charset="0"/>
              </a:rPr>
              <a:t>) organizational structure. </a:t>
            </a:r>
            <a:endParaRPr lang="en-US" sz="2200" dirty="0" smtClean="0">
              <a:latin typeface="Century Gothic" pitchFamily="34" charset="0"/>
            </a:endParaRPr>
          </a:p>
          <a:p>
            <a:pPr>
              <a:buFont typeface="Wingdings" pitchFamily="2" charset="2"/>
              <a:buChar char="v"/>
            </a:pPr>
            <a:r>
              <a:rPr lang="en-US" sz="2200" dirty="0">
                <a:latin typeface="Century Gothic" pitchFamily="34" charset="0"/>
              </a:rPr>
              <a:t>a </a:t>
            </a:r>
            <a:r>
              <a:rPr lang="en-US" sz="2200" b="1" dirty="0">
                <a:latin typeface="Century Gothic" pitchFamily="34" charset="0"/>
              </a:rPr>
              <a:t>protocol to the African Charter on Human and Peoples' Rights on the Establishment of the African Court on Human and Peoples' Rights</a:t>
            </a:r>
            <a:r>
              <a:rPr lang="en-US" sz="2200" dirty="0">
                <a:latin typeface="Century Gothic" pitchFamily="34" charset="0"/>
              </a:rPr>
              <a:t> (1998/2004) is adopted in 2004 and </a:t>
            </a:r>
            <a:r>
              <a:rPr lang="en-US" sz="2200" b="1" dirty="0">
                <a:latin typeface="Century Gothic" pitchFamily="34" charset="0"/>
              </a:rPr>
              <a:t>ratified by 21 member states</a:t>
            </a:r>
            <a:r>
              <a:rPr lang="en-US" sz="2200" dirty="0">
                <a:latin typeface="Century Gothic" pitchFamily="34" charset="0"/>
              </a:rPr>
              <a:t>. </a:t>
            </a:r>
            <a:endParaRPr lang="en-US" sz="2200" dirty="0" smtClean="0">
              <a:latin typeface="Century Gothic" pitchFamily="34" charset="0"/>
            </a:endParaRPr>
          </a:p>
          <a:p>
            <a:pPr marL="0" indent="0" algn="ctr">
              <a:buNone/>
            </a:pPr>
            <a:r>
              <a:rPr lang="en-US" sz="2400" b="1" dirty="0" smtClean="0">
                <a:latin typeface="Century Gothic" pitchFamily="34" charset="0"/>
              </a:rPr>
              <a:t>5.7.9. The </a:t>
            </a:r>
            <a:r>
              <a:rPr lang="en-US" sz="2400" b="1" dirty="0">
                <a:latin typeface="Century Gothic" pitchFamily="34" charset="0"/>
              </a:rPr>
              <a:t>Ethiopian Human Rights </a:t>
            </a:r>
            <a:r>
              <a:rPr lang="en-US" sz="2400" b="1" dirty="0" smtClean="0">
                <a:latin typeface="Century Gothic" pitchFamily="34" charset="0"/>
              </a:rPr>
              <a:t>System</a:t>
            </a:r>
          </a:p>
          <a:p>
            <a:pPr>
              <a:buFont typeface="Wingdings" pitchFamily="2" charset="2"/>
              <a:buChar char="v"/>
            </a:pPr>
            <a:r>
              <a:rPr lang="en-US" sz="2200" dirty="0">
                <a:latin typeface="Century Gothic" pitchFamily="34" charset="0"/>
              </a:rPr>
              <a:t>The </a:t>
            </a:r>
            <a:r>
              <a:rPr lang="en-US" sz="2200" b="1" dirty="0">
                <a:latin typeface="Century Gothic" pitchFamily="34" charset="0"/>
              </a:rPr>
              <a:t>FDRE Constitution classifies human rights </a:t>
            </a:r>
            <a:r>
              <a:rPr lang="en-US" sz="2200" dirty="0">
                <a:latin typeface="Century Gothic" pitchFamily="34" charset="0"/>
              </a:rPr>
              <a:t>as </a:t>
            </a:r>
            <a:r>
              <a:rPr lang="en-US" sz="2200" b="1" dirty="0">
                <a:latin typeface="Century Gothic" pitchFamily="34" charset="0"/>
              </a:rPr>
              <a:t>one of its five fundamental principles </a:t>
            </a:r>
            <a:r>
              <a:rPr lang="en-US" sz="2200" dirty="0">
                <a:latin typeface="Century Gothic" pitchFamily="34" charset="0"/>
              </a:rPr>
              <a:t>and </a:t>
            </a:r>
            <a:r>
              <a:rPr lang="en-US" sz="2200" b="1" dirty="0">
                <a:latin typeface="Century Gothic" pitchFamily="34" charset="0"/>
              </a:rPr>
              <a:t>declares that human rights and freedoms</a:t>
            </a:r>
            <a:r>
              <a:rPr lang="en-US" sz="2200" dirty="0">
                <a:latin typeface="Century Gothic" pitchFamily="34" charset="0"/>
              </a:rPr>
              <a:t>, </a:t>
            </a:r>
            <a:r>
              <a:rPr lang="en-US" sz="2200" b="1" dirty="0">
                <a:latin typeface="Century Gothic" pitchFamily="34" charset="0"/>
              </a:rPr>
              <a:t>emanating from the nature of mankind, are inviolable and inalienable </a:t>
            </a:r>
            <a:r>
              <a:rPr lang="en-US" sz="2200" dirty="0">
                <a:latin typeface="Century Gothic" pitchFamily="34" charset="0"/>
              </a:rPr>
              <a:t>and that </a:t>
            </a:r>
            <a:r>
              <a:rPr lang="en-US" sz="2200" b="1" dirty="0">
                <a:latin typeface="Century Gothic" pitchFamily="34" charset="0"/>
              </a:rPr>
              <a:t>the human rights of citizens and peoples are respected</a:t>
            </a:r>
            <a:r>
              <a:rPr lang="en-US" sz="2200" dirty="0">
                <a:latin typeface="Century Gothic" pitchFamily="34" charset="0"/>
              </a:rPr>
              <a:t>. </a:t>
            </a:r>
          </a:p>
        </p:txBody>
      </p:sp>
    </p:spTree>
    <p:extLst>
      <p:ext uri="{BB962C8B-B14F-4D97-AF65-F5344CB8AC3E}">
        <p14:creationId xmlns:p14="http://schemas.microsoft.com/office/powerpoint/2010/main" val="224666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800" b="1" dirty="0" smtClean="0">
                <a:latin typeface="Century Gothic" pitchFamily="34" charset="0"/>
              </a:rPr>
              <a:t>Definition of Democracy</a:t>
            </a:r>
            <a:endParaRPr lang="en-US" sz="2800" b="1" dirty="0">
              <a:latin typeface="Century Gothic" pitchFamily="34" charset="0"/>
            </a:endParaRPr>
          </a:p>
        </p:txBody>
      </p:sp>
      <p:sp>
        <p:nvSpPr>
          <p:cNvPr id="3" name="Content Placeholder 2"/>
          <p:cNvSpPr>
            <a:spLocks noGrp="1"/>
          </p:cNvSpPr>
          <p:nvPr>
            <p:ph idx="1"/>
          </p:nvPr>
        </p:nvSpPr>
        <p:spPr>
          <a:xfrm>
            <a:off x="152400" y="685800"/>
            <a:ext cx="8839200" cy="5943600"/>
          </a:xfrm>
        </p:spPr>
        <p:txBody>
          <a:bodyPr>
            <a:normAutofit fontScale="92500"/>
          </a:bodyPr>
          <a:lstStyle/>
          <a:p>
            <a:pPr>
              <a:buFont typeface="Wingdings" pitchFamily="2" charset="2"/>
              <a:buChar char="v"/>
            </a:pPr>
            <a:r>
              <a:rPr lang="en-US" sz="2200" b="1" dirty="0" smtClean="0">
                <a:latin typeface="Century Gothic" pitchFamily="34" charset="0"/>
              </a:rPr>
              <a:t>Democracy</a:t>
            </a:r>
            <a:r>
              <a:rPr lang="en-US" sz="2200" dirty="0" smtClean="0">
                <a:latin typeface="Century Gothic" pitchFamily="34" charset="0"/>
              </a:rPr>
              <a:t> literally means </a:t>
            </a:r>
            <a:r>
              <a:rPr lang="en-US" sz="2200" b="1" dirty="0" smtClean="0">
                <a:solidFill>
                  <a:schemeClr val="tx2">
                    <a:lumMod val="60000"/>
                    <a:lumOff val="40000"/>
                  </a:schemeClr>
                </a:solidFill>
                <a:effectLst>
                  <a:outerShdw blurRad="38100" dist="38100" dir="2700000" algn="tl">
                    <a:srgbClr val="000000">
                      <a:alpha val="43137"/>
                    </a:srgbClr>
                  </a:outerShdw>
                </a:effectLst>
                <a:latin typeface="Century Gothic" pitchFamily="34" charset="0"/>
              </a:rPr>
              <a:t>the government of the people </a:t>
            </a:r>
            <a:r>
              <a:rPr lang="en-US" sz="2200" dirty="0" smtClean="0">
                <a:latin typeface="Century Gothic" pitchFamily="34" charset="0"/>
              </a:rPr>
              <a:t>or </a:t>
            </a:r>
            <a:r>
              <a:rPr lang="en-US" sz="2200" b="1" dirty="0" smtClean="0">
                <a:solidFill>
                  <a:srgbClr val="002060"/>
                </a:solidFill>
                <a:effectLst>
                  <a:outerShdw blurRad="38100" dist="38100" dir="2700000" algn="tl">
                    <a:srgbClr val="000000">
                      <a:alpha val="43137"/>
                    </a:srgbClr>
                  </a:outerShdw>
                </a:effectLst>
                <a:latin typeface="Century Gothic" pitchFamily="34" charset="0"/>
              </a:rPr>
              <a:t>government of the majority</a:t>
            </a:r>
            <a:r>
              <a:rPr lang="en-US" sz="2200" dirty="0" smtClean="0">
                <a:latin typeface="Century Gothic" pitchFamily="34" charset="0"/>
              </a:rPr>
              <a:t>. </a:t>
            </a:r>
          </a:p>
          <a:p>
            <a:pPr>
              <a:buFont typeface="Wingdings" pitchFamily="2" charset="2"/>
              <a:buChar char="v"/>
            </a:pPr>
            <a:r>
              <a:rPr lang="en-US" sz="2200" dirty="0" smtClean="0">
                <a:latin typeface="Century Gothic" pitchFamily="34" charset="0"/>
              </a:rPr>
              <a:t>democracy is derived from: </a:t>
            </a:r>
            <a:r>
              <a:rPr lang="en-US" sz="2200" b="1" i="1" dirty="0" smtClean="0">
                <a:latin typeface="Century Gothic" pitchFamily="34" charset="0"/>
              </a:rPr>
              <a:t>demos</a:t>
            </a:r>
            <a:r>
              <a:rPr lang="en-US" sz="2200" dirty="0" smtClean="0">
                <a:latin typeface="Century Gothic" pitchFamily="34" charset="0"/>
              </a:rPr>
              <a:t> and </a:t>
            </a:r>
            <a:r>
              <a:rPr lang="en-US" sz="2200" b="1" dirty="0" err="1" smtClean="0">
                <a:latin typeface="Century Gothic" pitchFamily="34" charset="0"/>
              </a:rPr>
              <a:t>kratos</a:t>
            </a:r>
            <a:r>
              <a:rPr lang="en-US" sz="2200" dirty="0" smtClean="0">
                <a:latin typeface="Century Gothic" pitchFamily="34" charset="0"/>
              </a:rPr>
              <a:t>, means </a:t>
            </a:r>
            <a:r>
              <a:rPr lang="en-US" sz="2200" b="1" dirty="0" smtClean="0">
                <a:latin typeface="Century Gothic" pitchFamily="34" charset="0"/>
              </a:rPr>
              <a:t>common people and rule </a:t>
            </a:r>
            <a:r>
              <a:rPr lang="en-US" sz="2200" dirty="0" smtClean="0">
                <a:latin typeface="Century Gothic" pitchFamily="34" charset="0"/>
              </a:rPr>
              <a:t>(</a:t>
            </a:r>
            <a:r>
              <a:rPr lang="en-US" sz="2200" b="1" dirty="0" smtClean="0">
                <a:latin typeface="Century Gothic" pitchFamily="34" charset="0"/>
              </a:rPr>
              <a:t>legitimate power to rule</a:t>
            </a:r>
            <a:r>
              <a:rPr lang="en-US" sz="2200" dirty="0" smtClean="0">
                <a:latin typeface="Century Gothic" pitchFamily="34" charset="0"/>
              </a:rPr>
              <a:t>) respectively. </a:t>
            </a:r>
          </a:p>
          <a:p>
            <a:pPr>
              <a:buFont typeface="Wingdings" pitchFamily="2" charset="2"/>
              <a:buChar char="v"/>
            </a:pPr>
            <a:r>
              <a:rPr lang="en-US" sz="2200" dirty="0" smtClean="0">
                <a:latin typeface="Century Gothic" pitchFamily="34" charset="0"/>
              </a:rPr>
              <a:t>democracy refers to </a:t>
            </a:r>
            <a:r>
              <a:rPr lang="en-US" sz="2200" b="1" dirty="0" smtClean="0">
                <a:latin typeface="Century Gothic" pitchFamily="34" charset="0"/>
              </a:rPr>
              <a:t>the idea of </a:t>
            </a:r>
            <a:r>
              <a:rPr lang="en-US" sz="2200" b="1" dirty="0" smtClean="0">
                <a:solidFill>
                  <a:srgbClr val="C00000"/>
                </a:solidFill>
                <a:effectLst>
                  <a:outerShdw blurRad="38100" dist="38100" dir="2700000" algn="tl">
                    <a:srgbClr val="000000">
                      <a:alpha val="43137"/>
                    </a:srgbClr>
                  </a:outerShdw>
                </a:effectLst>
                <a:latin typeface="Century Gothic" pitchFamily="34" charset="0"/>
              </a:rPr>
              <a:t>rule by the people </a:t>
            </a:r>
            <a:r>
              <a:rPr lang="en-US" sz="2200" b="1" dirty="0" smtClean="0">
                <a:latin typeface="Century Gothic" pitchFamily="34" charset="0"/>
              </a:rPr>
              <a:t>or </a:t>
            </a:r>
            <a:r>
              <a:rPr lang="en-US" sz="2200" b="1" dirty="0" smtClean="0">
                <a:solidFill>
                  <a:srgbClr val="FF0000"/>
                </a:solidFill>
                <a:effectLst>
                  <a:outerShdw blurRad="38100" dist="38100" dir="2700000" algn="tl">
                    <a:srgbClr val="000000">
                      <a:alpha val="43137"/>
                    </a:srgbClr>
                  </a:outerShdw>
                </a:effectLst>
                <a:latin typeface="Century Gothic" pitchFamily="34" charset="0"/>
              </a:rPr>
              <a:t>government by the people</a:t>
            </a:r>
            <a:r>
              <a:rPr lang="en-US" sz="2200" dirty="0" smtClean="0">
                <a:latin typeface="Century Gothic" pitchFamily="34" charset="0"/>
              </a:rPr>
              <a:t>. </a:t>
            </a:r>
          </a:p>
          <a:p>
            <a:pPr>
              <a:buFont typeface="Wingdings" pitchFamily="2" charset="2"/>
              <a:buChar char="v"/>
            </a:pPr>
            <a:r>
              <a:rPr lang="en-US" sz="2400" dirty="0"/>
              <a:t>“</a:t>
            </a:r>
            <a:r>
              <a:rPr lang="en-US" sz="2400" b="1" i="1" dirty="0">
                <a:solidFill>
                  <a:srgbClr val="00B050"/>
                </a:solidFill>
              </a:rPr>
              <a:t>the government of the people, by the people and for the people</a:t>
            </a:r>
            <a:r>
              <a:rPr lang="en-US" sz="2400" dirty="0" smtClean="0"/>
              <a:t>”, </a:t>
            </a:r>
            <a:r>
              <a:rPr lang="en-US" sz="2400" b="1" dirty="0" smtClean="0"/>
              <a:t>Abraham Lincoln</a:t>
            </a:r>
            <a:r>
              <a:rPr lang="en-US" sz="2400" dirty="0" smtClean="0"/>
              <a:t>. </a:t>
            </a:r>
          </a:p>
          <a:p>
            <a:pPr>
              <a:buFont typeface="Wingdings" pitchFamily="2" charset="2"/>
              <a:buChar char="v"/>
            </a:pPr>
            <a:r>
              <a:rPr lang="en-US" sz="2200" dirty="0" smtClean="0">
                <a:latin typeface="Century Gothic" pitchFamily="34" charset="0"/>
              </a:rPr>
              <a:t>democracy is </a:t>
            </a:r>
            <a:r>
              <a:rPr lang="en-US" sz="2200" b="1" dirty="0" smtClean="0">
                <a:latin typeface="Century Gothic" pitchFamily="34" charset="0"/>
              </a:rPr>
              <a:t>a state of government in which people hold the ruling power either directly or indirectly through their elected representatives</a:t>
            </a:r>
            <a:r>
              <a:rPr lang="en-US" sz="2200" dirty="0" smtClean="0">
                <a:latin typeface="Century Gothic" pitchFamily="34" charset="0"/>
              </a:rPr>
              <a:t>.</a:t>
            </a:r>
          </a:p>
          <a:p>
            <a:pPr>
              <a:buFont typeface="Wingdings" pitchFamily="2" charset="2"/>
              <a:buChar char="v"/>
            </a:pPr>
            <a:r>
              <a:rPr lang="en-US" sz="2200" dirty="0" smtClean="0">
                <a:latin typeface="Century Gothic" pitchFamily="34" charset="0"/>
              </a:rPr>
              <a:t>Democracy </a:t>
            </a:r>
            <a:r>
              <a:rPr lang="en-US" sz="2200" dirty="0">
                <a:latin typeface="Century Gothic" pitchFamily="34" charset="0"/>
              </a:rPr>
              <a:t>embraces the </a:t>
            </a:r>
            <a:r>
              <a:rPr lang="en-US" sz="2200" b="1" dirty="0">
                <a:solidFill>
                  <a:srgbClr val="FF0000"/>
                </a:solidFill>
                <a:latin typeface="Century Gothic" pitchFamily="34" charset="0"/>
              </a:rPr>
              <a:t>principles of equality, individual freedom and opportunity for the common people</a:t>
            </a:r>
            <a:r>
              <a:rPr lang="en-US" sz="2200" dirty="0">
                <a:latin typeface="Century Gothic" pitchFamily="34" charset="0"/>
              </a:rPr>
              <a:t>, as those who actually wield political </a:t>
            </a:r>
            <a:r>
              <a:rPr lang="en-US" sz="2200" dirty="0" smtClean="0">
                <a:latin typeface="Century Gothic" pitchFamily="34" charset="0"/>
              </a:rPr>
              <a:t>power.</a:t>
            </a:r>
          </a:p>
          <a:p>
            <a:pPr>
              <a:buFont typeface="Wingdings" pitchFamily="2" charset="2"/>
              <a:buChar char="v"/>
            </a:pPr>
            <a:r>
              <a:rPr lang="en-US" sz="2200" dirty="0" smtClean="0">
                <a:latin typeface="Century Gothic" pitchFamily="34" charset="0"/>
              </a:rPr>
              <a:t>As </a:t>
            </a:r>
            <a:r>
              <a:rPr lang="en-US" sz="2200" dirty="0" smtClean="0">
                <a:solidFill>
                  <a:srgbClr val="FF0000"/>
                </a:solidFill>
                <a:effectLst>
                  <a:outerShdw blurRad="38100" dist="38100" dir="2700000" algn="tl">
                    <a:srgbClr val="000000">
                      <a:alpha val="43137"/>
                    </a:srgbClr>
                  </a:outerShdw>
                </a:effectLst>
                <a:latin typeface="Century Gothic" pitchFamily="34" charset="0"/>
              </a:rPr>
              <a:t>institutionalization of freedom </a:t>
            </a:r>
            <a:r>
              <a:rPr lang="en-US" sz="2200" dirty="0" smtClean="0">
                <a:latin typeface="Century Gothic" pitchFamily="34" charset="0"/>
              </a:rPr>
              <a:t>democracy is </a:t>
            </a:r>
            <a:r>
              <a:rPr lang="en-US" sz="2200" b="1" dirty="0" smtClean="0">
                <a:latin typeface="Century Gothic" pitchFamily="34" charset="0"/>
              </a:rPr>
              <a:t>a set of ideas and principles as well as procedures and practices about human and democratic rights, and freedoms. </a:t>
            </a:r>
          </a:p>
          <a:p>
            <a:pPr>
              <a:buFont typeface="Wingdings" pitchFamily="2" charset="2"/>
              <a:buChar char="v"/>
            </a:pPr>
            <a:endParaRPr lang="en-US" sz="2200" b="1" dirty="0">
              <a:latin typeface="Century Gothic" pitchFamily="34" charset="0"/>
            </a:endParaRPr>
          </a:p>
        </p:txBody>
      </p:sp>
    </p:spTree>
    <p:extLst>
      <p:ext uri="{BB962C8B-B14F-4D97-AF65-F5344CB8AC3E}">
        <p14:creationId xmlns:p14="http://schemas.microsoft.com/office/powerpoint/2010/main" val="251051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487362"/>
          </a:xfrm>
        </p:spPr>
        <p:txBody>
          <a:bodyPr>
            <a:noAutofit/>
          </a:bodyPr>
          <a:lstStyle/>
          <a:p>
            <a:r>
              <a:rPr lang="en-US" sz="2400" b="1" dirty="0" smtClean="0">
                <a:latin typeface="Century Gothic" pitchFamily="34" charset="0"/>
              </a:rPr>
              <a:t>Continued…</a:t>
            </a:r>
            <a:endParaRPr lang="en-US" sz="2400" b="1" dirty="0">
              <a:latin typeface="Century Gothic" pitchFamily="34" charset="0"/>
            </a:endParaRPr>
          </a:p>
        </p:txBody>
      </p:sp>
      <p:sp>
        <p:nvSpPr>
          <p:cNvPr id="3" name="Content Placeholder 2"/>
          <p:cNvSpPr>
            <a:spLocks noGrp="1"/>
          </p:cNvSpPr>
          <p:nvPr>
            <p:ph idx="1"/>
          </p:nvPr>
        </p:nvSpPr>
        <p:spPr>
          <a:xfrm>
            <a:off x="152400" y="685800"/>
            <a:ext cx="8839200" cy="6019800"/>
          </a:xfrm>
        </p:spPr>
        <p:txBody>
          <a:bodyPr>
            <a:normAutofit/>
          </a:bodyPr>
          <a:lstStyle/>
          <a:p>
            <a:pPr>
              <a:buFont typeface="Wingdings" pitchFamily="2" charset="2"/>
              <a:buChar char="v"/>
            </a:pPr>
            <a:r>
              <a:rPr lang="en-US" sz="2200" dirty="0">
                <a:latin typeface="Century Gothic" pitchFamily="34" charset="0"/>
              </a:rPr>
              <a:t>The </a:t>
            </a:r>
            <a:r>
              <a:rPr lang="en-US" sz="2200" b="1" dirty="0">
                <a:latin typeface="Century Gothic" pitchFamily="34" charset="0"/>
              </a:rPr>
              <a:t>FDRE Constitution </a:t>
            </a:r>
            <a:r>
              <a:rPr lang="en-US" sz="2200" dirty="0" smtClean="0">
                <a:latin typeface="Century Gothic" pitchFamily="34" charset="0"/>
              </a:rPr>
              <a:t>recognize these </a:t>
            </a:r>
            <a:r>
              <a:rPr lang="en-US" sz="2200" dirty="0">
                <a:latin typeface="Century Gothic" pitchFamily="34" charset="0"/>
              </a:rPr>
              <a:t>rights cover </a:t>
            </a:r>
            <a:r>
              <a:rPr lang="en-US" sz="2200" b="1" dirty="0">
                <a:solidFill>
                  <a:srgbClr val="C00000"/>
                </a:solidFill>
                <a:effectLst>
                  <a:outerShdw blurRad="38100" dist="38100" dir="2700000" algn="tl">
                    <a:srgbClr val="000000">
                      <a:alpha val="43137"/>
                    </a:srgbClr>
                  </a:outerShdw>
                </a:effectLst>
                <a:latin typeface="Century Gothic" pitchFamily="34" charset="0"/>
              </a:rPr>
              <a:t>civil and political rights (arts. 14 to 38)</a:t>
            </a:r>
            <a:r>
              <a:rPr lang="en-US" sz="2200" b="1" dirty="0">
                <a:latin typeface="Century Gothic" pitchFamily="34" charset="0"/>
              </a:rPr>
              <a:t>, </a:t>
            </a:r>
            <a:r>
              <a:rPr lang="en-US" sz="2200" b="1" dirty="0">
                <a:solidFill>
                  <a:schemeClr val="accent1">
                    <a:lumMod val="75000"/>
                  </a:schemeClr>
                </a:solidFill>
                <a:effectLst>
                  <a:outerShdw blurRad="38100" dist="38100" dir="2700000" algn="tl">
                    <a:srgbClr val="000000">
                      <a:alpha val="43137"/>
                    </a:srgbClr>
                  </a:outerShdw>
                </a:effectLst>
                <a:latin typeface="Century Gothic" pitchFamily="34" charset="0"/>
              </a:rPr>
              <a:t>socio-economic rights (arts. 41 to 42</a:t>
            </a:r>
            <a:r>
              <a:rPr lang="en-US" sz="2200" b="1" dirty="0">
                <a:latin typeface="Century Gothic" pitchFamily="34" charset="0"/>
              </a:rPr>
              <a:t>) and </a:t>
            </a:r>
            <a:r>
              <a:rPr lang="en-US" sz="2200" b="1" dirty="0">
                <a:solidFill>
                  <a:srgbClr val="002060"/>
                </a:solidFill>
                <a:latin typeface="Century Gothic" pitchFamily="34" charset="0"/>
              </a:rPr>
              <a:t>group rights (arts. 39, 43 and 44</a:t>
            </a:r>
            <a:r>
              <a:rPr lang="en-US" sz="2200" dirty="0">
                <a:solidFill>
                  <a:srgbClr val="002060"/>
                </a:solidFill>
                <a:latin typeface="Century Gothic" pitchFamily="34" charset="0"/>
              </a:rPr>
              <a:t>). </a:t>
            </a:r>
            <a:endParaRPr lang="en-US" sz="2200" dirty="0" smtClean="0">
              <a:solidFill>
                <a:srgbClr val="002060"/>
              </a:solidFill>
              <a:latin typeface="Century Gothic" pitchFamily="34" charset="0"/>
            </a:endParaRPr>
          </a:p>
          <a:p>
            <a:pPr>
              <a:buFont typeface="Wingdings" pitchFamily="2" charset="2"/>
              <a:buChar char="v"/>
            </a:pPr>
            <a:r>
              <a:rPr lang="en-US" sz="2200" dirty="0">
                <a:latin typeface="Century Gothic" pitchFamily="34" charset="0"/>
              </a:rPr>
              <a:t>About </a:t>
            </a:r>
            <a:r>
              <a:rPr lang="en-US" sz="2200" b="1" dirty="0">
                <a:latin typeface="Century Gothic" pitchFamily="34" charset="0"/>
              </a:rPr>
              <a:t>one-third of the Constitution </a:t>
            </a:r>
            <a:r>
              <a:rPr lang="en-US" sz="2200" dirty="0">
                <a:latin typeface="Century Gothic" pitchFamily="34" charset="0"/>
              </a:rPr>
              <a:t>is devoted to enshrining </a:t>
            </a:r>
            <a:r>
              <a:rPr lang="en-US" sz="2200" b="1" dirty="0">
                <a:latin typeface="Century Gothic" pitchFamily="34" charset="0"/>
              </a:rPr>
              <a:t>fundamental rights and freedoms</a:t>
            </a:r>
            <a:r>
              <a:rPr lang="en-US" sz="2200" dirty="0" smtClean="0">
                <a:latin typeface="Century Gothic" pitchFamily="34" charset="0"/>
              </a:rPr>
              <a:t>.</a:t>
            </a:r>
          </a:p>
          <a:p>
            <a:pPr>
              <a:buFont typeface="Wingdings" pitchFamily="2" charset="2"/>
              <a:buChar char="v"/>
            </a:pPr>
            <a:r>
              <a:rPr lang="en-US" sz="2200" b="1" dirty="0">
                <a:latin typeface="Century Gothic" pitchFamily="34" charset="0"/>
              </a:rPr>
              <a:t>Moreover, the Constitution </a:t>
            </a:r>
            <a:r>
              <a:rPr lang="en-US" sz="2200" dirty="0">
                <a:latin typeface="Century Gothic" pitchFamily="34" charset="0"/>
              </a:rPr>
              <a:t>gives outstanding </a:t>
            </a:r>
            <a:r>
              <a:rPr lang="en-US" sz="2200" b="1" dirty="0">
                <a:latin typeface="Century Gothic" pitchFamily="34" charset="0"/>
              </a:rPr>
              <a:t>emphasis to the rights of women, children, persons with disability, and of nation, nationalities, and peoples</a:t>
            </a:r>
            <a:r>
              <a:rPr lang="en-US" sz="2200" dirty="0">
                <a:latin typeface="Century Gothic" pitchFamily="34" charset="0"/>
              </a:rPr>
              <a:t>. </a:t>
            </a:r>
            <a:endParaRPr lang="en-US" sz="2200" dirty="0" smtClean="0">
              <a:latin typeface="Century Gothic" pitchFamily="34" charset="0"/>
            </a:endParaRPr>
          </a:p>
          <a:p>
            <a:pPr>
              <a:buFont typeface="Wingdings" pitchFamily="2" charset="2"/>
              <a:buChar char="v"/>
            </a:pPr>
            <a:r>
              <a:rPr lang="en-US" sz="2200" dirty="0" smtClean="0">
                <a:latin typeface="Century Gothic" pitchFamily="34" charset="0"/>
              </a:rPr>
              <a:t>Institutions are </a:t>
            </a:r>
            <a:r>
              <a:rPr lang="en-US" sz="2200" dirty="0">
                <a:latin typeface="Century Gothic" pitchFamily="34" charset="0"/>
              </a:rPr>
              <a:t>established such as </a:t>
            </a:r>
            <a:r>
              <a:rPr lang="en-US" sz="2200" b="1" dirty="0">
                <a:latin typeface="Century Gothic" pitchFamily="34" charset="0"/>
              </a:rPr>
              <a:t>Ethiopian Human Rights Commission</a:t>
            </a:r>
            <a:r>
              <a:rPr lang="en-US" sz="2200" dirty="0">
                <a:latin typeface="Century Gothic" pitchFamily="34" charset="0"/>
              </a:rPr>
              <a:t> (EHRC) and the </a:t>
            </a:r>
            <a:r>
              <a:rPr lang="en-US" sz="2200" b="1" dirty="0">
                <a:latin typeface="Century Gothic" pitchFamily="34" charset="0"/>
              </a:rPr>
              <a:t>Ethiopian Institution of the Ombudsman</a:t>
            </a:r>
            <a:r>
              <a:rPr lang="en-US" sz="2200" dirty="0">
                <a:latin typeface="Century Gothic" pitchFamily="34" charset="0"/>
              </a:rPr>
              <a:t> (EIO), </a:t>
            </a:r>
            <a:r>
              <a:rPr lang="en-US" sz="2200" b="1" dirty="0">
                <a:latin typeface="Century Gothic" pitchFamily="34" charset="0"/>
              </a:rPr>
              <a:t>Federal and Regional Ethics and Anti-Corruption </a:t>
            </a:r>
            <a:r>
              <a:rPr lang="en-US" sz="2200" b="1" dirty="0" smtClean="0">
                <a:latin typeface="Century Gothic" pitchFamily="34" charset="0"/>
              </a:rPr>
              <a:t>Commissions</a:t>
            </a:r>
            <a:r>
              <a:rPr lang="en-US" sz="2200" dirty="0" smtClean="0">
                <a:latin typeface="Century Gothic" pitchFamily="34" charset="0"/>
              </a:rPr>
              <a:t>, </a:t>
            </a:r>
            <a:r>
              <a:rPr lang="en-US" sz="2200" b="1" dirty="0">
                <a:latin typeface="Century Gothic" pitchFamily="34" charset="0"/>
              </a:rPr>
              <a:t>the Chief Auditor’s Office </a:t>
            </a:r>
            <a:r>
              <a:rPr lang="en-US" sz="2200" dirty="0">
                <a:latin typeface="Century Gothic" pitchFamily="34" charset="0"/>
              </a:rPr>
              <a:t>and The </a:t>
            </a:r>
            <a:r>
              <a:rPr lang="en-US" sz="2200" b="1" dirty="0">
                <a:latin typeface="Century Gothic" pitchFamily="34" charset="0"/>
              </a:rPr>
              <a:t>National Election </a:t>
            </a:r>
            <a:r>
              <a:rPr lang="en-US" sz="2200" b="1" dirty="0" smtClean="0">
                <a:latin typeface="Century Gothic" pitchFamily="34" charset="0"/>
              </a:rPr>
              <a:t>Board </a:t>
            </a:r>
            <a:r>
              <a:rPr lang="en-US" sz="2200" dirty="0" smtClean="0">
                <a:latin typeface="Century Gothic" pitchFamily="34" charset="0"/>
              </a:rPr>
              <a:t>is </a:t>
            </a:r>
            <a:r>
              <a:rPr lang="en-US" sz="2200" dirty="0">
                <a:latin typeface="Century Gothic" pitchFamily="34" charset="0"/>
              </a:rPr>
              <a:t>designed to </a:t>
            </a:r>
            <a:r>
              <a:rPr lang="en-US" sz="2200" b="1" dirty="0">
                <a:latin typeface="Century Gothic" pitchFamily="34" charset="0"/>
              </a:rPr>
              <a:t>ensure respect, protection and promotion of human rights</a:t>
            </a:r>
            <a:r>
              <a:rPr lang="en-US" sz="2200" dirty="0">
                <a:latin typeface="Century Gothic" pitchFamily="34" charset="0"/>
              </a:rPr>
              <a:t>. </a:t>
            </a:r>
            <a:endParaRPr lang="en-US" sz="2200" dirty="0" smtClean="0">
              <a:latin typeface="Century Gothic" pitchFamily="34" charset="0"/>
            </a:endParaRPr>
          </a:p>
          <a:p>
            <a:pPr marL="0" indent="0" algn="ctr">
              <a:buNone/>
            </a:pPr>
            <a:r>
              <a:rPr lang="en-US" sz="4400" b="1" dirty="0" smtClean="0">
                <a:latin typeface="Blackadder ITC" pitchFamily="82" charset="0"/>
              </a:rPr>
              <a:t>The end</a:t>
            </a:r>
            <a:endParaRPr lang="en-US" sz="4400" b="1" dirty="0">
              <a:latin typeface="Blackadder ITC" pitchFamily="82" charset="0"/>
            </a:endParaRPr>
          </a:p>
        </p:txBody>
      </p:sp>
    </p:spTree>
    <p:extLst>
      <p:ext uri="{BB962C8B-B14F-4D97-AF65-F5344CB8AC3E}">
        <p14:creationId xmlns:p14="http://schemas.microsoft.com/office/powerpoint/2010/main" val="60378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411162"/>
          </a:xfrm>
        </p:spPr>
        <p:txBody>
          <a:bodyPr>
            <a:noAutofit/>
          </a:bodyPr>
          <a:lstStyle/>
          <a:p>
            <a:r>
              <a:rPr lang="en-US" sz="2400" b="1" dirty="0" smtClean="0">
                <a:latin typeface="Century Gothic" pitchFamily="34" charset="0"/>
              </a:rPr>
              <a:t>Continued…</a:t>
            </a:r>
            <a:endParaRPr lang="en-US" sz="2400" b="1" dirty="0">
              <a:latin typeface="Century Gothic" pitchFamily="34" charset="0"/>
            </a:endParaRPr>
          </a:p>
        </p:txBody>
      </p:sp>
      <p:sp>
        <p:nvSpPr>
          <p:cNvPr id="3" name="Content Placeholder 2"/>
          <p:cNvSpPr>
            <a:spLocks noGrp="1"/>
          </p:cNvSpPr>
          <p:nvPr>
            <p:ph idx="1"/>
          </p:nvPr>
        </p:nvSpPr>
        <p:spPr>
          <a:xfrm>
            <a:off x="228600" y="685800"/>
            <a:ext cx="8763000" cy="6019800"/>
          </a:xfrm>
        </p:spPr>
        <p:txBody>
          <a:bodyPr>
            <a:normAutofit lnSpcReduction="10000"/>
          </a:bodyPr>
          <a:lstStyle/>
          <a:p>
            <a:pPr>
              <a:buFont typeface="Wingdings" pitchFamily="2" charset="2"/>
              <a:buChar char="v"/>
            </a:pPr>
            <a:r>
              <a:rPr lang="en-US" sz="2200" b="1" dirty="0" smtClean="0">
                <a:solidFill>
                  <a:srgbClr val="C00000"/>
                </a:solidFill>
                <a:effectLst>
                  <a:outerShdw blurRad="38100" dist="38100" dir="2700000" algn="tl">
                    <a:srgbClr val="000000">
                      <a:alpha val="43137"/>
                    </a:srgbClr>
                  </a:outerShdw>
                </a:effectLst>
                <a:latin typeface="Century Gothic" pitchFamily="34" charset="0"/>
              </a:rPr>
              <a:t>Ways of exercising democracy </a:t>
            </a:r>
            <a:r>
              <a:rPr lang="en-US" sz="2200" dirty="0" smtClean="0">
                <a:latin typeface="Century Gothic" pitchFamily="34" charset="0"/>
              </a:rPr>
              <a:t>are:</a:t>
            </a:r>
          </a:p>
          <a:p>
            <a:pPr marL="457200" indent="-457200">
              <a:buFont typeface="+mj-lt"/>
              <a:buAutoNum type="arabicPeriod"/>
            </a:pPr>
            <a:r>
              <a:rPr lang="en-US" sz="2200" b="1" dirty="0" smtClean="0">
                <a:solidFill>
                  <a:srgbClr val="002060"/>
                </a:solidFill>
                <a:effectLst>
                  <a:outerShdw blurRad="38100" dist="38100" dir="2700000" algn="tl">
                    <a:srgbClr val="000000">
                      <a:alpha val="43137"/>
                    </a:srgbClr>
                  </a:outerShdw>
                </a:effectLst>
                <a:latin typeface="Century Gothic" pitchFamily="34" charset="0"/>
              </a:rPr>
              <a:t>Direct democracy (pure/classical democracy): </a:t>
            </a:r>
            <a:r>
              <a:rPr lang="en-US" sz="2200" dirty="0" smtClean="0">
                <a:latin typeface="Century Gothic" pitchFamily="34" charset="0"/>
              </a:rPr>
              <a:t>implies a </a:t>
            </a:r>
            <a:r>
              <a:rPr lang="en-US" sz="2200" b="1" dirty="0" smtClean="0">
                <a:latin typeface="Century Gothic" pitchFamily="34" charset="0"/>
              </a:rPr>
              <a:t>form of government in which the right to make political decisions is exercised directly by the whole body of citizens acting under procedures of majority rule</a:t>
            </a:r>
            <a:r>
              <a:rPr lang="en-US" sz="2200" dirty="0" smtClean="0">
                <a:latin typeface="Century Gothic" pitchFamily="34" charset="0"/>
              </a:rPr>
              <a:t>.</a:t>
            </a:r>
          </a:p>
          <a:p>
            <a:pPr>
              <a:buFont typeface="Wingdings" pitchFamily="2" charset="2"/>
              <a:buChar char="v"/>
            </a:pPr>
            <a:r>
              <a:rPr lang="en-US" sz="2200" dirty="0" smtClean="0">
                <a:latin typeface="Century Gothic" pitchFamily="34" charset="0"/>
              </a:rPr>
              <a:t>in modern times direct democracy is applied in </a:t>
            </a:r>
            <a:r>
              <a:rPr lang="en-US" sz="2200" b="1" dirty="0" smtClean="0">
                <a:solidFill>
                  <a:schemeClr val="accent1">
                    <a:lumMod val="75000"/>
                  </a:schemeClr>
                </a:solidFill>
                <a:effectLst>
                  <a:outerShdw blurRad="38100" dist="38100" dir="2700000" algn="tl">
                    <a:srgbClr val="000000">
                      <a:alpha val="43137"/>
                    </a:srgbClr>
                  </a:outerShdw>
                </a:effectLst>
                <a:latin typeface="Century Gothic" pitchFamily="34" charset="0"/>
              </a:rPr>
              <a:t>referendum</a:t>
            </a:r>
            <a:r>
              <a:rPr lang="en-US" sz="2200" b="1" dirty="0" smtClean="0">
                <a:latin typeface="Century Gothic" pitchFamily="34" charset="0"/>
              </a:rPr>
              <a:t>, </a:t>
            </a:r>
            <a:r>
              <a:rPr lang="en-US" sz="2200" b="1" dirty="0" smtClean="0">
                <a:solidFill>
                  <a:schemeClr val="accent2">
                    <a:lumMod val="75000"/>
                  </a:schemeClr>
                </a:solidFill>
                <a:effectLst>
                  <a:outerShdw blurRad="38100" dist="38100" dir="2700000" algn="tl">
                    <a:srgbClr val="000000">
                      <a:alpha val="43137"/>
                    </a:srgbClr>
                  </a:outerShdw>
                </a:effectLst>
                <a:latin typeface="Century Gothic" pitchFamily="34" charset="0"/>
              </a:rPr>
              <a:t>recall</a:t>
            </a:r>
            <a:r>
              <a:rPr lang="en-US" sz="2200" b="1" dirty="0" smtClean="0">
                <a:latin typeface="Century Gothic" pitchFamily="34" charset="0"/>
              </a:rPr>
              <a:t>, </a:t>
            </a:r>
            <a:r>
              <a:rPr lang="en-US" sz="2200" b="1" dirty="0" smtClean="0">
                <a:solidFill>
                  <a:srgbClr val="FF0000"/>
                </a:solidFill>
                <a:effectLst>
                  <a:outerShdw blurRad="38100" dist="38100" dir="2700000" algn="tl">
                    <a:srgbClr val="000000">
                      <a:alpha val="43137"/>
                    </a:srgbClr>
                  </a:outerShdw>
                </a:effectLst>
                <a:latin typeface="Century Gothic" pitchFamily="34" charset="0"/>
              </a:rPr>
              <a:t>initiative</a:t>
            </a:r>
            <a:r>
              <a:rPr lang="en-US" sz="2200" b="1" dirty="0" smtClean="0">
                <a:latin typeface="Century Gothic" pitchFamily="34" charset="0"/>
              </a:rPr>
              <a:t> and </a:t>
            </a:r>
            <a:r>
              <a:rPr lang="en-US" sz="2200" b="1" dirty="0" smtClean="0">
                <a:solidFill>
                  <a:schemeClr val="accent5">
                    <a:lumMod val="75000"/>
                  </a:schemeClr>
                </a:solidFill>
                <a:effectLst>
                  <a:outerShdw blurRad="38100" dist="38100" dir="2700000" algn="tl">
                    <a:srgbClr val="000000">
                      <a:alpha val="43137"/>
                    </a:srgbClr>
                  </a:outerShdw>
                </a:effectLst>
                <a:latin typeface="Century Gothic" pitchFamily="34" charset="0"/>
              </a:rPr>
              <a:t>plebiscite</a:t>
            </a:r>
            <a:r>
              <a:rPr lang="en-US" sz="2200" dirty="0" smtClean="0">
                <a:latin typeface="Century Gothic" pitchFamily="34" charset="0"/>
              </a:rPr>
              <a:t>.</a:t>
            </a:r>
          </a:p>
          <a:p>
            <a:pPr marL="457200" indent="-457200">
              <a:buFont typeface="+mj-lt"/>
              <a:buAutoNum type="arabicPeriod" startAt="2"/>
            </a:pPr>
            <a:r>
              <a:rPr lang="en-US" sz="2200" b="1" dirty="0" smtClean="0">
                <a:solidFill>
                  <a:srgbClr val="7030A0"/>
                </a:solidFill>
                <a:effectLst>
                  <a:outerShdw blurRad="38100" dist="38100" dir="2700000" algn="tl">
                    <a:srgbClr val="000000">
                      <a:alpha val="43137"/>
                    </a:srgbClr>
                  </a:outerShdw>
                </a:effectLst>
                <a:latin typeface="Century Gothic" pitchFamily="34" charset="0"/>
              </a:rPr>
              <a:t>Indirect democracy</a:t>
            </a:r>
            <a:r>
              <a:rPr lang="en-US" sz="2200" dirty="0" smtClean="0">
                <a:latin typeface="Century Gothic" pitchFamily="34" charset="0"/>
              </a:rPr>
              <a:t>: </a:t>
            </a:r>
            <a:r>
              <a:rPr lang="en-US" sz="2200" b="1" dirty="0" smtClean="0">
                <a:latin typeface="Century Gothic" pitchFamily="34" charset="0"/>
              </a:rPr>
              <a:t>a form of government in which citizens exercise their rights and freedoms and discharge their obligations not in person but through representatives chosen by themselve</a:t>
            </a:r>
            <a:r>
              <a:rPr lang="en-US" sz="2200" dirty="0" smtClean="0">
                <a:latin typeface="Century Gothic" pitchFamily="34" charset="0"/>
              </a:rPr>
              <a:t>s.</a:t>
            </a:r>
          </a:p>
          <a:p>
            <a:pPr>
              <a:buFont typeface="Wingdings" pitchFamily="2" charset="2"/>
              <a:buChar char="v"/>
            </a:pPr>
            <a:r>
              <a:rPr lang="en-US" sz="2200" dirty="0" smtClean="0">
                <a:latin typeface="Century Gothic" pitchFamily="34" charset="0"/>
              </a:rPr>
              <a:t>for </a:t>
            </a:r>
            <a:r>
              <a:rPr lang="en-US" sz="2200" b="1" dirty="0" smtClean="0">
                <a:latin typeface="Century Gothic" pitchFamily="34" charset="0"/>
              </a:rPr>
              <a:t>democracy to flourish</a:t>
            </a:r>
            <a:r>
              <a:rPr lang="en-US" sz="2200" dirty="0" smtClean="0">
                <a:latin typeface="Century Gothic" pitchFamily="34" charset="0"/>
              </a:rPr>
              <a:t>, specific </a:t>
            </a:r>
            <a:r>
              <a:rPr lang="en-US" sz="2200" b="1" dirty="0" smtClean="0">
                <a:latin typeface="Century Gothic" pitchFamily="34" charset="0"/>
              </a:rPr>
              <a:t>procedural norms </a:t>
            </a:r>
            <a:r>
              <a:rPr lang="en-US" sz="2200" dirty="0" smtClean="0">
                <a:latin typeface="Century Gothic" pitchFamily="34" charset="0"/>
              </a:rPr>
              <a:t>must be charted (</a:t>
            </a:r>
            <a:r>
              <a:rPr lang="en-US" sz="2200" b="1" dirty="0" smtClean="0">
                <a:latin typeface="Century Gothic" pitchFamily="34" charset="0"/>
              </a:rPr>
              <a:t>procedural democracy</a:t>
            </a:r>
            <a:r>
              <a:rPr lang="en-US" sz="2200" dirty="0" smtClean="0">
                <a:latin typeface="Century Gothic" pitchFamily="34" charset="0"/>
              </a:rPr>
              <a:t>) and </a:t>
            </a:r>
            <a:r>
              <a:rPr lang="en-US" sz="2200" b="1" dirty="0" smtClean="0">
                <a:solidFill>
                  <a:srgbClr val="002060"/>
                </a:solidFill>
                <a:effectLst>
                  <a:outerShdw blurRad="38100" dist="38100" dir="2700000" algn="tl">
                    <a:srgbClr val="000000">
                      <a:alpha val="43137"/>
                    </a:srgbClr>
                  </a:outerShdw>
                </a:effectLst>
                <a:latin typeface="Century Gothic" pitchFamily="34" charset="0"/>
              </a:rPr>
              <a:t>fundamental rights and freedoms of citizens must be respected</a:t>
            </a:r>
            <a:r>
              <a:rPr lang="en-US" sz="2200" dirty="0" smtClean="0">
                <a:latin typeface="Century Gothic" pitchFamily="34" charset="0"/>
              </a:rPr>
              <a:t> (</a:t>
            </a:r>
            <a:r>
              <a:rPr lang="en-US" sz="2200" b="1" dirty="0" smtClean="0">
                <a:latin typeface="Century Gothic" pitchFamily="34" charset="0"/>
              </a:rPr>
              <a:t>substantive democracy</a:t>
            </a:r>
            <a:r>
              <a:rPr lang="en-US" sz="2200" dirty="0" smtClean="0">
                <a:latin typeface="Century Gothic" pitchFamily="34" charset="0"/>
              </a:rPr>
              <a:t>). </a:t>
            </a:r>
          </a:p>
          <a:p>
            <a:pPr>
              <a:buFont typeface="Wingdings" pitchFamily="2" charset="2"/>
              <a:buChar char="v"/>
            </a:pPr>
            <a:r>
              <a:rPr lang="en-US" sz="2200" dirty="0" smtClean="0">
                <a:latin typeface="Century Gothic" pitchFamily="34" charset="0"/>
              </a:rPr>
              <a:t>The overall concept of modern democracy </a:t>
            </a:r>
            <a:r>
              <a:rPr lang="en-US" sz="2200" b="1" dirty="0" smtClean="0">
                <a:latin typeface="Century Gothic" pitchFamily="34" charset="0"/>
              </a:rPr>
              <a:t>constitutes three key portions:</a:t>
            </a:r>
            <a:r>
              <a:rPr lang="en-US" sz="2200" dirty="0" smtClean="0">
                <a:latin typeface="Century Gothic" pitchFamily="34" charset="0"/>
              </a:rPr>
              <a:t> </a:t>
            </a:r>
            <a:r>
              <a:rPr lang="en-US" sz="2200" b="1" dirty="0" smtClean="0">
                <a:latin typeface="Century Gothic" pitchFamily="34" charset="0"/>
              </a:rPr>
              <a:t>democracy</a:t>
            </a:r>
            <a:r>
              <a:rPr lang="en-US" sz="2200" dirty="0" smtClean="0">
                <a:latin typeface="Century Gothic" pitchFamily="34" charset="0"/>
              </a:rPr>
              <a:t>, </a:t>
            </a:r>
            <a:r>
              <a:rPr lang="en-US" sz="2200" b="1" dirty="0" smtClean="0">
                <a:latin typeface="Century Gothic" pitchFamily="34" charset="0"/>
              </a:rPr>
              <a:t>constitutionalism</a:t>
            </a:r>
            <a:r>
              <a:rPr lang="en-US" sz="2200" dirty="0" smtClean="0">
                <a:latin typeface="Century Gothic" pitchFamily="34" charset="0"/>
              </a:rPr>
              <a:t>, and </a:t>
            </a:r>
            <a:r>
              <a:rPr lang="en-US" sz="2200" b="1" dirty="0" smtClean="0">
                <a:latin typeface="Century Gothic" pitchFamily="34" charset="0"/>
              </a:rPr>
              <a:t>respect for human rights</a:t>
            </a:r>
            <a:r>
              <a:rPr lang="en-US" sz="2200" dirty="0" smtClean="0">
                <a:latin typeface="Century Gothic" pitchFamily="34" charset="0"/>
              </a:rPr>
              <a:t>.</a:t>
            </a:r>
            <a:endParaRPr lang="en-US" sz="2200" dirty="0">
              <a:latin typeface="Century Gothic" pitchFamily="34" charset="0"/>
            </a:endParaRPr>
          </a:p>
        </p:txBody>
      </p:sp>
    </p:spTree>
    <p:extLst>
      <p:ext uri="{BB962C8B-B14F-4D97-AF65-F5344CB8AC3E}">
        <p14:creationId xmlns:p14="http://schemas.microsoft.com/office/powerpoint/2010/main" val="173800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411162"/>
          </a:xfrm>
        </p:spPr>
        <p:txBody>
          <a:bodyPr>
            <a:noAutofit/>
          </a:bodyPr>
          <a:lstStyle/>
          <a:p>
            <a:r>
              <a:rPr lang="en-US" sz="2400" b="1" dirty="0" smtClean="0">
                <a:latin typeface="Century Gothic" pitchFamily="34" charset="0"/>
              </a:rPr>
              <a:t>Continued…</a:t>
            </a:r>
            <a:endParaRPr lang="en-US" sz="2400" b="1" dirty="0">
              <a:latin typeface="Century Gothic" pitchFamily="34" charset="0"/>
            </a:endParaRPr>
          </a:p>
        </p:txBody>
      </p:sp>
      <p:sp>
        <p:nvSpPr>
          <p:cNvPr id="3" name="Content Placeholder 2"/>
          <p:cNvSpPr>
            <a:spLocks noGrp="1"/>
          </p:cNvSpPr>
          <p:nvPr>
            <p:ph idx="1"/>
          </p:nvPr>
        </p:nvSpPr>
        <p:spPr>
          <a:xfrm>
            <a:off x="152400" y="609600"/>
            <a:ext cx="8839200" cy="6096000"/>
          </a:xfrm>
        </p:spPr>
        <p:txBody>
          <a:bodyPr>
            <a:normAutofit lnSpcReduction="10000"/>
          </a:bodyPr>
          <a:lstStyle/>
          <a:p>
            <a:pPr>
              <a:buFont typeface="Wingdings" pitchFamily="2" charset="2"/>
              <a:buChar char="v"/>
            </a:pPr>
            <a:r>
              <a:rPr lang="en-US" sz="2200" dirty="0" smtClean="0">
                <a:latin typeface="Century Gothic" pitchFamily="34" charset="0"/>
              </a:rPr>
              <a:t>In order to </a:t>
            </a:r>
            <a:r>
              <a:rPr lang="en-US" sz="2200" b="1" dirty="0" smtClean="0">
                <a:latin typeface="Century Gothic" pitchFamily="34" charset="0"/>
              </a:rPr>
              <a:t>exist democracy there must be</a:t>
            </a:r>
            <a:r>
              <a:rPr lang="en-US" sz="2200" dirty="0" smtClean="0">
                <a:latin typeface="Century Gothic" pitchFamily="34" charset="0"/>
              </a:rPr>
              <a:t>:</a:t>
            </a:r>
          </a:p>
          <a:p>
            <a:pPr marL="457200" indent="-457200">
              <a:buFont typeface="+mj-lt"/>
              <a:buAutoNum type="arabicPeriod"/>
            </a:pPr>
            <a:r>
              <a:rPr lang="en-US" sz="2200" dirty="0" smtClean="0">
                <a:solidFill>
                  <a:srgbClr val="C00000"/>
                </a:solidFill>
                <a:effectLst>
                  <a:outerShdw blurRad="38100" dist="38100" dir="2700000" algn="tl">
                    <a:srgbClr val="000000">
                      <a:alpha val="43137"/>
                    </a:srgbClr>
                  </a:outerShdw>
                </a:effectLst>
                <a:latin typeface="Century Gothic" pitchFamily="34" charset="0"/>
              </a:rPr>
              <a:t>Control over government decisions about policy is constitutionally vested in elected officials</a:t>
            </a:r>
            <a:r>
              <a:rPr lang="en-US" sz="2200" dirty="0" smtClean="0">
                <a:latin typeface="Century Gothic" pitchFamily="34" charset="0"/>
              </a:rPr>
              <a:t>.</a:t>
            </a:r>
          </a:p>
          <a:p>
            <a:pPr marL="457200" indent="-457200">
              <a:buFont typeface="+mj-lt"/>
              <a:buAutoNum type="arabicPeriod"/>
            </a:pPr>
            <a:r>
              <a:rPr lang="en-US" sz="2200" dirty="0" smtClean="0">
                <a:solidFill>
                  <a:schemeClr val="tx2">
                    <a:lumMod val="60000"/>
                    <a:lumOff val="40000"/>
                  </a:schemeClr>
                </a:solidFill>
                <a:effectLst>
                  <a:outerShdw blurRad="38100" dist="38100" dir="2700000" algn="tl">
                    <a:srgbClr val="000000">
                      <a:alpha val="43137"/>
                    </a:srgbClr>
                  </a:outerShdw>
                </a:effectLst>
                <a:latin typeface="Century Gothic" pitchFamily="34" charset="0"/>
              </a:rPr>
              <a:t>Elected officials are chosen in frequent and fairly conducted elections in which coercion is comparatively uncommon.</a:t>
            </a:r>
          </a:p>
          <a:p>
            <a:pPr marL="457200" indent="-457200">
              <a:buFont typeface="+mj-lt"/>
              <a:buAutoNum type="arabicPeriod"/>
            </a:pPr>
            <a:r>
              <a:rPr lang="en-US" sz="2200" dirty="0" smtClean="0">
                <a:solidFill>
                  <a:srgbClr val="7030A0"/>
                </a:solidFill>
                <a:effectLst>
                  <a:outerShdw blurRad="38100" dist="38100" dir="2700000" algn="tl">
                    <a:srgbClr val="000000">
                      <a:alpha val="43137"/>
                    </a:srgbClr>
                  </a:outerShdw>
                </a:effectLst>
                <a:latin typeface="Century Gothic" pitchFamily="34" charset="0"/>
              </a:rPr>
              <a:t>Practically all adults have the right to vote in the election of officials</a:t>
            </a:r>
            <a:r>
              <a:rPr lang="en-US" sz="2200" dirty="0" smtClean="0">
                <a:latin typeface="Century Gothic" pitchFamily="34" charset="0"/>
              </a:rPr>
              <a:t>. </a:t>
            </a:r>
          </a:p>
          <a:p>
            <a:pPr marL="457200" indent="-457200">
              <a:buFont typeface="+mj-lt"/>
              <a:buAutoNum type="arabicPeriod"/>
            </a:pPr>
            <a:r>
              <a:rPr lang="en-US" sz="2200" dirty="0" smtClean="0">
                <a:solidFill>
                  <a:srgbClr val="92D050"/>
                </a:solidFill>
                <a:effectLst>
                  <a:outerShdw blurRad="38100" dist="38100" dir="2700000" algn="tl">
                    <a:srgbClr val="000000">
                      <a:alpha val="43137"/>
                    </a:srgbClr>
                  </a:outerShdw>
                </a:effectLst>
                <a:latin typeface="Century Gothic" pitchFamily="34" charset="0"/>
              </a:rPr>
              <a:t>Practically all adults have the right to run for elective offices</a:t>
            </a:r>
            <a:r>
              <a:rPr lang="en-US" sz="2200" dirty="0" smtClean="0">
                <a:latin typeface="Century Gothic" pitchFamily="34" charset="0"/>
              </a:rPr>
              <a:t>.</a:t>
            </a:r>
          </a:p>
          <a:p>
            <a:pPr marL="457200" indent="-457200">
              <a:buFont typeface="+mj-lt"/>
              <a:buAutoNum type="arabicPeriod"/>
            </a:pPr>
            <a:r>
              <a:rPr lang="en-US" sz="2200" dirty="0" smtClean="0">
                <a:solidFill>
                  <a:schemeClr val="accent2"/>
                </a:solidFill>
                <a:effectLst>
                  <a:outerShdw blurRad="38100" dist="38100" dir="2700000" algn="tl">
                    <a:srgbClr val="000000">
                      <a:alpha val="43137"/>
                    </a:srgbClr>
                  </a:outerShdw>
                </a:effectLst>
                <a:latin typeface="Century Gothic" pitchFamily="34" charset="0"/>
              </a:rPr>
              <a:t>Citizens have a right to express themselves without the danger of severe punishment on political matters broadly defined</a:t>
            </a:r>
            <a:r>
              <a:rPr lang="en-US" sz="2200" dirty="0" smtClean="0">
                <a:latin typeface="Century Gothic" pitchFamily="34" charset="0"/>
              </a:rPr>
              <a:t>.</a:t>
            </a:r>
          </a:p>
          <a:p>
            <a:pPr marL="457200" indent="-457200">
              <a:buFont typeface="+mj-lt"/>
              <a:buAutoNum type="arabicPeriod"/>
            </a:pPr>
            <a:r>
              <a:rPr lang="en-US" sz="2200" dirty="0" smtClean="0">
                <a:solidFill>
                  <a:srgbClr val="FF0000"/>
                </a:solidFill>
                <a:effectLst>
                  <a:outerShdw blurRad="38100" dist="38100" dir="2700000" algn="tl">
                    <a:srgbClr val="000000">
                      <a:alpha val="43137"/>
                    </a:srgbClr>
                  </a:outerShdw>
                </a:effectLst>
                <a:latin typeface="Century Gothic" pitchFamily="34" charset="0"/>
              </a:rPr>
              <a:t>Citizens have a right to seek out alternative sources of information. Moreover, alternative sources of information exist and are protected by law</a:t>
            </a:r>
            <a:r>
              <a:rPr lang="en-US" sz="2200" dirty="0" smtClean="0">
                <a:latin typeface="Century Gothic" pitchFamily="34" charset="0"/>
              </a:rPr>
              <a:t>.</a:t>
            </a:r>
          </a:p>
          <a:p>
            <a:pPr marL="457200" indent="-457200">
              <a:buFont typeface="+mj-lt"/>
              <a:buAutoNum type="arabicPeriod"/>
            </a:pPr>
            <a:r>
              <a:rPr lang="en-US" sz="2200" b="1" dirty="0" smtClean="0">
                <a:effectLst>
                  <a:outerShdw blurRad="38100" dist="38100" dir="2700000" algn="tl">
                    <a:srgbClr val="000000">
                      <a:alpha val="43137"/>
                    </a:srgbClr>
                  </a:outerShdw>
                </a:effectLst>
                <a:latin typeface="Century Gothic" pitchFamily="34" charset="0"/>
              </a:rPr>
              <a:t>Citizens also have the right to form relatively independent associations or organizations, including independent political parties and interest groups</a:t>
            </a:r>
            <a:r>
              <a:rPr lang="en-US" sz="2200" dirty="0" smtClean="0">
                <a:latin typeface="Century Gothic" pitchFamily="34" charset="0"/>
              </a:rPr>
              <a:t>. </a:t>
            </a:r>
          </a:p>
          <a:p>
            <a:pPr marL="457200" indent="-457200">
              <a:buFont typeface="+mj-lt"/>
              <a:buAutoNum type="arabicPeriod"/>
            </a:pPr>
            <a:endParaRPr lang="en-US" sz="2200" dirty="0">
              <a:latin typeface="Century Gothic" pitchFamily="34" charset="0"/>
            </a:endParaRPr>
          </a:p>
        </p:txBody>
      </p:sp>
    </p:spTree>
    <p:extLst>
      <p:ext uri="{BB962C8B-B14F-4D97-AF65-F5344CB8AC3E}">
        <p14:creationId xmlns:p14="http://schemas.microsoft.com/office/powerpoint/2010/main" val="388843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381000"/>
          </a:xfrm>
        </p:spPr>
        <p:txBody>
          <a:bodyPr>
            <a:noAutofit/>
          </a:bodyPr>
          <a:lstStyle/>
          <a:p>
            <a:r>
              <a:rPr lang="en-US" sz="2400" b="1" dirty="0" smtClean="0">
                <a:solidFill>
                  <a:srgbClr val="FF0000"/>
                </a:solidFill>
                <a:effectLst>
                  <a:outerShdw blurRad="38100" dist="38100" dir="2700000" algn="tl">
                    <a:srgbClr val="000000">
                      <a:alpha val="43137"/>
                    </a:srgbClr>
                  </a:outerShdw>
                </a:effectLst>
                <a:latin typeface="Century Gothic" pitchFamily="34" charset="0"/>
              </a:rPr>
              <a:t>5.6.2.	Values and Principles of Democracy </a:t>
            </a:r>
            <a:endParaRPr lang="en-US" sz="2400" b="1" dirty="0">
              <a:solidFill>
                <a:srgbClr val="FF0000"/>
              </a:solidFill>
              <a:effectLst>
                <a:outerShdw blurRad="38100" dist="38100" dir="2700000" algn="tl">
                  <a:srgbClr val="000000">
                    <a:alpha val="43137"/>
                  </a:srgbClr>
                </a:outerShdw>
              </a:effectLst>
              <a:latin typeface="Century Gothic" pitchFamily="34" charset="0"/>
            </a:endParaRPr>
          </a:p>
        </p:txBody>
      </p:sp>
      <p:sp>
        <p:nvSpPr>
          <p:cNvPr id="3" name="Content Placeholder 2"/>
          <p:cNvSpPr>
            <a:spLocks noGrp="1"/>
          </p:cNvSpPr>
          <p:nvPr>
            <p:ph idx="1"/>
          </p:nvPr>
        </p:nvSpPr>
        <p:spPr>
          <a:xfrm>
            <a:off x="152400" y="533400"/>
            <a:ext cx="8915400" cy="6172200"/>
          </a:xfrm>
        </p:spPr>
        <p:txBody>
          <a:bodyPr>
            <a:noAutofit/>
          </a:bodyPr>
          <a:lstStyle/>
          <a:p>
            <a:pPr>
              <a:buFont typeface="Wingdings" pitchFamily="2" charset="2"/>
              <a:buChar char="v"/>
            </a:pPr>
            <a:r>
              <a:rPr lang="en-US" sz="2000" b="1" dirty="0" smtClean="0">
                <a:solidFill>
                  <a:schemeClr val="bg1">
                    <a:lumMod val="75000"/>
                  </a:schemeClr>
                </a:solidFill>
                <a:effectLst>
                  <a:outerShdw blurRad="38100" dist="38100" dir="2700000" algn="tl">
                    <a:srgbClr val="000000">
                      <a:alpha val="43137"/>
                    </a:srgbClr>
                  </a:outerShdw>
                </a:effectLst>
                <a:latin typeface="Century Gothic" pitchFamily="34" charset="0"/>
              </a:rPr>
              <a:t>The respect of fundamental freedom and fundamental rights</a:t>
            </a:r>
            <a:r>
              <a:rPr lang="en-US" sz="2000" b="1" dirty="0" smtClean="0">
                <a:latin typeface="Century Gothic" pitchFamily="34" charset="0"/>
              </a:rPr>
              <a:t>, </a:t>
            </a:r>
            <a:r>
              <a:rPr lang="en-US" sz="2000" b="1" dirty="0" smtClean="0">
                <a:solidFill>
                  <a:schemeClr val="accent2">
                    <a:lumMod val="75000"/>
                  </a:schemeClr>
                </a:solidFill>
                <a:effectLst>
                  <a:outerShdw blurRad="38100" dist="38100" dir="2700000" algn="tl">
                    <a:srgbClr val="000000">
                      <a:alpha val="43137"/>
                    </a:srgbClr>
                  </a:outerShdw>
                </a:effectLst>
                <a:latin typeface="Century Gothic" pitchFamily="34" charset="0"/>
              </a:rPr>
              <a:t>elections</a:t>
            </a:r>
            <a:r>
              <a:rPr lang="en-US" sz="2000" b="1" dirty="0" smtClean="0">
                <a:latin typeface="Century Gothic" pitchFamily="34" charset="0"/>
              </a:rPr>
              <a:t>, </a:t>
            </a:r>
            <a:r>
              <a:rPr lang="en-US" sz="2000" b="1" dirty="0" smtClean="0">
                <a:solidFill>
                  <a:schemeClr val="accent6">
                    <a:lumMod val="75000"/>
                  </a:schemeClr>
                </a:solidFill>
                <a:effectLst>
                  <a:outerShdw blurRad="38100" dist="38100" dir="2700000" algn="tl">
                    <a:srgbClr val="000000">
                      <a:alpha val="43137"/>
                    </a:srgbClr>
                  </a:outerShdw>
                </a:effectLst>
                <a:latin typeface="Century Gothic" pitchFamily="34" charset="0"/>
              </a:rPr>
              <a:t>citizen’s participation</a:t>
            </a:r>
            <a:r>
              <a:rPr lang="en-US" sz="2000" b="1" dirty="0" smtClean="0">
                <a:latin typeface="Century Gothic" pitchFamily="34" charset="0"/>
              </a:rPr>
              <a:t>, equality, </a:t>
            </a:r>
            <a:r>
              <a:rPr lang="en-US" sz="2000" b="1" dirty="0" smtClean="0">
                <a:solidFill>
                  <a:schemeClr val="accent5">
                    <a:lumMod val="60000"/>
                    <a:lumOff val="40000"/>
                  </a:schemeClr>
                </a:solidFill>
                <a:effectLst>
                  <a:outerShdw blurRad="38100" dist="38100" dir="2700000" algn="tl">
                    <a:srgbClr val="000000">
                      <a:alpha val="43137"/>
                    </a:srgbClr>
                  </a:outerShdw>
                </a:effectLst>
                <a:latin typeface="Century Gothic" pitchFamily="34" charset="0"/>
              </a:rPr>
              <a:t>rule of law</a:t>
            </a:r>
            <a:r>
              <a:rPr lang="en-US" sz="2000" b="1" dirty="0" smtClean="0">
                <a:latin typeface="Century Gothic" pitchFamily="34" charset="0"/>
              </a:rPr>
              <a:t>, </a:t>
            </a:r>
            <a:r>
              <a:rPr lang="en-US" sz="20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separation of powers</a:t>
            </a:r>
            <a:r>
              <a:rPr lang="en-US" sz="2000" b="1" dirty="0" smtClean="0">
                <a:latin typeface="Century Gothic" pitchFamily="34" charset="0"/>
              </a:rPr>
              <a:t>, </a:t>
            </a:r>
            <a:r>
              <a:rPr lang="en-US" sz="2000" b="1" dirty="0" smtClean="0">
                <a:solidFill>
                  <a:schemeClr val="accent6"/>
                </a:solidFill>
                <a:effectLst>
                  <a:outerShdw blurRad="38100" dist="38100" dir="2700000" algn="tl">
                    <a:srgbClr val="000000">
                      <a:alpha val="43137"/>
                    </a:srgbClr>
                  </a:outerShdw>
                </a:effectLst>
                <a:latin typeface="Century Gothic" pitchFamily="34" charset="0"/>
              </a:rPr>
              <a:t>democratic pluralism</a:t>
            </a:r>
            <a:r>
              <a:rPr lang="en-US" sz="2000" b="1" dirty="0" smtClean="0">
                <a:latin typeface="Century Gothic" pitchFamily="34" charset="0"/>
              </a:rPr>
              <a:t>, and </a:t>
            </a:r>
            <a:r>
              <a:rPr lang="en-US" sz="2000" b="1" dirty="0" smtClean="0">
                <a:solidFill>
                  <a:srgbClr val="00B050"/>
                </a:solidFill>
                <a:effectLst>
                  <a:outerShdw blurRad="38100" dist="38100" dir="2700000" algn="tl">
                    <a:srgbClr val="000000">
                      <a:alpha val="43137"/>
                    </a:srgbClr>
                  </a:outerShdw>
                </a:effectLst>
                <a:latin typeface="Century Gothic" pitchFamily="34" charset="0"/>
              </a:rPr>
              <a:t>multi-party political system</a:t>
            </a:r>
            <a:r>
              <a:rPr lang="en-US" sz="2000" dirty="0" smtClean="0">
                <a:solidFill>
                  <a:srgbClr val="00B050"/>
                </a:solidFill>
                <a:effectLst>
                  <a:outerShdw blurRad="38100" dist="38100" dir="2700000" algn="tl">
                    <a:srgbClr val="000000">
                      <a:alpha val="43137"/>
                    </a:srgbClr>
                  </a:outerShdw>
                </a:effectLst>
                <a:latin typeface="Century Gothic" pitchFamily="34" charset="0"/>
              </a:rPr>
              <a:t> </a:t>
            </a:r>
            <a:r>
              <a:rPr lang="en-US" sz="2000" dirty="0" smtClean="0">
                <a:latin typeface="Century Gothic" pitchFamily="34" charset="0"/>
              </a:rPr>
              <a:t>are among </a:t>
            </a:r>
            <a:r>
              <a:rPr lang="en-US" sz="2000" b="1" dirty="0" smtClean="0">
                <a:latin typeface="Century Gothic" pitchFamily="34" charset="0"/>
              </a:rPr>
              <a:t>key elements</a:t>
            </a:r>
            <a:r>
              <a:rPr lang="en-US" sz="2000" dirty="0" smtClean="0">
                <a:latin typeface="Century Gothic" pitchFamily="34" charset="0"/>
              </a:rPr>
              <a:t> or sometimes called </a:t>
            </a:r>
            <a:r>
              <a:rPr lang="en-US" sz="2000" b="1" dirty="0" smtClean="0">
                <a:latin typeface="Century Gothic" pitchFamily="34" charset="0"/>
              </a:rPr>
              <a:t>fundamental principles of democracy</a:t>
            </a:r>
            <a:r>
              <a:rPr lang="en-US" sz="2000" dirty="0" smtClean="0">
                <a:latin typeface="Century Gothic" pitchFamily="34" charset="0"/>
              </a:rPr>
              <a:t>.</a:t>
            </a:r>
          </a:p>
          <a:p>
            <a:pPr>
              <a:buFont typeface="Wingdings" pitchFamily="2" charset="2"/>
              <a:buChar char="v"/>
            </a:pPr>
            <a:r>
              <a:rPr lang="en-US" sz="2000" dirty="0" smtClean="0">
                <a:latin typeface="Century Gothic" pitchFamily="34" charset="0"/>
              </a:rPr>
              <a:t>There are </a:t>
            </a:r>
            <a:r>
              <a:rPr lang="en-US" sz="2000" b="1" dirty="0" smtClean="0">
                <a:latin typeface="Century Gothic" pitchFamily="34" charset="0"/>
              </a:rPr>
              <a:t>three </a:t>
            </a:r>
            <a:r>
              <a:rPr lang="en-US" sz="2400" b="1" dirty="0" smtClean="0">
                <a:solidFill>
                  <a:srgbClr val="FF0000"/>
                </a:solidFill>
                <a:latin typeface="Century Gothic" pitchFamily="34" charset="0"/>
              </a:rPr>
              <a:t>CORE VALUES </a:t>
            </a:r>
            <a:r>
              <a:rPr lang="en-US" sz="2000" b="1" dirty="0" smtClean="0">
                <a:latin typeface="Century Gothic" pitchFamily="34" charset="0"/>
              </a:rPr>
              <a:t>in concept of democracy</a:t>
            </a:r>
            <a:r>
              <a:rPr lang="en-US" sz="2000" dirty="0" smtClean="0">
                <a:latin typeface="Century Gothic" pitchFamily="34" charset="0"/>
              </a:rPr>
              <a:t>: </a:t>
            </a:r>
          </a:p>
          <a:p>
            <a:pPr marL="457200" indent="-457200">
              <a:buFont typeface="+mj-lt"/>
              <a:buAutoNum type="arabicPeriod"/>
            </a:pPr>
            <a:r>
              <a:rPr lang="en-US" sz="2000" b="1" dirty="0" smtClean="0">
                <a:latin typeface="Century Gothic" pitchFamily="34" charset="0"/>
              </a:rPr>
              <a:t>Liberty</a:t>
            </a:r>
            <a:r>
              <a:rPr lang="en-US" sz="2000" dirty="0" smtClean="0">
                <a:latin typeface="Century Gothic" pitchFamily="34" charset="0"/>
              </a:rPr>
              <a:t>: This value includes </a:t>
            </a:r>
            <a:r>
              <a:rPr lang="en-US" sz="2000" b="1" dirty="0" smtClean="0">
                <a:latin typeface="Century Gothic" pitchFamily="34" charset="0"/>
              </a:rPr>
              <a:t>personal freedom, political freedom &amp;economic freedom.</a:t>
            </a:r>
          </a:p>
          <a:p>
            <a:pPr marL="457200" indent="-457200">
              <a:buFont typeface="+mj-lt"/>
              <a:buAutoNum type="arabicPeriod"/>
            </a:pPr>
            <a:r>
              <a:rPr lang="en-US" sz="2000" b="1" dirty="0" smtClean="0">
                <a:latin typeface="Century Gothic" pitchFamily="34" charset="0"/>
              </a:rPr>
              <a:t>Justice: </a:t>
            </a:r>
            <a:r>
              <a:rPr lang="en-US" sz="2000" dirty="0" smtClean="0">
                <a:latin typeface="Century Gothic" pitchFamily="34" charset="0"/>
              </a:rPr>
              <a:t>means</a:t>
            </a:r>
            <a:r>
              <a:rPr lang="en-US" sz="2000" b="1" dirty="0" smtClean="0">
                <a:latin typeface="Century Gothic" pitchFamily="34" charset="0"/>
              </a:rPr>
              <a:t> fairness (distributive, corrective and procedural justice).</a:t>
            </a:r>
          </a:p>
          <a:p>
            <a:pPr marL="457200" indent="-457200">
              <a:buFont typeface="+mj-lt"/>
              <a:buAutoNum type="arabicPeriod"/>
            </a:pPr>
            <a:r>
              <a:rPr lang="en-US" sz="2000" b="1" dirty="0" smtClean="0">
                <a:latin typeface="Century Gothic" pitchFamily="34" charset="0"/>
              </a:rPr>
              <a:t>Equality: political equality , social equality &amp; economic equality </a:t>
            </a:r>
          </a:p>
          <a:p>
            <a:pPr>
              <a:buFont typeface="Wingdings" pitchFamily="2" charset="2"/>
              <a:buChar char="v"/>
            </a:pPr>
            <a:r>
              <a:rPr lang="en-US" sz="2000" dirty="0" smtClean="0">
                <a:latin typeface="Century Gothic" pitchFamily="34" charset="0"/>
              </a:rPr>
              <a:t>Some of the </a:t>
            </a:r>
            <a:r>
              <a:rPr lang="en-US" sz="2000" b="1" dirty="0" smtClean="0">
                <a:latin typeface="Century Gothic" pitchFamily="34" charset="0"/>
              </a:rPr>
              <a:t>fundamental principles of democracy </a:t>
            </a:r>
            <a:r>
              <a:rPr lang="en-US" sz="2000" dirty="0" smtClean="0">
                <a:latin typeface="Century Gothic" pitchFamily="34" charset="0"/>
              </a:rPr>
              <a:t>are:-</a:t>
            </a:r>
          </a:p>
          <a:p>
            <a:pPr marL="457200" indent="-457200">
              <a:buFont typeface="+mj-lt"/>
              <a:buAutoNum type="alphaUcPeriod"/>
            </a:pPr>
            <a:r>
              <a:rPr lang="en-US" sz="2000" b="1" i="1" u="sng" dirty="0" smtClean="0">
                <a:solidFill>
                  <a:srgbClr val="00B0F0"/>
                </a:solidFill>
                <a:effectLst>
                  <a:outerShdw blurRad="38100" dist="38100" dir="2700000" algn="tl">
                    <a:srgbClr val="000000">
                      <a:alpha val="43137"/>
                    </a:srgbClr>
                  </a:outerShdw>
                </a:effectLst>
                <a:latin typeface="Century Gothic" pitchFamily="34" charset="0"/>
              </a:rPr>
              <a:t>Popular Sovereignty </a:t>
            </a:r>
            <a:r>
              <a:rPr lang="en-US" sz="2000" dirty="0" smtClean="0">
                <a:latin typeface="Century Gothic" pitchFamily="34" charset="0"/>
              </a:rPr>
              <a:t>:</a:t>
            </a:r>
            <a:r>
              <a:rPr lang="en-US" sz="2000" b="1" dirty="0" smtClean="0">
                <a:latin typeface="Century Gothic" pitchFamily="34" charset="0"/>
              </a:rPr>
              <a:t>citizen as a whole </a:t>
            </a:r>
            <a:r>
              <a:rPr lang="en-US" sz="2000" dirty="0" smtClean="0">
                <a:latin typeface="Century Gothic" pitchFamily="34" charset="0"/>
              </a:rPr>
              <a:t>is the </a:t>
            </a:r>
            <a:r>
              <a:rPr lang="en-US" sz="2000" b="1" dirty="0" smtClean="0">
                <a:latin typeface="Century Gothic" pitchFamily="34" charset="0"/>
              </a:rPr>
              <a:t>sovereign of the state</a:t>
            </a:r>
            <a:r>
              <a:rPr lang="en-US" sz="2000" dirty="0" smtClean="0">
                <a:latin typeface="Century Gothic" pitchFamily="34" charset="0"/>
              </a:rPr>
              <a:t> and </a:t>
            </a:r>
            <a:r>
              <a:rPr lang="en-US" sz="2000" b="1" dirty="0" smtClean="0">
                <a:latin typeface="Century Gothic" pitchFamily="34" charset="0"/>
              </a:rPr>
              <a:t>holds the ultimate authority over public officials and their policies. majorities </a:t>
            </a:r>
            <a:r>
              <a:rPr lang="en-US" sz="2000" dirty="0" smtClean="0">
                <a:latin typeface="Century Gothic" pitchFamily="34" charset="0"/>
              </a:rPr>
              <a:t>should have </a:t>
            </a:r>
            <a:r>
              <a:rPr lang="en-US" sz="2000" b="1" dirty="0" smtClean="0">
                <a:latin typeface="Century Gothic" pitchFamily="34" charset="0"/>
              </a:rPr>
              <a:t>the right to make political decisions. (article 8 of FDRE)</a:t>
            </a:r>
          </a:p>
          <a:p>
            <a:pPr>
              <a:buFont typeface="Wingdings" pitchFamily="2" charset="2"/>
              <a:buChar char="v"/>
            </a:pPr>
            <a:r>
              <a:rPr lang="en-US" sz="2000" dirty="0" smtClean="0">
                <a:latin typeface="Century Gothic" pitchFamily="34" charset="0"/>
              </a:rPr>
              <a:t>Popular sovereignty implies “</a:t>
            </a:r>
            <a:r>
              <a:rPr lang="en-US" sz="2000" b="1" dirty="0" smtClean="0">
                <a:latin typeface="Century Gothic" pitchFamily="34" charset="0"/>
              </a:rPr>
              <a:t>General will</a:t>
            </a:r>
            <a:r>
              <a:rPr lang="en-US" sz="2000" dirty="0" smtClean="0">
                <a:latin typeface="Century Gothic" pitchFamily="34" charset="0"/>
              </a:rPr>
              <a:t>” or “</a:t>
            </a:r>
            <a:r>
              <a:rPr lang="en-US" sz="2000" b="1" dirty="0" smtClean="0">
                <a:latin typeface="Century Gothic" pitchFamily="34" charset="0"/>
              </a:rPr>
              <a:t>Common Good</a:t>
            </a:r>
            <a:r>
              <a:rPr lang="en-US" sz="2000" dirty="0" smtClean="0">
                <a:latin typeface="Century Gothic" pitchFamily="34" charset="0"/>
              </a:rPr>
              <a:t>”</a:t>
            </a:r>
          </a:p>
          <a:p>
            <a:pPr>
              <a:buFont typeface="Wingdings" pitchFamily="2" charset="2"/>
              <a:buChar char="v"/>
            </a:pPr>
            <a:r>
              <a:rPr lang="en-US" sz="2000" b="1" dirty="0">
                <a:effectLst>
                  <a:outerShdw blurRad="38100" dist="38100" dir="2700000" algn="tl">
                    <a:srgbClr val="000000">
                      <a:alpha val="43137"/>
                    </a:srgbClr>
                  </a:outerShdw>
                </a:effectLst>
                <a:latin typeface="Century Gothic" pitchFamily="34" charset="0"/>
              </a:rPr>
              <a:t>S</a:t>
            </a:r>
            <a:r>
              <a:rPr lang="en-US" sz="2000" b="1" dirty="0" smtClean="0">
                <a:effectLst>
                  <a:outerShdw blurRad="38100" dist="38100" dir="2700000" algn="tl">
                    <a:srgbClr val="000000">
                      <a:alpha val="43137"/>
                    </a:srgbClr>
                  </a:outerShdw>
                </a:effectLst>
                <a:latin typeface="Century Gothic" pitchFamily="34" charset="0"/>
              </a:rPr>
              <a:t>overeignty</a:t>
            </a:r>
            <a:r>
              <a:rPr lang="en-US" sz="2000" dirty="0" smtClean="0">
                <a:latin typeface="Century Gothic" pitchFamily="34" charset="0"/>
              </a:rPr>
              <a:t> implies </a:t>
            </a:r>
            <a:r>
              <a:rPr lang="en-US" sz="2000" b="1" dirty="0" smtClean="0">
                <a:solidFill>
                  <a:srgbClr val="FF0000"/>
                </a:solidFill>
                <a:effectLst>
                  <a:outerShdw blurRad="38100" dist="38100" dir="2700000" algn="tl">
                    <a:srgbClr val="000000">
                      <a:alpha val="43137"/>
                    </a:srgbClr>
                  </a:outerShdw>
                </a:effectLst>
                <a:latin typeface="Century Gothic" pitchFamily="34" charset="0"/>
              </a:rPr>
              <a:t>the power to have a final say on an issue</a:t>
            </a:r>
            <a:r>
              <a:rPr lang="en-US" sz="2000" dirty="0" smtClean="0">
                <a:latin typeface="Century Gothic" pitchFamily="34" charset="0"/>
              </a:rPr>
              <a:t>.</a:t>
            </a:r>
            <a:endParaRPr lang="en-US" sz="2000" dirty="0">
              <a:latin typeface="Century Gothic" pitchFamily="34" charset="0"/>
            </a:endParaRPr>
          </a:p>
        </p:txBody>
      </p:sp>
    </p:spTree>
    <p:extLst>
      <p:ext uri="{BB962C8B-B14F-4D97-AF65-F5344CB8AC3E}">
        <p14:creationId xmlns:p14="http://schemas.microsoft.com/office/powerpoint/2010/main" val="239785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15400" cy="381000"/>
          </a:xfrm>
        </p:spPr>
        <p:txBody>
          <a:bodyPr>
            <a:noAutofit/>
          </a:bodyPr>
          <a:lstStyle/>
          <a:p>
            <a:r>
              <a:rPr lang="en-US" sz="2400" b="1" dirty="0" smtClean="0">
                <a:latin typeface="Century Gothic" pitchFamily="34" charset="0"/>
              </a:rPr>
              <a:t>Continued…</a:t>
            </a:r>
            <a:endParaRPr lang="en-US" sz="2400" b="1" dirty="0">
              <a:latin typeface="Century Gothic" pitchFamily="34" charset="0"/>
            </a:endParaRPr>
          </a:p>
        </p:txBody>
      </p:sp>
      <p:sp>
        <p:nvSpPr>
          <p:cNvPr id="3" name="Content Placeholder 2"/>
          <p:cNvSpPr>
            <a:spLocks noGrp="1"/>
          </p:cNvSpPr>
          <p:nvPr>
            <p:ph idx="1"/>
          </p:nvPr>
        </p:nvSpPr>
        <p:spPr>
          <a:xfrm>
            <a:off x="76200" y="609600"/>
            <a:ext cx="8991600" cy="6400800"/>
          </a:xfrm>
        </p:spPr>
        <p:txBody>
          <a:bodyPr>
            <a:noAutofit/>
          </a:bodyPr>
          <a:lstStyle/>
          <a:p>
            <a:pPr marL="457200" indent="-457200" algn="just">
              <a:buFont typeface="+mj-lt"/>
              <a:buAutoNum type="alphaUcPeriod" startAt="2"/>
            </a:pPr>
            <a:r>
              <a:rPr lang="en-US" sz="2100" b="1" i="1" u="sng" dirty="0" smtClean="0">
                <a:solidFill>
                  <a:srgbClr val="00B0F0"/>
                </a:solidFill>
                <a:effectLst>
                  <a:outerShdw blurRad="38100" dist="38100" dir="2700000" algn="tl">
                    <a:srgbClr val="000000">
                      <a:alpha val="43137"/>
                    </a:srgbClr>
                  </a:outerShdw>
                </a:effectLst>
                <a:latin typeface="Century Gothic" pitchFamily="34" charset="0"/>
              </a:rPr>
              <a:t>Constitutional Supremacy</a:t>
            </a:r>
            <a:r>
              <a:rPr lang="en-US" sz="2100" dirty="0" smtClean="0">
                <a:latin typeface="Century Gothic" pitchFamily="34" charset="0"/>
              </a:rPr>
              <a:t>:-it’s </a:t>
            </a:r>
            <a:r>
              <a:rPr lang="en-US" sz="2100" dirty="0">
                <a:latin typeface="Century Gothic" pitchFamily="34" charset="0"/>
              </a:rPr>
              <a:t>S</a:t>
            </a:r>
            <a:r>
              <a:rPr lang="en-US" sz="2100" dirty="0" smtClean="0">
                <a:latin typeface="Century Gothic" pitchFamily="34" charset="0"/>
              </a:rPr>
              <a:t>upreme law , </a:t>
            </a:r>
            <a:r>
              <a:rPr lang="en-US" sz="2100" dirty="0">
                <a:latin typeface="Century Gothic" pitchFamily="34" charset="0"/>
              </a:rPr>
              <a:t>O</a:t>
            </a:r>
            <a:r>
              <a:rPr lang="en-US" sz="2100" dirty="0" smtClean="0">
                <a:latin typeface="Century Gothic" pitchFamily="34" charset="0"/>
              </a:rPr>
              <a:t>riginal law, mother of all law. (</a:t>
            </a:r>
            <a:r>
              <a:rPr lang="en-US" sz="2100" b="1" dirty="0" smtClean="0">
                <a:latin typeface="Century Gothic" pitchFamily="34" charset="0"/>
              </a:rPr>
              <a:t>article 9 of FDRE</a:t>
            </a:r>
            <a:r>
              <a:rPr lang="en-US" sz="2100" dirty="0" smtClean="0">
                <a:latin typeface="Century Gothic" pitchFamily="34" charset="0"/>
              </a:rPr>
              <a:t>)</a:t>
            </a:r>
          </a:p>
          <a:p>
            <a:pPr marL="457200" indent="-457200" algn="just">
              <a:buFont typeface="+mj-lt"/>
              <a:buAutoNum type="alphaUcPeriod" startAt="2"/>
            </a:pPr>
            <a:r>
              <a:rPr lang="en-US" sz="2100" b="1" i="1" u="sng" dirty="0" smtClean="0">
                <a:solidFill>
                  <a:srgbClr val="00B0F0"/>
                </a:solidFill>
                <a:effectLst>
                  <a:outerShdw blurRad="38100" dist="38100" dir="2700000" algn="tl">
                    <a:srgbClr val="000000">
                      <a:alpha val="43137"/>
                    </a:srgbClr>
                  </a:outerShdw>
                </a:effectLst>
                <a:latin typeface="Century Gothic" pitchFamily="34" charset="0"/>
              </a:rPr>
              <a:t>Rule of Law</a:t>
            </a:r>
            <a:r>
              <a:rPr lang="en-US" sz="2100" dirty="0" smtClean="0">
                <a:latin typeface="Century Gothic" pitchFamily="34" charset="0"/>
              </a:rPr>
              <a:t>:-is the </a:t>
            </a:r>
            <a:r>
              <a:rPr lang="en-US" sz="2100" b="1" dirty="0" smtClean="0">
                <a:latin typeface="Century Gothic" pitchFamily="34" charset="0"/>
              </a:rPr>
              <a:t>principle </a:t>
            </a:r>
            <a:r>
              <a:rPr lang="en-US" sz="2100" dirty="0" smtClean="0">
                <a:latin typeface="Century Gothic" pitchFamily="34" charset="0"/>
              </a:rPr>
              <a:t>under which </a:t>
            </a:r>
            <a:r>
              <a:rPr lang="en-US" sz="2100" b="1" dirty="0" smtClean="0">
                <a:latin typeface="Century Gothic" pitchFamily="34" charset="0"/>
              </a:rPr>
              <a:t>a government exercises its authority in accordance with clear, objective, and publicly disclosed laws</a:t>
            </a:r>
            <a:r>
              <a:rPr lang="en-US" sz="2100" dirty="0" smtClean="0">
                <a:latin typeface="Century Gothic" pitchFamily="34" charset="0"/>
              </a:rPr>
              <a:t>. </a:t>
            </a:r>
          </a:p>
          <a:p>
            <a:pPr algn="just">
              <a:buFont typeface="Wingdings" pitchFamily="2" charset="2"/>
              <a:buChar char="v"/>
            </a:pPr>
            <a:r>
              <a:rPr lang="en-US" sz="2100" b="1" dirty="0" smtClean="0">
                <a:latin typeface="Century Gothic" pitchFamily="34" charset="0"/>
              </a:rPr>
              <a:t>two </a:t>
            </a:r>
            <a:r>
              <a:rPr lang="en-US" sz="2100" b="1" dirty="0" smtClean="0">
                <a:solidFill>
                  <a:srgbClr val="C00000"/>
                </a:solidFill>
                <a:effectLst>
                  <a:outerShdw blurRad="38100" dist="38100" dir="2700000" algn="tl">
                    <a:srgbClr val="000000">
                      <a:alpha val="43137"/>
                    </a:srgbClr>
                  </a:outerShdw>
                </a:effectLst>
                <a:latin typeface="Century Gothic" pitchFamily="34" charset="0"/>
              </a:rPr>
              <a:t>ASPECTS</a:t>
            </a:r>
            <a:r>
              <a:rPr lang="en-US" sz="2100" b="1" dirty="0" smtClean="0">
                <a:latin typeface="Century Gothic" pitchFamily="34" charset="0"/>
              </a:rPr>
              <a:t> </a:t>
            </a:r>
            <a:r>
              <a:rPr lang="en-US" sz="2100" dirty="0" smtClean="0">
                <a:latin typeface="Century Gothic" pitchFamily="34" charset="0"/>
              </a:rPr>
              <a:t>of the rule of law are </a:t>
            </a:r>
            <a:r>
              <a:rPr lang="en-US" sz="2100" b="1" dirty="0" smtClean="0">
                <a:latin typeface="Century Gothic" pitchFamily="34" charset="0"/>
              </a:rPr>
              <a:t>1.</a:t>
            </a:r>
            <a:r>
              <a:rPr lang="en-US" sz="2100" dirty="0" smtClean="0">
                <a:latin typeface="Century Gothic" pitchFamily="34" charset="0"/>
              </a:rPr>
              <a:t> the </a:t>
            </a:r>
            <a:r>
              <a:rPr lang="en-US" sz="2100" b="1" dirty="0" smtClean="0">
                <a:latin typeface="Century Gothic" pitchFamily="34" charset="0"/>
              </a:rPr>
              <a:t>law should govern the people </a:t>
            </a:r>
            <a:r>
              <a:rPr lang="en-US" sz="2100" dirty="0" smtClean="0">
                <a:latin typeface="Century Gothic" pitchFamily="34" charset="0"/>
              </a:rPr>
              <a:t>and the </a:t>
            </a:r>
            <a:r>
              <a:rPr lang="en-US" sz="2100" b="1" dirty="0" smtClean="0">
                <a:latin typeface="Century Gothic" pitchFamily="34" charset="0"/>
              </a:rPr>
              <a:t>people should obey </a:t>
            </a:r>
            <a:r>
              <a:rPr lang="en-US" sz="2100" dirty="0" smtClean="0">
                <a:latin typeface="Century Gothic" pitchFamily="34" charset="0"/>
              </a:rPr>
              <a:t>the law. </a:t>
            </a:r>
            <a:r>
              <a:rPr lang="en-US" sz="2100" b="1" dirty="0" smtClean="0">
                <a:latin typeface="Century Gothic" pitchFamily="34" charset="0"/>
              </a:rPr>
              <a:t>2</a:t>
            </a:r>
            <a:r>
              <a:rPr lang="en-US" sz="2100" dirty="0" smtClean="0">
                <a:latin typeface="Century Gothic" pitchFamily="34" charset="0"/>
              </a:rPr>
              <a:t>. the </a:t>
            </a:r>
            <a:r>
              <a:rPr lang="en-US" sz="2100" b="1" dirty="0" smtClean="0">
                <a:latin typeface="Century Gothic" pitchFamily="34" charset="0"/>
              </a:rPr>
              <a:t>law must be capable of being obeyed</a:t>
            </a:r>
            <a:r>
              <a:rPr lang="en-US" sz="2100" dirty="0" smtClean="0">
                <a:latin typeface="Century Gothic" pitchFamily="34" charset="0"/>
              </a:rPr>
              <a:t> (‘good’ laws).</a:t>
            </a:r>
          </a:p>
          <a:p>
            <a:pPr algn="just">
              <a:buFont typeface="Wingdings" pitchFamily="2" charset="2"/>
              <a:buChar char="v"/>
            </a:pPr>
            <a:r>
              <a:rPr lang="en-US" sz="2100" u="sng" dirty="0" smtClean="0">
                <a:solidFill>
                  <a:srgbClr val="FF0000"/>
                </a:solidFill>
                <a:latin typeface="Century Gothic" pitchFamily="34" charset="0"/>
              </a:rPr>
              <a:t>In order </a:t>
            </a:r>
            <a:r>
              <a:rPr lang="en-US" sz="2100" b="1" u="sng" dirty="0" smtClean="0">
                <a:solidFill>
                  <a:srgbClr val="FF0000"/>
                </a:solidFill>
                <a:latin typeface="Century Gothic" pitchFamily="34" charset="0"/>
              </a:rPr>
              <a:t>to maintain the rule of law</a:t>
            </a:r>
            <a:r>
              <a:rPr lang="en-US" sz="2100" u="sng" dirty="0" smtClean="0">
                <a:solidFill>
                  <a:srgbClr val="FF0000"/>
                </a:solidFill>
                <a:latin typeface="Century Gothic" pitchFamily="34" charset="0"/>
              </a:rPr>
              <a:t>, </a:t>
            </a:r>
            <a:r>
              <a:rPr lang="en-US" sz="2100" b="1" u="sng" dirty="0" smtClean="0">
                <a:solidFill>
                  <a:srgbClr val="FF0000"/>
                </a:solidFill>
                <a:latin typeface="Century Gothic" pitchFamily="34" charset="0"/>
              </a:rPr>
              <a:t>an institution</a:t>
            </a:r>
            <a:r>
              <a:rPr lang="en-US" sz="2100" u="sng" dirty="0" smtClean="0">
                <a:solidFill>
                  <a:srgbClr val="FF0000"/>
                </a:solidFill>
                <a:latin typeface="Century Gothic" pitchFamily="34" charset="0"/>
              </a:rPr>
              <a:t>, </a:t>
            </a:r>
            <a:r>
              <a:rPr lang="en-US" sz="2100" b="1" u="sng" dirty="0" smtClean="0">
                <a:solidFill>
                  <a:srgbClr val="FF0000"/>
                </a:solidFill>
                <a:latin typeface="Century Gothic" pitchFamily="34" charset="0"/>
              </a:rPr>
              <a:t>independent from the legislative or executive or other forces</a:t>
            </a:r>
            <a:r>
              <a:rPr lang="en-US" sz="2100" u="sng" dirty="0" smtClean="0">
                <a:solidFill>
                  <a:srgbClr val="FF0000"/>
                </a:solidFill>
                <a:latin typeface="Century Gothic" pitchFamily="34" charset="0"/>
              </a:rPr>
              <a:t>, </a:t>
            </a:r>
            <a:r>
              <a:rPr lang="en-US" sz="2100" b="1" u="sng" dirty="0" smtClean="0">
                <a:solidFill>
                  <a:srgbClr val="FF0000"/>
                </a:solidFill>
                <a:latin typeface="Century Gothic" pitchFamily="34" charset="0"/>
              </a:rPr>
              <a:t>impartia</a:t>
            </a:r>
            <a:r>
              <a:rPr lang="en-US" sz="2100" u="sng" dirty="0" smtClean="0">
                <a:solidFill>
                  <a:srgbClr val="FF0000"/>
                </a:solidFill>
                <a:latin typeface="Century Gothic" pitchFamily="34" charset="0"/>
              </a:rPr>
              <a:t>l and </a:t>
            </a:r>
            <a:r>
              <a:rPr lang="en-US" sz="2100" b="1" u="sng" dirty="0" smtClean="0">
                <a:solidFill>
                  <a:srgbClr val="FF0000"/>
                </a:solidFill>
                <a:latin typeface="Century Gothic" pitchFamily="34" charset="0"/>
              </a:rPr>
              <a:t>free from interference or influence </a:t>
            </a:r>
            <a:r>
              <a:rPr lang="en-US" sz="2100" u="sng" dirty="0" smtClean="0">
                <a:solidFill>
                  <a:srgbClr val="FF0000"/>
                </a:solidFill>
                <a:latin typeface="Century Gothic" pitchFamily="34" charset="0"/>
              </a:rPr>
              <a:t>is required. </a:t>
            </a:r>
          </a:p>
          <a:p>
            <a:pPr algn="just">
              <a:buFont typeface="Wingdings" pitchFamily="2" charset="2"/>
              <a:buChar char="v"/>
            </a:pPr>
            <a:r>
              <a:rPr lang="en-US" sz="2100" b="1" dirty="0" smtClean="0">
                <a:latin typeface="Century Gothic" pitchFamily="34" charset="0"/>
              </a:rPr>
              <a:t>The principle is intended to be a </a:t>
            </a:r>
            <a:r>
              <a:rPr lang="en-US" sz="2100" b="1" dirty="0" smtClean="0">
                <a:solidFill>
                  <a:srgbClr val="0070C0"/>
                </a:solidFill>
                <a:effectLst>
                  <a:outerShdw blurRad="38100" dist="38100" dir="2700000" algn="tl">
                    <a:srgbClr val="000000">
                      <a:alpha val="43137"/>
                    </a:srgbClr>
                  </a:outerShdw>
                </a:effectLst>
                <a:latin typeface="Century Gothic" pitchFamily="34" charset="0"/>
              </a:rPr>
              <a:t>safeguard against arbitrary rule</a:t>
            </a:r>
            <a:r>
              <a:rPr lang="en-US" sz="2100" dirty="0" smtClean="0">
                <a:latin typeface="Century Gothic" pitchFamily="34" charset="0"/>
              </a:rPr>
              <a:t>.</a:t>
            </a:r>
          </a:p>
          <a:p>
            <a:pPr marL="457200" indent="-457200" algn="just">
              <a:buFont typeface="+mj-lt"/>
              <a:buAutoNum type="alphaUcPeriod" startAt="4"/>
            </a:pPr>
            <a:r>
              <a:rPr lang="en-US" sz="2100" b="1" i="1" u="sng" dirty="0" smtClean="0">
                <a:solidFill>
                  <a:srgbClr val="00B0F0"/>
                </a:solidFill>
                <a:effectLst>
                  <a:outerShdw blurRad="38100" dist="38100" dir="2700000" algn="tl">
                    <a:srgbClr val="000000">
                      <a:alpha val="43137"/>
                    </a:srgbClr>
                  </a:outerShdw>
                </a:effectLst>
                <a:latin typeface="Century Gothic" pitchFamily="34" charset="0"/>
              </a:rPr>
              <a:t>Secularism</a:t>
            </a:r>
            <a:r>
              <a:rPr lang="en-US" sz="2100" dirty="0" smtClean="0">
                <a:latin typeface="Century Gothic" pitchFamily="34" charset="0"/>
              </a:rPr>
              <a:t>:-a </a:t>
            </a:r>
            <a:r>
              <a:rPr lang="en-US" sz="2100" b="1" dirty="0" smtClean="0">
                <a:latin typeface="Century Gothic" pitchFamily="34" charset="0"/>
              </a:rPr>
              <a:t>strict separation of religion and politics</a:t>
            </a:r>
            <a:r>
              <a:rPr lang="en-US" sz="2100" dirty="0" smtClean="0">
                <a:latin typeface="Century Gothic" pitchFamily="34" charset="0"/>
              </a:rPr>
              <a:t>.</a:t>
            </a:r>
          </a:p>
          <a:p>
            <a:pPr marL="457200" indent="-457200" algn="just">
              <a:buFont typeface="+mj-lt"/>
              <a:buAutoNum type="alphaUcPeriod" startAt="4"/>
            </a:pPr>
            <a:r>
              <a:rPr lang="en-US" sz="2100" b="1" i="1" u="sng" dirty="0" smtClean="0">
                <a:solidFill>
                  <a:srgbClr val="00B0F0"/>
                </a:solidFill>
                <a:effectLst>
                  <a:outerShdw blurRad="38100" dist="38100" dir="2700000" algn="tl">
                    <a:srgbClr val="000000">
                      <a:alpha val="43137"/>
                    </a:srgbClr>
                  </a:outerShdw>
                </a:effectLst>
                <a:latin typeface="Century Gothic" pitchFamily="34" charset="0"/>
              </a:rPr>
              <a:t>Separation of Powers</a:t>
            </a:r>
            <a:r>
              <a:rPr lang="en-US" sz="2100" dirty="0" smtClean="0">
                <a:latin typeface="Century Gothic" pitchFamily="34" charset="0"/>
              </a:rPr>
              <a:t>:- refers to t</a:t>
            </a:r>
            <a:r>
              <a:rPr lang="en-US" sz="2100" b="1" dirty="0" smtClean="0">
                <a:latin typeface="Century Gothic" pitchFamily="34" charset="0"/>
              </a:rPr>
              <a:t>he idea that political power should be divided among several bodies or officers </a:t>
            </a:r>
            <a:r>
              <a:rPr lang="en-US" sz="2100" dirty="0" smtClean="0">
                <a:latin typeface="Century Gothic" pitchFamily="34" charset="0"/>
              </a:rPr>
              <a:t>of the state as </a:t>
            </a:r>
            <a:r>
              <a:rPr lang="en-US" sz="2100" b="1" dirty="0" smtClean="0">
                <a:solidFill>
                  <a:schemeClr val="accent4">
                    <a:lumMod val="75000"/>
                  </a:schemeClr>
                </a:solidFill>
                <a:effectLst>
                  <a:outerShdw blurRad="38100" dist="38100" dir="2700000" algn="tl">
                    <a:srgbClr val="000000">
                      <a:alpha val="43137"/>
                    </a:srgbClr>
                  </a:outerShdw>
                </a:effectLst>
                <a:latin typeface="Century Gothic" pitchFamily="34" charset="0"/>
              </a:rPr>
              <a:t>a precaution against too much concentration of power</a:t>
            </a:r>
            <a:r>
              <a:rPr lang="en-US" sz="2100" dirty="0" smtClean="0">
                <a:latin typeface="Century Gothic" pitchFamily="34" charset="0"/>
              </a:rPr>
              <a:t>. </a:t>
            </a:r>
          </a:p>
          <a:p>
            <a:pPr algn="just">
              <a:buFont typeface="Wingdings" pitchFamily="2" charset="2"/>
              <a:buChar char="v"/>
            </a:pPr>
            <a:r>
              <a:rPr lang="en-US" sz="2100" dirty="0" smtClean="0">
                <a:latin typeface="Century Gothic" pitchFamily="34" charset="0"/>
              </a:rPr>
              <a:t>Power must be divided between legislative, executive, and judiciary.</a:t>
            </a:r>
            <a:endParaRPr lang="en-US" sz="2100" dirty="0">
              <a:latin typeface="Century Gothic" pitchFamily="34" charset="0"/>
            </a:endParaRPr>
          </a:p>
        </p:txBody>
      </p:sp>
    </p:spTree>
    <p:extLst>
      <p:ext uri="{BB962C8B-B14F-4D97-AF65-F5344CB8AC3E}">
        <p14:creationId xmlns:p14="http://schemas.microsoft.com/office/powerpoint/2010/main" val="334879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487362"/>
          </a:xfrm>
        </p:spPr>
        <p:txBody>
          <a:bodyPr>
            <a:noAutofit/>
          </a:bodyPr>
          <a:lstStyle/>
          <a:p>
            <a:r>
              <a:rPr lang="en-US" sz="2800" b="1" dirty="0" smtClean="0">
                <a:latin typeface="Century Gothic" pitchFamily="34" charset="0"/>
              </a:rPr>
              <a:t>Continued…</a:t>
            </a:r>
            <a:endParaRPr lang="en-US" sz="2800" b="1" dirty="0">
              <a:latin typeface="Century Gothic" pitchFamily="34" charset="0"/>
            </a:endParaRPr>
          </a:p>
        </p:txBody>
      </p:sp>
      <p:sp>
        <p:nvSpPr>
          <p:cNvPr id="3" name="Content Placeholder 2"/>
          <p:cNvSpPr>
            <a:spLocks noGrp="1"/>
          </p:cNvSpPr>
          <p:nvPr>
            <p:ph idx="1"/>
          </p:nvPr>
        </p:nvSpPr>
        <p:spPr>
          <a:xfrm>
            <a:off x="152400" y="685800"/>
            <a:ext cx="8839200" cy="6019800"/>
          </a:xfrm>
        </p:spPr>
        <p:txBody>
          <a:bodyPr>
            <a:normAutofit/>
          </a:bodyPr>
          <a:lstStyle/>
          <a:p>
            <a:pPr marL="457200" indent="-457200">
              <a:buFont typeface="+mj-lt"/>
              <a:buAutoNum type="alphaUcPeriod" startAt="6"/>
            </a:pPr>
            <a:r>
              <a:rPr lang="en-US" sz="2200" b="1" i="1" u="sng" dirty="0" smtClean="0">
                <a:solidFill>
                  <a:srgbClr val="00B0F0"/>
                </a:solidFill>
                <a:effectLst>
                  <a:outerShdw blurRad="38100" dist="38100" dir="2700000" algn="tl">
                    <a:srgbClr val="000000">
                      <a:alpha val="43137"/>
                    </a:srgbClr>
                  </a:outerShdw>
                </a:effectLst>
                <a:latin typeface="Century Gothic" pitchFamily="34" charset="0"/>
              </a:rPr>
              <a:t>Free, Fair and Periodic Election</a:t>
            </a:r>
            <a:r>
              <a:rPr lang="en-US" sz="2200" dirty="0" smtClean="0">
                <a:latin typeface="Century Gothic" pitchFamily="34" charset="0"/>
              </a:rPr>
              <a:t>.</a:t>
            </a:r>
          </a:p>
          <a:p>
            <a:pPr marL="457200" indent="-457200">
              <a:buFont typeface="+mj-lt"/>
              <a:buAutoNum type="alphaUcPeriod" startAt="6"/>
            </a:pPr>
            <a:r>
              <a:rPr lang="en-US" sz="2200" b="1" i="1" u="sng" dirty="0" smtClean="0">
                <a:solidFill>
                  <a:srgbClr val="00B0F0"/>
                </a:solidFill>
                <a:effectLst>
                  <a:outerShdw blurRad="38100" dist="38100" dir="2700000" algn="tl">
                    <a:srgbClr val="000000">
                      <a:alpha val="43137"/>
                    </a:srgbClr>
                  </a:outerShdw>
                </a:effectLst>
                <a:latin typeface="Century Gothic" pitchFamily="34" charset="0"/>
              </a:rPr>
              <a:t>Majority Rule Minority Right</a:t>
            </a:r>
            <a:r>
              <a:rPr lang="en-US" sz="2200" dirty="0" smtClean="0">
                <a:latin typeface="Century Gothic" pitchFamily="34" charset="0"/>
              </a:rPr>
              <a:t>. After conducting democratic election, </a:t>
            </a:r>
            <a:r>
              <a:rPr lang="en-US" sz="2200" b="1" dirty="0" smtClean="0">
                <a:latin typeface="Century Gothic" pitchFamily="34" charset="0"/>
              </a:rPr>
              <a:t>those who gets the majority vote will establish a government</a:t>
            </a:r>
            <a:r>
              <a:rPr lang="en-US" sz="2200" dirty="0" smtClean="0">
                <a:latin typeface="Century Gothic" pitchFamily="34" charset="0"/>
              </a:rPr>
              <a:t>. The policies, programs and decisions of the majority will govern the country while </a:t>
            </a:r>
            <a:r>
              <a:rPr lang="en-US" sz="2200" b="1" dirty="0" smtClean="0">
                <a:latin typeface="Century Gothic" pitchFamily="34" charset="0"/>
              </a:rPr>
              <a:t>the right of the minority respected</a:t>
            </a:r>
            <a:r>
              <a:rPr lang="en-US" sz="2200" dirty="0" smtClean="0">
                <a:latin typeface="Century Gothic" pitchFamily="34" charset="0"/>
              </a:rPr>
              <a:t>.</a:t>
            </a:r>
          </a:p>
          <a:p>
            <a:pPr marL="457200" indent="-457200">
              <a:buFont typeface="+mj-lt"/>
              <a:buAutoNum type="alphaUcPeriod" startAt="6"/>
            </a:pPr>
            <a:r>
              <a:rPr lang="en-US" sz="2200" b="1" i="1" u="sng" dirty="0" smtClean="0">
                <a:solidFill>
                  <a:srgbClr val="00B0F0"/>
                </a:solidFill>
                <a:effectLst>
                  <a:outerShdw blurRad="38100" dist="38100" dir="2700000" algn="tl">
                    <a:srgbClr val="000000">
                      <a:alpha val="43137"/>
                    </a:srgbClr>
                  </a:outerShdw>
                </a:effectLst>
                <a:latin typeface="Century Gothic" pitchFamily="34" charset="0"/>
              </a:rPr>
              <a:t>Protection and Promotion of Human Rights</a:t>
            </a:r>
            <a:r>
              <a:rPr lang="en-US" sz="2200" dirty="0" smtClean="0">
                <a:latin typeface="Century Gothic" pitchFamily="34" charset="0"/>
              </a:rPr>
              <a:t>. respect for human life and dignity.</a:t>
            </a:r>
          </a:p>
          <a:p>
            <a:pPr marL="457200" indent="-457200">
              <a:buFont typeface="+mj-lt"/>
              <a:buAutoNum type="alphaUcPeriod" startAt="6"/>
            </a:pPr>
            <a:r>
              <a:rPr lang="en-US" sz="2200" b="1" i="1" u="sng" dirty="0" smtClean="0">
                <a:solidFill>
                  <a:srgbClr val="00B0F0"/>
                </a:solidFill>
                <a:effectLst>
                  <a:outerShdw blurRad="38100" dist="38100" dir="2700000" algn="tl">
                    <a:srgbClr val="000000">
                      <a:alpha val="43137"/>
                    </a:srgbClr>
                  </a:outerShdw>
                </a:effectLst>
                <a:latin typeface="Century Gothic" pitchFamily="34" charset="0"/>
              </a:rPr>
              <a:t>Multiparty System</a:t>
            </a:r>
            <a:r>
              <a:rPr lang="en-US" sz="2200" dirty="0" smtClean="0">
                <a:latin typeface="Century Gothic" pitchFamily="34" charset="0"/>
              </a:rPr>
              <a:t>. </a:t>
            </a:r>
            <a:r>
              <a:rPr lang="en-US" sz="2200" b="1" dirty="0" smtClean="0">
                <a:solidFill>
                  <a:srgbClr val="FF0000"/>
                </a:solidFill>
                <a:effectLst>
                  <a:outerShdw blurRad="38100" dist="38100" dir="2700000" algn="tl">
                    <a:srgbClr val="000000">
                      <a:alpha val="43137"/>
                    </a:srgbClr>
                  </a:outerShdw>
                </a:effectLst>
                <a:latin typeface="Century Gothic" pitchFamily="34" charset="0"/>
              </a:rPr>
              <a:t>enables to establish market of ideas to the citizens</a:t>
            </a:r>
            <a:r>
              <a:rPr lang="en-US" sz="2200" dirty="0" smtClean="0">
                <a:solidFill>
                  <a:srgbClr val="FF0000"/>
                </a:solidFill>
                <a:effectLst>
                  <a:outerShdw blurRad="38100" dist="38100" dir="2700000" algn="tl">
                    <a:srgbClr val="000000">
                      <a:alpha val="43137"/>
                    </a:srgbClr>
                  </a:outerShdw>
                </a:effectLst>
                <a:latin typeface="Century Gothic" pitchFamily="34" charset="0"/>
              </a:rPr>
              <a:t> </a:t>
            </a:r>
            <a:r>
              <a:rPr lang="en-US" sz="2200" dirty="0" smtClean="0">
                <a:latin typeface="Century Gothic" pitchFamily="34" charset="0"/>
              </a:rPr>
              <a:t>and </a:t>
            </a:r>
            <a:r>
              <a:rPr lang="en-US" sz="2200" b="1" dirty="0" smtClean="0">
                <a:solidFill>
                  <a:schemeClr val="accent6">
                    <a:lumMod val="75000"/>
                  </a:schemeClr>
                </a:solidFill>
                <a:effectLst>
                  <a:outerShdw blurRad="38100" dist="38100" dir="2700000" algn="tl">
                    <a:srgbClr val="000000">
                      <a:alpha val="43137"/>
                    </a:srgbClr>
                  </a:outerShdw>
                </a:effectLst>
                <a:latin typeface="Century Gothic" pitchFamily="34" charset="0"/>
              </a:rPr>
              <a:t>encourage parties to come with better alternatives</a:t>
            </a:r>
            <a:r>
              <a:rPr lang="en-US" sz="2200" b="1" dirty="0" smtClean="0">
                <a:latin typeface="Century Gothic" pitchFamily="34" charset="0"/>
              </a:rPr>
              <a:t> </a:t>
            </a:r>
            <a:r>
              <a:rPr lang="en-US" sz="2200" dirty="0" smtClean="0">
                <a:latin typeface="Century Gothic" pitchFamily="34" charset="0"/>
              </a:rPr>
              <a:t>to be elected among the competitors. </a:t>
            </a:r>
          </a:p>
          <a:p>
            <a:pPr marL="0" indent="0" algn="ctr">
              <a:buNone/>
            </a:pPr>
            <a:r>
              <a:rPr lang="en-US" sz="28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5.6.3.	Democratization </a:t>
            </a:r>
          </a:p>
          <a:p>
            <a:pPr>
              <a:buFont typeface="Wingdings" pitchFamily="2" charset="2"/>
              <a:buChar char="v"/>
            </a:pPr>
            <a:r>
              <a:rPr lang="en-US" sz="2200" b="1" dirty="0" smtClean="0">
                <a:latin typeface="Century Gothic" pitchFamily="34" charset="0"/>
              </a:rPr>
              <a:t>Democratization</a:t>
            </a:r>
            <a:r>
              <a:rPr lang="en-US" sz="2200" dirty="0" smtClean="0">
                <a:latin typeface="Century Gothic" pitchFamily="34" charset="0"/>
              </a:rPr>
              <a:t> is the </a:t>
            </a:r>
            <a:r>
              <a:rPr lang="en-US" sz="2200" b="1" dirty="0" smtClean="0">
                <a:latin typeface="Century Gothic" pitchFamily="34" charset="0"/>
              </a:rPr>
              <a:t>process of transitions from nondemocratic to democratic regimes </a:t>
            </a:r>
            <a:r>
              <a:rPr lang="en-US" sz="2200" dirty="0" smtClean="0">
                <a:latin typeface="Century Gothic" pitchFamily="34" charset="0"/>
              </a:rPr>
              <a:t>that occur </a:t>
            </a:r>
            <a:r>
              <a:rPr lang="en-US" sz="2200" b="1" dirty="0" smtClean="0">
                <a:latin typeface="Century Gothic" pitchFamily="34" charset="0"/>
              </a:rPr>
              <a:t>within a specified period of time</a:t>
            </a:r>
            <a:r>
              <a:rPr lang="en-US" sz="2200" dirty="0" smtClean="0">
                <a:latin typeface="Century Gothic" pitchFamily="34" charset="0"/>
              </a:rPr>
              <a:t> and that significantly outnumber transitions in the opposite direction during that period.</a:t>
            </a:r>
            <a:endParaRPr lang="en-US" sz="2200" dirty="0">
              <a:latin typeface="Century Gothic" pitchFamily="34" charset="0"/>
            </a:endParaRPr>
          </a:p>
        </p:txBody>
      </p:sp>
    </p:spTree>
    <p:extLst>
      <p:ext uri="{BB962C8B-B14F-4D97-AF65-F5344CB8AC3E}">
        <p14:creationId xmlns:p14="http://schemas.microsoft.com/office/powerpoint/2010/main" val="400695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487362"/>
          </a:xfrm>
        </p:spPr>
        <p:txBody>
          <a:bodyPr>
            <a:noAutofit/>
          </a:bodyPr>
          <a:lstStyle/>
          <a:p>
            <a:r>
              <a:rPr lang="en-US" sz="2800" b="1" dirty="0" smtClean="0">
                <a:latin typeface="Century Gothic" pitchFamily="34" charset="0"/>
              </a:rPr>
              <a:t>Continued…</a:t>
            </a:r>
            <a:endParaRPr lang="en-US" sz="2800" b="1" dirty="0">
              <a:latin typeface="Century Gothic" pitchFamily="34" charset="0"/>
            </a:endParaRPr>
          </a:p>
        </p:txBody>
      </p:sp>
      <p:sp>
        <p:nvSpPr>
          <p:cNvPr id="3" name="Content Placeholder 2"/>
          <p:cNvSpPr>
            <a:spLocks noGrp="1"/>
          </p:cNvSpPr>
          <p:nvPr>
            <p:ph idx="1"/>
          </p:nvPr>
        </p:nvSpPr>
        <p:spPr>
          <a:xfrm>
            <a:off x="152400" y="685800"/>
            <a:ext cx="8839200" cy="6019800"/>
          </a:xfrm>
        </p:spPr>
        <p:txBody>
          <a:bodyPr>
            <a:normAutofit fontScale="92500"/>
          </a:bodyPr>
          <a:lstStyle/>
          <a:p>
            <a:pPr>
              <a:buFont typeface="Wingdings" pitchFamily="2" charset="2"/>
              <a:buChar char="v"/>
            </a:pPr>
            <a:r>
              <a:rPr lang="en-US" sz="2200" dirty="0" smtClean="0">
                <a:latin typeface="Century Gothic" pitchFamily="34" charset="0"/>
              </a:rPr>
              <a:t>There are </a:t>
            </a:r>
            <a:r>
              <a:rPr lang="en-US" sz="2200" b="1" dirty="0" smtClean="0">
                <a:latin typeface="Century Gothic" pitchFamily="34" charset="0"/>
              </a:rPr>
              <a:t>three main </a:t>
            </a:r>
            <a:r>
              <a:rPr lang="en-US" sz="2200" b="1" dirty="0" smtClean="0">
                <a:solidFill>
                  <a:srgbClr val="FF0000"/>
                </a:solidFill>
                <a:effectLst>
                  <a:outerShdw blurRad="38100" dist="38100" dir="2700000" algn="tl">
                    <a:srgbClr val="000000">
                      <a:alpha val="43137"/>
                    </a:srgbClr>
                  </a:outerShdw>
                </a:effectLst>
                <a:latin typeface="Century Gothic" pitchFamily="34" charset="0"/>
              </a:rPr>
              <a:t>ELEMENTS IN DEMOCRATIZATION </a:t>
            </a:r>
            <a:r>
              <a:rPr lang="en-US" sz="2200" dirty="0" smtClean="0">
                <a:latin typeface="Century Gothic" pitchFamily="34" charset="0"/>
              </a:rPr>
              <a:t>such as </a:t>
            </a:r>
            <a:r>
              <a:rPr lang="en-US" sz="2200" b="1" dirty="0" smtClean="0">
                <a:latin typeface="Century Gothic" pitchFamily="34" charset="0"/>
              </a:rPr>
              <a:t>1. </a:t>
            </a:r>
            <a:r>
              <a:rPr lang="en-US" sz="2200" b="1" dirty="0" smtClean="0">
                <a:solidFill>
                  <a:srgbClr val="7030A0"/>
                </a:solidFill>
                <a:effectLst>
                  <a:outerShdw blurRad="38100" dist="38100" dir="2700000" algn="tl">
                    <a:srgbClr val="000000">
                      <a:alpha val="43137"/>
                    </a:srgbClr>
                  </a:outerShdw>
                </a:effectLst>
                <a:latin typeface="Century Gothic" pitchFamily="34" charset="0"/>
              </a:rPr>
              <a:t>the removal of the authoritarian regime</a:t>
            </a:r>
            <a:r>
              <a:rPr lang="en-US" sz="2200" dirty="0" smtClean="0">
                <a:latin typeface="Century Gothic" pitchFamily="34" charset="0"/>
              </a:rPr>
              <a:t>, </a:t>
            </a:r>
            <a:r>
              <a:rPr lang="en-US" sz="2200" b="1" dirty="0" smtClean="0">
                <a:latin typeface="Century Gothic" pitchFamily="34" charset="0"/>
              </a:rPr>
              <a:t>2</a:t>
            </a:r>
            <a:r>
              <a:rPr lang="en-US" sz="2200" b="1" dirty="0" smtClean="0">
                <a:solidFill>
                  <a:srgbClr val="FF0000"/>
                </a:solidFill>
                <a:latin typeface="Century Gothic" pitchFamily="34" charset="0"/>
              </a:rPr>
              <a:t>. installation of a democratic regime</a:t>
            </a:r>
            <a:r>
              <a:rPr lang="en-US" sz="2200" dirty="0" smtClean="0">
                <a:latin typeface="Century Gothic" pitchFamily="34" charset="0"/>
              </a:rPr>
              <a:t>, and </a:t>
            </a:r>
            <a:r>
              <a:rPr lang="en-US" sz="2200" b="1" dirty="0" smtClean="0">
                <a:latin typeface="Century Gothic" pitchFamily="34" charset="0"/>
              </a:rPr>
              <a:t>3. </a:t>
            </a:r>
            <a:r>
              <a:rPr lang="en-US" sz="2200" b="1" dirty="0" smtClean="0">
                <a:solidFill>
                  <a:schemeClr val="accent2">
                    <a:lumMod val="75000"/>
                  </a:schemeClr>
                </a:solidFill>
                <a:effectLst>
                  <a:outerShdw blurRad="38100" dist="38100" dir="2700000" algn="tl">
                    <a:srgbClr val="000000">
                      <a:alpha val="43137"/>
                    </a:srgbClr>
                  </a:outerShdw>
                </a:effectLst>
                <a:latin typeface="Century Gothic" pitchFamily="34" charset="0"/>
              </a:rPr>
              <a:t>the consolidation, or long-term sustainability of the democratic regime</a:t>
            </a:r>
            <a:r>
              <a:rPr lang="en-US" sz="2200" dirty="0" smtClean="0">
                <a:latin typeface="Century Gothic" pitchFamily="34" charset="0"/>
              </a:rPr>
              <a:t>.</a:t>
            </a:r>
          </a:p>
          <a:p>
            <a:pPr>
              <a:buFont typeface="Wingdings" pitchFamily="2" charset="2"/>
              <a:buChar char="v"/>
            </a:pPr>
            <a:r>
              <a:rPr lang="en-US" sz="2200" b="1" dirty="0">
                <a:latin typeface="Century Gothic" pitchFamily="34" charset="0"/>
              </a:rPr>
              <a:t>D</a:t>
            </a:r>
            <a:r>
              <a:rPr lang="en-US" sz="2200" b="1" dirty="0" smtClean="0">
                <a:latin typeface="Century Gothic" pitchFamily="34" charset="0"/>
              </a:rPr>
              <a:t>emocratization</a:t>
            </a:r>
            <a:r>
              <a:rPr lang="en-US" sz="2200" dirty="0" smtClean="0">
                <a:latin typeface="Century Gothic" pitchFamily="34" charset="0"/>
              </a:rPr>
              <a:t> refer to the </a:t>
            </a:r>
            <a:r>
              <a:rPr lang="en-US" sz="2200" b="1" dirty="0" smtClean="0">
                <a:latin typeface="Century Gothic" pitchFamily="34" charset="0"/>
              </a:rPr>
              <a:t>institutionalization</a:t>
            </a:r>
            <a:r>
              <a:rPr lang="en-US" sz="2200" dirty="0" smtClean="0">
                <a:latin typeface="Century Gothic" pitchFamily="34" charset="0"/>
              </a:rPr>
              <a:t> and </a:t>
            </a:r>
            <a:r>
              <a:rPr lang="en-US" sz="2200" b="1" dirty="0" err="1" smtClean="0">
                <a:latin typeface="Century Gothic" pitchFamily="34" charset="0"/>
              </a:rPr>
              <a:t>routinization</a:t>
            </a:r>
            <a:r>
              <a:rPr lang="en-US" sz="2200" b="1" dirty="0" smtClean="0">
                <a:latin typeface="Century Gothic" pitchFamily="34" charset="0"/>
              </a:rPr>
              <a:t> of democratic ideals and principles </a:t>
            </a:r>
            <a:r>
              <a:rPr lang="en-US" sz="2200" dirty="0" smtClean="0">
                <a:latin typeface="Century Gothic" pitchFamily="34" charset="0"/>
              </a:rPr>
              <a:t>and </a:t>
            </a:r>
            <a:r>
              <a:rPr lang="en-US" sz="2200" b="1" dirty="0" smtClean="0">
                <a:latin typeface="Century Gothic" pitchFamily="34" charset="0"/>
              </a:rPr>
              <a:t>their effective functioning</a:t>
            </a:r>
            <a:r>
              <a:rPr lang="en-US" sz="2200" dirty="0" smtClean="0">
                <a:latin typeface="Century Gothic" pitchFamily="34" charset="0"/>
              </a:rPr>
              <a:t>. </a:t>
            </a:r>
          </a:p>
          <a:p>
            <a:pPr marL="0" indent="0" algn="ctr">
              <a:buNone/>
            </a:pPr>
            <a:r>
              <a:rPr lang="en-US" sz="30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5.6.4.	Actors of Democratization </a:t>
            </a:r>
          </a:p>
          <a:p>
            <a:pPr marL="231775" indent="-231775">
              <a:buFont typeface="+mj-lt"/>
              <a:buAutoNum type="romanUcPeriod"/>
            </a:pPr>
            <a:r>
              <a:rPr lang="en-US" sz="2200" b="1" i="1" u="sng" dirty="0" smtClean="0">
                <a:solidFill>
                  <a:srgbClr val="00B0F0"/>
                </a:solidFill>
                <a:effectLst>
                  <a:outerShdw blurRad="38100" dist="38100" dir="2700000" algn="tl">
                    <a:srgbClr val="000000">
                      <a:alpha val="43137"/>
                    </a:srgbClr>
                  </a:outerShdw>
                </a:effectLst>
                <a:latin typeface="Century Gothic" pitchFamily="34" charset="0"/>
              </a:rPr>
              <a:t>Political Parties</a:t>
            </a:r>
            <a:r>
              <a:rPr lang="en-US" sz="2200" dirty="0" smtClean="0">
                <a:latin typeface="Century Gothic" pitchFamily="34" charset="0"/>
              </a:rPr>
              <a:t>:-</a:t>
            </a:r>
            <a:r>
              <a:rPr lang="en-US" sz="2200" b="1" dirty="0" smtClean="0">
                <a:latin typeface="Century Gothic" pitchFamily="34" charset="0"/>
              </a:rPr>
              <a:t>majority party or a combination of parties controls the government</a:t>
            </a:r>
            <a:r>
              <a:rPr lang="en-US" sz="2200" dirty="0" smtClean="0">
                <a:latin typeface="Century Gothic" pitchFamily="34" charset="0"/>
              </a:rPr>
              <a:t>, while </a:t>
            </a:r>
            <a:r>
              <a:rPr lang="en-US" sz="2200" b="1" dirty="0" smtClean="0">
                <a:latin typeface="Century Gothic" pitchFamily="34" charset="0"/>
              </a:rPr>
              <a:t>other parties serve as the opposition</a:t>
            </a:r>
            <a:r>
              <a:rPr lang="en-US" sz="2200" dirty="0" smtClean="0">
                <a:latin typeface="Century Gothic" pitchFamily="34" charset="0"/>
              </a:rPr>
              <a:t> and </a:t>
            </a:r>
            <a:r>
              <a:rPr lang="en-US" sz="2200" b="1" dirty="0" smtClean="0">
                <a:latin typeface="Century Gothic" pitchFamily="34" charset="0"/>
              </a:rPr>
              <a:t>attempt to </a:t>
            </a:r>
            <a:r>
              <a:rPr lang="en-US" sz="2200" b="1" dirty="0" smtClean="0">
                <a:solidFill>
                  <a:srgbClr val="C00000"/>
                </a:solidFill>
                <a:latin typeface="Century Gothic" pitchFamily="34" charset="0"/>
              </a:rPr>
              <a:t>check the abuses of power </a:t>
            </a:r>
            <a:r>
              <a:rPr lang="en-US" sz="2200" b="1" dirty="0" smtClean="0">
                <a:latin typeface="Century Gothic" pitchFamily="34" charset="0"/>
              </a:rPr>
              <a:t>by the ruling party</a:t>
            </a:r>
            <a:r>
              <a:rPr lang="en-US" sz="2200" dirty="0" smtClean="0">
                <a:latin typeface="Century Gothic" pitchFamily="34" charset="0"/>
              </a:rPr>
              <a:t>. The </a:t>
            </a:r>
            <a:r>
              <a:rPr lang="en-US" sz="2200" b="1" dirty="0" smtClean="0">
                <a:latin typeface="Century Gothic" pitchFamily="34" charset="0"/>
              </a:rPr>
              <a:t>existence of a strong and viable opposition </a:t>
            </a:r>
            <a:r>
              <a:rPr lang="en-US" sz="2200" dirty="0" smtClean="0">
                <a:latin typeface="Century Gothic" pitchFamily="34" charset="0"/>
              </a:rPr>
              <a:t>keeps the </a:t>
            </a:r>
            <a:r>
              <a:rPr lang="en-US" sz="2200" b="1" dirty="0" smtClean="0">
                <a:solidFill>
                  <a:srgbClr val="7030A0"/>
                </a:solidFill>
                <a:latin typeface="Century Gothic" pitchFamily="34" charset="0"/>
              </a:rPr>
              <a:t>ruling party alert</a:t>
            </a:r>
            <a:r>
              <a:rPr lang="en-US" sz="2200" dirty="0" smtClean="0">
                <a:latin typeface="Century Gothic" pitchFamily="34" charset="0"/>
              </a:rPr>
              <a:t>. It is the </a:t>
            </a:r>
            <a:r>
              <a:rPr lang="en-US" sz="2200" b="1" dirty="0" smtClean="0">
                <a:latin typeface="Century Gothic" pitchFamily="34" charset="0"/>
              </a:rPr>
              <a:t>duty of political parties </a:t>
            </a:r>
            <a:r>
              <a:rPr lang="en-US" sz="2200" dirty="0" smtClean="0">
                <a:latin typeface="Century Gothic" pitchFamily="34" charset="0"/>
              </a:rPr>
              <a:t>to promote policies that </a:t>
            </a:r>
            <a:r>
              <a:rPr lang="en-US" sz="2200" b="1" dirty="0" smtClean="0">
                <a:solidFill>
                  <a:schemeClr val="tx2">
                    <a:lumMod val="75000"/>
                  </a:schemeClr>
                </a:solidFill>
                <a:latin typeface="Century Gothic" pitchFamily="34" charset="0"/>
              </a:rPr>
              <a:t>will educate the people about how a democratic system functions </a:t>
            </a:r>
            <a:r>
              <a:rPr lang="en-US" sz="2200" dirty="0" smtClean="0">
                <a:latin typeface="Century Gothic" pitchFamily="34" charset="0"/>
              </a:rPr>
              <a:t>and </a:t>
            </a:r>
            <a:r>
              <a:rPr lang="en-US" sz="2200" b="1" dirty="0" smtClean="0">
                <a:solidFill>
                  <a:schemeClr val="accent6">
                    <a:lumMod val="75000"/>
                  </a:schemeClr>
                </a:solidFill>
                <a:latin typeface="Century Gothic" pitchFamily="34" charset="0"/>
              </a:rPr>
              <a:t>offer different policy packages to the electorates</a:t>
            </a:r>
            <a:r>
              <a:rPr lang="en-US" sz="2200" dirty="0" smtClean="0">
                <a:latin typeface="Century Gothic" pitchFamily="34" charset="0"/>
              </a:rPr>
              <a:t>.</a:t>
            </a:r>
          </a:p>
          <a:p>
            <a:pPr marL="231775" indent="-231775">
              <a:buFont typeface="+mj-lt"/>
              <a:buAutoNum type="romanUcPeriod"/>
            </a:pPr>
            <a:r>
              <a:rPr lang="en-US" sz="2200" b="1" i="1" u="sng" dirty="0" smtClean="0">
                <a:solidFill>
                  <a:srgbClr val="00B0F0"/>
                </a:solidFill>
                <a:effectLst>
                  <a:outerShdw blurRad="38100" dist="38100" dir="2700000" algn="tl">
                    <a:srgbClr val="000000">
                      <a:alpha val="43137"/>
                    </a:srgbClr>
                  </a:outerShdw>
                </a:effectLst>
                <a:latin typeface="Century Gothic" pitchFamily="34" charset="0"/>
              </a:rPr>
              <a:t>Media</a:t>
            </a:r>
            <a:r>
              <a:rPr lang="en-US" sz="2200" dirty="0" smtClean="0">
                <a:latin typeface="Century Gothic" pitchFamily="34" charset="0"/>
              </a:rPr>
              <a:t>:- it is </a:t>
            </a:r>
            <a:r>
              <a:rPr lang="en-US" sz="2200" b="1" dirty="0" smtClean="0">
                <a:latin typeface="Century Gothic" pitchFamily="34" charset="0"/>
              </a:rPr>
              <a:t>a mirror </a:t>
            </a:r>
            <a:r>
              <a:rPr lang="en-US" sz="2200" dirty="0" smtClean="0">
                <a:latin typeface="Century Gothic" pitchFamily="34" charset="0"/>
              </a:rPr>
              <a:t>of the </a:t>
            </a:r>
            <a:r>
              <a:rPr lang="en-US" sz="2200" b="1" dirty="0" smtClean="0">
                <a:latin typeface="Century Gothic" pitchFamily="34" charset="0"/>
              </a:rPr>
              <a:t>society</a:t>
            </a:r>
            <a:r>
              <a:rPr lang="en-US" sz="2200" dirty="0" smtClean="0">
                <a:latin typeface="Century Gothic" pitchFamily="34" charset="0"/>
              </a:rPr>
              <a:t>. They should be </a:t>
            </a:r>
            <a:r>
              <a:rPr lang="en-US" sz="2200" b="1" dirty="0" smtClean="0">
                <a:solidFill>
                  <a:schemeClr val="accent6">
                    <a:lumMod val="75000"/>
                  </a:schemeClr>
                </a:solidFill>
                <a:effectLst>
                  <a:outerShdw blurRad="38100" dist="38100" dir="2700000" algn="tl">
                    <a:srgbClr val="000000">
                      <a:alpha val="43137"/>
                    </a:srgbClr>
                  </a:outerShdw>
                </a:effectLst>
                <a:latin typeface="Century Gothic" pitchFamily="34" charset="0"/>
              </a:rPr>
              <a:t>independent, free and responsible</a:t>
            </a:r>
            <a:r>
              <a:rPr lang="en-US" sz="2200" dirty="0" smtClean="0">
                <a:solidFill>
                  <a:schemeClr val="accent6">
                    <a:lumMod val="75000"/>
                  </a:schemeClr>
                </a:solidFill>
                <a:effectLst>
                  <a:outerShdw blurRad="38100" dist="38100" dir="2700000" algn="tl">
                    <a:srgbClr val="000000">
                      <a:alpha val="43137"/>
                    </a:srgbClr>
                  </a:outerShdw>
                </a:effectLst>
                <a:latin typeface="Century Gothic" pitchFamily="34" charset="0"/>
              </a:rPr>
              <a:t>.</a:t>
            </a:r>
            <a:r>
              <a:rPr lang="en-US" sz="2200" dirty="0" smtClean="0">
                <a:latin typeface="Century Gothic" pitchFamily="34" charset="0"/>
              </a:rPr>
              <a:t> They have </a:t>
            </a:r>
            <a:r>
              <a:rPr lang="en-US" sz="2200" b="1" dirty="0" smtClean="0">
                <a:latin typeface="Century Gothic" pitchFamily="34" charset="0"/>
              </a:rPr>
              <a:t>a </a:t>
            </a:r>
            <a:r>
              <a:rPr lang="en-US" sz="2200" b="1" dirty="0" smtClean="0">
                <a:solidFill>
                  <a:srgbClr val="FF0000"/>
                </a:solidFill>
                <a:latin typeface="Century Gothic" pitchFamily="34" charset="0"/>
              </a:rPr>
              <a:t>ROLE</a:t>
            </a:r>
            <a:r>
              <a:rPr lang="en-US" sz="2200" b="1" dirty="0" smtClean="0">
                <a:latin typeface="Century Gothic" pitchFamily="34" charset="0"/>
              </a:rPr>
              <a:t> </a:t>
            </a:r>
            <a:r>
              <a:rPr lang="en-US" sz="2200" dirty="0" smtClean="0">
                <a:latin typeface="Century Gothic" pitchFamily="34" charset="0"/>
              </a:rPr>
              <a:t>as </a:t>
            </a:r>
            <a:r>
              <a:rPr lang="en-US" sz="2200" b="1" dirty="0" smtClean="0">
                <a:latin typeface="Century Gothic" pitchFamily="34" charset="0"/>
              </a:rPr>
              <a:t>source of information</a:t>
            </a:r>
            <a:r>
              <a:rPr lang="en-US" sz="2200" dirty="0" smtClean="0">
                <a:latin typeface="Century Gothic" pitchFamily="34" charset="0"/>
              </a:rPr>
              <a:t>, a </a:t>
            </a:r>
            <a:r>
              <a:rPr lang="en-US" sz="2200" b="1" dirty="0" smtClean="0">
                <a:solidFill>
                  <a:schemeClr val="accent5">
                    <a:lumMod val="75000"/>
                  </a:schemeClr>
                </a:solidFill>
                <a:effectLst>
                  <a:outerShdw blurRad="38100" dist="38100" dir="2700000" algn="tl">
                    <a:srgbClr val="000000">
                      <a:alpha val="43137"/>
                    </a:srgbClr>
                  </a:outerShdw>
                </a:effectLst>
                <a:latin typeface="Century Gothic" pitchFamily="34" charset="0"/>
              </a:rPr>
              <a:t>watchdog</a:t>
            </a:r>
            <a:r>
              <a:rPr lang="en-US" sz="2200" dirty="0" smtClean="0">
                <a:latin typeface="Century Gothic" pitchFamily="34" charset="0"/>
              </a:rPr>
              <a:t>, </a:t>
            </a:r>
            <a:r>
              <a:rPr lang="en-US" sz="2200" b="1" dirty="0" smtClean="0">
                <a:solidFill>
                  <a:schemeClr val="accent4"/>
                </a:solidFill>
                <a:effectLst>
                  <a:outerShdw blurRad="38100" dist="38100" dir="2700000" algn="tl">
                    <a:srgbClr val="000000">
                      <a:alpha val="43137"/>
                    </a:srgbClr>
                  </a:outerShdw>
                </a:effectLst>
                <a:latin typeface="Century Gothic" pitchFamily="34" charset="0"/>
              </a:rPr>
              <a:t>a civic forum </a:t>
            </a:r>
            <a:r>
              <a:rPr lang="en-US" sz="2200" dirty="0" smtClean="0">
                <a:latin typeface="Century Gothic" pitchFamily="34" charset="0"/>
              </a:rPr>
              <a:t>&amp; an </a:t>
            </a:r>
            <a:r>
              <a:rPr lang="en-US" sz="2200" b="1" dirty="0" smtClean="0">
                <a:solidFill>
                  <a:schemeClr val="accent3">
                    <a:lumMod val="75000"/>
                  </a:schemeClr>
                </a:solidFill>
                <a:effectLst>
                  <a:outerShdw blurRad="38100" dist="38100" dir="2700000" algn="tl">
                    <a:srgbClr val="000000">
                      <a:alpha val="43137"/>
                    </a:srgbClr>
                  </a:outerShdw>
                </a:effectLst>
                <a:latin typeface="Century Gothic" pitchFamily="34" charset="0"/>
              </a:rPr>
              <a:t>agenda setter</a:t>
            </a:r>
            <a:r>
              <a:rPr lang="en-US" sz="2200" dirty="0" smtClean="0">
                <a:latin typeface="Century Gothic" pitchFamily="34" charset="0"/>
              </a:rPr>
              <a:t>. </a:t>
            </a:r>
            <a:endParaRPr lang="en-US" sz="2200" dirty="0">
              <a:latin typeface="Century Gothic" pitchFamily="34" charset="0"/>
            </a:endParaRPr>
          </a:p>
        </p:txBody>
      </p:sp>
    </p:spTree>
    <p:extLst>
      <p:ext uri="{BB962C8B-B14F-4D97-AF65-F5344CB8AC3E}">
        <p14:creationId xmlns:p14="http://schemas.microsoft.com/office/powerpoint/2010/main" val="73445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381000"/>
          </a:xfrm>
        </p:spPr>
        <p:txBody>
          <a:bodyPr>
            <a:noAutofit/>
          </a:bodyPr>
          <a:lstStyle/>
          <a:p>
            <a:r>
              <a:rPr lang="en-US" sz="2400" b="1" dirty="0" smtClean="0">
                <a:latin typeface="Century Gothic" pitchFamily="34" charset="0"/>
              </a:rPr>
              <a:t>Continued…</a:t>
            </a:r>
            <a:endParaRPr lang="en-US" sz="2400" b="1" dirty="0">
              <a:latin typeface="Century Gothic" pitchFamily="34" charset="0"/>
            </a:endParaRPr>
          </a:p>
        </p:txBody>
      </p:sp>
      <p:sp>
        <p:nvSpPr>
          <p:cNvPr id="3" name="Content Placeholder 2"/>
          <p:cNvSpPr>
            <a:spLocks noGrp="1"/>
          </p:cNvSpPr>
          <p:nvPr>
            <p:ph idx="1"/>
          </p:nvPr>
        </p:nvSpPr>
        <p:spPr>
          <a:xfrm>
            <a:off x="152400" y="609600"/>
            <a:ext cx="8839200" cy="6172200"/>
          </a:xfrm>
        </p:spPr>
        <p:txBody>
          <a:bodyPr>
            <a:normAutofit fontScale="70000" lnSpcReduction="20000"/>
          </a:bodyPr>
          <a:lstStyle/>
          <a:p>
            <a:pPr marL="290513" indent="-290513">
              <a:buFont typeface="+mj-lt"/>
              <a:buAutoNum type="romanUcPeriod" startAt="3"/>
            </a:pPr>
            <a:r>
              <a:rPr lang="en-US" sz="2900" b="1" i="1" u="sng" dirty="0" smtClean="0">
                <a:solidFill>
                  <a:srgbClr val="00B0F0"/>
                </a:solidFill>
                <a:effectLst>
                  <a:outerShdw blurRad="38100" dist="38100" dir="2700000" algn="tl">
                    <a:srgbClr val="000000">
                      <a:alpha val="43137"/>
                    </a:srgbClr>
                  </a:outerShdw>
                </a:effectLst>
                <a:latin typeface="Century Gothic" pitchFamily="34" charset="0"/>
              </a:rPr>
              <a:t>Civic Societies</a:t>
            </a:r>
            <a:r>
              <a:rPr lang="en-US" sz="2900" dirty="0" smtClean="0">
                <a:latin typeface="Century Gothic" pitchFamily="34" charset="0"/>
              </a:rPr>
              <a:t>:- “</a:t>
            </a:r>
            <a:r>
              <a:rPr lang="en-US" sz="2900" b="1" dirty="0" smtClean="0">
                <a:latin typeface="Century Gothic" pitchFamily="34" charset="0"/>
              </a:rPr>
              <a:t>the realm of organized social life </a:t>
            </a:r>
            <a:r>
              <a:rPr lang="en-US" sz="2900" dirty="0" smtClean="0">
                <a:latin typeface="Century Gothic" pitchFamily="34" charset="0"/>
              </a:rPr>
              <a:t>that is </a:t>
            </a:r>
            <a:r>
              <a:rPr lang="en-US" sz="2900" b="1" dirty="0" smtClean="0">
                <a:latin typeface="Century Gothic" pitchFamily="34" charset="0"/>
              </a:rPr>
              <a:t>open, voluntary, bound by a legal order</a:t>
            </a:r>
            <a:r>
              <a:rPr lang="en-US" sz="2900" dirty="0" smtClean="0">
                <a:latin typeface="Century Gothic" pitchFamily="34" charset="0"/>
              </a:rPr>
              <a:t> or </a:t>
            </a:r>
            <a:r>
              <a:rPr lang="en-US" sz="2900" b="1" dirty="0" smtClean="0">
                <a:latin typeface="Century Gothic" pitchFamily="34" charset="0"/>
              </a:rPr>
              <a:t>set of shared rules</a:t>
            </a:r>
            <a:r>
              <a:rPr lang="en-US" sz="2900" dirty="0" smtClean="0">
                <a:latin typeface="Century Gothic" pitchFamily="34" charset="0"/>
              </a:rPr>
              <a:t>”. </a:t>
            </a:r>
            <a:r>
              <a:rPr lang="en-US" sz="2900" b="1" dirty="0" smtClean="0">
                <a:latin typeface="Century Gothic" pitchFamily="34" charset="0"/>
              </a:rPr>
              <a:t>“private citizens acting collectively </a:t>
            </a:r>
            <a:r>
              <a:rPr lang="en-US" sz="2900" b="1" dirty="0" smtClean="0">
                <a:solidFill>
                  <a:schemeClr val="accent6">
                    <a:lumMod val="75000"/>
                  </a:schemeClr>
                </a:solidFill>
                <a:effectLst>
                  <a:outerShdw blurRad="38100" dist="38100" dir="2700000" algn="tl">
                    <a:srgbClr val="000000">
                      <a:alpha val="43137"/>
                    </a:srgbClr>
                  </a:outerShdw>
                </a:effectLst>
                <a:latin typeface="Century Gothic" pitchFamily="34" charset="0"/>
              </a:rPr>
              <a:t>to make demands </a:t>
            </a:r>
            <a:r>
              <a:rPr lang="en-US" sz="2900" b="1" dirty="0" smtClean="0">
                <a:latin typeface="Century Gothic" pitchFamily="34" charset="0"/>
              </a:rPr>
              <a:t>to the state or </a:t>
            </a:r>
            <a:r>
              <a:rPr lang="en-US" sz="29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to express in the public sphere their interests</a:t>
            </a:r>
            <a:r>
              <a:rPr lang="en-US" sz="2900" b="1" dirty="0" smtClean="0">
                <a:latin typeface="Century Gothic" pitchFamily="34" charset="0"/>
              </a:rPr>
              <a:t>, </a:t>
            </a:r>
            <a:r>
              <a:rPr lang="en-US" sz="2900" b="1" dirty="0" smtClean="0">
                <a:solidFill>
                  <a:srgbClr val="00B0F0"/>
                </a:solidFill>
                <a:latin typeface="Century Gothic" pitchFamily="34" charset="0"/>
              </a:rPr>
              <a:t>preferences and ideas </a:t>
            </a:r>
            <a:r>
              <a:rPr lang="en-US" sz="2900" b="1" dirty="0" smtClean="0">
                <a:latin typeface="Century Gothic" pitchFamily="34" charset="0"/>
              </a:rPr>
              <a:t>or </a:t>
            </a:r>
            <a:r>
              <a:rPr lang="en-US" sz="2900" b="1" dirty="0" smtClean="0">
                <a:solidFill>
                  <a:schemeClr val="accent6"/>
                </a:solidFill>
                <a:effectLst>
                  <a:outerShdw blurRad="38100" dist="38100" dir="2700000" algn="tl">
                    <a:srgbClr val="000000">
                      <a:alpha val="43137"/>
                    </a:srgbClr>
                  </a:outerShdw>
                </a:effectLst>
                <a:latin typeface="Century Gothic" pitchFamily="34" charset="0"/>
              </a:rPr>
              <a:t>to check the authority of the state and make it accountable</a:t>
            </a:r>
            <a:r>
              <a:rPr lang="en-US" sz="2900" b="1" dirty="0" smtClean="0">
                <a:latin typeface="Century Gothic" pitchFamily="34" charset="0"/>
              </a:rPr>
              <a:t>”</a:t>
            </a:r>
            <a:r>
              <a:rPr lang="en-US" sz="2900" dirty="0" smtClean="0">
                <a:latin typeface="Century Gothic" pitchFamily="34" charset="0"/>
              </a:rPr>
              <a:t>. </a:t>
            </a:r>
          </a:p>
          <a:p>
            <a:pPr>
              <a:buFont typeface="Wingdings" pitchFamily="2" charset="2"/>
              <a:buChar char="Ø"/>
            </a:pPr>
            <a:r>
              <a:rPr lang="en-US" sz="2900" dirty="0" smtClean="0">
                <a:latin typeface="Century Gothic" pitchFamily="34" charset="0"/>
              </a:rPr>
              <a:t>Civil societies can be </a:t>
            </a:r>
            <a:r>
              <a:rPr lang="en-US" sz="2900" b="1" dirty="0" smtClean="0">
                <a:solidFill>
                  <a:schemeClr val="tx2">
                    <a:lumMod val="60000"/>
                    <a:lumOff val="40000"/>
                  </a:schemeClr>
                </a:solidFill>
                <a:effectLst>
                  <a:outerShdw blurRad="38100" dist="38100" dir="2700000" algn="tl">
                    <a:srgbClr val="000000">
                      <a:alpha val="43137"/>
                    </a:srgbClr>
                  </a:outerShdw>
                </a:effectLst>
                <a:latin typeface="Century Gothic" pitchFamily="34" charset="0"/>
              </a:rPr>
              <a:t>civic</a:t>
            </a:r>
            <a:r>
              <a:rPr lang="en-US" sz="2900" dirty="0" smtClean="0">
                <a:latin typeface="Century Gothic" pitchFamily="34" charset="0"/>
              </a:rPr>
              <a:t>, </a:t>
            </a:r>
            <a:r>
              <a:rPr lang="en-US" sz="29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issue-oriented</a:t>
            </a:r>
            <a:r>
              <a:rPr lang="en-US" sz="2900" dirty="0" smtClean="0">
                <a:latin typeface="Century Gothic" pitchFamily="34" charset="0"/>
              </a:rPr>
              <a:t>, </a:t>
            </a:r>
            <a:r>
              <a:rPr lang="en-US" sz="2900" b="1" dirty="0" smtClean="0">
                <a:latin typeface="Century Gothic" pitchFamily="34" charset="0"/>
              </a:rPr>
              <a:t>religious</a:t>
            </a:r>
            <a:r>
              <a:rPr lang="en-US" sz="2900" dirty="0" smtClean="0">
                <a:latin typeface="Century Gothic" pitchFamily="34" charset="0"/>
              </a:rPr>
              <a:t>, and </a:t>
            </a:r>
            <a:r>
              <a:rPr lang="en-US" sz="2900" b="1" dirty="0" smtClean="0">
                <a:solidFill>
                  <a:schemeClr val="tx2">
                    <a:lumMod val="75000"/>
                  </a:schemeClr>
                </a:solidFill>
                <a:effectLst>
                  <a:outerShdw blurRad="38100" dist="38100" dir="2700000" algn="tl">
                    <a:srgbClr val="000000">
                      <a:alpha val="43137"/>
                    </a:srgbClr>
                  </a:outerShdw>
                </a:effectLst>
                <a:latin typeface="Century Gothic" pitchFamily="34" charset="0"/>
              </a:rPr>
              <a:t>educational interest groups and associations</a:t>
            </a:r>
            <a:r>
              <a:rPr lang="en-US" sz="2900" dirty="0" smtClean="0">
                <a:latin typeface="Century Gothic" pitchFamily="34" charset="0"/>
              </a:rPr>
              <a:t>.</a:t>
            </a:r>
            <a:r>
              <a:rPr lang="en-US" sz="2200" dirty="0" smtClean="0">
                <a:latin typeface="Century Gothic" pitchFamily="34" charset="0"/>
              </a:rPr>
              <a:t> </a:t>
            </a:r>
          </a:p>
          <a:p>
            <a:pPr>
              <a:buFont typeface="Wingdings" pitchFamily="2" charset="2"/>
              <a:buChar char="v"/>
            </a:pPr>
            <a:r>
              <a:rPr lang="en-US" sz="2900" b="1" dirty="0" smtClean="0">
                <a:solidFill>
                  <a:srgbClr val="FF0000"/>
                </a:solidFill>
                <a:effectLst>
                  <a:outerShdw blurRad="38100" dist="38100" dir="2700000" algn="tl">
                    <a:srgbClr val="000000">
                      <a:alpha val="43137"/>
                    </a:srgbClr>
                  </a:outerShdw>
                </a:effectLst>
                <a:latin typeface="Century Gothic" pitchFamily="34" charset="0"/>
              </a:rPr>
              <a:t>ROLES </a:t>
            </a:r>
            <a:r>
              <a:rPr lang="en-US" sz="2900" b="1" dirty="0" smtClean="0">
                <a:latin typeface="Century Gothic" pitchFamily="34" charset="0"/>
              </a:rPr>
              <a:t>of civil societies </a:t>
            </a:r>
            <a:r>
              <a:rPr lang="en-US" sz="2900" dirty="0" smtClean="0">
                <a:latin typeface="Century Gothic" pitchFamily="34" charset="0"/>
              </a:rPr>
              <a:t>includes:-</a:t>
            </a:r>
          </a:p>
          <a:p>
            <a:pPr>
              <a:buFont typeface="Wingdings" pitchFamily="2" charset="2"/>
              <a:buChar char="ü"/>
            </a:pPr>
            <a:r>
              <a:rPr lang="en-US" sz="2700" dirty="0" smtClean="0">
                <a:latin typeface="Century Gothic" pitchFamily="34" charset="0"/>
              </a:rPr>
              <a:t>limiting the power of the state more generally.</a:t>
            </a:r>
          </a:p>
          <a:p>
            <a:pPr>
              <a:buFont typeface="Wingdings" pitchFamily="2" charset="2"/>
              <a:buChar char="ü"/>
            </a:pPr>
            <a:r>
              <a:rPr lang="en-US" sz="2700" dirty="0" smtClean="0">
                <a:latin typeface="Century Gothic" pitchFamily="34" charset="0"/>
              </a:rPr>
              <a:t>challenging the abuses of authority.</a:t>
            </a:r>
          </a:p>
          <a:p>
            <a:pPr>
              <a:buFont typeface="Wingdings" pitchFamily="2" charset="2"/>
              <a:buChar char="ü"/>
            </a:pPr>
            <a:r>
              <a:rPr lang="en-US" sz="2700" dirty="0" smtClean="0">
                <a:latin typeface="Century Gothic" pitchFamily="34" charset="0"/>
              </a:rPr>
              <a:t>monitoring human rights and strengthening the rule of law.</a:t>
            </a:r>
          </a:p>
          <a:p>
            <a:pPr>
              <a:buFont typeface="Wingdings" pitchFamily="2" charset="2"/>
              <a:buChar char="ü"/>
            </a:pPr>
            <a:r>
              <a:rPr lang="en-US" sz="2700" dirty="0" smtClean="0">
                <a:latin typeface="Century Gothic" pitchFamily="34" charset="0"/>
              </a:rPr>
              <a:t>monitoring elections and enhancing the overall quality and credibility of the democratic process.</a:t>
            </a:r>
          </a:p>
          <a:p>
            <a:pPr>
              <a:buFont typeface="Wingdings" pitchFamily="2" charset="2"/>
              <a:buChar char="ü"/>
            </a:pPr>
            <a:r>
              <a:rPr lang="en-US" sz="2700" dirty="0" smtClean="0">
                <a:latin typeface="Century Gothic" pitchFamily="34" charset="0"/>
              </a:rPr>
              <a:t>educating citizens about their rights and responsibilities; </a:t>
            </a:r>
          </a:p>
          <a:p>
            <a:pPr>
              <a:buFont typeface="Wingdings" pitchFamily="2" charset="2"/>
              <a:buChar char="ü"/>
            </a:pPr>
            <a:r>
              <a:rPr lang="en-US" sz="2700" dirty="0" smtClean="0">
                <a:latin typeface="Century Gothic" pitchFamily="34" charset="0"/>
              </a:rPr>
              <a:t>building a culture of tolerance and civic involvement; </a:t>
            </a:r>
          </a:p>
          <a:p>
            <a:pPr>
              <a:buFont typeface="Wingdings" pitchFamily="2" charset="2"/>
              <a:buChar char="ü"/>
            </a:pPr>
            <a:r>
              <a:rPr lang="en-US" sz="2700" dirty="0" smtClean="0">
                <a:latin typeface="Century Gothic" pitchFamily="34" charset="0"/>
              </a:rPr>
              <a:t>incorporating marginal groups into the political process and enhancing the latter's responsiveness to societal interest and need; </a:t>
            </a:r>
          </a:p>
          <a:p>
            <a:pPr>
              <a:buFont typeface="Wingdings" pitchFamily="2" charset="2"/>
              <a:buChar char="ü"/>
            </a:pPr>
            <a:r>
              <a:rPr lang="en-US" sz="2700" dirty="0" smtClean="0">
                <a:latin typeface="Century Gothic" pitchFamily="34" charset="0"/>
              </a:rPr>
              <a:t>providing alternative means, </a:t>
            </a:r>
          </a:p>
          <a:p>
            <a:pPr>
              <a:buFont typeface="Wingdings" pitchFamily="2" charset="2"/>
              <a:buChar char="ü"/>
            </a:pPr>
            <a:r>
              <a:rPr lang="en-US" sz="2700" dirty="0" smtClean="0">
                <a:latin typeface="Century Gothic" pitchFamily="34" charset="0"/>
              </a:rPr>
              <a:t>outside the state, for communities to raise their level of material development; </a:t>
            </a:r>
          </a:p>
          <a:p>
            <a:pPr>
              <a:buFont typeface="Wingdings" pitchFamily="2" charset="2"/>
              <a:buChar char="ü"/>
            </a:pPr>
            <a:r>
              <a:rPr lang="en-US" sz="2700" dirty="0" smtClean="0">
                <a:latin typeface="Century Gothic" pitchFamily="34" charset="0"/>
              </a:rPr>
              <a:t>opening and pluralizing the flows of information; </a:t>
            </a:r>
          </a:p>
          <a:p>
            <a:pPr>
              <a:buFont typeface="Wingdings" pitchFamily="2" charset="2"/>
              <a:buChar char="ü"/>
            </a:pPr>
            <a:r>
              <a:rPr lang="en-US" sz="2700" dirty="0" smtClean="0">
                <a:latin typeface="Century Gothic" pitchFamily="34" charset="0"/>
              </a:rPr>
              <a:t>and building a constituency for economic as well as political reforms. </a:t>
            </a:r>
            <a:endParaRPr lang="en-US" sz="2700" dirty="0">
              <a:latin typeface="Century Gothic" pitchFamily="34" charset="0"/>
            </a:endParaRPr>
          </a:p>
        </p:txBody>
      </p:sp>
    </p:spTree>
    <p:extLst>
      <p:ext uri="{BB962C8B-B14F-4D97-AF65-F5344CB8AC3E}">
        <p14:creationId xmlns:p14="http://schemas.microsoft.com/office/powerpoint/2010/main" val="2517308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2725</Words>
  <Application>Microsoft Office PowerPoint</Application>
  <PresentationFormat>On-screen Show (4:3)</PresentationFormat>
  <Paragraphs>165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5.6. Democracy and Democratization </vt:lpstr>
      <vt:lpstr>Definition of Democracy</vt:lpstr>
      <vt:lpstr>Continued…</vt:lpstr>
      <vt:lpstr>Continued…</vt:lpstr>
      <vt:lpstr>5.6.2. Values and Principles of Democracy </vt:lpstr>
      <vt:lpstr>Continued…</vt:lpstr>
      <vt:lpstr>Continued…</vt:lpstr>
      <vt:lpstr>Continued…</vt:lpstr>
      <vt:lpstr>Continued…</vt:lpstr>
      <vt:lpstr>5.7. Human Rights: Concepts and Theories</vt:lpstr>
      <vt:lpstr>Continued…</vt:lpstr>
      <vt:lpstr>5.7.3. Landmarks in Development of Human Rights</vt:lpstr>
      <vt:lpstr>5.7.4. Rights Holders and Duty Bearers </vt:lpstr>
      <vt:lpstr>Continued…</vt:lpstr>
      <vt:lpstr>Continued…</vt:lpstr>
      <vt:lpstr>5.7.6. Derogations and Limitations on Human Rights</vt:lpstr>
      <vt:lpstr>5.7.7. Non-derogability of Human Rights </vt:lpstr>
      <vt:lpstr>5.7.8. Implementation and Enforcement of Human Rights </vt:lpstr>
      <vt:lpstr>5.7.8.2. Regional Mechanisms </vt:lpstr>
      <vt:lpstr>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5.6. Democracy and Democratization</dc:title>
  <dc:creator>hp</dc:creator>
  <cp:lastModifiedBy>hp</cp:lastModifiedBy>
  <cp:revision>58</cp:revision>
  <dcterms:created xsi:type="dcterms:W3CDTF">2022-01-08T13:04:37Z</dcterms:created>
  <dcterms:modified xsi:type="dcterms:W3CDTF">2022-05-29T14:19:18Z</dcterms:modified>
</cp:coreProperties>
</file>