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3" r:id="rId5"/>
    <p:sldId id="257" r:id="rId6"/>
    <p:sldId id="258" r:id="rId7"/>
    <p:sldId id="259"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78" autoAdjust="0"/>
  </p:normalViewPr>
  <p:slideViewPr>
    <p:cSldViewPr>
      <p:cViewPr>
        <p:scale>
          <a:sx n="66" d="100"/>
          <a:sy n="66" d="100"/>
        </p:scale>
        <p:origin x="-14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10E1D8-62DD-49D8-A18B-7AB2AC7DCB1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196046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0E1D8-62DD-49D8-A18B-7AB2AC7DCB1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327046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0E1D8-62DD-49D8-A18B-7AB2AC7DCB1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238613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0E1D8-62DD-49D8-A18B-7AB2AC7DCB1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188044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0E1D8-62DD-49D8-A18B-7AB2AC7DCB1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95081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10E1D8-62DD-49D8-A18B-7AB2AC7DCB1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111236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10E1D8-62DD-49D8-A18B-7AB2AC7DCB18}"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8028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10E1D8-62DD-49D8-A18B-7AB2AC7DCB18}"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202523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0E1D8-62DD-49D8-A18B-7AB2AC7DCB18}"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31814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0E1D8-62DD-49D8-A18B-7AB2AC7DCB1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157924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0E1D8-62DD-49D8-A18B-7AB2AC7DCB1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9B2F4-5FBE-40CC-A830-E06B95EC9FB6}" type="slidenum">
              <a:rPr lang="en-US" smtClean="0"/>
              <a:t>‹#›</a:t>
            </a:fld>
            <a:endParaRPr lang="en-US"/>
          </a:p>
        </p:txBody>
      </p:sp>
    </p:spTree>
    <p:extLst>
      <p:ext uri="{BB962C8B-B14F-4D97-AF65-F5344CB8AC3E}">
        <p14:creationId xmlns:p14="http://schemas.microsoft.com/office/powerpoint/2010/main" val="71779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0E1D8-62DD-49D8-A18B-7AB2AC7DCB18}" type="datetimeFigureOut">
              <a:rPr lang="en-US" smtClean="0"/>
              <a:t>10/18/2021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B2F4-5FBE-40CC-A830-E06B95EC9FB6}" type="slidenum">
              <a:rPr lang="en-US" smtClean="0"/>
              <a:t>‹#›</a:t>
            </a:fld>
            <a:endParaRPr lang="en-US"/>
          </a:p>
        </p:txBody>
      </p:sp>
    </p:spTree>
    <p:extLst>
      <p:ext uri="{BB962C8B-B14F-4D97-AF65-F5344CB8AC3E}">
        <p14:creationId xmlns:p14="http://schemas.microsoft.com/office/powerpoint/2010/main" val="265497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696200" cy="609600"/>
          </a:xfrm>
        </p:spPr>
        <p:txBody>
          <a:bodyPr>
            <a:normAutofit fontScale="90000"/>
          </a:bodyPr>
          <a:lstStyle/>
          <a:p>
            <a:r>
              <a:rPr lang="en-US" sz="2400" b="1" cap="all" dirty="0"/>
              <a:t>Moral and citizenship Education (MCED 1011)</a:t>
            </a:r>
            <a:r>
              <a:rPr lang="en-US" sz="2400" dirty="0"/>
              <a:t/>
            </a:r>
            <a:br>
              <a:rPr lang="en-US" sz="2400" dirty="0"/>
            </a:br>
            <a:endParaRPr lang="en-US" sz="2400" dirty="0">
              <a:latin typeface="Century Gothic" pitchFamily="34" charset="0"/>
            </a:endParaRPr>
          </a:p>
        </p:txBody>
      </p:sp>
      <p:sp>
        <p:nvSpPr>
          <p:cNvPr id="3" name="Subtitle 2"/>
          <p:cNvSpPr>
            <a:spLocks noGrp="1"/>
          </p:cNvSpPr>
          <p:nvPr>
            <p:ph type="subTitle" idx="1"/>
          </p:nvPr>
        </p:nvSpPr>
        <p:spPr>
          <a:xfrm>
            <a:off x="304800" y="533400"/>
            <a:ext cx="8534400" cy="5105400"/>
          </a:xfrm>
        </p:spPr>
        <p:txBody>
          <a:bodyPr>
            <a:normAutofit fontScale="92500" lnSpcReduction="10000"/>
          </a:bodyPr>
          <a:lstStyle/>
          <a:p>
            <a:r>
              <a:rPr lang="en-US" sz="2000" b="1" dirty="0">
                <a:solidFill>
                  <a:schemeClr val="tx1">
                    <a:lumMod val="95000"/>
                    <a:lumOff val="5000"/>
                  </a:schemeClr>
                </a:solidFill>
                <a:latin typeface="Century Gothic" pitchFamily="34" charset="0"/>
              </a:rPr>
              <a:t>Module Introduction </a:t>
            </a:r>
            <a:endParaRPr lang="en-US" sz="2000" b="1" dirty="0" smtClean="0">
              <a:solidFill>
                <a:schemeClr val="tx1">
                  <a:lumMod val="95000"/>
                  <a:lumOff val="5000"/>
                </a:schemeClr>
              </a:solidFill>
              <a:latin typeface="Century Gothic" pitchFamily="34" charset="0"/>
            </a:endParaRPr>
          </a:p>
          <a:p>
            <a:pPr marL="342900" indent="-342900" algn="l">
              <a:buFont typeface="Wingdings" pitchFamily="2" charset="2"/>
              <a:buChar char="Ø"/>
            </a:pPr>
            <a:r>
              <a:rPr lang="en-US" sz="2000" dirty="0">
                <a:solidFill>
                  <a:schemeClr val="tx1">
                    <a:lumMod val="95000"/>
                    <a:lumOff val="5000"/>
                  </a:schemeClr>
                </a:solidFill>
                <a:latin typeface="Century Gothic" pitchFamily="34" charset="0"/>
              </a:rPr>
              <a:t>M</a:t>
            </a:r>
            <a:r>
              <a:rPr lang="en-US" sz="2000" dirty="0" smtClean="0">
                <a:solidFill>
                  <a:schemeClr val="tx1">
                    <a:lumMod val="95000"/>
                    <a:lumOff val="5000"/>
                  </a:schemeClr>
                </a:solidFill>
                <a:latin typeface="Century Gothic" pitchFamily="34" charset="0"/>
              </a:rPr>
              <a:t>oral </a:t>
            </a:r>
            <a:r>
              <a:rPr lang="en-US" sz="2000" dirty="0">
                <a:solidFill>
                  <a:schemeClr val="tx1">
                    <a:lumMod val="95000"/>
                    <a:lumOff val="5000"/>
                  </a:schemeClr>
                </a:solidFill>
                <a:latin typeface="Century Gothic" pitchFamily="34" charset="0"/>
              </a:rPr>
              <a:t>and civic education curricula to aim at educating students about democratic culture, ethical values and principles, supremacy of constitution, and the rule of law and so on. </a:t>
            </a:r>
            <a:endParaRPr lang="en-US" sz="2000" dirty="0" smtClean="0">
              <a:solidFill>
                <a:schemeClr val="tx1">
                  <a:lumMod val="95000"/>
                  <a:lumOff val="5000"/>
                </a:schemeClr>
              </a:solidFill>
              <a:latin typeface="Century Gothic" pitchFamily="34" charset="0"/>
            </a:endParaRPr>
          </a:p>
          <a:p>
            <a:pPr marL="342900" indent="-342900" algn="l">
              <a:buFont typeface="Wingdings" pitchFamily="2" charset="2"/>
              <a:buChar char="Ø"/>
            </a:pPr>
            <a:r>
              <a:rPr lang="en-US" sz="2000" dirty="0">
                <a:solidFill>
                  <a:schemeClr val="tx1">
                    <a:lumMod val="95000"/>
                    <a:lumOff val="5000"/>
                  </a:schemeClr>
                </a:solidFill>
                <a:latin typeface="Century Gothic" pitchFamily="34" charset="0"/>
              </a:rPr>
              <a:t>These elements are imperative in the process of producing self-confident citizens and a generation who has the capability to shoulder responsibility. Accordingly, this module is basically aspires to equip the learners with relevant knowledge, respect for the worth and human dignity of every individual, right attitudes and requisite skills to enable them perform their roles as a credible members of their society. </a:t>
            </a:r>
            <a:endParaRPr lang="en-US" sz="2000" dirty="0" smtClean="0">
              <a:solidFill>
                <a:schemeClr val="tx1">
                  <a:lumMod val="95000"/>
                  <a:lumOff val="5000"/>
                </a:schemeClr>
              </a:solidFill>
              <a:latin typeface="Century Gothic" pitchFamily="34" charset="0"/>
            </a:endParaRPr>
          </a:p>
          <a:p>
            <a:pPr marL="342900" indent="-342900" algn="l">
              <a:buFont typeface="Wingdings" pitchFamily="2" charset="2"/>
              <a:buChar char="Ø"/>
            </a:pPr>
            <a:r>
              <a:rPr lang="en-US" sz="2000" dirty="0">
                <a:solidFill>
                  <a:schemeClr val="tx1">
                    <a:lumMod val="95000"/>
                    <a:lumOff val="5000"/>
                  </a:schemeClr>
                </a:solidFill>
                <a:latin typeface="Century Gothic" pitchFamily="34" charset="0"/>
              </a:rPr>
              <a:t>This module is organized into five </a:t>
            </a:r>
            <a:r>
              <a:rPr lang="en-US" sz="2000" dirty="0" smtClean="0">
                <a:solidFill>
                  <a:schemeClr val="tx1">
                    <a:lumMod val="95000"/>
                    <a:lumOff val="5000"/>
                  </a:schemeClr>
                </a:solidFill>
                <a:latin typeface="Century Gothic" pitchFamily="34" charset="0"/>
              </a:rPr>
              <a:t>chapters:-</a:t>
            </a:r>
          </a:p>
          <a:p>
            <a:pPr marL="457200" indent="-457200" algn="l">
              <a:buFont typeface="+mj-lt"/>
              <a:buAutoNum type="arabicPeriod"/>
            </a:pPr>
            <a:r>
              <a:rPr lang="en-US" sz="2000" dirty="0" smtClean="0">
                <a:solidFill>
                  <a:schemeClr val="tx1">
                    <a:lumMod val="95000"/>
                    <a:lumOff val="5000"/>
                  </a:schemeClr>
                </a:solidFill>
                <a:latin typeface="Century Gothic" pitchFamily="34" charset="0"/>
              </a:rPr>
              <a:t>Introducing Civic &amp; Ethics</a:t>
            </a:r>
          </a:p>
          <a:p>
            <a:pPr marL="457200" indent="-457200" algn="l">
              <a:buFont typeface="+mj-lt"/>
              <a:buAutoNum type="arabicPeriod"/>
            </a:pPr>
            <a:r>
              <a:rPr lang="en-US" sz="2000" dirty="0" smtClean="0">
                <a:solidFill>
                  <a:schemeClr val="tx1">
                    <a:lumMod val="95000"/>
                    <a:lumOff val="5000"/>
                  </a:schemeClr>
                </a:solidFill>
                <a:latin typeface="Century Gothic" pitchFamily="34" charset="0"/>
              </a:rPr>
              <a:t>Theories and perspectives of Ethics &amp; Morality</a:t>
            </a:r>
          </a:p>
          <a:p>
            <a:pPr marL="457200" indent="-457200" algn="l">
              <a:buFont typeface="+mj-lt"/>
              <a:buAutoNum type="arabicPeriod"/>
            </a:pPr>
            <a:r>
              <a:rPr lang="en-US" sz="2000" dirty="0" smtClean="0">
                <a:solidFill>
                  <a:schemeClr val="tx1">
                    <a:lumMod val="95000"/>
                    <a:lumOff val="5000"/>
                  </a:schemeClr>
                </a:solidFill>
                <a:latin typeface="Century Gothic" pitchFamily="34" charset="0"/>
              </a:rPr>
              <a:t>Ethical decision making &amp; Moral Judgment</a:t>
            </a:r>
          </a:p>
          <a:p>
            <a:pPr marL="457200" indent="-457200" algn="l">
              <a:buFont typeface="+mj-lt"/>
              <a:buAutoNum type="arabicPeriod"/>
            </a:pPr>
            <a:r>
              <a:rPr lang="en-US" sz="2000" dirty="0" smtClean="0">
                <a:solidFill>
                  <a:schemeClr val="tx1">
                    <a:lumMod val="95000"/>
                    <a:lumOff val="5000"/>
                  </a:schemeClr>
                </a:solidFill>
                <a:latin typeface="Century Gothic" pitchFamily="34" charset="0"/>
              </a:rPr>
              <a:t>Concept of citizenship, state and government</a:t>
            </a:r>
          </a:p>
          <a:p>
            <a:pPr marL="457200" indent="-457200" algn="l">
              <a:buFont typeface="+mj-lt"/>
              <a:buAutoNum type="arabicPeriod"/>
            </a:pPr>
            <a:r>
              <a:rPr lang="en-US" sz="2000" dirty="0" smtClean="0">
                <a:solidFill>
                  <a:schemeClr val="tx1">
                    <a:lumMod val="95000"/>
                    <a:lumOff val="5000"/>
                  </a:schemeClr>
                </a:solidFill>
                <a:latin typeface="Century Gothic" pitchFamily="34" charset="0"/>
              </a:rPr>
              <a:t>Constitution, Human rights and Democracy</a:t>
            </a:r>
          </a:p>
          <a:p>
            <a:pPr marL="457200" indent="-457200" algn="l">
              <a:buFont typeface="+mj-lt"/>
              <a:buAutoNum type="arabicPeriod"/>
            </a:pPr>
            <a:endParaRPr lang="en-US" sz="2000" dirty="0" smtClean="0">
              <a:solidFill>
                <a:schemeClr val="tx1">
                  <a:lumMod val="95000"/>
                  <a:lumOff val="5000"/>
                </a:schemeClr>
              </a:solidFill>
              <a:latin typeface="Century Gothic" pitchFamily="34" charset="0"/>
            </a:endParaRPr>
          </a:p>
          <a:p>
            <a:endParaRPr lang="en-US" sz="2000" b="1" dirty="0">
              <a:latin typeface="Century Gothic" pitchFamily="34" charset="0"/>
            </a:endParaRPr>
          </a:p>
          <a:p>
            <a:pPr algn="l"/>
            <a:endParaRPr lang="en-US" dirty="0"/>
          </a:p>
        </p:txBody>
      </p:sp>
    </p:spTree>
    <p:extLst>
      <p:ext uri="{BB962C8B-B14F-4D97-AF65-F5344CB8AC3E}">
        <p14:creationId xmlns:p14="http://schemas.microsoft.com/office/powerpoint/2010/main" val="3422412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2400" b="1" dirty="0" smtClean="0">
                <a:latin typeface="Century Gothic" pitchFamily="34" charset="0"/>
              </a:rPr>
              <a:t>Chapter 1: Understanding Civics &amp; Ethics</a:t>
            </a:r>
            <a:endParaRPr lang="en-US" sz="2400" b="1" dirty="0">
              <a:latin typeface="Century Gothic" pitchFamily="34" charset="0"/>
            </a:endParaRPr>
          </a:p>
        </p:txBody>
      </p:sp>
      <p:sp>
        <p:nvSpPr>
          <p:cNvPr id="3" name="Content Placeholder 2"/>
          <p:cNvSpPr>
            <a:spLocks noGrp="1"/>
          </p:cNvSpPr>
          <p:nvPr>
            <p:ph idx="1"/>
          </p:nvPr>
        </p:nvSpPr>
        <p:spPr>
          <a:xfrm>
            <a:off x="304800" y="685800"/>
            <a:ext cx="8610600" cy="5867400"/>
          </a:xfrm>
        </p:spPr>
        <p:txBody>
          <a:bodyPr>
            <a:normAutofit/>
          </a:bodyPr>
          <a:lstStyle/>
          <a:p>
            <a:pPr marL="0" lvl="1" indent="0">
              <a:buNone/>
            </a:pPr>
            <a:r>
              <a:rPr lang="en-US" b="1" dirty="0" smtClean="0"/>
              <a:t>1.3 Defining </a:t>
            </a:r>
            <a:r>
              <a:rPr lang="en-US" b="1" dirty="0"/>
              <a:t>Civics, Ethics, </a:t>
            </a:r>
            <a:r>
              <a:rPr lang="en-US" b="1" dirty="0" smtClean="0"/>
              <a:t>Morality</a:t>
            </a:r>
          </a:p>
          <a:p>
            <a:pPr marL="0" lvl="1" indent="0">
              <a:buNone/>
            </a:pPr>
            <a:r>
              <a:rPr lang="en-US" sz="2000" b="1" dirty="0" smtClean="0">
                <a:latin typeface="Century Gothic" pitchFamily="34" charset="0"/>
              </a:rPr>
              <a:t>1.3.1 Civic </a:t>
            </a:r>
            <a:r>
              <a:rPr lang="en-US" sz="2000" b="1" dirty="0">
                <a:latin typeface="Century Gothic" pitchFamily="34" charset="0"/>
              </a:rPr>
              <a:t>Education </a:t>
            </a:r>
            <a:endParaRPr lang="en-US" sz="2000" b="1" dirty="0" smtClean="0">
              <a:latin typeface="Century Gothic" pitchFamily="34" charset="0"/>
            </a:endParaRPr>
          </a:p>
          <a:p>
            <a:pPr marL="0" lvl="1" indent="0">
              <a:buNone/>
            </a:pPr>
            <a:r>
              <a:rPr lang="en-US" sz="2000" dirty="0">
                <a:latin typeface="Century Gothic" pitchFamily="34" charset="0"/>
              </a:rPr>
              <a:t>What does civic education mean</a:t>
            </a:r>
            <a:r>
              <a:rPr lang="en-US" sz="2000" dirty="0" smtClean="0">
                <a:latin typeface="Century Gothic" pitchFamily="34" charset="0"/>
              </a:rPr>
              <a:t>?</a:t>
            </a:r>
          </a:p>
          <a:p>
            <a:pPr marL="342900" lvl="1" indent="-342900">
              <a:buFont typeface="Wingdings" pitchFamily="2" charset="2"/>
              <a:buChar char="Ø"/>
            </a:pPr>
            <a:r>
              <a:rPr lang="en-US" sz="2000" dirty="0" smtClean="0">
                <a:latin typeface="Century Gothic" pitchFamily="34" charset="0"/>
              </a:rPr>
              <a:t>The most agreed definition of </a:t>
            </a:r>
            <a:r>
              <a:rPr lang="en-US" sz="2000" b="1" dirty="0" smtClean="0">
                <a:latin typeface="Century Gothic" pitchFamily="34" charset="0"/>
              </a:rPr>
              <a:t>civic education </a:t>
            </a:r>
            <a:r>
              <a:rPr lang="en-US" sz="2000" dirty="0" smtClean="0">
                <a:latin typeface="Century Gothic" pitchFamily="34" charset="0"/>
              </a:rPr>
              <a:t>is an education that studies about the rights and responsibilities of citizens of a politically organized group of people.</a:t>
            </a:r>
          </a:p>
          <a:p>
            <a:pPr marL="0" lvl="1" indent="0">
              <a:buNone/>
            </a:pPr>
            <a:r>
              <a:rPr lang="en-US" sz="2000" b="1" dirty="0" smtClean="0">
                <a:latin typeface="Century Gothic" pitchFamily="34" charset="0"/>
              </a:rPr>
              <a:t>1.3.2 The </a:t>
            </a:r>
            <a:r>
              <a:rPr lang="en-US" sz="2000" b="1" dirty="0">
                <a:latin typeface="Century Gothic" pitchFamily="34" charset="0"/>
              </a:rPr>
              <a:t>Definition and Nature of Ethics and Morality </a:t>
            </a:r>
          </a:p>
          <a:p>
            <a:pPr marL="0" lvl="1" indent="0">
              <a:buNone/>
            </a:pPr>
            <a:r>
              <a:rPr lang="en-US" sz="2000" b="1" dirty="0"/>
              <a:t>What Ethics is?</a:t>
            </a:r>
            <a:endParaRPr lang="en-US" sz="2000" dirty="0"/>
          </a:p>
          <a:p>
            <a:pPr marL="342900" lvl="1" indent="-342900">
              <a:buFont typeface="Wingdings" pitchFamily="2" charset="2"/>
              <a:buChar char="Ø"/>
            </a:pPr>
            <a:r>
              <a:rPr lang="en-US" sz="2000" dirty="0">
                <a:latin typeface="Century Gothic" pitchFamily="34" charset="0"/>
              </a:rPr>
              <a:t>Ethics is a branch of philosophy that attempts to understand people’s moral beliefs and actions </a:t>
            </a:r>
            <a:r>
              <a:rPr lang="en-US" sz="2000" dirty="0" smtClean="0">
                <a:latin typeface="Century Gothic" pitchFamily="34" charset="0"/>
              </a:rPr>
              <a:t>.</a:t>
            </a:r>
          </a:p>
          <a:p>
            <a:pPr marL="342900" lvl="1" indent="-342900">
              <a:buFont typeface="Wingdings" pitchFamily="2" charset="2"/>
              <a:buChar char="Ø"/>
            </a:pPr>
            <a:r>
              <a:rPr lang="en-US" sz="2000" dirty="0">
                <a:latin typeface="Century Gothic" pitchFamily="34" charset="0"/>
              </a:rPr>
              <a:t>Ethics may share common ground with the law, religious belief, popular opinion, professional codes and the dictates of authority figures, but it is also broader than all of these and offers a set of tools and values against which their appropriateness can be evaluated.</a:t>
            </a:r>
          </a:p>
          <a:p>
            <a:pPr marL="0" lvl="1" indent="0">
              <a:buNone/>
            </a:pPr>
            <a:endParaRPr lang="en-US" b="1" dirty="0">
              <a:latin typeface="Century Gothic" pitchFamily="34" charset="0"/>
            </a:endParaRPr>
          </a:p>
          <a:p>
            <a:endParaRPr lang="en-US" dirty="0"/>
          </a:p>
        </p:txBody>
      </p:sp>
    </p:spTree>
    <p:extLst>
      <p:ext uri="{BB962C8B-B14F-4D97-AF65-F5344CB8AC3E}">
        <p14:creationId xmlns:p14="http://schemas.microsoft.com/office/powerpoint/2010/main" val="1254644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smtClean="0">
                <a:latin typeface="Century Gothic" pitchFamily="34" charset="0"/>
              </a:rPr>
              <a:t>Ethics is divided into two:-</a:t>
            </a:r>
          </a:p>
          <a:p>
            <a:pPr marL="457200" indent="-457200">
              <a:buFont typeface="+mj-lt"/>
              <a:buAutoNum type="arabicPeriod"/>
            </a:pPr>
            <a:r>
              <a:rPr lang="en-US" sz="2000" dirty="0" smtClean="0">
                <a:latin typeface="Century Gothic" pitchFamily="34" charset="0"/>
              </a:rPr>
              <a:t>Normative Ethics</a:t>
            </a:r>
          </a:p>
          <a:p>
            <a:pPr marL="457200" indent="-457200">
              <a:buFont typeface="+mj-lt"/>
              <a:buAutoNum type="arabicPeriod"/>
            </a:pPr>
            <a:r>
              <a:rPr lang="en-US" sz="2000" dirty="0" smtClean="0">
                <a:latin typeface="Century Gothic" pitchFamily="34" charset="0"/>
              </a:rPr>
              <a:t>Non-Normative Ethics</a:t>
            </a:r>
          </a:p>
          <a:p>
            <a:pPr>
              <a:buFont typeface="Wingdings" pitchFamily="2" charset="2"/>
              <a:buChar char="Ø"/>
            </a:pPr>
            <a:r>
              <a:rPr lang="en-US" sz="2400" b="1" dirty="0">
                <a:latin typeface="Century Gothic" pitchFamily="34" charset="0"/>
              </a:rPr>
              <a:t>Generally, Ethics </a:t>
            </a:r>
            <a:r>
              <a:rPr lang="en-US" sz="2400" b="1" dirty="0" smtClean="0">
                <a:latin typeface="Century Gothic" pitchFamily="34" charset="0"/>
              </a:rPr>
              <a:t>is:</a:t>
            </a:r>
            <a:endParaRPr lang="en-US" sz="2400" dirty="0" smtClean="0">
              <a:latin typeface="Century Gothic" pitchFamily="34" charset="0"/>
            </a:endParaRPr>
          </a:p>
          <a:p>
            <a:pPr marL="290513" lvl="1" indent="-290513">
              <a:buFont typeface="+mj-lt"/>
              <a:buAutoNum type="alphaUcPeriod"/>
            </a:pPr>
            <a:r>
              <a:rPr lang="en-US" sz="2200" dirty="0" smtClean="0">
                <a:latin typeface="Century Gothic" pitchFamily="34" charset="0"/>
              </a:rPr>
              <a:t> </a:t>
            </a:r>
            <a:r>
              <a:rPr lang="en-US" sz="2000" dirty="0" smtClean="0">
                <a:latin typeface="Century Gothic" pitchFamily="34" charset="0"/>
              </a:rPr>
              <a:t>The critical examination and evaluation of what is good, evil, right and wrong in human conduct (Guy, 2001).</a:t>
            </a:r>
          </a:p>
          <a:p>
            <a:pPr marL="463550" lvl="1" indent="-457200">
              <a:buFont typeface="+mj-lt"/>
              <a:buAutoNum type="alphaUcPeriod"/>
            </a:pPr>
            <a:r>
              <a:rPr lang="en-US" sz="2000" dirty="0" smtClean="0">
                <a:latin typeface="Century Gothic" pitchFamily="34" charset="0"/>
              </a:rPr>
              <a:t>A specific set of principles, values and guidelines for a particular group or organization (Guy, 2001).</a:t>
            </a:r>
          </a:p>
          <a:p>
            <a:pPr marL="463550" lvl="1" indent="-457200">
              <a:buFont typeface="+mj-lt"/>
              <a:buAutoNum type="alphaUcPeriod"/>
            </a:pPr>
            <a:r>
              <a:rPr lang="en-US" sz="2000" dirty="0" smtClean="0">
                <a:latin typeface="Century Gothic" pitchFamily="34" charset="0"/>
              </a:rPr>
              <a:t>Ethics </a:t>
            </a:r>
            <a:r>
              <a:rPr lang="en-US" sz="2000" dirty="0">
                <a:latin typeface="Century Gothic" pitchFamily="34" charset="0"/>
              </a:rPr>
              <a:t>is the study of goodness, right action and moral responsibility, it asks what choices and ends we ought to pursue and what moral principles should govern our pursuits and choices (Madden, 2000).</a:t>
            </a:r>
            <a:endParaRPr lang="en-US" sz="3200" dirty="0">
              <a:latin typeface="Century Gothic" pitchFamily="34" charset="0"/>
            </a:endParaRPr>
          </a:p>
        </p:txBody>
      </p:sp>
    </p:spTree>
    <p:extLst>
      <p:ext uri="{BB962C8B-B14F-4D97-AF65-F5344CB8AC3E}">
        <p14:creationId xmlns:p14="http://schemas.microsoft.com/office/powerpoint/2010/main" val="1952782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1999"/>
          </a:xfrm>
        </p:spPr>
        <p:txBody>
          <a:bodyPr>
            <a:normAutofit fontScale="90000"/>
          </a:bodyPr>
          <a:lstStyle/>
          <a:p>
            <a:r>
              <a:rPr lang="en-US" dirty="0" smtClean="0"/>
              <a:t>Continued…</a:t>
            </a:r>
            <a:endParaRPr lang="en-US" dirty="0"/>
          </a:p>
        </p:txBody>
      </p:sp>
      <p:sp>
        <p:nvSpPr>
          <p:cNvPr id="3" name="Subtitle 2"/>
          <p:cNvSpPr>
            <a:spLocks noGrp="1"/>
          </p:cNvSpPr>
          <p:nvPr>
            <p:ph type="subTitle" idx="1"/>
          </p:nvPr>
        </p:nvSpPr>
        <p:spPr>
          <a:xfrm>
            <a:off x="152400" y="1066800"/>
            <a:ext cx="8534400" cy="5410200"/>
          </a:xfrm>
        </p:spPr>
        <p:txBody>
          <a:bodyPr>
            <a:normAutofit/>
          </a:bodyPr>
          <a:lstStyle/>
          <a:p>
            <a:pPr lvl="0"/>
            <a:r>
              <a:rPr lang="en-US" b="1" dirty="0">
                <a:latin typeface="Century Gothic" pitchFamily="34" charset="0"/>
              </a:rPr>
              <a:t>What is Morality</a:t>
            </a:r>
            <a:r>
              <a:rPr lang="en-US" b="1" dirty="0" smtClean="0">
                <a:latin typeface="Century Gothic" pitchFamily="34" charset="0"/>
              </a:rPr>
              <a:t>?</a:t>
            </a:r>
          </a:p>
          <a:p>
            <a:pPr marL="342900" lvl="0" indent="-342900" algn="l">
              <a:buFont typeface="Wingdings" pitchFamily="2" charset="2"/>
              <a:buChar char="Ø"/>
            </a:pPr>
            <a:r>
              <a:rPr lang="en-US" sz="2400" dirty="0">
                <a:solidFill>
                  <a:schemeClr val="tx1">
                    <a:lumMod val="95000"/>
                    <a:lumOff val="5000"/>
                  </a:schemeClr>
                </a:solidFill>
                <a:latin typeface="Century Gothic" pitchFamily="34" charset="0"/>
              </a:rPr>
              <a:t>Morality from a dictionary definition (from Latin </a:t>
            </a:r>
            <a:r>
              <a:rPr lang="en-US" sz="2400" i="1" dirty="0" err="1">
                <a:solidFill>
                  <a:schemeClr val="tx1">
                    <a:lumMod val="95000"/>
                    <a:lumOff val="5000"/>
                  </a:schemeClr>
                </a:solidFill>
                <a:latin typeface="Century Gothic" pitchFamily="34" charset="0"/>
              </a:rPr>
              <a:t>moralitas</a:t>
            </a:r>
            <a:r>
              <a:rPr lang="en-US" sz="2400" dirty="0">
                <a:solidFill>
                  <a:schemeClr val="tx1">
                    <a:lumMod val="95000"/>
                    <a:lumOff val="5000"/>
                  </a:schemeClr>
                </a:solidFill>
                <a:latin typeface="Century Gothic" pitchFamily="34" charset="0"/>
              </a:rPr>
              <a:t> “manner, character, proper behavior”) refers to the concept of human action which pertains to matters of right and wrong – also referred to as “good and evil</a:t>
            </a:r>
            <a:r>
              <a:rPr lang="en-US" sz="2400" dirty="0" smtClean="0">
                <a:solidFill>
                  <a:schemeClr val="tx1">
                    <a:lumMod val="95000"/>
                    <a:lumOff val="5000"/>
                  </a:schemeClr>
                </a:solidFill>
                <a:latin typeface="Century Gothic" pitchFamily="34" charset="0"/>
              </a:rPr>
              <a:t>”.</a:t>
            </a:r>
          </a:p>
          <a:p>
            <a:pPr marL="342900" lvl="0" indent="-342900" algn="l">
              <a:buFont typeface="Wingdings" pitchFamily="2" charset="2"/>
              <a:buChar char="Ø"/>
            </a:pPr>
            <a:r>
              <a:rPr lang="en-US" sz="2400" dirty="0">
                <a:solidFill>
                  <a:schemeClr val="tx1">
                    <a:lumMod val="95000"/>
                    <a:lumOff val="5000"/>
                  </a:schemeClr>
                </a:solidFill>
                <a:latin typeface="Century Gothic" pitchFamily="34" charset="0"/>
              </a:rPr>
              <a:t>It can be used to mean the generally accepted code of conduct in a society, or within a subgroup of society. </a:t>
            </a:r>
            <a:endParaRPr lang="en-US" sz="2400" dirty="0" smtClean="0">
              <a:solidFill>
                <a:schemeClr val="tx1">
                  <a:lumMod val="95000"/>
                  <a:lumOff val="5000"/>
                </a:schemeClr>
              </a:solidFill>
              <a:latin typeface="Century Gothic" pitchFamily="34" charset="0"/>
            </a:endParaRPr>
          </a:p>
          <a:p>
            <a:pPr marL="342900" lvl="0" indent="-342900" algn="l">
              <a:buFont typeface="Wingdings" pitchFamily="2" charset="2"/>
              <a:buChar char="Ø"/>
            </a:pPr>
            <a:r>
              <a:rPr lang="en-US" sz="2400" dirty="0">
                <a:solidFill>
                  <a:schemeClr val="tx1">
                    <a:lumMod val="95000"/>
                    <a:lumOff val="5000"/>
                  </a:schemeClr>
                </a:solidFill>
                <a:latin typeface="Century Gothic" pitchFamily="34" charset="0"/>
              </a:rPr>
              <a:t>It relates to values expressed as: a matter of individual choice, those values to which we ought to aspire and those values shared within a culture, religious, secular, or philosophical community.</a:t>
            </a:r>
            <a:endParaRPr lang="en-US" sz="2400" dirty="0" smtClean="0">
              <a:solidFill>
                <a:schemeClr val="tx1">
                  <a:lumMod val="95000"/>
                  <a:lumOff val="5000"/>
                </a:schemeClr>
              </a:solidFill>
              <a:effectLst/>
              <a:latin typeface="Century Gothic" pitchFamily="34" charset="0"/>
            </a:endParaRPr>
          </a:p>
          <a:p>
            <a:pPr algn="l"/>
            <a:endParaRPr lang="en-US" dirty="0"/>
          </a:p>
        </p:txBody>
      </p:sp>
    </p:spTree>
    <p:extLst>
      <p:ext uri="{BB962C8B-B14F-4D97-AF65-F5344CB8AC3E}">
        <p14:creationId xmlns:p14="http://schemas.microsoft.com/office/powerpoint/2010/main" val="4007586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98302735"/>
              </p:ext>
            </p:extLst>
          </p:nvPr>
        </p:nvGraphicFramePr>
        <p:xfrm>
          <a:off x="457200" y="1143000"/>
          <a:ext cx="8229600" cy="4114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2400" b="1" kern="1200" dirty="0" smtClean="0">
                          <a:solidFill>
                            <a:schemeClr val="lt1"/>
                          </a:solidFill>
                          <a:effectLst/>
                          <a:latin typeface="Century Gothic" pitchFamily="34" charset="0"/>
                          <a:ea typeface="+mn-ea"/>
                          <a:cs typeface="+mn-cs"/>
                        </a:rPr>
                        <a:t>Ethics</a:t>
                      </a:r>
                      <a:endParaRPr lang="en-US" sz="2400" dirty="0">
                        <a:latin typeface="Century Gothic" pitchFamily="34" charset="0"/>
                      </a:endParaRPr>
                    </a:p>
                  </a:txBody>
                  <a:tcPr/>
                </a:tc>
                <a:tc>
                  <a:txBody>
                    <a:bodyPr/>
                    <a:lstStyle/>
                    <a:p>
                      <a:pPr algn="ctr"/>
                      <a:r>
                        <a:rPr lang="en-US" sz="2400" b="1" kern="1200" dirty="0" smtClean="0">
                          <a:solidFill>
                            <a:schemeClr val="lt1"/>
                          </a:solidFill>
                          <a:effectLst/>
                          <a:latin typeface="Century Gothic" pitchFamily="34" charset="0"/>
                          <a:ea typeface="+mn-ea"/>
                          <a:cs typeface="+mn-cs"/>
                        </a:rPr>
                        <a:t>Morality</a:t>
                      </a:r>
                      <a:endParaRPr lang="en-US" sz="3200" dirty="0">
                        <a:latin typeface="Century Gothic" pitchFamily="34" charset="0"/>
                      </a:endParaRPr>
                    </a:p>
                  </a:txBody>
                  <a:tcPr/>
                </a:tc>
              </a:tr>
              <a:tr h="370840">
                <a:tc>
                  <a:txBody>
                    <a:bodyPr/>
                    <a:lstStyle/>
                    <a:p>
                      <a:r>
                        <a:rPr lang="en-US" sz="1800" kern="1200" dirty="0" smtClean="0">
                          <a:solidFill>
                            <a:schemeClr val="dk1"/>
                          </a:solidFill>
                          <a:effectLst/>
                          <a:latin typeface="Century Gothic" pitchFamily="34" charset="0"/>
                          <a:ea typeface="+mn-ea"/>
                          <a:cs typeface="+mn-cs"/>
                        </a:rPr>
                        <a:t>Is philosophical study of morality and it is more theoretical and general one.</a:t>
                      </a:r>
                      <a:endParaRPr lang="en-US" dirty="0">
                        <a:latin typeface="Century Gothic" pitchFamily="34" charset="0"/>
                      </a:endParaRPr>
                    </a:p>
                  </a:txBody>
                  <a:tcPr/>
                </a:tc>
                <a:tc>
                  <a:txBody>
                    <a:bodyPr/>
                    <a:lstStyle/>
                    <a:p>
                      <a:r>
                        <a:rPr lang="en-US" sz="1800" kern="1200" dirty="0" smtClean="0">
                          <a:solidFill>
                            <a:schemeClr val="dk1"/>
                          </a:solidFill>
                          <a:effectLst/>
                          <a:latin typeface="Century Gothic" pitchFamily="34" charset="0"/>
                          <a:ea typeface="+mn-ea"/>
                          <a:cs typeface="+mn-cs"/>
                        </a:rPr>
                        <a:t>refers to the code of conduct one follows</a:t>
                      </a:r>
                      <a:endParaRPr lang="en-US" dirty="0">
                        <a:latin typeface="Century Gothic" pitchFamily="34" charset="0"/>
                      </a:endParaRPr>
                    </a:p>
                  </a:txBody>
                  <a:tcPr/>
                </a:tc>
              </a:tr>
              <a:tr h="370840">
                <a:tc>
                  <a:txBody>
                    <a:bodyPr/>
                    <a:lstStyle/>
                    <a:p>
                      <a:r>
                        <a:rPr lang="en-US" sz="1800" kern="1200" dirty="0" smtClean="0">
                          <a:solidFill>
                            <a:schemeClr val="dk1"/>
                          </a:solidFill>
                          <a:effectLst/>
                          <a:latin typeface="Century Gothic" pitchFamily="34" charset="0"/>
                          <a:ea typeface="+mn-ea"/>
                          <a:cs typeface="+mn-cs"/>
                        </a:rPr>
                        <a:t>Establish the standards, norms, or codes to be followed by human beings </a:t>
                      </a:r>
                      <a:endParaRPr lang="en-US" dirty="0">
                        <a:latin typeface="Century Gothic" pitchFamily="34" charset="0"/>
                      </a:endParaRPr>
                    </a:p>
                  </a:txBody>
                  <a:tcPr/>
                </a:tc>
                <a:tc>
                  <a:txBody>
                    <a:bodyPr/>
                    <a:lstStyle/>
                    <a:p>
                      <a:r>
                        <a:rPr lang="en-US" sz="1800" kern="1200" dirty="0" smtClean="0">
                          <a:solidFill>
                            <a:schemeClr val="dk1"/>
                          </a:solidFill>
                          <a:effectLst/>
                          <a:latin typeface="Century Gothic" pitchFamily="34" charset="0"/>
                          <a:ea typeface="+mn-ea"/>
                          <a:cs typeface="+mn-cs"/>
                        </a:rPr>
                        <a:t>is the conformity of human behavior to the established code of conduct</a:t>
                      </a:r>
                      <a:endParaRPr lang="en-US" dirty="0">
                        <a:latin typeface="Century Gothic" pitchFamily="34" charset="0"/>
                      </a:endParaRPr>
                    </a:p>
                  </a:txBody>
                  <a:tcPr/>
                </a:tc>
              </a:tr>
              <a:tr h="370840">
                <a:tc>
                  <a:txBody>
                    <a:bodyPr/>
                    <a:lstStyle/>
                    <a:p>
                      <a:r>
                        <a:rPr lang="en-US" sz="1800" kern="1200" dirty="0" smtClean="0">
                          <a:solidFill>
                            <a:schemeClr val="dk1"/>
                          </a:solidFill>
                          <a:effectLst/>
                          <a:latin typeface="Century Gothic" pitchFamily="34" charset="0"/>
                          <a:ea typeface="+mn-ea"/>
                          <a:cs typeface="+mn-cs"/>
                        </a:rPr>
                        <a:t>Is the development of reasonable standards and procedures for ethical decision-making</a:t>
                      </a:r>
                      <a:endParaRPr lang="en-US" dirty="0">
                        <a:latin typeface="Century Gothic" pitchFamily="34" charset="0"/>
                      </a:endParaRPr>
                    </a:p>
                  </a:txBody>
                  <a:tcPr/>
                </a:tc>
                <a:tc>
                  <a:txBody>
                    <a:bodyPr/>
                    <a:lstStyle/>
                    <a:p>
                      <a:r>
                        <a:rPr lang="en-US" sz="1800" kern="1200" dirty="0" smtClean="0">
                          <a:solidFill>
                            <a:schemeClr val="dk1"/>
                          </a:solidFill>
                          <a:effectLst/>
                          <a:latin typeface="Century Gothic" pitchFamily="34" charset="0"/>
                          <a:ea typeface="+mn-ea"/>
                          <a:cs typeface="+mn-cs"/>
                        </a:rPr>
                        <a:t>refers to the effort to guide one’s conduct by reason. </a:t>
                      </a:r>
                      <a:endParaRPr lang="en-US" dirty="0">
                        <a:latin typeface="Century Gothic" pitchFamily="34" charset="0"/>
                      </a:endParaRPr>
                    </a:p>
                  </a:txBody>
                  <a:tcPr/>
                </a:tc>
              </a:tr>
              <a:tr h="370840">
                <a:tc>
                  <a:txBody>
                    <a:bodyPr/>
                    <a:lstStyle/>
                    <a:p>
                      <a:r>
                        <a:rPr lang="en-US" sz="1800" kern="1200" dirty="0" smtClean="0">
                          <a:solidFill>
                            <a:schemeClr val="tx1">
                              <a:lumMod val="95000"/>
                              <a:lumOff val="5000"/>
                            </a:schemeClr>
                          </a:solidFill>
                          <a:effectLst/>
                          <a:latin typeface="Century Gothic" pitchFamily="34" charset="0"/>
                          <a:ea typeface="+mn-ea"/>
                          <a:cs typeface="+mn-cs"/>
                        </a:rPr>
                        <a:t>Is a set of normative rules of conduct, a code, a standards that govern what one ought to do </a:t>
                      </a:r>
                      <a:endParaRPr lang="en-US" dirty="0">
                        <a:solidFill>
                          <a:schemeClr val="tx1">
                            <a:lumMod val="95000"/>
                            <a:lumOff val="5000"/>
                          </a:schemeClr>
                        </a:solidFill>
                        <a:latin typeface="Century Gothic" pitchFamily="34" charset="0"/>
                      </a:endParaRPr>
                    </a:p>
                  </a:txBody>
                  <a:tcPr/>
                </a:tc>
                <a:tc>
                  <a:txBody>
                    <a:bodyPr/>
                    <a:lstStyle/>
                    <a:p>
                      <a:r>
                        <a:rPr lang="en-US" sz="1800" kern="1200" dirty="0" smtClean="0">
                          <a:solidFill>
                            <a:schemeClr val="tx1">
                              <a:lumMod val="95000"/>
                              <a:lumOff val="5000"/>
                            </a:schemeClr>
                          </a:solidFill>
                          <a:effectLst/>
                          <a:latin typeface="Century Gothic" pitchFamily="34" charset="0"/>
                          <a:ea typeface="+mn-ea"/>
                          <a:cs typeface="+mn-cs"/>
                        </a:rPr>
                        <a:t>Has to do with what one should do,</a:t>
                      </a:r>
                      <a:r>
                        <a:rPr lang="en-US" sz="1800" kern="1200" dirty="0" smtClean="0">
                          <a:solidFill>
                            <a:schemeClr val="dk1"/>
                          </a:solidFill>
                          <a:effectLst/>
                          <a:latin typeface="+mn-lt"/>
                          <a:ea typeface="+mn-ea"/>
                          <a:cs typeface="+mn-cs"/>
                        </a:rPr>
                        <a:t> </a:t>
                      </a:r>
                      <a:r>
                        <a:rPr lang="en-US" sz="1800" kern="1200" dirty="0" smtClean="0">
                          <a:solidFill>
                            <a:schemeClr val="tx1">
                              <a:lumMod val="95000"/>
                              <a:lumOff val="5000"/>
                            </a:schemeClr>
                          </a:solidFill>
                          <a:effectLst/>
                          <a:latin typeface="Century Gothic" pitchFamily="34" charset="0"/>
                          <a:ea typeface="+mn-ea"/>
                          <a:cs typeface="+mn-cs"/>
                        </a:rPr>
                        <a:t>in a particular instance</a:t>
                      </a:r>
                      <a:endParaRPr lang="en-US" dirty="0">
                        <a:solidFill>
                          <a:schemeClr val="tx1">
                            <a:lumMod val="95000"/>
                            <a:lumOff val="5000"/>
                          </a:schemeClr>
                        </a:solidFill>
                        <a:latin typeface="Century Gothic" pitchFamily="34" charset="0"/>
                      </a:endParaRPr>
                    </a:p>
                  </a:txBody>
                  <a:tcPr/>
                </a:tc>
              </a:tr>
            </a:tbl>
          </a:graphicData>
        </a:graphic>
      </p:graphicFrame>
    </p:spTree>
    <p:extLst>
      <p:ext uri="{BB962C8B-B14F-4D97-AF65-F5344CB8AC3E}">
        <p14:creationId xmlns:p14="http://schemas.microsoft.com/office/powerpoint/2010/main" val="1972780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1" algn="ctr" rtl="0">
              <a:spcBef>
                <a:spcPct val="0"/>
              </a:spcBef>
            </a:pPr>
            <a:r>
              <a:rPr lang="en-US" sz="3600" b="1" dirty="0" smtClean="0">
                <a:latin typeface="Century Gothic" pitchFamily="34" charset="0"/>
              </a:rPr>
              <a:t>1.4 Ethics </a:t>
            </a:r>
            <a:r>
              <a:rPr lang="en-US" sz="3600" b="1" dirty="0">
                <a:latin typeface="Century Gothic" pitchFamily="34" charset="0"/>
              </a:rPr>
              <a:t>and Law</a:t>
            </a:r>
            <a:r>
              <a:rPr lang="en-US" sz="2700" b="1" dirty="0"/>
              <a:t/>
            </a:r>
            <a:br>
              <a:rPr lang="en-US" sz="2700" b="1"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Font typeface="Wingdings" pitchFamily="2" charset="2"/>
              <a:buChar char="Ø"/>
            </a:pPr>
            <a:r>
              <a:rPr lang="en-US" sz="2000" dirty="0" smtClean="0">
                <a:latin typeface="Century Gothic" pitchFamily="34" charset="0"/>
              </a:rPr>
              <a:t>Laws </a:t>
            </a:r>
            <a:r>
              <a:rPr lang="en-US" sz="2000" dirty="0">
                <a:latin typeface="Century Gothic" pitchFamily="34" charset="0"/>
              </a:rPr>
              <a:t>are norms, formally approved by state, power or national or international political bodies. </a:t>
            </a:r>
            <a:endParaRPr lang="en-US" sz="2000" dirty="0" smtClean="0">
              <a:latin typeface="Century Gothic" pitchFamily="34" charset="0"/>
            </a:endParaRPr>
          </a:p>
          <a:p>
            <a:pPr>
              <a:buFont typeface="Wingdings" pitchFamily="2" charset="2"/>
              <a:buChar char="Ø"/>
            </a:pPr>
            <a:r>
              <a:rPr lang="en-US" sz="2000" dirty="0" smtClean="0">
                <a:latin typeface="Century Gothic" pitchFamily="34" charset="0"/>
              </a:rPr>
              <a:t>Many </a:t>
            </a:r>
            <a:r>
              <a:rPr lang="en-US" sz="2000" dirty="0">
                <a:latin typeface="Century Gothic" pitchFamily="34" charset="0"/>
              </a:rPr>
              <a:t>laws are instituted in order to promote well-being, resolve conflicts of interest, and promote social </a:t>
            </a:r>
            <a:r>
              <a:rPr lang="en-US" sz="2000" dirty="0" smtClean="0">
                <a:latin typeface="Century Gothic" pitchFamily="34" charset="0"/>
              </a:rPr>
              <a:t>harmony.</a:t>
            </a:r>
          </a:p>
          <a:p>
            <a:pPr>
              <a:buFont typeface="Wingdings" pitchFamily="2" charset="2"/>
              <a:buChar char="Ø"/>
            </a:pPr>
            <a:r>
              <a:rPr lang="en-US" sz="2000" dirty="0" smtClean="0">
                <a:latin typeface="Century Gothic" pitchFamily="34" charset="0"/>
              </a:rPr>
              <a:t>Ethics </a:t>
            </a:r>
            <a:r>
              <a:rPr lang="en-US" sz="2000" dirty="0">
                <a:latin typeface="Century Gothic" pitchFamily="34" charset="0"/>
              </a:rPr>
              <a:t>is not </a:t>
            </a:r>
            <a:r>
              <a:rPr lang="en-US" sz="2000" dirty="0" smtClean="0">
                <a:latin typeface="Century Gothic" pitchFamily="34" charset="0"/>
              </a:rPr>
              <a:t>law because:-(The d/</a:t>
            </a:r>
            <a:r>
              <a:rPr lang="en-US" sz="2000" dirty="0" err="1" smtClean="0">
                <a:latin typeface="Century Gothic" pitchFamily="34" charset="0"/>
              </a:rPr>
              <a:t>nce</a:t>
            </a:r>
            <a:r>
              <a:rPr lang="en-US" sz="2000" dirty="0" smtClean="0">
                <a:latin typeface="Century Gothic" pitchFamily="34" charset="0"/>
              </a:rPr>
              <a:t>)</a:t>
            </a:r>
          </a:p>
          <a:p>
            <a:pPr marL="920750" indent="-6350">
              <a:buFont typeface="+mj-lt"/>
              <a:buAutoNum type="arabicPeriod"/>
            </a:pPr>
            <a:r>
              <a:rPr lang="en-US" sz="2000" dirty="0" smtClean="0">
                <a:latin typeface="Century Gothic" pitchFamily="34" charset="0"/>
              </a:rPr>
              <a:t>Some </a:t>
            </a:r>
            <a:r>
              <a:rPr lang="en-US" sz="2000" dirty="0">
                <a:latin typeface="Century Gothic" pitchFamily="34" charset="0"/>
              </a:rPr>
              <a:t>actions that are illegal may not be </a:t>
            </a:r>
            <a:r>
              <a:rPr lang="en-US" sz="2000" dirty="0" smtClean="0">
                <a:latin typeface="Century Gothic" pitchFamily="34" charset="0"/>
              </a:rPr>
              <a:t>unethical.</a:t>
            </a:r>
          </a:p>
          <a:p>
            <a:pPr marL="920750" indent="-6350">
              <a:buFont typeface="+mj-lt"/>
              <a:buAutoNum type="arabicPeriod"/>
            </a:pPr>
            <a:r>
              <a:rPr lang="en-US" sz="2000" dirty="0" smtClean="0">
                <a:latin typeface="Century Gothic" pitchFamily="34" charset="0"/>
              </a:rPr>
              <a:t>Some </a:t>
            </a:r>
            <a:r>
              <a:rPr lang="en-US" sz="2000" dirty="0">
                <a:latin typeface="Century Gothic" pitchFamily="34" charset="0"/>
              </a:rPr>
              <a:t>actions that are unethical may not be </a:t>
            </a:r>
            <a:r>
              <a:rPr lang="en-US" sz="2000" dirty="0" smtClean="0">
                <a:latin typeface="Century Gothic" pitchFamily="34" charset="0"/>
              </a:rPr>
              <a:t>illegal.</a:t>
            </a:r>
          </a:p>
          <a:p>
            <a:pPr marL="920750" indent="-6350">
              <a:buFont typeface="+mj-lt"/>
              <a:buAutoNum type="arabicPeriod"/>
            </a:pPr>
            <a:r>
              <a:rPr lang="en-US" sz="2000" dirty="0" smtClean="0">
                <a:latin typeface="Century Gothic" pitchFamily="34" charset="0"/>
              </a:rPr>
              <a:t>Laws </a:t>
            </a:r>
            <a:r>
              <a:rPr lang="en-US" sz="2000" dirty="0">
                <a:latin typeface="Century Gothic" pitchFamily="34" charset="0"/>
              </a:rPr>
              <a:t>can be unethical or </a:t>
            </a:r>
            <a:r>
              <a:rPr lang="en-US" sz="2000" dirty="0" smtClean="0">
                <a:latin typeface="Century Gothic" pitchFamily="34" charset="0"/>
              </a:rPr>
              <a:t>immoral.</a:t>
            </a:r>
          </a:p>
          <a:p>
            <a:pPr marL="920750" indent="-6350">
              <a:buFont typeface="+mj-lt"/>
              <a:buAutoNum type="arabicPeriod"/>
            </a:pPr>
            <a:r>
              <a:rPr lang="en-US" sz="2000" dirty="0" smtClean="0">
                <a:latin typeface="Century Gothic" pitchFamily="34" charset="0"/>
              </a:rPr>
              <a:t>Laws are expressed publicly (they are explicit) while Ethics &amp; Morality are implicit.</a:t>
            </a:r>
          </a:p>
          <a:p>
            <a:pPr marL="920750" indent="-6350">
              <a:buFont typeface="+mj-lt"/>
              <a:buAutoNum type="arabicPeriod"/>
            </a:pPr>
            <a:r>
              <a:rPr lang="en-US" sz="2000" dirty="0">
                <a:latin typeface="Century Gothic" pitchFamily="34" charset="0"/>
              </a:rPr>
              <a:t>we use the coercive power of government to enforce laws</a:t>
            </a:r>
            <a:r>
              <a:rPr lang="en-US" sz="2000" dirty="0" smtClean="0">
                <a:latin typeface="Century Gothic" pitchFamily="34" charset="0"/>
              </a:rPr>
              <a:t>. But those who breaks Ethical values are not legally punished.</a:t>
            </a:r>
            <a:endParaRPr lang="en-US" sz="2000" dirty="0">
              <a:latin typeface="Century Gothic" pitchFamily="34" charset="0"/>
            </a:endParaRPr>
          </a:p>
        </p:txBody>
      </p:sp>
    </p:spTree>
    <p:extLst>
      <p:ext uri="{BB962C8B-B14F-4D97-AF65-F5344CB8AC3E}">
        <p14:creationId xmlns:p14="http://schemas.microsoft.com/office/powerpoint/2010/main" val="1599588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563562"/>
          </a:xfrm>
        </p:spPr>
        <p:txBody>
          <a:bodyPr>
            <a:noAutofit/>
          </a:bodyPr>
          <a:lstStyle/>
          <a:p>
            <a:pPr lvl="1" algn="ctr" rtl="0">
              <a:spcBef>
                <a:spcPct val="0"/>
              </a:spcBef>
            </a:pPr>
            <a:r>
              <a:rPr lang="en-US" sz="2400" b="1" dirty="0" smtClean="0">
                <a:latin typeface="Century Gothic" pitchFamily="34" charset="0"/>
              </a:rPr>
              <a:t>1.5 The </a:t>
            </a:r>
            <a:r>
              <a:rPr lang="en-US" sz="2400" b="1" dirty="0">
                <a:latin typeface="Century Gothic" pitchFamily="34" charset="0"/>
              </a:rPr>
              <a:t>Importance/Goal of Moral and Civic Education </a:t>
            </a:r>
            <a:br>
              <a:rPr lang="en-US" sz="2400" b="1" dirty="0">
                <a:latin typeface="Century Gothic" pitchFamily="34" charset="0"/>
              </a:rPr>
            </a:br>
            <a:endParaRPr lang="en-US" sz="2400" dirty="0">
              <a:latin typeface="Century Gothic" pitchFamily="34" charset="0"/>
            </a:endParaRPr>
          </a:p>
        </p:txBody>
      </p:sp>
      <p:sp>
        <p:nvSpPr>
          <p:cNvPr id="3" name="Content Placeholder 2"/>
          <p:cNvSpPr>
            <a:spLocks noGrp="1"/>
          </p:cNvSpPr>
          <p:nvPr>
            <p:ph idx="1"/>
          </p:nvPr>
        </p:nvSpPr>
        <p:spPr>
          <a:xfrm>
            <a:off x="381000" y="914400"/>
            <a:ext cx="8229600" cy="4525963"/>
          </a:xfrm>
        </p:spPr>
        <p:txBody>
          <a:bodyPr>
            <a:normAutofit lnSpcReduction="10000"/>
          </a:bodyPr>
          <a:lstStyle/>
          <a:p>
            <a:pPr>
              <a:buFont typeface="Wingdings" pitchFamily="2" charset="2"/>
              <a:buChar char="Ø"/>
            </a:pPr>
            <a:r>
              <a:rPr lang="en-US" sz="2000" dirty="0" smtClean="0">
                <a:latin typeface="Century Gothic" pitchFamily="34" charset="0"/>
              </a:rPr>
              <a:t>Civics </a:t>
            </a:r>
            <a:r>
              <a:rPr lang="en-US" sz="2000" dirty="0">
                <a:latin typeface="Century Gothic" pitchFamily="34" charset="0"/>
              </a:rPr>
              <a:t>and ethics/moral education is given with the aim of educating students about democratic culture, ethical values and principles, supremacy of constitution, the rule of law, rights and duties of citizens. </a:t>
            </a:r>
            <a:endParaRPr lang="en-US" sz="2000" dirty="0" smtClean="0">
              <a:latin typeface="Century Gothic" pitchFamily="34" charset="0"/>
            </a:endParaRPr>
          </a:p>
          <a:p>
            <a:pPr>
              <a:buFont typeface="Wingdings" pitchFamily="2" charset="2"/>
              <a:buChar char="Ø"/>
            </a:pPr>
            <a:r>
              <a:rPr lang="en-US" sz="2000" dirty="0">
                <a:latin typeface="Century Gothic" pitchFamily="34" charset="0"/>
              </a:rPr>
              <a:t>These elements are imperative in the process of producing self-confident citizens who decides on issues based on reason. It is also aimed at creating a generation who has the capability to shoulder family and national responsibility. </a:t>
            </a:r>
            <a:endParaRPr lang="en-US" sz="2000" dirty="0" smtClean="0">
              <a:latin typeface="Century Gothic" pitchFamily="34" charset="0"/>
            </a:endParaRPr>
          </a:p>
          <a:p>
            <a:pPr>
              <a:buFont typeface="Wingdings" pitchFamily="2" charset="2"/>
              <a:buChar char="Ø"/>
            </a:pPr>
            <a:r>
              <a:rPr lang="en-US" sz="2000" dirty="0">
                <a:latin typeface="Century Gothic" pitchFamily="34" charset="0"/>
              </a:rPr>
              <a:t>T</a:t>
            </a:r>
            <a:r>
              <a:rPr lang="en-US" sz="2000" dirty="0" smtClean="0">
                <a:latin typeface="Century Gothic" pitchFamily="34" charset="0"/>
              </a:rPr>
              <a:t>he necessity of delivering the course emanates from: </a:t>
            </a:r>
          </a:p>
          <a:p>
            <a:pPr marL="623888" indent="0">
              <a:buFont typeface="+mj-lt"/>
              <a:buAutoNum type="arabicPeriod"/>
            </a:pPr>
            <a:r>
              <a:rPr lang="en-US" sz="2000" b="1" i="1" dirty="0">
                <a:latin typeface="Century Gothic" pitchFamily="34" charset="0"/>
              </a:rPr>
              <a:t>The need </a:t>
            </a:r>
            <a:r>
              <a:rPr lang="en-US" sz="2000" b="1" i="1" dirty="0" smtClean="0">
                <a:latin typeface="Century Gothic" pitchFamily="34" charset="0"/>
              </a:rPr>
              <a:t>to </a:t>
            </a:r>
            <a:r>
              <a:rPr lang="en-US" sz="2000" b="1" i="1" dirty="0">
                <a:latin typeface="Century Gothic" pitchFamily="34" charset="0"/>
              </a:rPr>
              <a:t>instill citizens about their rights and </a:t>
            </a:r>
            <a:r>
              <a:rPr lang="en-US" sz="2000" b="1" i="1" dirty="0" smtClean="0">
                <a:latin typeface="Century Gothic" pitchFamily="34" charset="0"/>
              </a:rPr>
              <a:t>duties</a:t>
            </a:r>
          </a:p>
          <a:p>
            <a:pPr marL="623888" indent="-449263">
              <a:buNone/>
            </a:pPr>
            <a:r>
              <a:rPr lang="en-US" sz="2000" dirty="0" smtClean="0">
                <a:latin typeface="Century Gothic" pitchFamily="34" charset="0"/>
              </a:rPr>
              <a:t>Rights and duties </a:t>
            </a:r>
            <a:r>
              <a:rPr lang="en-US" sz="2000" b="1" dirty="0" smtClean="0">
                <a:latin typeface="Century Gothic" pitchFamily="34" charset="0"/>
              </a:rPr>
              <a:t>interplay</a:t>
            </a:r>
            <a:r>
              <a:rPr lang="en-US" sz="2000" dirty="0" smtClean="0">
                <a:latin typeface="Century Gothic" pitchFamily="34" charset="0"/>
              </a:rPr>
              <a:t>:-</a:t>
            </a:r>
          </a:p>
          <a:p>
            <a:pPr marL="631825" indent="-457200">
              <a:buFont typeface="+mj-lt"/>
              <a:buAutoNum type="alphaUcPeriod"/>
            </a:pPr>
            <a:r>
              <a:rPr lang="en-US" sz="2000" dirty="0" smtClean="0">
                <a:latin typeface="Century Gothic" pitchFamily="34" charset="0"/>
              </a:rPr>
              <a:t>One's </a:t>
            </a:r>
            <a:r>
              <a:rPr lang="en-US" sz="2000" dirty="0">
                <a:latin typeface="Century Gothic" pitchFamily="34" charset="0"/>
              </a:rPr>
              <a:t>right implies the other's </a:t>
            </a:r>
            <a:r>
              <a:rPr lang="en-US" sz="2000" dirty="0" smtClean="0">
                <a:latin typeface="Century Gothic" pitchFamily="34" charset="0"/>
              </a:rPr>
              <a:t>duty.</a:t>
            </a:r>
          </a:p>
          <a:p>
            <a:pPr marL="631825" indent="-457200">
              <a:buFont typeface="+mj-lt"/>
              <a:buAutoNum type="alphaUcPeriod"/>
            </a:pPr>
            <a:r>
              <a:rPr lang="en-US" sz="2000" dirty="0">
                <a:latin typeface="Century Gothic" pitchFamily="34" charset="0"/>
              </a:rPr>
              <a:t>one's right implies one's duty to recognize similar rights of others. </a:t>
            </a:r>
            <a:endParaRPr lang="en-US" sz="2000" dirty="0" smtClean="0">
              <a:latin typeface="Century Gothic" pitchFamily="34" charset="0"/>
            </a:endParaRPr>
          </a:p>
        </p:txBody>
      </p:sp>
    </p:spTree>
    <p:extLst>
      <p:ext uri="{BB962C8B-B14F-4D97-AF65-F5344CB8AC3E}">
        <p14:creationId xmlns:p14="http://schemas.microsoft.com/office/powerpoint/2010/main" val="358347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Continued …</a:t>
            </a:r>
            <a:endParaRPr lang="en-US" dirty="0"/>
          </a:p>
        </p:txBody>
      </p:sp>
      <p:sp>
        <p:nvSpPr>
          <p:cNvPr id="3" name="Content Placeholder 2"/>
          <p:cNvSpPr>
            <a:spLocks noGrp="1"/>
          </p:cNvSpPr>
          <p:nvPr>
            <p:ph idx="1"/>
          </p:nvPr>
        </p:nvSpPr>
        <p:spPr>
          <a:xfrm>
            <a:off x="457200" y="762000"/>
            <a:ext cx="8458200" cy="5486400"/>
          </a:xfrm>
        </p:spPr>
        <p:txBody>
          <a:bodyPr>
            <a:normAutofit/>
          </a:bodyPr>
          <a:lstStyle/>
          <a:p>
            <a:pPr marL="0" indent="0">
              <a:buNone/>
            </a:pPr>
            <a:r>
              <a:rPr lang="en-US" sz="2000" dirty="0" smtClean="0">
                <a:latin typeface="Century Gothic" pitchFamily="34" charset="0"/>
              </a:rPr>
              <a:t>C. One </a:t>
            </a:r>
            <a:r>
              <a:rPr lang="en-US" sz="2000" dirty="0">
                <a:latin typeface="Century Gothic" pitchFamily="34" charset="0"/>
              </a:rPr>
              <a:t>should exercise his rights for the promotion of social </a:t>
            </a:r>
            <a:r>
              <a:rPr lang="en-US" sz="2000" dirty="0" smtClean="0">
                <a:latin typeface="Century Gothic" pitchFamily="34" charset="0"/>
              </a:rPr>
              <a:t>good.</a:t>
            </a:r>
          </a:p>
          <a:p>
            <a:pPr marL="0" indent="0">
              <a:buNone/>
            </a:pPr>
            <a:r>
              <a:rPr lang="en-US" sz="2000" dirty="0" smtClean="0">
                <a:latin typeface="Century Gothic" pitchFamily="34" charset="0"/>
              </a:rPr>
              <a:t>D. </a:t>
            </a:r>
            <a:r>
              <a:rPr lang="en-US" sz="2000" dirty="0">
                <a:latin typeface="Century Gothic" pitchFamily="34" charset="0"/>
              </a:rPr>
              <a:t>As the State guarantees and protects the rights of everybody, one has a </a:t>
            </a:r>
            <a:r>
              <a:rPr lang="en-US" sz="2000" dirty="0" smtClean="0">
                <a:latin typeface="Century Gothic" pitchFamily="34" charset="0"/>
              </a:rPr>
              <a:t>duty </a:t>
            </a:r>
            <a:r>
              <a:rPr lang="en-US" sz="2000" dirty="0">
                <a:latin typeface="Century Gothic" pitchFamily="34" charset="0"/>
              </a:rPr>
              <a:t>to support the State in its legal endeavors</a:t>
            </a:r>
            <a:r>
              <a:rPr lang="en-US" sz="2000" dirty="0" smtClean="0">
                <a:latin typeface="Century Gothic" pitchFamily="34" charset="0"/>
              </a:rPr>
              <a:t>.</a:t>
            </a:r>
          </a:p>
          <a:p>
            <a:pPr marL="347663" indent="0">
              <a:buNone/>
            </a:pPr>
            <a:r>
              <a:rPr lang="en-US" sz="2000" b="1" i="1" dirty="0" smtClean="0">
                <a:latin typeface="Century Gothic" pitchFamily="34" charset="0"/>
              </a:rPr>
              <a:t>2. The </a:t>
            </a:r>
            <a:r>
              <a:rPr lang="en-US" sz="2000" b="1" i="1" dirty="0">
                <a:latin typeface="Century Gothic" pitchFamily="34" charset="0"/>
              </a:rPr>
              <a:t>Need for Participant </a:t>
            </a:r>
            <a:r>
              <a:rPr lang="en-US" sz="2000" b="1" i="1" dirty="0" smtClean="0">
                <a:latin typeface="Century Gothic" pitchFamily="34" charset="0"/>
              </a:rPr>
              <a:t>Political Culture</a:t>
            </a:r>
          </a:p>
          <a:p>
            <a:pPr>
              <a:buFont typeface="Wingdings" pitchFamily="2" charset="2"/>
              <a:buChar char="Ø"/>
            </a:pPr>
            <a:r>
              <a:rPr lang="en-US" sz="2000" dirty="0">
                <a:latin typeface="Century Gothic" pitchFamily="34" charset="0"/>
              </a:rPr>
              <a:t>political culture defines the roles which an individual may play in the political process</a:t>
            </a:r>
            <a:r>
              <a:rPr lang="en-US" sz="2000" dirty="0" smtClean="0">
                <a:latin typeface="Century Gothic" pitchFamily="34" charset="0"/>
              </a:rPr>
              <a:t>.</a:t>
            </a:r>
          </a:p>
          <a:p>
            <a:pPr>
              <a:buFont typeface="Wingdings" pitchFamily="2" charset="2"/>
              <a:buChar char="Ø"/>
            </a:pPr>
            <a:r>
              <a:rPr lang="en-US" sz="2000" dirty="0">
                <a:latin typeface="Century Gothic" pitchFamily="34" charset="0"/>
              </a:rPr>
              <a:t>Almond and </a:t>
            </a:r>
            <a:r>
              <a:rPr lang="en-US" sz="2000" dirty="0" err="1">
                <a:latin typeface="Century Gothic" pitchFamily="34" charset="0"/>
              </a:rPr>
              <a:t>Verba</a:t>
            </a:r>
            <a:r>
              <a:rPr lang="en-US" sz="2000" dirty="0">
                <a:latin typeface="Century Gothic" pitchFamily="34" charset="0"/>
              </a:rPr>
              <a:t> (1963) construct three political cultures</a:t>
            </a:r>
          </a:p>
          <a:p>
            <a:pPr marL="514350" indent="-6350">
              <a:buFont typeface="+mj-lt"/>
              <a:buAutoNum type="romanLcPeriod"/>
            </a:pPr>
            <a:r>
              <a:rPr lang="en-US" sz="2000" b="1" i="1" dirty="0" smtClean="0">
                <a:latin typeface="Century Gothic" pitchFamily="34" charset="0"/>
              </a:rPr>
              <a:t>Parochial cultures:-</a:t>
            </a:r>
            <a:r>
              <a:rPr lang="en-US" sz="2000" dirty="0">
                <a:latin typeface="Century Gothic" pitchFamily="34" charset="0"/>
              </a:rPr>
              <a:t>citizens have </a:t>
            </a:r>
            <a:r>
              <a:rPr lang="en-US" sz="2000" b="1" dirty="0">
                <a:latin typeface="Century Gothic" pitchFamily="34" charset="0"/>
              </a:rPr>
              <a:t>low</a:t>
            </a:r>
            <a:r>
              <a:rPr lang="en-US" sz="2000" dirty="0">
                <a:latin typeface="Century Gothic" pitchFamily="34" charset="0"/>
              </a:rPr>
              <a:t> cognitive, affective, and evaluative orientation regarding the political </a:t>
            </a:r>
            <a:r>
              <a:rPr lang="en-US" sz="2000" dirty="0" smtClean="0">
                <a:latin typeface="Century Gothic" pitchFamily="34" charset="0"/>
              </a:rPr>
              <a:t>systems.</a:t>
            </a:r>
          </a:p>
          <a:p>
            <a:pPr marL="514350" indent="-6350">
              <a:buFont typeface="+mj-lt"/>
              <a:buAutoNum type="romanLcPeriod"/>
            </a:pPr>
            <a:r>
              <a:rPr lang="en-US" sz="2000" b="1" i="1" dirty="0">
                <a:latin typeface="Century Gothic" pitchFamily="34" charset="0"/>
              </a:rPr>
              <a:t>subject </a:t>
            </a:r>
            <a:r>
              <a:rPr lang="en-US" sz="2000" b="1" i="1" dirty="0" smtClean="0">
                <a:latin typeface="Century Gothic" pitchFamily="34" charset="0"/>
              </a:rPr>
              <a:t>cultures:-</a:t>
            </a:r>
            <a:r>
              <a:rPr lang="en-US" sz="2000" dirty="0">
                <a:latin typeface="Century Gothic" pitchFamily="34" charset="0"/>
              </a:rPr>
              <a:t>there is </a:t>
            </a:r>
            <a:r>
              <a:rPr lang="en-US" sz="2000" b="1" dirty="0">
                <a:latin typeface="Century Gothic" pitchFamily="34" charset="0"/>
              </a:rPr>
              <a:t>high</a:t>
            </a:r>
            <a:r>
              <a:rPr lang="en-US" sz="2000" dirty="0">
                <a:latin typeface="Century Gothic" pitchFamily="34" charset="0"/>
              </a:rPr>
              <a:t> cognitive, affective, and evaluative orientation towards the political system and policy outputs, </a:t>
            </a:r>
            <a:r>
              <a:rPr lang="en-US" sz="2000" b="1" dirty="0" smtClean="0">
                <a:latin typeface="Century Gothic" pitchFamily="34" charset="0"/>
              </a:rPr>
              <a:t>but </a:t>
            </a:r>
            <a:r>
              <a:rPr lang="en-US" sz="2000" dirty="0">
                <a:latin typeface="Century Gothic" pitchFamily="34" charset="0"/>
              </a:rPr>
              <a:t>active </a:t>
            </a:r>
            <a:r>
              <a:rPr lang="en-US" sz="2000" dirty="0" smtClean="0">
                <a:latin typeface="Century Gothic" pitchFamily="34" charset="0"/>
              </a:rPr>
              <a:t>participation </a:t>
            </a:r>
            <a:r>
              <a:rPr lang="en-US" sz="2000" dirty="0">
                <a:latin typeface="Century Gothic" pitchFamily="34" charset="0"/>
              </a:rPr>
              <a:t>are </a:t>
            </a:r>
            <a:r>
              <a:rPr lang="en-US" sz="2000" b="1" dirty="0" smtClean="0">
                <a:latin typeface="Century Gothic" pitchFamily="34" charset="0"/>
              </a:rPr>
              <a:t>minimal.</a:t>
            </a:r>
          </a:p>
          <a:p>
            <a:pPr marL="514350" indent="-6350">
              <a:buFont typeface="+mj-lt"/>
              <a:buAutoNum type="romanLcPeriod"/>
            </a:pPr>
            <a:r>
              <a:rPr lang="en-US" sz="2000" b="1" i="1" dirty="0" smtClean="0">
                <a:latin typeface="Century Gothic" pitchFamily="34" charset="0"/>
              </a:rPr>
              <a:t>Participant cultures</a:t>
            </a:r>
            <a:r>
              <a:rPr lang="en-US" sz="2000" dirty="0" smtClean="0"/>
              <a:t>:-</a:t>
            </a:r>
            <a:r>
              <a:rPr lang="en-US" sz="2000" dirty="0">
                <a:latin typeface="Century Gothic" pitchFamily="34" charset="0"/>
              </a:rPr>
              <a:t>members of society have </a:t>
            </a:r>
            <a:r>
              <a:rPr lang="en-US" sz="2000" b="1" dirty="0">
                <a:latin typeface="Century Gothic" pitchFamily="34" charset="0"/>
              </a:rPr>
              <a:t>high</a:t>
            </a:r>
            <a:r>
              <a:rPr lang="en-US" sz="2000" dirty="0">
                <a:latin typeface="Century Gothic" pitchFamily="34" charset="0"/>
              </a:rPr>
              <a:t> cognitive, affective, and evaluative orientation to the political system, the input objects, the policy outputs, and recognize the self as an </a:t>
            </a:r>
            <a:r>
              <a:rPr lang="en-US" sz="2000" b="1" dirty="0">
                <a:latin typeface="Century Gothic" pitchFamily="34" charset="0"/>
              </a:rPr>
              <a:t>active </a:t>
            </a:r>
            <a:r>
              <a:rPr lang="en-US" sz="2000" dirty="0">
                <a:latin typeface="Century Gothic" pitchFamily="34" charset="0"/>
              </a:rPr>
              <a:t>participant in the polity. </a:t>
            </a:r>
            <a:endParaRPr lang="en-US" sz="2000" b="1" i="1" dirty="0">
              <a:latin typeface="Century Gothic" pitchFamily="34" charset="0"/>
            </a:endParaRPr>
          </a:p>
        </p:txBody>
      </p:sp>
    </p:spTree>
    <p:extLst>
      <p:ext uri="{BB962C8B-B14F-4D97-AF65-F5344CB8AC3E}">
        <p14:creationId xmlns:p14="http://schemas.microsoft.com/office/powerpoint/2010/main" val="3313383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304800" y="914401"/>
            <a:ext cx="8610600" cy="5105400"/>
          </a:xfrm>
        </p:spPr>
        <p:txBody>
          <a:bodyPr>
            <a:normAutofit/>
          </a:bodyPr>
          <a:lstStyle/>
          <a:p>
            <a:pPr>
              <a:buFont typeface="Wingdings" pitchFamily="2" charset="2"/>
              <a:buChar char="Ø"/>
            </a:pPr>
            <a:r>
              <a:rPr lang="en-US" sz="2000" dirty="0" smtClean="0">
                <a:latin typeface="Century Gothic" pitchFamily="34" charset="0"/>
              </a:rPr>
              <a:t>Citizens needs to actively participate in politics, socio-cultural and environment.</a:t>
            </a:r>
          </a:p>
          <a:p>
            <a:pPr marL="0" indent="0">
              <a:buNone/>
            </a:pPr>
            <a:r>
              <a:rPr lang="en-US" sz="2000" dirty="0" smtClean="0">
                <a:latin typeface="Century Gothic" pitchFamily="34" charset="0"/>
              </a:rPr>
              <a:t> </a:t>
            </a:r>
            <a:r>
              <a:rPr lang="en-US" sz="2000" b="1" i="1" dirty="0">
                <a:latin typeface="Century Gothic" pitchFamily="34" charset="0"/>
              </a:rPr>
              <a:t>3) The Need for Relevant Knowledge, Skills and Positive Attitudes</a:t>
            </a:r>
            <a:r>
              <a:rPr lang="en-US" sz="2000" dirty="0" smtClean="0">
                <a:latin typeface="Century Gothic" pitchFamily="34" charset="0"/>
              </a:rPr>
              <a:t>:</a:t>
            </a:r>
          </a:p>
          <a:p>
            <a:pPr marL="0" indent="0">
              <a:buNone/>
            </a:pPr>
            <a:r>
              <a:rPr lang="en-US" sz="2000" dirty="0"/>
              <a:t>What would happen in a State if its citizens lack relevant knowledge, skills and positive attitude</a:t>
            </a:r>
            <a:r>
              <a:rPr lang="en-US" sz="2000" dirty="0" smtClean="0"/>
              <a:t>?</a:t>
            </a:r>
          </a:p>
          <a:p>
            <a:pPr marL="0" indent="0">
              <a:buNone/>
            </a:pPr>
            <a:r>
              <a:rPr lang="en-US" sz="2000" b="1" i="1" dirty="0">
                <a:latin typeface="Century Gothic" pitchFamily="34" charset="0"/>
              </a:rPr>
              <a:t>4) The issue of fostering intercultural societies</a:t>
            </a:r>
            <a:r>
              <a:rPr lang="en-US" sz="2000" b="1" dirty="0">
                <a:latin typeface="Century Gothic" pitchFamily="34" charset="0"/>
              </a:rPr>
              <a:t>:</a:t>
            </a:r>
            <a:r>
              <a:rPr lang="en-US" sz="2000" dirty="0">
                <a:latin typeface="Century Gothic" pitchFamily="34" charset="0"/>
              </a:rPr>
              <a:t> </a:t>
            </a:r>
            <a:endParaRPr lang="en-US" sz="2000" dirty="0" smtClean="0">
              <a:latin typeface="Century Gothic" pitchFamily="34" charset="0"/>
            </a:endParaRPr>
          </a:p>
          <a:p>
            <a:pPr marL="0" indent="0">
              <a:buNone/>
            </a:pPr>
            <a:r>
              <a:rPr lang="en-US" sz="2000" b="1" i="1" dirty="0">
                <a:latin typeface="Century Gothic" pitchFamily="34" charset="0"/>
              </a:rPr>
              <a:t>The issue of </a:t>
            </a:r>
            <a:r>
              <a:rPr lang="en-US" sz="2000" b="1" i="1" dirty="0" smtClean="0">
                <a:latin typeface="Century Gothic" pitchFamily="34" charset="0"/>
              </a:rPr>
              <a:t>inclusiveness:- </a:t>
            </a:r>
            <a:r>
              <a:rPr lang="en-US" sz="2000" dirty="0">
                <a:latin typeface="Century Gothic" pitchFamily="34" charset="0"/>
              </a:rPr>
              <a:t>recognize gender differences while ensuring inclusiveness and equity</a:t>
            </a:r>
            <a:r>
              <a:rPr lang="en-US" sz="2000" dirty="0" smtClean="0">
                <a:latin typeface="Century Gothic" pitchFamily="34" charset="0"/>
              </a:rPr>
              <a:t>.</a:t>
            </a:r>
          </a:p>
          <a:p>
            <a:pPr marL="0" indent="0">
              <a:buNone/>
            </a:pPr>
            <a:r>
              <a:rPr lang="en-US" sz="2000" b="1" i="1" dirty="0">
                <a:latin typeface="Century Gothic" pitchFamily="34" charset="0"/>
              </a:rPr>
              <a:t>5) The issue of peace-building</a:t>
            </a:r>
            <a:r>
              <a:rPr lang="en-US" sz="2000" dirty="0" smtClean="0">
                <a:latin typeface="Century Gothic" pitchFamily="34" charset="0"/>
              </a:rPr>
              <a:t>:- Promote </a:t>
            </a:r>
            <a:r>
              <a:rPr lang="en-US" sz="2000" dirty="0">
                <a:latin typeface="Century Gothic" pitchFamily="34" charset="0"/>
              </a:rPr>
              <a:t>cooperation, dialogue, and a sustainable peace that is based on justice.</a:t>
            </a:r>
          </a:p>
        </p:txBody>
      </p:sp>
    </p:spTree>
    <p:extLst>
      <p:ext uri="{BB962C8B-B14F-4D97-AF65-F5344CB8AC3E}">
        <p14:creationId xmlns:p14="http://schemas.microsoft.com/office/powerpoint/2010/main" val="3235454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1078</Words>
  <Application>Microsoft Office PowerPoint</Application>
  <PresentationFormat>On-screen Show (4:3)</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Moral and citizenship Education (MCED 1011) </vt:lpstr>
      <vt:lpstr>Chapter 1: Understanding Civics &amp; Ethics</vt:lpstr>
      <vt:lpstr>PowerPoint Presentation</vt:lpstr>
      <vt:lpstr>Continued…</vt:lpstr>
      <vt:lpstr>Continued…</vt:lpstr>
      <vt:lpstr>1.4 Ethics and Law </vt:lpstr>
      <vt:lpstr>1.5 The Importance/Goal of Moral and Civic Education  </vt:lpstr>
      <vt:lpstr>Continued …</vt:lpstr>
      <vt:lpstr>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Continued…</dc:title>
  <dc:creator>hp</dc:creator>
  <cp:lastModifiedBy>hp</cp:lastModifiedBy>
  <cp:revision>21</cp:revision>
  <dcterms:created xsi:type="dcterms:W3CDTF">2021-10-18T13:04:29Z</dcterms:created>
  <dcterms:modified xsi:type="dcterms:W3CDTF">2021-10-18T17:16:52Z</dcterms:modified>
</cp:coreProperties>
</file>