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1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D630-2304-42BB-9F74-54EBCB40D79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D855-E031-4730-8769-FAA37EE8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Two: Approaches to Ethics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077200" cy="4876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2.1Chapter introduction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Human beings ask questions about nature of </a:t>
            </a: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morality.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All moral theories address the questions of </a:t>
            </a:r>
            <a:r>
              <a:rPr lang="en-US" sz="2400" b="1" dirty="0">
                <a:solidFill>
                  <a:schemeClr val="tx1"/>
                </a:solidFill>
                <a:latin typeface="Century Gothic" pitchFamily="34" charset="0"/>
              </a:rPr>
              <a:t>what is Good, why it’s Good, and where the Good is located? </a:t>
            </a:r>
            <a:endParaRPr lang="en-US" sz="24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entury Gothic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here are only three basic kinds of </a:t>
            </a:r>
            <a:r>
              <a:rPr lang="en-US" sz="2400" b="1" dirty="0" smtClean="0">
                <a:solidFill>
                  <a:schemeClr val="tx1"/>
                </a:solidFill>
                <a:latin typeface="Century Gothic" pitchFamily="34" charset="0"/>
              </a:rPr>
              <a:t>prescriptive moral theories</a:t>
            </a: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Century Gothic" pitchFamily="34" charset="0"/>
              </a:rPr>
              <a:t>teleological theories, deontological theories, and virtue-based theories</a:t>
            </a:r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. 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b="1" i="1" dirty="0" smtClean="0">
                <a:solidFill>
                  <a:srgbClr val="FF0000"/>
                </a:solidFill>
                <a:latin typeface="Century Gothic" pitchFamily="34" charset="0"/>
              </a:rPr>
              <a:t>Are you the type of person who usually ‘does the right thing’? How do you know what the ‘right thing’ is?</a:t>
            </a:r>
            <a:endParaRPr lang="en-US" sz="2400" b="1" i="1" dirty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entury Gothic" pitchFamily="34" charset="0"/>
              </a:rPr>
              <a:t>C</a:t>
            </a:r>
            <a:r>
              <a:rPr lang="en-US" sz="2400" b="1" dirty="0" smtClean="0">
                <a:latin typeface="Century Gothic" pitchFamily="34" charset="0"/>
              </a:rPr>
              <a:t>ontinued...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63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2400" b="1" dirty="0" smtClean="0">
                <a:latin typeface="Century Gothic" pitchFamily="34" charset="0"/>
              </a:rPr>
              <a:t>2.3.3.2. Jeremy </a:t>
            </a:r>
            <a:r>
              <a:rPr lang="en-US" sz="2400" b="1" dirty="0">
                <a:latin typeface="Century Gothic" pitchFamily="34" charset="0"/>
              </a:rPr>
              <a:t>Bentham: Quantity over </a:t>
            </a:r>
            <a:r>
              <a:rPr lang="en-US" sz="2400" b="1" dirty="0" smtClean="0">
                <a:latin typeface="Century Gothic" pitchFamily="34" charset="0"/>
              </a:rPr>
              <a:t>Quality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entury Gothic" pitchFamily="34" charset="0"/>
              </a:rPr>
              <a:t>There are two main features of </a:t>
            </a:r>
            <a:r>
              <a:rPr lang="en-US" sz="2400" dirty="0" smtClean="0">
                <a:latin typeface="Century Gothic" pitchFamily="34" charset="0"/>
              </a:rPr>
              <a:t>utilitarianism:-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entury Gothic" pitchFamily="34" charset="0"/>
              </a:rPr>
              <a:t>The </a:t>
            </a:r>
            <a:r>
              <a:rPr lang="en-US" sz="2400" b="1" dirty="0">
                <a:latin typeface="Century Gothic" pitchFamily="34" charset="0"/>
              </a:rPr>
              <a:t>consequentialist principle</a:t>
            </a:r>
            <a:r>
              <a:rPr lang="en-US" sz="2400" dirty="0">
                <a:latin typeface="Century Gothic" pitchFamily="34" charset="0"/>
              </a:rPr>
              <a:t> (or its teleological aspect) the end justifies the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entury Gothic" pitchFamily="34" charset="0"/>
              </a:rPr>
              <a:t>The </a:t>
            </a:r>
            <a:r>
              <a:rPr lang="en-US" sz="2400" b="1" dirty="0">
                <a:latin typeface="Century Gothic" pitchFamily="34" charset="0"/>
              </a:rPr>
              <a:t>utility principle </a:t>
            </a:r>
            <a:r>
              <a:rPr lang="en-US" sz="2400" dirty="0">
                <a:latin typeface="Century Gothic" pitchFamily="34" charset="0"/>
              </a:rPr>
              <a:t>(or its </a:t>
            </a:r>
            <a:r>
              <a:rPr lang="en-US" sz="2400" b="1" dirty="0">
                <a:latin typeface="Century Gothic" pitchFamily="34" charset="0"/>
              </a:rPr>
              <a:t>hedonic aspect</a:t>
            </a:r>
            <a:r>
              <a:rPr lang="en-US" sz="2400" dirty="0">
                <a:latin typeface="Century Gothic" pitchFamily="34" charset="0"/>
              </a:rPr>
              <a:t>): states that the only thing that is good in itself is some specific type of state (for example, </a:t>
            </a:r>
            <a:r>
              <a:rPr lang="en-US" sz="2400" b="1" dirty="0">
                <a:latin typeface="Century Gothic" pitchFamily="34" charset="0"/>
              </a:rPr>
              <a:t>pleasure, happiness, welfare</a:t>
            </a:r>
            <a:r>
              <a:rPr lang="en-US" sz="2400" dirty="0" smtClean="0">
                <a:latin typeface="Century Gothic" pitchFamily="34" charset="0"/>
              </a:rPr>
              <a:t>).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entury Gothic" pitchFamily="34" charset="0"/>
              </a:rPr>
              <a:t>Bentham </a:t>
            </a:r>
            <a:r>
              <a:rPr lang="en-US" sz="2400" b="1" dirty="0">
                <a:latin typeface="Century Gothic" pitchFamily="34" charset="0"/>
              </a:rPr>
              <a:t>invented a scheme </a:t>
            </a:r>
            <a:r>
              <a:rPr lang="en-US" sz="2400" dirty="0">
                <a:latin typeface="Century Gothic" pitchFamily="34" charset="0"/>
              </a:rPr>
              <a:t>for </a:t>
            </a:r>
            <a:r>
              <a:rPr lang="en-US" sz="2400" b="1" dirty="0">
                <a:latin typeface="Century Gothic" pitchFamily="34" charset="0"/>
              </a:rPr>
              <a:t>measuring</a:t>
            </a:r>
            <a:r>
              <a:rPr lang="en-US" sz="2400" dirty="0">
                <a:latin typeface="Century Gothic" pitchFamily="34" charset="0"/>
              </a:rPr>
              <a:t> pleasure and pain that he called the </a:t>
            </a:r>
            <a:r>
              <a:rPr lang="en-US" sz="2400" b="1" i="1" dirty="0" smtClean="0">
                <a:latin typeface="Century Gothic" pitchFamily="34" charset="0"/>
              </a:rPr>
              <a:t>hedonic </a:t>
            </a:r>
            <a:r>
              <a:rPr lang="en-US" sz="2400" b="1" i="1" dirty="0">
                <a:latin typeface="Century Gothic" pitchFamily="34" charset="0"/>
              </a:rPr>
              <a:t>calculus</a:t>
            </a:r>
            <a:r>
              <a:rPr lang="en-US" sz="2400" dirty="0">
                <a:latin typeface="Century Gothic" pitchFamily="34" charset="0"/>
              </a:rPr>
              <a:t>: </a:t>
            </a:r>
            <a:r>
              <a:rPr lang="en-US" sz="2400" b="1" dirty="0">
                <a:latin typeface="Century Gothic" pitchFamily="34" charset="0"/>
              </a:rPr>
              <a:t>seven aspects</a:t>
            </a:r>
            <a:r>
              <a:rPr lang="en-US" sz="2400" dirty="0">
                <a:latin typeface="Century Gothic" pitchFamily="34" charset="0"/>
              </a:rPr>
              <a:t> of a pleasurable or painful experience: its </a:t>
            </a:r>
            <a:r>
              <a:rPr lang="en-US" sz="2400" i="1" dirty="0">
                <a:solidFill>
                  <a:srgbClr val="FF0000"/>
                </a:solidFill>
                <a:latin typeface="Century Gothic" pitchFamily="34" charset="0"/>
              </a:rPr>
              <a:t>intensity, duration, certainty, nearness, fruitfulness, purity, and extent</a:t>
            </a:r>
            <a:r>
              <a:rPr lang="en-US" sz="2400" i="1" dirty="0" smtClean="0">
                <a:solidFill>
                  <a:srgbClr val="FF0000"/>
                </a:solidFill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For him </a:t>
            </a:r>
            <a:r>
              <a:rPr lang="en-US" sz="2400" dirty="0">
                <a:latin typeface="Century Gothic" pitchFamily="34" charset="0"/>
              </a:rPr>
              <a:t>what ought to be done </a:t>
            </a:r>
            <a:r>
              <a:rPr lang="en-US" sz="2400" dirty="0" smtClean="0">
                <a:latin typeface="Century Gothic" pitchFamily="34" charset="0"/>
              </a:rPr>
              <a:t>is make </a:t>
            </a:r>
            <a:r>
              <a:rPr lang="en-US" sz="2400" dirty="0">
                <a:latin typeface="Century Gothic" pitchFamily="34" charset="0"/>
              </a:rPr>
              <a:t>quantitative measurements and apply the principle impartially, giving no special treatment to ourselves or to anyone else  </a:t>
            </a:r>
          </a:p>
        </p:txBody>
      </p:sp>
    </p:spTree>
    <p:extLst>
      <p:ext uri="{BB962C8B-B14F-4D97-AF65-F5344CB8AC3E}">
        <p14:creationId xmlns:p14="http://schemas.microsoft.com/office/powerpoint/2010/main" val="2516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2.3.3.3. John </a:t>
            </a:r>
            <a:r>
              <a:rPr lang="en-US" sz="2400" b="1" dirty="0">
                <a:latin typeface="Century Gothic" pitchFamily="34" charset="0"/>
              </a:rPr>
              <a:t>Stuart Mill: Quality over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Century Gothic" pitchFamily="34" charset="0"/>
              </a:rPr>
              <a:t>His version of the theory is often called </a:t>
            </a:r>
            <a:r>
              <a:rPr lang="en-US" sz="2000" b="1" dirty="0" err="1">
                <a:latin typeface="Century Gothic" pitchFamily="34" charset="0"/>
              </a:rPr>
              <a:t>eudaimonistic</a:t>
            </a:r>
            <a:r>
              <a:rPr lang="en-US" sz="2000" b="1" dirty="0">
                <a:latin typeface="Century Gothic" pitchFamily="34" charset="0"/>
              </a:rPr>
              <a:t> utilitarianism </a:t>
            </a:r>
            <a:r>
              <a:rPr lang="en-US" sz="20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Century Gothic" pitchFamily="34" charset="0"/>
              </a:rPr>
              <a:t>He defines </a:t>
            </a:r>
            <a:r>
              <a:rPr lang="en-US" sz="2000" b="1" dirty="0">
                <a:latin typeface="Century Gothic" pitchFamily="34" charset="0"/>
              </a:rPr>
              <a:t>happiness</a:t>
            </a:r>
            <a:r>
              <a:rPr lang="en-US" sz="2000" dirty="0">
                <a:latin typeface="Century Gothic" pitchFamily="34" charset="0"/>
              </a:rPr>
              <a:t> in terms </a:t>
            </a:r>
            <a:r>
              <a:rPr lang="en-US" sz="2000" dirty="0" smtClean="0">
                <a:latin typeface="Century Gothic" pitchFamily="34" charset="0"/>
              </a:rPr>
              <a:t>of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entury Gothic" pitchFamily="34" charset="0"/>
              </a:rPr>
              <a:t>Higher</a:t>
            </a:r>
            <a:r>
              <a:rPr lang="en-US" sz="2000" dirty="0">
                <a:latin typeface="Century Gothic" pitchFamily="34" charset="0"/>
              </a:rPr>
              <a:t> (intellectual, aesthetic, social enjoyments </a:t>
            </a:r>
            <a:r>
              <a:rPr lang="en-US" sz="2000" dirty="0" smtClean="0">
                <a:latin typeface="Century Gothic" pitchFamily="34" charset="0"/>
              </a:rPr>
              <a:t>and minimal </a:t>
            </a:r>
            <a:r>
              <a:rPr lang="en-US" sz="2000" dirty="0">
                <a:latin typeface="Century Gothic" pitchFamily="34" charset="0"/>
              </a:rPr>
              <a:t>suffering) tend to be more long term, continuous, and gradual.</a:t>
            </a:r>
            <a:endParaRPr lang="en-US" sz="20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entury Gothic" pitchFamily="34" charset="0"/>
              </a:rPr>
              <a:t>Lower </a:t>
            </a:r>
            <a:r>
              <a:rPr lang="en-US" sz="2000" b="1" dirty="0">
                <a:latin typeface="Century Gothic" pitchFamily="34" charset="0"/>
              </a:rPr>
              <a:t>or Elementary </a:t>
            </a:r>
            <a:r>
              <a:rPr lang="en-US" sz="2000" dirty="0">
                <a:latin typeface="Century Gothic" pitchFamily="34" charset="0"/>
              </a:rPr>
              <a:t>(eating, drinking, sexuality, resting, and sensuous titillation) lead to pain when </a:t>
            </a:r>
            <a:r>
              <a:rPr lang="en-US" sz="2000" dirty="0" smtClean="0">
                <a:latin typeface="Century Gothic" pitchFamily="34" charset="0"/>
              </a:rPr>
              <a:t>overindulged.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2.3.3.4. Act- </a:t>
            </a:r>
            <a:r>
              <a:rPr lang="en-US" sz="2400" b="1" dirty="0">
                <a:latin typeface="Century Gothic" pitchFamily="34" charset="0"/>
              </a:rPr>
              <a:t>And </a:t>
            </a:r>
            <a:r>
              <a:rPr lang="en-US" sz="2400" b="1" dirty="0" smtClean="0">
                <a:latin typeface="Century Gothic" pitchFamily="34" charset="0"/>
              </a:rPr>
              <a:t>Rule-Utilitarianism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Century Gothic" pitchFamily="34" charset="0"/>
              </a:rPr>
              <a:t>There are two classical types of utilitarianism</a:t>
            </a:r>
            <a:r>
              <a:rPr lang="en-US" sz="2000" dirty="0">
                <a:latin typeface="Century Gothic" pitchFamily="34" charset="0"/>
              </a:rPr>
              <a:t>: </a:t>
            </a:r>
            <a:r>
              <a:rPr lang="en-US" sz="2000" b="1" dirty="0">
                <a:latin typeface="Century Gothic" pitchFamily="34" charset="0"/>
              </a:rPr>
              <a:t>act- and </a:t>
            </a:r>
            <a:r>
              <a:rPr lang="en-US" sz="2000" b="1" dirty="0" smtClean="0">
                <a:latin typeface="Century Gothic" pitchFamily="34" charset="0"/>
              </a:rPr>
              <a:t>rule-utilitarianism.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Century Gothic" pitchFamily="34" charset="0"/>
              </a:rPr>
              <a:t>Act-utilitarianism</a:t>
            </a: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:-an </a:t>
            </a:r>
            <a:r>
              <a:rPr lang="en-US" sz="2000" dirty="0">
                <a:latin typeface="Century Gothic" pitchFamily="34" charset="0"/>
              </a:rPr>
              <a:t>act is right if and only if it results in as much good as any available </a:t>
            </a:r>
            <a:r>
              <a:rPr lang="en-US" sz="2000" dirty="0" smtClean="0">
                <a:latin typeface="Century Gothic" pitchFamily="34" charset="0"/>
              </a:rPr>
              <a:t>alternative.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Century Gothic" pitchFamily="34" charset="0"/>
              </a:rPr>
              <a:t>Rule-utilitarianism</a:t>
            </a:r>
            <a:r>
              <a:rPr lang="en-US" sz="2000" dirty="0">
                <a:latin typeface="Century Gothic" pitchFamily="34" charset="0"/>
              </a:rPr>
              <a:t>: An act is right if and only if it is required by a rule that is itself a member of a set of rules whose acceptance would lead to greater utility for society than any available alternative. </a:t>
            </a:r>
          </a:p>
        </p:txBody>
      </p:sp>
    </p:spTree>
    <p:extLst>
      <p:ext uri="{BB962C8B-B14F-4D97-AF65-F5344CB8AC3E}">
        <p14:creationId xmlns:p14="http://schemas.microsoft.com/office/powerpoint/2010/main" val="30506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2.3.	Normative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486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 smtClean="0">
                <a:latin typeface="Century Gothic" pitchFamily="34" charset="0"/>
              </a:rPr>
              <a:t>The ultimate concern of the normative theory of obligation is to guide us in the making of decisions and judgments about actions in particular situations. 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>
                <a:latin typeface="Century Gothic" pitchFamily="34" charset="0"/>
              </a:rPr>
              <a:t>We are </a:t>
            </a:r>
            <a:r>
              <a:rPr lang="en-US" sz="2600" b="1" i="1" dirty="0" smtClean="0">
                <a:latin typeface="Century Gothic" pitchFamily="34" charset="0"/>
              </a:rPr>
              <a:t>agents</a:t>
            </a:r>
            <a:r>
              <a:rPr lang="en-US" sz="2600" dirty="0" smtClean="0">
                <a:latin typeface="Century Gothic" pitchFamily="34" charset="0"/>
              </a:rPr>
              <a:t>, s</a:t>
            </a:r>
            <a:r>
              <a:rPr lang="en-US" sz="2600" b="1" dirty="0" smtClean="0">
                <a:latin typeface="Century Gothic" pitchFamily="34" charset="0"/>
              </a:rPr>
              <a:t>pectators</a:t>
            </a:r>
            <a:r>
              <a:rPr lang="en-US" sz="2600" dirty="0">
                <a:latin typeface="Century Gothic" pitchFamily="34" charset="0"/>
              </a:rPr>
              <a:t>, </a:t>
            </a:r>
            <a:r>
              <a:rPr lang="en-US" sz="2600" b="1" dirty="0">
                <a:latin typeface="Century Gothic" pitchFamily="34" charset="0"/>
              </a:rPr>
              <a:t>advisers,</a:t>
            </a:r>
            <a:r>
              <a:rPr lang="en-US" sz="2600" dirty="0">
                <a:latin typeface="Century Gothic" pitchFamily="34" charset="0"/>
              </a:rPr>
              <a:t> </a:t>
            </a:r>
            <a:r>
              <a:rPr lang="en-US" sz="2600" b="1" dirty="0">
                <a:latin typeface="Century Gothic" pitchFamily="34" charset="0"/>
              </a:rPr>
              <a:t>instructors</a:t>
            </a:r>
            <a:r>
              <a:rPr lang="en-US" sz="2600" dirty="0">
                <a:latin typeface="Century Gothic" pitchFamily="34" charset="0"/>
              </a:rPr>
              <a:t>, </a:t>
            </a:r>
            <a:r>
              <a:rPr lang="en-US" sz="2600" b="1" dirty="0">
                <a:latin typeface="Century Gothic" pitchFamily="34" charset="0"/>
              </a:rPr>
              <a:t>judges</a:t>
            </a:r>
            <a:r>
              <a:rPr lang="en-US" sz="2600" dirty="0">
                <a:latin typeface="Century Gothic" pitchFamily="34" charset="0"/>
              </a:rPr>
              <a:t>, and </a:t>
            </a:r>
            <a:r>
              <a:rPr lang="en-US" sz="2600" b="1" dirty="0" smtClean="0">
                <a:latin typeface="Century Gothic" pitchFamily="34" charset="0"/>
              </a:rPr>
              <a:t>critics</a:t>
            </a:r>
            <a:r>
              <a:rPr lang="en-US" sz="2600" dirty="0">
                <a:latin typeface="Century Gothic" pitchFamily="34" charset="0"/>
              </a:rPr>
              <a:t> in morality</a:t>
            </a:r>
            <a:r>
              <a:rPr lang="en-US" sz="26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600" b="1" dirty="0" smtClean="0">
                <a:latin typeface="Century Gothic" pitchFamily="34" charset="0"/>
              </a:rPr>
              <a:t>Normative ethics;-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600" dirty="0">
                <a:latin typeface="Century Gothic" pitchFamily="34" charset="0"/>
              </a:rPr>
              <a:t>E</a:t>
            </a:r>
            <a:r>
              <a:rPr lang="en-US" sz="2600" dirty="0" smtClean="0">
                <a:latin typeface="Century Gothic" pitchFamily="34" charset="0"/>
              </a:rPr>
              <a:t>valuate actions in a systematic way,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600" dirty="0" smtClean="0">
                <a:latin typeface="Century Gothic" pitchFamily="34" charset="0"/>
              </a:rPr>
              <a:t>Includes ethical theories or approaches such as (</a:t>
            </a:r>
            <a:r>
              <a:rPr lang="en-US" sz="2600" b="1" dirty="0" smtClean="0">
                <a:latin typeface="Century Gothic" pitchFamily="34" charset="0"/>
              </a:rPr>
              <a:t>utilitarianism, deontology, virtue ethics, </a:t>
            </a:r>
            <a:r>
              <a:rPr lang="en-US" sz="2600" b="1" dirty="0" err="1" smtClean="0">
                <a:latin typeface="Century Gothic" pitchFamily="34" charset="0"/>
              </a:rPr>
              <a:t>principlism</a:t>
            </a:r>
            <a:r>
              <a:rPr lang="en-US" sz="2600" b="1" dirty="0" smtClean="0">
                <a:latin typeface="Century Gothic" pitchFamily="34" charset="0"/>
              </a:rPr>
              <a:t>, narrative ethics and feminist ethics</a:t>
            </a:r>
            <a:r>
              <a:rPr lang="en-US" sz="2600" dirty="0" smtClean="0">
                <a:latin typeface="Century Gothic" pitchFamily="34" charset="0"/>
              </a:rPr>
              <a:t>.</a:t>
            </a:r>
          </a:p>
          <a:p>
            <a:pPr marL="280988" indent="-280988">
              <a:buFont typeface="Wingdings" pitchFamily="2" charset="2"/>
              <a:buChar char="v"/>
            </a:pPr>
            <a:r>
              <a:rPr lang="en-US" sz="2600" dirty="0" smtClean="0">
                <a:latin typeface="Century Gothic" pitchFamily="34" charset="0"/>
              </a:rPr>
              <a:t>Normative ethics </a:t>
            </a:r>
            <a:r>
              <a:rPr lang="en-US" sz="2600" b="1" dirty="0" smtClean="0">
                <a:latin typeface="Century Gothic" pitchFamily="34" charset="0"/>
              </a:rPr>
              <a:t>poses questions </a:t>
            </a:r>
            <a:r>
              <a:rPr lang="en-US" sz="2600" dirty="0" smtClean="0">
                <a:latin typeface="Century Gothic" pitchFamily="34" charset="0"/>
              </a:rPr>
              <a:t>of the following kind: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latin typeface="Century Gothic" pitchFamily="34" charset="0"/>
              </a:rPr>
              <a:t> </a:t>
            </a:r>
            <a:r>
              <a:rPr lang="en-US" sz="2600" b="1" dirty="0" smtClean="0">
                <a:latin typeface="Century Gothic" pitchFamily="34" charset="0"/>
              </a:rPr>
              <a:t>Are there general principles or rules </a:t>
            </a:r>
            <a:r>
              <a:rPr lang="en-US" sz="2600" dirty="0" smtClean="0">
                <a:latin typeface="Century Gothic" pitchFamily="34" charset="0"/>
              </a:rPr>
              <a:t>that we could follow which </a:t>
            </a:r>
            <a:r>
              <a:rPr lang="en-US" sz="2600" b="1" dirty="0" smtClean="0">
                <a:latin typeface="Century Gothic" pitchFamily="34" charset="0"/>
              </a:rPr>
              <a:t>distinguish between right and wrong</a:t>
            </a:r>
            <a:r>
              <a:rPr lang="en-US" sz="2600" dirty="0" smtClean="0">
                <a:latin typeface="Century Gothic" pitchFamily="34" charset="0"/>
              </a:rPr>
              <a:t>? Or: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Century Gothic" pitchFamily="34" charset="0"/>
              </a:rPr>
              <a:t>Are there virtues and/or relationships </a:t>
            </a:r>
            <a:r>
              <a:rPr lang="en-US" sz="2600" dirty="0" smtClean="0">
                <a:latin typeface="Century Gothic" pitchFamily="34" charset="0"/>
              </a:rPr>
              <a:t>that we can </a:t>
            </a:r>
            <a:r>
              <a:rPr lang="en-US" sz="2600" b="1" dirty="0" smtClean="0">
                <a:latin typeface="Century Gothic" pitchFamily="34" charset="0"/>
              </a:rPr>
              <a:t>nurture, in order to behave well?</a:t>
            </a:r>
          </a:p>
          <a:p>
            <a:pPr marL="280988" indent="-280988">
              <a:buFont typeface="Wingdings" pitchFamily="2" charset="2"/>
              <a:buChar char="v"/>
            </a:pP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2.3.1.Teleological Ethics (Consequentialist)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334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It is referred as </a:t>
            </a:r>
            <a:r>
              <a:rPr lang="en-US" sz="2400" b="1" dirty="0" smtClean="0">
                <a:latin typeface="Century Gothic" pitchFamily="34" charset="0"/>
              </a:rPr>
              <a:t>“the end justifies the means</a:t>
            </a:r>
            <a:r>
              <a:rPr lang="en-US" sz="2400" dirty="0" smtClean="0">
                <a:latin typeface="Century Gothic" pitchFamily="34" charset="0"/>
              </a:rPr>
              <a:t>”. It believes in </a:t>
            </a:r>
            <a:r>
              <a:rPr lang="en-US" sz="2400" b="1" dirty="0" smtClean="0">
                <a:latin typeface="Century Gothic" pitchFamily="34" charset="0"/>
              </a:rPr>
              <a:t>purpose, ends or goals </a:t>
            </a:r>
            <a:r>
              <a:rPr lang="en-US" sz="2400" dirty="0" smtClean="0">
                <a:latin typeface="Century Gothic" pitchFamily="34" charset="0"/>
              </a:rPr>
              <a:t>of an action, it stress that the consequences of an action determines the morality or immorality of a given action.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There are two </a:t>
            </a:r>
            <a:r>
              <a:rPr lang="en-US" sz="2400" b="1" dirty="0" smtClean="0">
                <a:latin typeface="Century Gothic" pitchFamily="34" charset="0"/>
              </a:rPr>
              <a:t>views</a:t>
            </a:r>
            <a:r>
              <a:rPr lang="en-US" sz="2400" dirty="0" smtClean="0">
                <a:latin typeface="Century Gothic" pitchFamily="34" charset="0"/>
              </a:rPr>
              <a:t> about </a:t>
            </a:r>
            <a:r>
              <a:rPr lang="en-US" sz="2400" b="1" dirty="0" smtClean="0">
                <a:latin typeface="Century Gothic" pitchFamily="34" charset="0"/>
              </a:rPr>
              <a:t>standard </a:t>
            </a:r>
            <a:r>
              <a:rPr lang="en-US" sz="2400" dirty="0">
                <a:latin typeface="Century Gothic" pitchFamily="34" charset="0"/>
              </a:rPr>
              <a:t>of </a:t>
            </a:r>
            <a:r>
              <a:rPr lang="en-US" sz="2400" b="1" dirty="0">
                <a:latin typeface="Century Gothic" pitchFamily="34" charset="0"/>
              </a:rPr>
              <a:t>right and wrong</a:t>
            </a:r>
            <a:r>
              <a:rPr lang="en-US" sz="2400" dirty="0">
                <a:latin typeface="Century Gothic" pitchFamily="34" charset="0"/>
              </a:rPr>
              <a:t>:-</a:t>
            </a:r>
            <a:endParaRPr lang="en-US" sz="2400" dirty="0" smtClean="0">
              <a:latin typeface="Century Gothic" pitchFamily="34" charset="0"/>
            </a:endParaRPr>
          </a:p>
          <a:p>
            <a:pPr marL="457200" indent="-457200">
              <a:buAutoNum type="arabicParenBoth"/>
            </a:pPr>
            <a:r>
              <a:rPr lang="en-US" sz="2400" b="1" dirty="0">
                <a:latin typeface="Century Gothic" pitchFamily="34" charset="0"/>
              </a:rPr>
              <a:t>D</a:t>
            </a:r>
            <a:r>
              <a:rPr lang="en-US" sz="2400" b="1" dirty="0" smtClean="0">
                <a:latin typeface="Century Gothic" pitchFamily="34" charset="0"/>
              </a:rPr>
              <a:t>eontological</a:t>
            </a:r>
            <a:r>
              <a:rPr lang="en-US" sz="2400" dirty="0" smtClean="0">
                <a:latin typeface="Century Gothic" pitchFamily="34" charset="0"/>
              </a:rPr>
              <a:t> theories and </a:t>
            </a:r>
          </a:p>
          <a:p>
            <a:pPr marL="457200" indent="-457200">
              <a:buAutoNum type="arabicParenBoth"/>
            </a:pPr>
            <a:r>
              <a:rPr lang="en-US" sz="2400" b="1" dirty="0">
                <a:latin typeface="Century Gothic" pitchFamily="34" charset="0"/>
              </a:rPr>
              <a:t>T</a:t>
            </a:r>
            <a:r>
              <a:rPr lang="en-US" sz="2400" b="1" dirty="0" smtClean="0">
                <a:latin typeface="Century Gothic" pitchFamily="34" charset="0"/>
              </a:rPr>
              <a:t>eleological </a:t>
            </a:r>
            <a:r>
              <a:rPr lang="en-US" sz="2400" dirty="0" smtClean="0">
                <a:latin typeface="Century Gothic" pitchFamily="34" charset="0"/>
              </a:rPr>
              <a:t>theories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T</a:t>
            </a:r>
            <a:r>
              <a:rPr lang="en-US" sz="2400" b="1" dirty="0" smtClean="0">
                <a:latin typeface="Century Gothic" pitchFamily="34" charset="0"/>
              </a:rPr>
              <a:t>eleological theory says</a:t>
            </a:r>
            <a:r>
              <a:rPr lang="en-US" sz="2400" dirty="0" smtClean="0">
                <a:latin typeface="Century Gothic" pitchFamily="34" charset="0"/>
              </a:rPr>
              <a:t>:- An act ought to be done if and only if it or the rule under which it falls produces, will probably produce, or is intended to </a:t>
            </a:r>
            <a:r>
              <a:rPr lang="en-US" sz="2400" b="1" dirty="0" smtClean="0">
                <a:latin typeface="Century Gothic" pitchFamily="34" charset="0"/>
              </a:rPr>
              <a:t>produce a greater balance of good over evil </a:t>
            </a:r>
            <a:r>
              <a:rPr lang="en-US" sz="2400" dirty="0" smtClean="0">
                <a:latin typeface="Century Gothic" pitchFamily="34" charset="0"/>
              </a:rPr>
              <a:t>than any available alternative.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for a </a:t>
            </a:r>
            <a:r>
              <a:rPr lang="en-US" sz="2400" dirty="0" err="1" smtClean="0">
                <a:latin typeface="Century Gothic" pitchFamily="34" charset="0"/>
              </a:rPr>
              <a:t>teleologist</a:t>
            </a:r>
            <a:r>
              <a:rPr lang="en-US" sz="2400" dirty="0" smtClean="0">
                <a:latin typeface="Century Gothic" pitchFamily="34" charset="0"/>
              </a:rPr>
              <a:t>, the moral quality or </a:t>
            </a:r>
            <a:r>
              <a:rPr lang="en-US" sz="2400" b="1" dirty="0" smtClean="0">
                <a:latin typeface="Century Gothic" pitchFamily="34" charset="0"/>
              </a:rPr>
              <a:t>value of actions</a:t>
            </a:r>
            <a:r>
              <a:rPr lang="en-US" sz="2400" dirty="0" smtClean="0">
                <a:latin typeface="Century Gothic" pitchFamily="34" charset="0"/>
              </a:rPr>
              <a:t>, is </a:t>
            </a:r>
            <a:r>
              <a:rPr lang="en-US" sz="2400" b="1" dirty="0" smtClean="0">
                <a:latin typeface="Century Gothic" pitchFamily="34" charset="0"/>
              </a:rPr>
              <a:t>dependent on the comparative (non-moral value) </a:t>
            </a:r>
            <a:r>
              <a:rPr lang="en-US" sz="2400" dirty="0" smtClean="0">
                <a:latin typeface="Century Gothic" pitchFamily="34" charset="0"/>
              </a:rPr>
              <a:t>of what they bring about or try to bring about.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 smtClean="0">
                <a:latin typeface="Century Gothic" pitchFamily="34" charset="0"/>
              </a:rPr>
              <a:t>Teleologists</a:t>
            </a:r>
            <a:r>
              <a:rPr lang="en-US" sz="2400" dirty="0" smtClean="0">
                <a:latin typeface="Century Gothic" pitchFamily="34" charset="0"/>
              </a:rPr>
              <a:t> have often been </a:t>
            </a:r>
            <a:r>
              <a:rPr lang="en-US" sz="2400" b="1" i="1" dirty="0" smtClean="0">
                <a:latin typeface="Century Gothic" pitchFamily="34" charset="0"/>
              </a:rPr>
              <a:t>hedonists </a:t>
            </a:r>
            <a:r>
              <a:rPr lang="en-US" sz="2400" dirty="0" smtClean="0">
                <a:latin typeface="Century Gothic" pitchFamily="34" charset="0"/>
              </a:rPr>
              <a:t>(identifying the </a:t>
            </a:r>
            <a:r>
              <a:rPr lang="en-US" sz="2400" b="1" dirty="0" smtClean="0">
                <a:latin typeface="Century Gothic" pitchFamily="34" charset="0"/>
              </a:rPr>
              <a:t>good with pleasure and evil with pain</a:t>
            </a:r>
            <a:r>
              <a:rPr lang="en-US" sz="2400" dirty="0" smtClean="0">
                <a:latin typeface="Century Gothic" pitchFamily="34" charset="0"/>
              </a:rPr>
              <a:t>) But they may be and have sometimes been </a:t>
            </a:r>
            <a:r>
              <a:rPr lang="en-US" sz="2400" b="1" dirty="0" smtClean="0">
                <a:latin typeface="Century Gothic" pitchFamily="34" charset="0"/>
              </a:rPr>
              <a:t>non-hedonists</a:t>
            </a:r>
            <a:r>
              <a:rPr lang="en-US" sz="2400" dirty="0" smtClean="0">
                <a:latin typeface="Century Gothic" pitchFamily="34" charset="0"/>
              </a:rPr>
              <a:t>, (identifying the </a:t>
            </a:r>
            <a:r>
              <a:rPr lang="en-US" sz="2400" b="1" dirty="0" smtClean="0">
                <a:latin typeface="Century Gothic" pitchFamily="34" charset="0"/>
              </a:rPr>
              <a:t>good with power, knowledge, self-realization, perfection </a:t>
            </a:r>
            <a:r>
              <a:rPr lang="en-US" sz="2400" dirty="0" smtClean="0">
                <a:latin typeface="Century Gothic" pitchFamily="34" charset="0"/>
              </a:rPr>
              <a:t>etc.)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The difference between Teleological theory &amp; Deontological theory is that:-</a:t>
            </a:r>
          </a:p>
          <a:p>
            <a:pPr marL="0" indent="0">
              <a:buNone/>
            </a:pPr>
            <a:endParaRPr lang="en-US" sz="24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entury Gothic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34174"/>
              </p:ext>
            </p:extLst>
          </p:nvPr>
        </p:nvGraphicFramePr>
        <p:xfrm>
          <a:off x="685800" y="3657600"/>
          <a:ext cx="79248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71120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itchFamily="34" charset="0"/>
                          <a:ea typeface="+mn-ea"/>
                          <a:cs typeface="+mn-cs"/>
                        </a:rPr>
                        <a:t>Teleological theory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entury Gothic" pitchFamily="34" charset="0"/>
                        </a:rPr>
                        <a:t>Deontological theory</a:t>
                      </a:r>
                      <a:endParaRPr lang="en-US" b="1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greatest balance of good over evil (</a:t>
                      </a:r>
                      <a:r>
                        <a:rPr lang="en-US" sz="2000" b="1" dirty="0" smtClean="0">
                          <a:latin typeface="Century Gothic" pitchFamily="34" charset="0"/>
                        </a:rPr>
                        <a:t>consequence</a:t>
                      </a:r>
                      <a:r>
                        <a:rPr lang="en-US" sz="2000" dirty="0" smtClean="0">
                          <a:latin typeface="Century Gothic" pitchFamily="34" charset="0"/>
                        </a:rPr>
                        <a:t>)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entury Gothic" pitchFamily="34" charset="0"/>
                        </a:rPr>
                        <a:t>certain features of the </a:t>
                      </a:r>
                      <a:r>
                        <a:rPr lang="en-US" sz="2000" b="1" i="1" dirty="0" smtClean="0">
                          <a:latin typeface="Century Gothic" pitchFamily="34" charset="0"/>
                        </a:rPr>
                        <a:t>act itself </a:t>
                      </a:r>
                      <a:r>
                        <a:rPr lang="en-US" sz="2000" dirty="0" smtClean="0">
                          <a:latin typeface="Century Gothic" pitchFamily="34" charset="0"/>
                        </a:rPr>
                        <a:t>other than the </a:t>
                      </a:r>
                      <a:r>
                        <a:rPr lang="en-US" sz="2000" b="1" i="1" dirty="0" smtClean="0">
                          <a:latin typeface="Century Gothic" pitchFamily="34" charset="0"/>
                        </a:rPr>
                        <a:t>value</a:t>
                      </a:r>
                      <a:r>
                        <a:rPr lang="en-US" sz="2000" dirty="0" smtClean="0">
                          <a:latin typeface="Century Gothic" pitchFamily="34" charset="0"/>
                        </a:rPr>
                        <a:t> it brings into existence,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one and only one </a:t>
                      </a:r>
                      <a:r>
                        <a:rPr lang="en-US" sz="2000" dirty="0" smtClean="0">
                          <a:latin typeface="Century Gothic" pitchFamily="34" charset="0"/>
                        </a:rPr>
                        <a:t>right-making characteristic it’s </a:t>
                      </a:r>
                      <a:r>
                        <a:rPr lang="en-US" sz="2000" b="1" dirty="0" smtClean="0">
                          <a:latin typeface="Century Gothic" pitchFamily="34" charset="0"/>
                        </a:rPr>
                        <a:t>comparative value </a:t>
                      </a:r>
                      <a:r>
                        <a:rPr lang="en-US" sz="2000" dirty="0" smtClean="0">
                          <a:latin typeface="Century Gothic" pitchFamily="34" charset="0"/>
                        </a:rPr>
                        <a:t>(non-moral) 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there are other basic or ultimate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entury Gothic" pitchFamily="34" charset="0"/>
                          <a:ea typeface="+mn-ea"/>
                          <a:cs typeface="+mn-cs"/>
                        </a:rPr>
                        <a:t>right-making characteristics as well. </a:t>
                      </a:r>
                      <a:r>
                        <a:rPr lang="en-US" sz="2000" dirty="0" smtClean="0">
                          <a:latin typeface="Century Gothic" pitchFamily="34" charset="0"/>
                        </a:rPr>
                        <a:t> 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>
                <a:latin typeface="Century Gothic" pitchFamily="34" charset="0"/>
              </a:rPr>
              <a:t>Teleologists</a:t>
            </a:r>
            <a:r>
              <a:rPr lang="en-US" sz="2400" dirty="0">
                <a:latin typeface="Century Gothic" pitchFamily="34" charset="0"/>
              </a:rPr>
              <a:t> differ on the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dirty="0">
                <a:latin typeface="Century Gothic" pitchFamily="34" charset="0"/>
              </a:rPr>
              <a:t>question of </a:t>
            </a:r>
            <a:r>
              <a:rPr lang="en-US" sz="2400" b="1" dirty="0">
                <a:latin typeface="Century Gothic" pitchFamily="34" charset="0"/>
              </a:rPr>
              <a:t>whose good it is </a:t>
            </a:r>
            <a:r>
              <a:rPr lang="en-US" sz="2400" dirty="0">
                <a:latin typeface="Century Gothic" pitchFamily="34" charset="0"/>
              </a:rPr>
              <a:t>that one ought to try to promote</a:t>
            </a:r>
            <a:r>
              <a:rPr lang="en-US" sz="2400" b="1" dirty="0">
                <a:latin typeface="Century Gothic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entury Gothic" pitchFamily="34" charset="0"/>
              </a:rPr>
              <a:t>Ethical egoism </a:t>
            </a:r>
            <a:r>
              <a:rPr lang="en-US" sz="2400" dirty="0" smtClean="0">
                <a:latin typeface="Century Gothic" pitchFamily="34" charset="0"/>
              </a:rPr>
              <a:t>:- an </a:t>
            </a:r>
            <a:r>
              <a:rPr lang="en-US" sz="2400" dirty="0">
                <a:latin typeface="Century Gothic" pitchFamily="34" charset="0"/>
              </a:rPr>
              <a:t>act or rule of action</a:t>
            </a:r>
            <a:r>
              <a:rPr lang="en-US" sz="2400" b="1" dirty="0">
                <a:latin typeface="Century Gothic" pitchFamily="34" charset="0"/>
              </a:rPr>
              <a:t> is right if and only if it promotes </a:t>
            </a:r>
            <a:r>
              <a:rPr lang="en-US" sz="2400" dirty="0">
                <a:latin typeface="Century Gothic" pitchFamily="34" charset="0"/>
              </a:rPr>
              <a:t>at least as great a </a:t>
            </a:r>
            <a:r>
              <a:rPr lang="en-US" sz="2400" b="1" dirty="0">
                <a:latin typeface="Century Gothic" pitchFamily="34" charset="0"/>
              </a:rPr>
              <a:t>balance of good over evil for him </a:t>
            </a:r>
            <a:r>
              <a:rPr lang="en-US" sz="2400" dirty="0">
                <a:latin typeface="Century Gothic" pitchFamily="34" charset="0"/>
              </a:rPr>
              <a:t>in the long run as any alternative would, and wrong if it does not. </a:t>
            </a:r>
            <a:r>
              <a:rPr lang="en-US" sz="2400" dirty="0" smtClean="0">
                <a:latin typeface="Century Gothic" pitchFamily="34" charset="0"/>
              </a:rPr>
              <a:t>This view was held by </a:t>
            </a:r>
            <a:r>
              <a:rPr lang="en-US" sz="2400" b="1" dirty="0" smtClean="0">
                <a:latin typeface="Century Gothic" pitchFamily="34" charset="0"/>
              </a:rPr>
              <a:t>Epicurus, Hobbes, and Nietzsche</a:t>
            </a:r>
            <a:r>
              <a:rPr lang="en-US" sz="2400" dirty="0" smtClean="0">
                <a:latin typeface="Century Gothic" pitchFamily="34" charset="0"/>
              </a:rPr>
              <a:t>, among others.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Century Gothic" pitchFamily="34" charset="0"/>
              </a:rPr>
              <a:t>Ethical universalism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utilitarianism</a:t>
            </a:r>
            <a:r>
              <a:rPr lang="en-US" sz="2400" dirty="0" smtClean="0">
                <a:latin typeface="Century Gothic" pitchFamily="34" charset="0"/>
              </a:rPr>
              <a:t>):-the ultimate end is the </a:t>
            </a:r>
            <a:r>
              <a:rPr lang="en-US" sz="2400" b="1" dirty="0" smtClean="0">
                <a:latin typeface="Century Gothic" pitchFamily="34" charset="0"/>
              </a:rPr>
              <a:t>greatest general good. </a:t>
            </a:r>
            <a:r>
              <a:rPr lang="en-US" sz="2400" dirty="0">
                <a:latin typeface="Century Gothic" pitchFamily="34" charset="0"/>
              </a:rPr>
              <a:t>that an act or rule of action </a:t>
            </a:r>
            <a:r>
              <a:rPr lang="en-US" sz="2400" b="1" dirty="0">
                <a:latin typeface="Century Gothic" pitchFamily="34" charset="0"/>
              </a:rPr>
              <a:t>is right if and only if it </a:t>
            </a:r>
            <a:r>
              <a:rPr lang="en-US" sz="2400" dirty="0">
                <a:latin typeface="Century Gothic" pitchFamily="34" charset="0"/>
              </a:rPr>
              <a:t>is, or probably is, conducive to </a:t>
            </a:r>
            <a:r>
              <a:rPr lang="en-US" sz="2400" b="1" dirty="0">
                <a:latin typeface="Century Gothic" pitchFamily="34" charset="0"/>
              </a:rPr>
              <a:t>at least as great a balance of good over evil in the universe as a whole </a:t>
            </a:r>
            <a:r>
              <a:rPr lang="en-US" sz="2400" dirty="0">
                <a:latin typeface="Century Gothic" pitchFamily="34" charset="0"/>
              </a:rPr>
              <a:t>as any alternative would be, wrong if it is not, and </a:t>
            </a:r>
            <a:r>
              <a:rPr lang="en-US" sz="2400" b="1" dirty="0">
                <a:latin typeface="Century Gothic" pitchFamily="34" charset="0"/>
              </a:rPr>
              <a:t>obligatory</a:t>
            </a:r>
            <a:r>
              <a:rPr lang="en-US" sz="2400" dirty="0">
                <a:latin typeface="Century Gothic" pitchFamily="34" charset="0"/>
              </a:rPr>
              <a:t> if it is or probably is </a:t>
            </a:r>
            <a:r>
              <a:rPr lang="en-US" sz="2400" b="1" dirty="0">
                <a:latin typeface="Century Gothic" pitchFamily="34" charset="0"/>
              </a:rPr>
              <a:t>conducive</a:t>
            </a:r>
            <a:r>
              <a:rPr lang="en-US" sz="2400" dirty="0">
                <a:latin typeface="Century Gothic" pitchFamily="34" charset="0"/>
              </a:rPr>
              <a:t> to the greatest possible balance of good over evil in the </a:t>
            </a:r>
            <a:r>
              <a:rPr lang="en-US" sz="2400" b="1" dirty="0">
                <a:latin typeface="Century Gothic" pitchFamily="34" charset="0"/>
              </a:rPr>
              <a:t>universe</a:t>
            </a:r>
            <a:r>
              <a:rPr lang="en-US" sz="24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entury Gothic" pitchFamily="34" charset="0"/>
              </a:rPr>
              <a:t>(Jeremy Bentham and John Stuart Mill). have usually been </a:t>
            </a:r>
            <a:r>
              <a:rPr lang="en-US" sz="2400" b="1" dirty="0" smtClean="0">
                <a:latin typeface="Century Gothic" pitchFamily="34" charset="0"/>
              </a:rPr>
              <a:t>hedonists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>
                <a:latin typeface="Century Gothic" pitchFamily="34" charset="0"/>
              </a:rPr>
              <a:t>(the moral end is the greatest balance of pleasure over pain</a:t>
            </a:r>
            <a:r>
              <a:rPr lang="en-US" sz="2400" dirty="0" smtClean="0">
                <a:latin typeface="Century Gothic" pitchFamily="34" charset="0"/>
              </a:rPr>
              <a:t>.). But some utilitarian's are </a:t>
            </a:r>
            <a:r>
              <a:rPr lang="en-US" sz="2400" b="1" i="1" dirty="0" smtClean="0">
                <a:latin typeface="Century Gothic" pitchFamily="34" charset="0"/>
              </a:rPr>
              <a:t>not hedonists</a:t>
            </a:r>
            <a:r>
              <a:rPr lang="en-US" sz="2400" dirty="0" smtClean="0">
                <a:latin typeface="Century Gothic" pitchFamily="34" charset="0"/>
              </a:rPr>
              <a:t>, </a:t>
            </a:r>
            <a:r>
              <a:rPr lang="en-US" sz="2400" dirty="0">
                <a:latin typeface="Century Gothic" pitchFamily="34" charset="0"/>
              </a:rPr>
              <a:t>(</a:t>
            </a:r>
            <a:r>
              <a:rPr lang="en-US" sz="2400" dirty="0" smtClean="0">
                <a:latin typeface="Century Gothic" pitchFamily="34" charset="0"/>
              </a:rPr>
              <a:t>G. E. Moore and Hastings </a:t>
            </a:r>
            <a:r>
              <a:rPr lang="en-US" sz="2400" dirty="0" err="1" smtClean="0">
                <a:latin typeface="Century Gothic" pitchFamily="34" charset="0"/>
              </a:rPr>
              <a:t>Rashdall</a:t>
            </a:r>
            <a:r>
              <a:rPr lang="en-US" sz="2400" dirty="0" smtClean="0">
                <a:latin typeface="Century Gothic" pitchFamily="34" charset="0"/>
              </a:rPr>
              <a:t>), and so have been called </a:t>
            </a:r>
            <a:r>
              <a:rPr lang="en-US" sz="2400" b="1" i="1" dirty="0" smtClean="0">
                <a:latin typeface="Century Gothic" pitchFamily="34" charset="0"/>
              </a:rPr>
              <a:t>"Ideal" utilitarian's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Century Gothic" pitchFamily="34" charset="0"/>
              </a:rPr>
              <a:t>3.</a:t>
            </a:r>
            <a:r>
              <a:rPr lang="en-US" sz="2400" dirty="0" smtClean="0">
                <a:latin typeface="Century Gothic" pitchFamily="34" charset="0"/>
              </a:rPr>
              <a:t> A </a:t>
            </a:r>
            <a:r>
              <a:rPr lang="en-US" sz="2400" b="1" i="1" dirty="0" smtClean="0">
                <a:latin typeface="Century Gothic" pitchFamily="34" charset="0"/>
              </a:rPr>
              <a:t>pure ethical altruist </a:t>
            </a:r>
            <a:r>
              <a:rPr lang="en-US" sz="2400" dirty="0" smtClean="0">
                <a:latin typeface="Century Gothic" pitchFamily="34" charset="0"/>
              </a:rPr>
              <a:t>(selfless) the right act or rule is the one that most </a:t>
            </a:r>
            <a:r>
              <a:rPr lang="en-US" sz="2400" b="1" dirty="0" smtClean="0">
                <a:latin typeface="Century Gothic" pitchFamily="34" charset="0"/>
              </a:rPr>
              <a:t>promotes the good of other people</a:t>
            </a:r>
            <a:r>
              <a:rPr lang="en-US" sz="2400" dirty="0" smtClean="0">
                <a:latin typeface="Century Gothic" pitchFamily="34" charset="0"/>
              </a:rPr>
              <a:t>. 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800" b="1" dirty="0" smtClean="0">
                <a:latin typeface="Century Gothic" pitchFamily="34" charset="0"/>
              </a:rPr>
              <a:t>2.3.2 Egoism</a:t>
            </a:r>
            <a:r>
              <a:rPr lang="en-US" sz="2800" b="1" dirty="0">
                <a:latin typeface="Century Gothic" pitchFamily="34" charset="0"/>
              </a:rPr>
              <a:t>: Ethical and psychological Egoism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entury Gothic" pitchFamily="34" charset="0"/>
              </a:rPr>
              <a:t>2.3.2.1. Ethical Egoism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“</a:t>
            </a:r>
            <a:r>
              <a:rPr lang="en-US" sz="2400" i="1" dirty="0" smtClean="0">
                <a:latin typeface="Century Gothic" pitchFamily="34" charset="0"/>
              </a:rPr>
              <a:t>humans are not built to look out for other people’s interests</a:t>
            </a:r>
            <a:r>
              <a:rPr lang="en-US" sz="2400" dirty="0" smtClean="0">
                <a:latin typeface="Century Gothic" pitchFamily="34" charset="0"/>
              </a:rPr>
              <a:t>” </a:t>
            </a:r>
            <a:r>
              <a:rPr lang="en-US" sz="2400" b="1" i="1" dirty="0" smtClean="0">
                <a:latin typeface="Century Gothic" pitchFamily="34" charset="0"/>
              </a:rPr>
              <a:t>psychological egoism.</a:t>
            </a:r>
          </a:p>
          <a:p>
            <a:pPr>
              <a:buFont typeface="Wingdings" pitchFamily="2" charset="2"/>
              <a:buChar char="v"/>
            </a:pPr>
            <a:r>
              <a:rPr lang="en-US" sz="2400" i="1" dirty="0" smtClean="0">
                <a:latin typeface="Century Gothic" pitchFamily="34" charset="0"/>
              </a:rPr>
              <a:t>“looking out for number one,” </a:t>
            </a:r>
            <a:r>
              <a:rPr lang="en-US" sz="2400" b="1" i="1" dirty="0" smtClean="0">
                <a:latin typeface="Century Gothic" pitchFamily="34" charset="0"/>
              </a:rPr>
              <a:t>ethical egoism.</a:t>
            </a:r>
          </a:p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latin typeface="Century Gothic" pitchFamily="34" charset="0"/>
              </a:rPr>
              <a:t> Ethical egoism:-</a:t>
            </a:r>
            <a:r>
              <a:rPr lang="en-US" sz="2400" dirty="0" smtClean="0">
                <a:latin typeface="Century Gothic" pitchFamily="34" charset="0"/>
              </a:rPr>
              <a:t>implies that we ought to be </a:t>
            </a:r>
            <a:r>
              <a:rPr lang="en-US" sz="2400" b="1" i="1" dirty="0" smtClean="0">
                <a:latin typeface="Century Gothic" pitchFamily="34" charset="0"/>
              </a:rPr>
              <a:t>selfish </a:t>
            </a:r>
            <a:r>
              <a:rPr lang="en-US" sz="2400" dirty="0" smtClean="0">
                <a:latin typeface="Century Gothic" pitchFamily="34" charset="0"/>
              </a:rPr>
              <a:t>or </a:t>
            </a:r>
            <a:r>
              <a:rPr lang="en-US" sz="2400" b="1" i="1" dirty="0" smtClean="0">
                <a:latin typeface="Century Gothic" pitchFamily="34" charset="0"/>
              </a:rPr>
              <a:t>self-centered.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The golden rule of Ethical Egoism is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latin typeface="Century Gothic" pitchFamily="34" charset="0"/>
              </a:rPr>
              <a:t>“You </a:t>
            </a:r>
            <a:r>
              <a:rPr lang="en-US" sz="2400" dirty="0">
                <a:latin typeface="Century Gothic" pitchFamily="34" charset="0"/>
              </a:rPr>
              <a:t>should look after </a:t>
            </a:r>
            <a:r>
              <a:rPr lang="en-US" sz="2400" dirty="0" smtClean="0">
                <a:latin typeface="Century Gothic" pitchFamily="34" charset="0"/>
              </a:rPr>
              <a:t>yourself not others”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We are </a:t>
            </a:r>
            <a:r>
              <a:rPr lang="en-US" sz="2400" b="1" dirty="0" smtClean="0">
                <a:latin typeface="Century Gothic" pitchFamily="34" charset="0"/>
              </a:rPr>
              <a:t>not obliged</a:t>
            </a:r>
            <a:r>
              <a:rPr lang="en-US" sz="2400" dirty="0" smtClean="0">
                <a:latin typeface="Century Gothic" pitchFamily="34" charset="0"/>
              </a:rPr>
              <a:t> to do an acts that doesn’t promote our interest.</a:t>
            </a:r>
            <a:endParaRPr lang="en-US" sz="2400" dirty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The following are some method to apply the principle of ethical egoism to a particular situation.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itchFamily="34" charset="0"/>
              </a:rPr>
              <a:t>• List the possible acts 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itchFamily="34" charset="0"/>
              </a:rPr>
              <a:t>• For each act, see how much net good it would do for you. 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itchFamily="34" charset="0"/>
              </a:rPr>
              <a:t>• Identify the act that does the most net good for you 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Some important things to notice about ethical egoism: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entury Gothic" pitchFamily="34" charset="0"/>
              </a:rPr>
              <a:t>O</a:t>
            </a:r>
            <a:r>
              <a:rPr lang="en-US" sz="2400" dirty="0" smtClean="0">
                <a:latin typeface="Century Gothic" pitchFamily="34" charset="0"/>
              </a:rPr>
              <a:t>nly one’s </a:t>
            </a:r>
            <a:r>
              <a:rPr lang="en-US" sz="2400" b="1" dirty="0" smtClean="0">
                <a:latin typeface="Century Gothic" pitchFamily="34" charset="0"/>
              </a:rPr>
              <a:t>own welfare counts</a:t>
            </a:r>
            <a:r>
              <a:rPr lang="en-US" sz="2400" dirty="0" smtClean="0">
                <a:latin typeface="Century Gothic" pitchFamily="34" charset="0"/>
              </a:rPr>
              <a:t>, and </a:t>
            </a:r>
            <a:r>
              <a:rPr lang="en-US" sz="2400" b="1" dirty="0" smtClean="0">
                <a:latin typeface="Century Gothic" pitchFamily="34" charset="0"/>
              </a:rPr>
              <a:t>others’ does not</a:t>
            </a:r>
            <a:r>
              <a:rPr lang="en-US" sz="2400" dirty="0" smtClean="0">
                <a:latin typeface="Century Gothic" pitchFamily="34" charset="0"/>
              </a:rPr>
              <a:t>, when one is making a moral decision about how to 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Ethical egoism does </a:t>
            </a:r>
            <a:r>
              <a:rPr lang="en-US" sz="2400" b="1" dirty="0" smtClean="0">
                <a:latin typeface="Century Gothic" pitchFamily="34" charset="0"/>
              </a:rPr>
              <a:t>not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b="1" dirty="0" smtClean="0">
                <a:latin typeface="Century Gothic" pitchFamily="34" charset="0"/>
              </a:rPr>
              <a:t>forbid one to help others</a:t>
            </a:r>
            <a:r>
              <a:rPr lang="en-US" sz="2400" dirty="0" smtClean="0">
                <a:latin typeface="Century Gothic" pitchFamily="34" charset="0"/>
              </a:rPr>
              <a:t>, or </a:t>
            </a:r>
            <a:r>
              <a:rPr lang="en-US" sz="2400" b="1" dirty="0" smtClean="0">
                <a:latin typeface="Century Gothic" pitchFamily="34" charset="0"/>
              </a:rPr>
              <a:t>require one to harm others</a:t>
            </a:r>
            <a:r>
              <a:rPr lang="en-US" sz="2400" dirty="0" smtClean="0">
                <a:latin typeface="Century Gothic" pitchFamily="34" charset="0"/>
              </a:rPr>
              <a:t>. helping them or not harming them helps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Ethical egoism </a:t>
            </a:r>
            <a:r>
              <a:rPr lang="en-US" sz="2400" b="1" dirty="0" smtClean="0">
                <a:latin typeface="Century Gothic" pitchFamily="34" charset="0"/>
              </a:rPr>
              <a:t>does not say </a:t>
            </a:r>
            <a:r>
              <a:rPr lang="en-US" sz="2400" dirty="0" smtClean="0">
                <a:latin typeface="Century Gothic" pitchFamily="34" charset="0"/>
              </a:rPr>
              <a:t>that one ought always to do </a:t>
            </a:r>
            <a:r>
              <a:rPr lang="en-US" sz="2400" b="1" dirty="0" smtClean="0">
                <a:latin typeface="Century Gothic" pitchFamily="34" charset="0"/>
              </a:rPr>
              <a:t>what is most pleasurable, or enjoyable</a:t>
            </a:r>
            <a:r>
              <a:rPr lang="en-US" sz="2400" dirty="0" smtClean="0">
                <a:latin typeface="Century Gothic" pitchFamily="34" charset="0"/>
              </a:rPr>
              <a:t>. It acknowledges that </a:t>
            </a:r>
            <a:r>
              <a:rPr lang="en-US" sz="2400" b="1" dirty="0" smtClean="0">
                <a:latin typeface="Century Gothic" pitchFamily="34" charset="0"/>
              </a:rPr>
              <a:t>one’s own self–interest may occasionally require pain or sacrifice</a:t>
            </a:r>
            <a:r>
              <a:rPr lang="en-US" sz="2400" dirty="0" smtClean="0">
                <a:latin typeface="Century Gothic" pitchFamily="34" charset="0"/>
              </a:rPr>
              <a:t>.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2.3.2.2 Psychological Egoism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9831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"</a:t>
            </a:r>
            <a:r>
              <a:rPr lang="en-US" sz="2400" b="1" i="1" dirty="0" smtClean="0">
                <a:latin typeface="Century Gothic" pitchFamily="34" charset="0"/>
              </a:rPr>
              <a:t>self-love</a:t>
            </a:r>
            <a:r>
              <a:rPr lang="en-US" sz="2400" dirty="0" smtClean="0">
                <a:latin typeface="Century Gothic" pitchFamily="34" charset="0"/>
              </a:rPr>
              <a:t>" is the only basic </a:t>
            </a:r>
            <a:r>
              <a:rPr lang="en-US" sz="2400" b="1" dirty="0" smtClean="0">
                <a:latin typeface="Century Gothic" pitchFamily="34" charset="0"/>
              </a:rPr>
              <a:t>"principle</a:t>
            </a:r>
            <a:r>
              <a:rPr lang="en-US" sz="2400" dirty="0" smtClean="0">
                <a:latin typeface="Century Gothic" pitchFamily="34" charset="0"/>
              </a:rPr>
              <a:t>" in human nature. </a:t>
            </a:r>
            <a:r>
              <a:rPr lang="en-US" sz="2400" b="1" i="1" dirty="0" smtClean="0">
                <a:latin typeface="Century Gothic" pitchFamily="34" charset="0"/>
              </a:rPr>
              <a:t>"ego-satisfaction" </a:t>
            </a:r>
            <a:r>
              <a:rPr lang="en-US" sz="2400" dirty="0" smtClean="0">
                <a:latin typeface="Century Gothic" pitchFamily="34" charset="0"/>
              </a:rPr>
              <a:t>is the final aim of all activity or that </a:t>
            </a:r>
            <a:r>
              <a:rPr lang="en-US" sz="2400" b="1" i="1" dirty="0" smtClean="0">
                <a:latin typeface="Century Gothic" pitchFamily="34" charset="0"/>
              </a:rPr>
              <a:t>"the pleasure principle</a:t>
            </a:r>
            <a:r>
              <a:rPr lang="en-US" sz="2400" dirty="0" smtClean="0">
                <a:latin typeface="Century Gothic" pitchFamily="34" charset="0"/>
              </a:rPr>
              <a:t>" is the basic </a:t>
            </a:r>
            <a:r>
              <a:rPr lang="en-US" sz="2400" b="1" i="1" dirty="0" smtClean="0">
                <a:latin typeface="Century Gothic" pitchFamily="34" charset="0"/>
              </a:rPr>
              <a:t>"drive</a:t>
            </a:r>
            <a:r>
              <a:rPr lang="en-US" sz="2400" dirty="0" smtClean="0">
                <a:latin typeface="Century Gothic" pitchFamily="34" charset="0"/>
              </a:rPr>
              <a:t>" in every individual.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“</a:t>
            </a:r>
            <a:r>
              <a:rPr lang="en-US" sz="2400" b="1" dirty="0" smtClean="0">
                <a:latin typeface="Century Gothic" pitchFamily="34" charset="0"/>
              </a:rPr>
              <a:t>Ought</a:t>
            </a:r>
            <a:r>
              <a:rPr lang="en-US" sz="2400" dirty="0" smtClean="0">
                <a:latin typeface="Century Gothic" pitchFamily="34" charset="0"/>
              </a:rPr>
              <a:t>” implies “</a:t>
            </a:r>
            <a:r>
              <a:rPr lang="en-US" sz="2400" b="1" dirty="0" smtClean="0">
                <a:latin typeface="Century Gothic" pitchFamily="34" charset="0"/>
              </a:rPr>
              <a:t>Can</a:t>
            </a:r>
            <a:r>
              <a:rPr lang="en-US" sz="2400" dirty="0" smtClean="0">
                <a:latin typeface="Century Gothic" pitchFamily="34" charset="0"/>
              </a:rPr>
              <a:t>” in Psychological Egoism.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b="1" dirty="0" smtClean="0">
                <a:latin typeface="Century Gothic" pitchFamily="34" charset="0"/>
              </a:rPr>
              <a:t>desire for one's own good </a:t>
            </a:r>
            <a:r>
              <a:rPr lang="en-US" sz="2400" dirty="0" smtClean="0">
                <a:latin typeface="Century Gothic" pitchFamily="34" charset="0"/>
              </a:rPr>
              <a:t>presupposes or </a:t>
            </a:r>
            <a:r>
              <a:rPr lang="en-US" sz="2400" b="1" dirty="0" smtClean="0">
                <a:latin typeface="Century Gothic" pitchFamily="34" charset="0"/>
              </a:rPr>
              <a:t>builds upon the existence of more basic desires </a:t>
            </a:r>
            <a:r>
              <a:rPr lang="en-US" sz="2400" dirty="0" smtClean="0">
                <a:latin typeface="Century Gothic" pitchFamily="34" charset="0"/>
              </a:rPr>
              <a:t>for </a:t>
            </a:r>
            <a:r>
              <a:rPr lang="en-US" sz="2400" b="1" dirty="0" smtClean="0">
                <a:latin typeface="Century Gothic" pitchFamily="34" charset="0"/>
              </a:rPr>
              <a:t>food, fame, sex</a:t>
            </a:r>
            <a:r>
              <a:rPr lang="en-US" sz="2400" dirty="0" smtClean="0">
                <a:latin typeface="Century Gothic" pitchFamily="34" charset="0"/>
              </a:rPr>
              <a:t>, </a:t>
            </a:r>
            <a:r>
              <a:rPr lang="en-US" sz="2400" dirty="0" err="1" smtClean="0">
                <a:latin typeface="Century Gothic" pitchFamily="34" charset="0"/>
              </a:rPr>
              <a:t>etc</a:t>
            </a:r>
            <a:r>
              <a:rPr lang="en-US" sz="2400" dirty="0" smtClean="0">
                <a:latin typeface="Century Gothic" pitchFamily="34" charset="0"/>
              </a:rPr>
              <a:t>("primary appetites,") our </a:t>
            </a:r>
            <a:r>
              <a:rPr lang="en-US" sz="2400" b="1" dirty="0" smtClean="0">
                <a:latin typeface="Century Gothic" pitchFamily="34" charset="0"/>
              </a:rPr>
              <a:t>welfare </a:t>
            </a:r>
            <a:r>
              <a:rPr lang="en-US" sz="2400" dirty="0" smtClean="0">
                <a:latin typeface="Century Gothic" pitchFamily="34" charset="0"/>
              </a:rPr>
              <a:t>consists of the satisfaction of such desires.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psychological egoist to say, "</a:t>
            </a:r>
            <a:r>
              <a:rPr lang="en-US" sz="2400" b="1" i="1" dirty="0" smtClean="0">
                <a:latin typeface="Century Gothic" pitchFamily="34" charset="0"/>
              </a:rPr>
              <a:t>Yes, we do things for others, but we get satisfaction out of doing them</a:t>
            </a:r>
            <a:r>
              <a:rPr lang="en-US" sz="2400" dirty="0" smtClean="0">
                <a:latin typeface="Century Gothic" pitchFamily="34" charset="0"/>
              </a:rPr>
              <a:t>, and this satisfaction is our end in doing them.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For </a:t>
            </a:r>
            <a:r>
              <a:rPr lang="en-US" sz="2400" b="1" i="1" dirty="0" smtClean="0">
                <a:latin typeface="Century Gothic" pitchFamily="34" charset="0"/>
              </a:rPr>
              <a:t>Egoistic</a:t>
            </a:r>
            <a:r>
              <a:rPr lang="en-US" sz="2400" dirty="0" smtClean="0">
                <a:latin typeface="Century Gothic" pitchFamily="34" charset="0"/>
              </a:rPr>
              <a:t> and </a:t>
            </a:r>
            <a:r>
              <a:rPr lang="en-US" sz="2400" b="1" i="1" dirty="0" smtClean="0">
                <a:latin typeface="Century Gothic" pitchFamily="34" charset="0"/>
              </a:rPr>
              <a:t>particularistic consequentialism Moral rightness </a:t>
            </a:r>
            <a:r>
              <a:rPr lang="en-US" sz="2400" dirty="0" smtClean="0">
                <a:latin typeface="Century Gothic" pitchFamily="34" charset="0"/>
              </a:rPr>
              <a:t>depends on the consequences for an individual agent or a limited group</a:t>
            </a:r>
            <a:r>
              <a:rPr lang="en-US" sz="2400" b="1" i="1" dirty="0" smtClean="0">
                <a:latin typeface="Century Gothic" pitchFamily="34" charset="0"/>
              </a:rPr>
              <a:t>.</a:t>
            </a:r>
            <a:endParaRPr lang="en-US" sz="2400" b="1" i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2.3.3</a:t>
            </a:r>
            <a:r>
              <a:rPr lang="en-US" b="1" dirty="0" smtClean="0"/>
              <a:t>.</a:t>
            </a:r>
            <a:r>
              <a:rPr lang="en-US" sz="2700" b="1" dirty="0" smtClean="0"/>
              <a:t>Utilitarianism: Producing the best consequences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Century Gothic" pitchFamily="34" charset="0"/>
              </a:rPr>
              <a:t>That action is best, which </a:t>
            </a:r>
            <a:r>
              <a:rPr lang="en-US" sz="2400" b="1" dirty="0" smtClean="0">
                <a:latin typeface="Century Gothic" pitchFamily="34" charset="0"/>
              </a:rPr>
              <a:t>procures the greatest happiness for the greatest numbers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latin typeface="Century Gothic" pitchFamily="34" charset="0"/>
              </a:rPr>
              <a:t>Conscience, love, and the Golden Rule </a:t>
            </a:r>
            <a:r>
              <a:rPr lang="en-US" sz="2400" dirty="0">
                <a:latin typeface="Century Gothic" pitchFamily="34" charset="0"/>
              </a:rPr>
              <a:t>are all worthy rules of thumb to help us through life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entury Gothic" pitchFamily="34" charset="0"/>
              </a:rPr>
              <a:t>utilitarianism is a </a:t>
            </a:r>
            <a:r>
              <a:rPr lang="en-US" sz="2400" b="1" dirty="0">
                <a:latin typeface="Century Gothic" pitchFamily="34" charset="0"/>
              </a:rPr>
              <a:t>universal teleological system</a:t>
            </a:r>
            <a:r>
              <a:rPr lang="en-US" sz="2400" dirty="0">
                <a:latin typeface="Century Gothic" pitchFamily="34" charset="0"/>
              </a:rPr>
              <a:t>. It calls for the </a:t>
            </a:r>
            <a:r>
              <a:rPr lang="en-US" sz="2400" b="1" dirty="0">
                <a:latin typeface="Century Gothic" pitchFamily="34" charset="0"/>
              </a:rPr>
              <a:t>maximization of goodness in society</a:t>
            </a:r>
            <a:r>
              <a:rPr lang="en-US" sz="2400" dirty="0">
                <a:latin typeface="Century Gothic" pitchFamily="34" charset="0"/>
              </a:rPr>
              <a:t>—that is, the </a:t>
            </a:r>
            <a:r>
              <a:rPr lang="en-US" sz="2400" b="1" dirty="0">
                <a:latin typeface="Century Gothic" pitchFamily="34" charset="0"/>
              </a:rPr>
              <a:t>greatest goodness for the greatest numbe</a:t>
            </a:r>
            <a:r>
              <a:rPr lang="en-US" sz="2400" dirty="0">
                <a:latin typeface="Century Gothic" pitchFamily="34" charset="0"/>
              </a:rPr>
              <a:t>r—and not merely </a:t>
            </a:r>
            <a:r>
              <a:rPr lang="en-US" sz="2400" dirty="0" smtClean="0">
                <a:latin typeface="Century Gothic" pitchFamily="34" charset="0"/>
              </a:rPr>
              <a:t>the </a:t>
            </a:r>
            <a:r>
              <a:rPr lang="en-US" sz="2400" dirty="0">
                <a:latin typeface="Century Gothic" pitchFamily="34" charset="0"/>
              </a:rPr>
              <a:t>good of the </a:t>
            </a:r>
            <a:r>
              <a:rPr lang="en-US" sz="2400" dirty="0" smtClean="0">
                <a:latin typeface="Century Gothic" pitchFamily="34" charset="0"/>
              </a:rPr>
              <a:t>agent.</a:t>
            </a:r>
          </a:p>
          <a:p>
            <a:pPr marL="0" indent="0" algn="ctr">
              <a:buNone/>
            </a:pPr>
            <a:r>
              <a:rPr lang="en-US" sz="2400" b="1" dirty="0">
                <a:latin typeface="Century Gothic" pitchFamily="34" charset="0"/>
              </a:rPr>
              <a:t>2.3.3.1 </a:t>
            </a:r>
            <a:r>
              <a:rPr lang="en-US" sz="2400" b="1" dirty="0" smtClean="0">
                <a:latin typeface="Century Gothic" pitchFamily="34" charset="0"/>
              </a:rPr>
              <a:t>Classic Utilitarianism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Century Gothic" pitchFamily="34" charset="0"/>
              </a:rPr>
              <a:t>Greek philosopher </a:t>
            </a:r>
            <a:r>
              <a:rPr lang="en-US" sz="2400" b="1" dirty="0">
                <a:latin typeface="Century Gothic" pitchFamily="34" charset="0"/>
              </a:rPr>
              <a:t>Epicurus </a:t>
            </a:r>
            <a:r>
              <a:rPr lang="en-US" sz="2400" dirty="0">
                <a:latin typeface="Century Gothic" pitchFamily="34" charset="0"/>
              </a:rPr>
              <a:t>(342–270 BCE) “pleasure is the goal that nature has ordained for us; it is also the standard by which we judge everything good.” he </a:t>
            </a:r>
            <a:r>
              <a:rPr lang="en-US" sz="2400" dirty="0" smtClean="0">
                <a:latin typeface="Century Gothic" pitchFamily="34" charset="0"/>
              </a:rPr>
              <a:t>was </a:t>
            </a:r>
            <a:r>
              <a:rPr lang="en-US" sz="2400" b="1" smtClean="0">
                <a:latin typeface="Century Gothic" pitchFamily="34" charset="0"/>
              </a:rPr>
              <a:t>ethical </a:t>
            </a:r>
            <a:r>
              <a:rPr lang="en-US" sz="2400" b="1" smtClean="0">
                <a:latin typeface="Century Gothic" pitchFamily="34" charset="0"/>
              </a:rPr>
              <a:t>egoists</a:t>
            </a:r>
            <a:endParaRPr lang="en-US" sz="24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1464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Chapter Two: Approaches to Ethics </vt:lpstr>
      <vt:lpstr>2.3. Normative Ethics</vt:lpstr>
      <vt:lpstr>2.3.1.Teleological Ethics (Consequentialist)</vt:lpstr>
      <vt:lpstr>Continued…</vt:lpstr>
      <vt:lpstr>Continued…</vt:lpstr>
      <vt:lpstr>2.3.2 Egoism: Ethical and psychological Egoism </vt:lpstr>
      <vt:lpstr>Continued…</vt:lpstr>
      <vt:lpstr>2.3.2.2 Psychological Egoism </vt:lpstr>
      <vt:lpstr>2.3.3.Utilitarianism: Producing the best consequences</vt:lpstr>
      <vt:lpstr>Continued...</vt:lpstr>
      <vt:lpstr>2.3.3.3. John Stuart Mill: Quality over Quantity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Two: Approaches to Ethics</dc:title>
  <dc:creator>hp</dc:creator>
  <cp:lastModifiedBy>hp</cp:lastModifiedBy>
  <cp:revision>36</cp:revision>
  <dcterms:created xsi:type="dcterms:W3CDTF">2021-10-24T12:40:11Z</dcterms:created>
  <dcterms:modified xsi:type="dcterms:W3CDTF">2021-10-29T12:01:23Z</dcterms:modified>
</cp:coreProperties>
</file>