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9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7748-EF2D-43F7-9F6E-7BA18F52FB1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F247-3B30-4500-8277-8986F60BB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2.3.3.1.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Classic Utilitarianism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Greek philosopher </a:t>
            </a:r>
            <a:r>
              <a:rPr lang="en-US" sz="2600" b="1" dirty="0" smtClean="0">
                <a:latin typeface="Century Gothic" pitchFamily="34" charset="0"/>
                <a:cs typeface="Times New Roman" pitchFamily="18" charset="0"/>
              </a:rPr>
              <a:t>Epicurus</a:t>
            </a:r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:- According to this view, rightness and wrongness are determined by pleasure or pain that something produces for oneself.</a:t>
            </a:r>
          </a:p>
          <a:p>
            <a:r>
              <a:rPr lang="en-US" sz="2600" b="1" dirty="0" smtClean="0">
                <a:latin typeface="Century Gothic" pitchFamily="34" charset="0"/>
                <a:cs typeface="Times New Roman" pitchFamily="18" charset="0"/>
              </a:rPr>
              <a:t>Jeremy Bentham</a:t>
            </a:r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: </a:t>
            </a:r>
            <a:r>
              <a:rPr lang="en-US" sz="2600" b="1" dirty="0" smtClean="0">
                <a:latin typeface="Century Gothic" pitchFamily="34" charset="0"/>
                <a:cs typeface="Times New Roman" pitchFamily="18" charset="0"/>
              </a:rPr>
              <a:t>Quantity over Quality</a:t>
            </a:r>
          </a:p>
          <a:p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There </a:t>
            </a:r>
            <a:r>
              <a:rPr lang="en-US" sz="2600" b="1" dirty="0" smtClean="0">
                <a:latin typeface="Century Gothic" pitchFamily="34" charset="0"/>
                <a:cs typeface="Times New Roman" pitchFamily="18" charset="0"/>
              </a:rPr>
              <a:t>are two main features </a:t>
            </a:r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of utilitarianism:-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latin typeface="Century Gothic" pitchFamily="34" charset="0"/>
                <a:cs typeface="Times New Roman" pitchFamily="18" charset="0"/>
              </a:rPr>
              <a:t>The consequentialist principle (or its teleological aspect) “the end justifies the means”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 smtClean="0">
                <a:latin typeface="Century Gothic" pitchFamily="34" charset="0"/>
                <a:cs typeface="Times New Roman" pitchFamily="18" charset="0"/>
              </a:rPr>
              <a:t>The utility principle (or its hedonic aspect): -good </a:t>
            </a:r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is something like happiness, pleasure or welfare</a:t>
            </a:r>
            <a:r>
              <a:rPr lang="en-US" sz="3000" dirty="0" smtClean="0">
                <a:latin typeface="Century Gothic" pitchFamily="34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 Bentham invented a </a:t>
            </a:r>
            <a:r>
              <a:rPr lang="en-US" sz="2600" b="1" dirty="0" smtClean="0">
                <a:latin typeface="Century Gothic" pitchFamily="34" charset="0"/>
                <a:cs typeface="Times New Roman" pitchFamily="18" charset="0"/>
              </a:rPr>
              <a:t>scheme for measuring pleasure and pain </a:t>
            </a:r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that he called the </a:t>
            </a:r>
            <a:r>
              <a:rPr lang="en-US" sz="2600" b="1" dirty="0" smtClean="0">
                <a:latin typeface="Century Gothic" pitchFamily="34" charset="0"/>
                <a:cs typeface="Times New Roman" pitchFamily="18" charset="0"/>
              </a:rPr>
              <a:t>hedonic calculus</a:t>
            </a:r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: summing the seven aspects of a pleasurable or painful experience: its intensity, duration, certainty, nearness, fruitfulness, purity, and extent.</a:t>
            </a:r>
          </a:p>
          <a:p>
            <a:pPr>
              <a:buFont typeface="Courier New" pitchFamily="49" charset="0"/>
              <a:buChar char="o"/>
            </a:pPr>
            <a:r>
              <a:rPr lang="en-US" sz="2600" dirty="0" smtClean="0">
                <a:latin typeface="Century Gothic" pitchFamily="34" charset="0"/>
                <a:cs typeface="Times New Roman" pitchFamily="18" charset="0"/>
              </a:rPr>
              <a:t>there is only one principle to apply: Maximize pleasure and minimize suffering. 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 smtClean="0">
              <a:latin typeface="Century Gothic" pitchFamily="34" charset="0"/>
              <a:cs typeface="Times New Roman" pitchFamily="18" charset="0"/>
            </a:endParaRPr>
          </a:p>
          <a:p>
            <a:endParaRPr lang="en-US" sz="2400" b="1" dirty="0"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8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entury Gothic" pitchFamily="34" charset="0"/>
              </a:rPr>
              <a:t>Continued…</a:t>
            </a:r>
            <a:endParaRPr lang="en-US" sz="22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638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Kant thought that when a moral action is being considered, one should ask the following questions; </a:t>
            </a:r>
            <a:endParaRPr lang="en-US" sz="2200" b="1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what </a:t>
            </a:r>
            <a:r>
              <a:rPr lang="en-US" sz="2200" b="1" dirty="0">
                <a:latin typeface="Century Gothic" pitchFamily="34" charset="0"/>
              </a:rPr>
              <a:t>would happen if everyone in the world did this, all the time? And </a:t>
            </a:r>
            <a:endParaRPr lang="en-US" sz="2200" b="1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would </a:t>
            </a:r>
            <a:r>
              <a:rPr lang="en-US" sz="2200" b="1" dirty="0">
                <a:latin typeface="Century Gothic" pitchFamily="34" charset="0"/>
              </a:rPr>
              <a:t>that be the kind of world I’d like to live in? </a:t>
            </a:r>
          </a:p>
          <a:p>
            <a:pPr marL="0" indent="0">
              <a:buNone/>
            </a:pPr>
            <a:r>
              <a:rPr lang="en-US" sz="2200" b="1" dirty="0" smtClean="0">
                <a:latin typeface="Century Gothic" pitchFamily="34" charset="0"/>
              </a:rPr>
              <a:t>Formulas of Categorical Imperative</a:t>
            </a:r>
          </a:p>
          <a:p>
            <a:pPr marL="0" indent="0" algn="ctr">
              <a:buNone/>
            </a:pPr>
            <a:r>
              <a:rPr lang="en-US" sz="2200" b="1" dirty="0" smtClean="0">
                <a:latin typeface="Century Gothic" pitchFamily="34" charset="0"/>
              </a:rPr>
              <a:t>A. The </a:t>
            </a:r>
            <a:r>
              <a:rPr lang="en-US" sz="2200" b="1" dirty="0">
                <a:latin typeface="Century Gothic" pitchFamily="34" charset="0"/>
              </a:rPr>
              <a:t>Principle of </a:t>
            </a:r>
            <a:r>
              <a:rPr lang="en-US" sz="2200" b="1" dirty="0" smtClean="0">
                <a:latin typeface="Century Gothic" pitchFamily="34" charset="0"/>
              </a:rPr>
              <a:t>Universality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first maxim </a:t>
            </a:r>
            <a:r>
              <a:rPr lang="en-US" sz="2200" dirty="0">
                <a:latin typeface="Century Gothic" pitchFamily="34" charset="0"/>
              </a:rPr>
              <a:t>states that </a:t>
            </a:r>
            <a:r>
              <a:rPr lang="en-US" sz="2200" dirty="0" smtClean="0">
                <a:latin typeface="Century Gothic" pitchFamily="34" charset="0"/>
              </a:rPr>
              <a:t>“</a:t>
            </a:r>
            <a:r>
              <a:rPr lang="en-US" sz="2200" b="1" i="1" dirty="0" smtClean="0">
                <a:latin typeface="Century Gothic" pitchFamily="34" charset="0"/>
              </a:rPr>
              <a:t>Act </a:t>
            </a:r>
            <a:r>
              <a:rPr lang="en-US" sz="2200" b="1" i="1" dirty="0">
                <a:latin typeface="Century Gothic" pitchFamily="34" charset="0"/>
              </a:rPr>
              <a:t>only according to that maxim whereby you can at the same time will that it should become a universal law without contradiction</a:t>
            </a:r>
            <a:r>
              <a:rPr lang="en-US" sz="2200" dirty="0">
                <a:latin typeface="Century Gothic" pitchFamily="34" charset="0"/>
              </a:rPr>
              <a:t>." 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 smtClean="0">
                <a:latin typeface="Century Gothic" pitchFamily="34" charset="0"/>
              </a:rPr>
              <a:t>Kant </a:t>
            </a:r>
            <a:r>
              <a:rPr lang="en-US" sz="2200" dirty="0">
                <a:latin typeface="Century Gothic" pitchFamily="34" charset="0"/>
              </a:rPr>
              <a:t>divides the </a:t>
            </a:r>
            <a:r>
              <a:rPr lang="en-US" sz="2200" b="1" dirty="0">
                <a:latin typeface="Century Gothic" pitchFamily="34" charset="0"/>
              </a:rPr>
              <a:t>duties imposed </a:t>
            </a:r>
            <a:r>
              <a:rPr lang="en-US" sz="2200" dirty="0">
                <a:latin typeface="Century Gothic" pitchFamily="34" charset="0"/>
              </a:rPr>
              <a:t>by this formulation into two subsets</a:t>
            </a:r>
            <a:r>
              <a:rPr lang="en-US" sz="2200" dirty="0" smtClean="0">
                <a:latin typeface="Century Gothic" pitchFamily="34" charset="0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i="1" dirty="0">
                <a:latin typeface="Century Gothic" pitchFamily="34" charset="0"/>
              </a:rPr>
              <a:t>Perfect duties</a:t>
            </a:r>
            <a:r>
              <a:rPr lang="en-US" sz="2200" dirty="0">
                <a:latin typeface="Century Gothic" pitchFamily="34" charset="0"/>
              </a:rPr>
              <a:t> are blameworthy if not met and are the basic requirements for a human being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entury Gothic" pitchFamily="34" charset="0"/>
              </a:rPr>
              <a:t>Imperfect duties </a:t>
            </a:r>
            <a:r>
              <a:rPr lang="en-US" sz="2200" dirty="0">
                <a:latin typeface="Century Gothic" pitchFamily="34" charset="0"/>
              </a:rPr>
              <a:t>are those that do not achieve blame, rather they receive praise if </a:t>
            </a:r>
            <a:r>
              <a:rPr lang="en-US" sz="2200" dirty="0" smtClean="0">
                <a:latin typeface="Century Gothic" pitchFamily="34" charset="0"/>
              </a:rPr>
              <a:t>completed.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imperfect duties are those duties that are never truly completed</a:t>
            </a:r>
            <a:r>
              <a:rPr lang="en-US" sz="2200" b="1" dirty="0" smtClean="0">
                <a:latin typeface="Century Gothic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US" sz="2200" b="1" dirty="0" smtClean="0">
                <a:latin typeface="Century Gothic" pitchFamily="34" charset="0"/>
              </a:rPr>
              <a:t>B. The </a:t>
            </a:r>
            <a:r>
              <a:rPr lang="en-US" sz="2200" b="1" dirty="0">
                <a:latin typeface="Century Gothic" pitchFamily="34" charset="0"/>
              </a:rPr>
              <a:t>Principle of Humanity as an End, Never as Merely a </a:t>
            </a:r>
            <a:r>
              <a:rPr lang="en-US" sz="2200" b="1" dirty="0" smtClean="0">
                <a:latin typeface="Century Gothic" pitchFamily="34" charset="0"/>
              </a:rPr>
              <a:t>Means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The second maxim </a:t>
            </a:r>
            <a:r>
              <a:rPr lang="en-US" sz="2200" dirty="0">
                <a:latin typeface="Century Gothic" pitchFamily="34" charset="0"/>
              </a:rPr>
              <a:t>states that we should not use humanity of ourselves or others as a means to an end.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Continued…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Century Gothic" pitchFamily="34" charset="0"/>
              </a:rPr>
              <a:t>C. The Principle of </a:t>
            </a:r>
            <a:r>
              <a:rPr lang="en-US" sz="2200" b="1" dirty="0" smtClean="0">
                <a:latin typeface="Century Gothic" pitchFamily="34" charset="0"/>
              </a:rPr>
              <a:t>Autonomy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third maxim</a:t>
            </a:r>
            <a:r>
              <a:rPr lang="en-US" sz="2200" dirty="0">
                <a:latin typeface="Century Gothic" pitchFamily="34" charset="0"/>
              </a:rPr>
              <a:t> states </a:t>
            </a:r>
            <a:r>
              <a:rPr lang="en-US" sz="2200" b="1" dirty="0">
                <a:latin typeface="Century Gothic" pitchFamily="34" charset="0"/>
              </a:rPr>
              <a:t>that we should consider ourselves to be members in the universal realm of ends</a:t>
            </a:r>
            <a:r>
              <a:rPr lang="en-US" sz="2200" dirty="0">
                <a:latin typeface="Century Gothic" pitchFamily="34" charset="0"/>
              </a:rPr>
              <a:t>. “every rational being must so act as if he were through his maxim always a legislating member in the universal kingdom of ends</a:t>
            </a:r>
            <a:r>
              <a:rPr lang="en-US" sz="2200" dirty="0" smtClean="0">
                <a:latin typeface="Century Gothic" pitchFamily="34" charset="0"/>
              </a:rPr>
              <a:t>.”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Everything we do should not only be of benefit to ourselves, but benefit each other universally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The main problem with the categorical imperative is its </a:t>
            </a:r>
            <a:r>
              <a:rPr lang="en-US" sz="2200" b="1" smtClean="0">
                <a:latin typeface="Century Gothic" pitchFamily="34" charset="0"/>
              </a:rPr>
              <a:t>rigidity</a:t>
            </a:r>
            <a:r>
              <a:rPr lang="en-US" sz="2200" smtClean="0">
                <a:latin typeface="Century Gothic" pitchFamily="34" charset="0"/>
              </a:rPr>
              <a:t>.</a:t>
            </a:r>
            <a:endParaRPr lang="en-US" sz="2200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John Stuart Mill: Quality over Quantity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He distinguish happiness from mere sensual pleasure. 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His version of the theory is often called 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eudemonistic utilitarianism.</a:t>
            </a:r>
          </a:p>
          <a:p>
            <a:pPr>
              <a:buFont typeface="Courier New" pitchFamily="49" charset="0"/>
              <a:buChar char="o"/>
            </a:pPr>
            <a:r>
              <a:rPr lang="en-US" sz="2000" b="1" dirty="0">
                <a:latin typeface="Century Gothic" pitchFamily="34" charset="0"/>
                <a:cs typeface="Times New Roman" pitchFamily="18" charset="0"/>
              </a:rPr>
              <a:t>H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appiness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is 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higher-order pleasures or satisfactions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(intellectual, aesthetic, and social enjoyments, as well as 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in terms of minimal suffering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)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there are 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two types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of 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pleasures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lower, or elementary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(eating, drinking, sexuality, resting, and sensuous titillation) lead to pain when overindulged 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higher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 (high culture, scientific knowledge, intellectuality, and creativity) tend to be more long term, continuous, and gradual.</a:t>
            </a:r>
          </a:p>
          <a:p>
            <a:pPr marL="0" indent="0">
              <a:buNone/>
            </a:pP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. 2.3.3.4.	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Act- And Rule-Utilitarianism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There 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are two classical types of utilitarianism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: act- and rule-utilitarianism</a:t>
            </a:r>
          </a:p>
          <a:p>
            <a:pPr>
              <a:buFont typeface="Courier New" pitchFamily="49" charset="0"/>
              <a:buChar char="o"/>
            </a:pP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Act Utilitarianism :- we ought to apply the principle to all of the alternatives open to us at any given moment. </a:t>
            </a:r>
          </a:p>
          <a:p>
            <a:pPr>
              <a:buFont typeface="Courier New" pitchFamily="49" charset="0"/>
              <a:buChar char="o"/>
            </a:pPr>
            <a:endParaRPr lang="en-US" sz="2000" dirty="0"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Continued…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715000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Century Gothic" pitchFamily="34" charset="0"/>
              </a:rPr>
              <a:t>Rule-utilitarianism</a:t>
            </a:r>
            <a:r>
              <a:rPr lang="en-US" sz="2200" dirty="0" smtClean="0">
                <a:latin typeface="Century Gothic" pitchFamily="34" charset="0"/>
              </a:rPr>
              <a:t>: An act is right if and only if it is required by a rule that is itself a member of a set of rules whose acceptance would lead to greater utility for society than any available alternative. </a:t>
            </a:r>
          </a:p>
          <a:p>
            <a:pPr algn="ctr"/>
            <a:r>
              <a:rPr lang="en-US" sz="2200" b="1" dirty="0" smtClean="0">
                <a:latin typeface="Century Gothic" pitchFamily="34" charset="0"/>
              </a:rPr>
              <a:t>The Strengths of Utilitarianism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it is a single principle. Do what will promote the most utility!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It offers </a:t>
            </a:r>
            <a:r>
              <a:rPr lang="en-US" sz="2200" b="1" dirty="0" smtClean="0">
                <a:latin typeface="Century Gothic" pitchFamily="34" charset="0"/>
              </a:rPr>
              <a:t>no principles “Do whatever you can universalize.”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Century Gothic" pitchFamily="34" charset="0"/>
              </a:rPr>
              <a:t>it is particularly well suited to address the problem of </a:t>
            </a:r>
            <a:r>
              <a:rPr lang="en-US" sz="2200" b="1" dirty="0" smtClean="0">
                <a:latin typeface="Century Gothic" pitchFamily="34" charset="0"/>
              </a:rPr>
              <a:t>posterity</a:t>
            </a:r>
          </a:p>
          <a:p>
            <a:pPr marL="0" indent="0" algn="ctr">
              <a:buNone/>
            </a:pPr>
            <a:r>
              <a:rPr lang="en-US" sz="2200" b="1" dirty="0" smtClean="0">
                <a:latin typeface="Century Gothic" pitchFamily="34" charset="0"/>
              </a:rPr>
              <a:t>Criticism of Utilitarianism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Problems with Formulating Utilitarianism</a:t>
            </a:r>
            <a:r>
              <a:rPr lang="en-US" sz="2200" dirty="0" smtClean="0">
                <a:latin typeface="Century Gothic" pitchFamily="34" charset="0"/>
              </a:rPr>
              <a:t>:- So should we </a:t>
            </a:r>
            <a:r>
              <a:rPr lang="en-US" sz="2200" b="1" dirty="0" smtClean="0">
                <a:latin typeface="Century Gothic" pitchFamily="34" charset="0"/>
              </a:rPr>
              <a:t>worry more about total happiness </a:t>
            </a:r>
            <a:r>
              <a:rPr lang="en-US" sz="2200" dirty="0" smtClean="0">
                <a:latin typeface="Century Gothic" pitchFamily="34" charset="0"/>
              </a:rPr>
              <a:t>or about </a:t>
            </a:r>
            <a:r>
              <a:rPr lang="en-US" sz="2200" b="1" dirty="0" smtClean="0">
                <a:latin typeface="Century Gothic" pitchFamily="34" charset="0"/>
              </a:rPr>
              <a:t>highest average</a:t>
            </a:r>
            <a:r>
              <a:rPr lang="en-US" sz="2200" dirty="0" smtClean="0">
                <a:latin typeface="Century Gothic" pitchFamily="34" charset="0"/>
              </a:rPr>
              <a:t>?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 …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638800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200" b="1" dirty="0" smtClean="0">
                <a:latin typeface="Century Gothic" pitchFamily="34" charset="0"/>
              </a:rPr>
              <a:t>2</a:t>
            </a:r>
            <a:r>
              <a:rPr lang="en-US" sz="2200" dirty="0" smtClean="0">
                <a:latin typeface="Century Gothic" pitchFamily="34" charset="0"/>
              </a:rPr>
              <a:t>.	</a:t>
            </a:r>
            <a:r>
              <a:rPr lang="en-US" sz="2200" b="1" dirty="0" smtClean="0">
                <a:latin typeface="Century Gothic" pitchFamily="34" charset="0"/>
              </a:rPr>
              <a:t>The Comparative Consequences Objection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entury Gothic" pitchFamily="34" charset="0"/>
              </a:rPr>
              <a:t>we normally do not know the long-term consequences of our actions because life is too complex and the consequences go on into the indefinite future. 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entury Gothic" pitchFamily="34" charset="0"/>
              </a:rPr>
              <a:t>3.	</a:t>
            </a:r>
            <a:r>
              <a:rPr lang="en-US" sz="2200" b="1" dirty="0" smtClean="0">
                <a:latin typeface="Century Gothic" pitchFamily="34" charset="0"/>
              </a:rPr>
              <a:t>The Consistency Objection to Rule-Utilitarianism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entury Gothic" pitchFamily="34" charset="0"/>
              </a:rPr>
              <a:t>when pushed to its logical limits, it must either become a deontological system or transform itself into act-utilitarianism.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entury Gothic" pitchFamily="34" charset="0"/>
              </a:rPr>
              <a:t>4.	</a:t>
            </a:r>
            <a:r>
              <a:rPr lang="en-US" sz="2200" b="1" dirty="0" smtClean="0">
                <a:latin typeface="Century Gothic" pitchFamily="34" charset="0"/>
              </a:rPr>
              <a:t>The No-Rest Objection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entury Gothic" pitchFamily="34" charset="0"/>
              </a:rPr>
              <a:t>I should get little or no rest, and, certainly, I have no right to enjoy life when by sacrificing I can make others happier.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entury Gothic" pitchFamily="34" charset="0"/>
              </a:rPr>
              <a:t>5.	</a:t>
            </a:r>
            <a:r>
              <a:rPr lang="en-US" sz="2200" b="1" dirty="0" smtClean="0">
                <a:latin typeface="Century Gothic" pitchFamily="34" charset="0"/>
              </a:rPr>
              <a:t>The Publicity Objection</a:t>
            </a:r>
          </a:p>
          <a:p>
            <a:pPr>
              <a:buFont typeface="Courier New" pitchFamily="49" charset="0"/>
              <a:buChar char="o"/>
            </a:pPr>
            <a:r>
              <a:rPr lang="en-US" sz="2200" dirty="0" smtClean="0">
                <a:latin typeface="Century Gothic" pitchFamily="34" charset="0"/>
              </a:rPr>
              <a:t>it takes a great deal of deliberation to work out the likely consequences of alternative courses of action. It would be better if most people acted simply as deontologists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Continued…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7150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6.	</a:t>
            </a:r>
            <a:r>
              <a:rPr lang="en-US" sz="2000" b="1" dirty="0" smtClean="0">
                <a:latin typeface="Century Gothic" pitchFamily="34" charset="0"/>
              </a:rPr>
              <a:t>The Relativism Objection</a:t>
            </a:r>
          </a:p>
          <a:p>
            <a:r>
              <a:rPr lang="en-US" sz="2000" dirty="0" smtClean="0">
                <a:latin typeface="Century Gothic" pitchFamily="34" charset="0"/>
              </a:rPr>
              <a:t>Sometimes people accuse rule-utilitarianism of being relativistic because it seems to endorse different rules in different societies.</a:t>
            </a:r>
          </a:p>
          <a:p>
            <a:r>
              <a:rPr lang="en-US" sz="2000" dirty="0" smtClean="0">
                <a:latin typeface="Century Gothic" pitchFamily="34" charset="0"/>
              </a:rPr>
              <a:t>7.	</a:t>
            </a:r>
            <a:r>
              <a:rPr lang="en-US" sz="2000" b="1" dirty="0" smtClean="0">
                <a:latin typeface="Century Gothic" pitchFamily="34" charset="0"/>
              </a:rPr>
              <a:t>Criticism of the Ends Justifying 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Immoral Means</a:t>
            </a:r>
          </a:p>
          <a:p>
            <a:r>
              <a:rPr lang="en-US" sz="2000" dirty="0" smtClean="0">
                <a:latin typeface="Century Gothic" pitchFamily="34" charset="0"/>
              </a:rPr>
              <a:t>There are many dastardly things that we can do in the name of maximizing general happiness: deceit, torture, slavery, even killing off ethnic minorities. As long as the larger populace benefits, these actions might be justified.</a:t>
            </a:r>
          </a:p>
          <a:p>
            <a:r>
              <a:rPr lang="en-US" sz="2000" dirty="0" smtClean="0">
                <a:latin typeface="Century Gothic" pitchFamily="34" charset="0"/>
              </a:rPr>
              <a:t>8.	</a:t>
            </a:r>
            <a:r>
              <a:rPr lang="en-US" sz="2000" b="1" dirty="0" smtClean="0">
                <a:latin typeface="Century Gothic" pitchFamily="34" charset="0"/>
              </a:rPr>
              <a:t>The Lying Objection </a:t>
            </a:r>
          </a:p>
          <a:p>
            <a:r>
              <a:rPr lang="en-US" sz="2000" dirty="0" smtClean="0">
                <a:latin typeface="Century Gothic" pitchFamily="34" charset="0"/>
              </a:rPr>
              <a:t>Utilitarianism leads to the counterintuitive endorsement of lying when it serves the greater good. </a:t>
            </a:r>
          </a:p>
          <a:p>
            <a:r>
              <a:rPr lang="en-US" sz="2000" dirty="0" smtClean="0">
                <a:latin typeface="Century Gothic" pitchFamily="34" charset="0"/>
              </a:rPr>
              <a:t>9.	</a:t>
            </a:r>
            <a:r>
              <a:rPr lang="en-US" sz="2000" b="1" dirty="0" smtClean="0">
                <a:latin typeface="Century Gothic" pitchFamily="34" charset="0"/>
              </a:rPr>
              <a:t>The Justice Objection</a:t>
            </a:r>
          </a:p>
          <a:p>
            <a:r>
              <a:rPr lang="en-US" sz="2000" dirty="0" smtClean="0">
                <a:latin typeface="Century Gothic" pitchFamily="34" charset="0"/>
              </a:rPr>
              <a:t>Justice is just one more lower-order principle within utilitarianism</a:t>
            </a:r>
          </a:p>
          <a:p>
            <a:r>
              <a:rPr lang="en-US" sz="2000" dirty="0" smtClean="0">
                <a:latin typeface="Century Gothic" pitchFamily="34" charset="0"/>
              </a:rPr>
              <a:t>Generally, utilitarianism is a moral theory which takes into account </a:t>
            </a:r>
            <a:r>
              <a:rPr lang="en-US" sz="2000" b="1" dirty="0" smtClean="0">
                <a:latin typeface="Century Gothic" pitchFamily="34" charset="0"/>
              </a:rPr>
              <a:t>how the consequences of an act </a:t>
            </a:r>
            <a:r>
              <a:rPr lang="en-US" sz="2000" dirty="0" smtClean="0">
                <a:latin typeface="Century Gothic" pitchFamily="34" charset="0"/>
              </a:rPr>
              <a:t>will affect all the parties involved. The fundamental principle of utilitarianism is the </a:t>
            </a:r>
            <a:r>
              <a:rPr lang="en-US" sz="2000" b="1" dirty="0" smtClean="0">
                <a:latin typeface="Century Gothic" pitchFamily="34" charset="0"/>
              </a:rPr>
              <a:t>principle of utility</a:t>
            </a:r>
            <a:endParaRPr lang="en-US" sz="20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6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2.3.3.5.	Altruism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Century Gothic" pitchFamily="34" charset="0"/>
              </a:rPr>
              <a:t>In altruism an action is right if the consequences of that action are favorable to </a:t>
            </a:r>
            <a:r>
              <a:rPr lang="en-US" sz="2200" b="1" dirty="0" smtClean="0">
                <a:latin typeface="Century Gothic" pitchFamily="34" charset="0"/>
              </a:rPr>
              <a:t>all except the actor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b="1" i="1" dirty="0" smtClean="0">
                <a:latin typeface="Century Gothic" pitchFamily="34" charset="0"/>
              </a:rPr>
              <a:t>psychological altruism </a:t>
            </a:r>
            <a:r>
              <a:rPr lang="en-US" sz="2200" dirty="0" smtClean="0">
                <a:latin typeface="Century Gothic" pitchFamily="34" charset="0"/>
              </a:rPr>
              <a:t> maintains that at least some of our actions are motivated by </a:t>
            </a:r>
            <a:r>
              <a:rPr lang="en-US" sz="2200" b="1" dirty="0" smtClean="0">
                <a:latin typeface="Century Gothic" pitchFamily="34" charset="0"/>
              </a:rPr>
              <a:t>instinctive benevolence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r>
              <a:rPr lang="en-US" sz="2200" dirty="0" smtClean="0">
                <a:latin typeface="Century Gothic" pitchFamily="34" charset="0"/>
              </a:rPr>
              <a:t>Altruists are people who act so as to increase other people’s pleasure. They will act for the sake of someone else </a:t>
            </a:r>
            <a:r>
              <a:rPr lang="en-US" sz="2200" b="1" dirty="0" smtClean="0">
                <a:latin typeface="Century Gothic" pitchFamily="34" charset="0"/>
              </a:rPr>
              <a:t>even if it decreases their own pleasure and causes themselves pain.</a:t>
            </a:r>
          </a:p>
          <a:p>
            <a:r>
              <a:rPr lang="en-US" sz="2200" dirty="0" smtClean="0">
                <a:latin typeface="Century Gothic" pitchFamily="34" charset="0"/>
              </a:rPr>
              <a:t>Altruists reject the theory of psychological egoism and argue instead that humans are instinctively benevolent. </a:t>
            </a:r>
          </a:p>
          <a:p>
            <a:pPr marL="0" indent="0" algn="ctr">
              <a:buNone/>
            </a:pPr>
            <a:r>
              <a:rPr lang="en-US" sz="3000" b="1" dirty="0" smtClean="0">
                <a:latin typeface="Century Gothic" pitchFamily="34" charset="0"/>
              </a:rPr>
              <a:t>2.3.4. Deontological Ethics (Non- Consequentialist</a:t>
            </a:r>
            <a:r>
              <a:rPr lang="en-US" sz="3000" dirty="0" smtClean="0">
                <a:latin typeface="Century Gothic" pitchFamily="34" charset="0"/>
              </a:rPr>
              <a:t>)</a:t>
            </a:r>
          </a:p>
          <a:p>
            <a:r>
              <a:rPr lang="en-US" sz="2200" b="1" dirty="0" smtClean="0">
                <a:latin typeface="Century Gothic" pitchFamily="34" charset="0"/>
              </a:rPr>
              <a:t>Deontology: What duty asks of us? </a:t>
            </a:r>
          </a:p>
          <a:p>
            <a:r>
              <a:rPr lang="en-US" sz="2200" dirty="0" smtClean="0">
                <a:latin typeface="Century Gothic" pitchFamily="34" charset="0"/>
              </a:rPr>
              <a:t>It is referred as “the means justifies the end”. </a:t>
            </a:r>
          </a:p>
          <a:p>
            <a:r>
              <a:rPr lang="en-US" sz="2200" dirty="0" smtClean="0">
                <a:latin typeface="Century Gothic" pitchFamily="34" charset="0"/>
              </a:rPr>
              <a:t>This is a theory that the rightness or wrongness of moral action is determined, </a:t>
            </a:r>
            <a:r>
              <a:rPr lang="en-US" sz="2200" b="1" dirty="0" smtClean="0">
                <a:latin typeface="Century Gothic" pitchFamily="34" charset="0"/>
              </a:rPr>
              <a:t>at least partly with reference to formal rules of conduct </a:t>
            </a:r>
            <a:r>
              <a:rPr lang="en-US" sz="2200" dirty="0" smtClean="0">
                <a:latin typeface="Century Gothic" pitchFamily="34" charset="0"/>
              </a:rPr>
              <a:t>rather than consequences or result of an action.</a:t>
            </a:r>
          </a:p>
          <a:p>
            <a:r>
              <a:rPr lang="en-US" sz="2200" dirty="0" smtClean="0">
                <a:latin typeface="Century Gothic" pitchFamily="34" charset="0"/>
              </a:rPr>
              <a:t>It’s </a:t>
            </a:r>
            <a:r>
              <a:rPr lang="en-US" sz="2200" b="1" dirty="0" smtClean="0">
                <a:latin typeface="Century Gothic" pitchFamily="34" charset="0"/>
              </a:rPr>
              <a:t>duty based </a:t>
            </a:r>
            <a:r>
              <a:rPr lang="en-US" sz="2200" dirty="0" smtClean="0">
                <a:latin typeface="Century Gothic" pitchFamily="34" charset="0"/>
              </a:rPr>
              <a:t>theory.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6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Century Gothic" pitchFamily="34" charset="0"/>
              </a:rPr>
              <a:t>E</a:t>
            </a:r>
            <a:r>
              <a:rPr lang="en-US" sz="2200" dirty="0" smtClean="0">
                <a:latin typeface="Century Gothic" pitchFamily="34" charset="0"/>
              </a:rPr>
              <a:t>mphasis on the </a:t>
            </a:r>
            <a:r>
              <a:rPr lang="en-US" sz="2200" b="1" dirty="0" smtClean="0">
                <a:latin typeface="Century Gothic" pitchFamily="34" charset="0"/>
              </a:rPr>
              <a:t>intentions, motives, moral principles or performance of duty.</a:t>
            </a:r>
          </a:p>
          <a:p>
            <a:r>
              <a:rPr lang="en-US" sz="2200" dirty="0" smtClean="0">
                <a:latin typeface="Century Gothic" pitchFamily="34" charset="0"/>
              </a:rPr>
              <a:t>The 17th century </a:t>
            </a:r>
            <a:r>
              <a:rPr lang="en-US" sz="2200" b="1" dirty="0" smtClean="0">
                <a:latin typeface="Century Gothic" pitchFamily="34" charset="0"/>
              </a:rPr>
              <a:t>German philosopher Samuel </a:t>
            </a:r>
            <a:r>
              <a:rPr lang="en-US" sz="2200" b="1" dirty="0" err="1" smtClean="0">
                <a:latin typeface="Century Gothic" pitchFamily="34" charset="0"/>
              </a:rPr>
              <a:t>Pufendorf</a:t>
            </a:r>
            <a:r>
              <a:rPr lang="en-US" sz="2200" dirty="0" smtClean="0">
                <a:latin typeface="Century Gothic" pitchFamily="34" charset="0"/>
              </a:rPr>
              <a:t>, who classified dozens of duties under three headings: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latin typeface="Century Gothic" pitchFamily="34" charset="0"/>
              </a:rPr>
              <a:t>duties to God:- are two in kind.</a:t>
            </a:r>
            <a:endParaRPr lang="en-US" sz="2200" dirty="0" smtClean="0">
              <a:latin typeface="Century Gothic" pitchFamily="34" charset="0"/>
            </a:endParaRPr>
          </a:p>
          <a:p>
            <a:pPr marL="457200" indent="-457200">
              <a:buAutoNum type="alphaUcParenBoth"/>
            </a:pPr>
            <a:r>
              <a:rPr lang="en-US" sz="2200" dirty="0" smtClean="0">
                <a:latin typeface="Century Gothic" pitchFamily="34" charset="0"/>
              </a:rPr>
              <a:t>a theoretical duty to know the existence and nature of God, and </a:t>
            </a:r>
          </a:p>
          <a:p>
            <a:pPr marL="457200" indent="-457200">
              <a:buAutoNum type="alphaUcParenBoth"/>
            </a:pPr>
            <a:r>
              <a:rPr lang="en-US" sz="2200" dirty="0" smtClean="0">
                <a:latin typeface="Century Gothic" pitchFamily="34" charset="0"/>
              </a:rPr>
              <a:t>(2) a practical duty to both inwardly and outwardly worship God.</a:t>
            </a:r>
          </a:p>
          <a:p>
            <a:pPr marL="0" indent="0">
              <a:buNone/>
            </a:pPr>
            <a:r>
              <a:rPr lang="en-US" sz="2200" dirty="0" smtClean="0">
                <a:latin typeface="Century Gothic" pitchFamily="34" charset="0"/>
              </a:rPr>
              <a:t>2. </a:t>
            </a:r>
            <a:r>
              <a:rPr lang="en-US" sz="2200" b="1" dirty="0" smtClean="0">
                <a:latin typeface="Century Gothic" pitchFamily="34" charset="0"/>
              </a:rPr>
              <a:t>duties to oneself :- </a:t>
            </a:r>
            <a:r>
              <a:rPr lang="en-US" sz="2200" dirty="0" smtClean="0">
                <a:latin typeface="Century Gothic" pitchFamily="34" charset="0"/>
              </a:rPr>
              <a:t>these have two sorts:-</a:t>
            </a:r>
          </a:p>
          <a:p>
            <a:pPr marL="0" indent="0">
              <a:buNone/>
            </a:pPr>
            <a:r>
              <a:rPr lang="en-US" sz="2200" dirty="0" smtClean="0">
                <a:latin typeface="Century Gothic" pitchFamily="34" charset="0"/>
              </a:rPr>
              <a:t>A, duties of the soul</a:t>
            </a:r>
          </a:p>
          <a:p>
            <a:pPr marL="0" indent="0">
              <a:buNone/>
            </a:pPr>
            <a:r>
              <a:rPr lang="en-US" sz="2200" dirty="0" smtClean="0">
                <a:latin typeface="Century Gothic" pitchFamily="34" charset="0"/>
              </a:rPr>
              <a:t>B, duties of the body</a:t>
            </a:r>
          </a:p>
          <a:p>
            <a:pPr marL="0" indent="0">
              <a:buNone/>
            </a:pPr>
            <a:r>
              <a:rPr lang="en-US" sz="2200" dirty="0" smtClean="0">
                <a:latin typeface="Century Gothic" pitchFamily="34" charset="0"/>
              </a:rPr>
              <a:t>3. </a:t>
            </a:r>
            <a:r>
              <a:rPr lang="en-US" sz="2200" b="1" dirty="0" smtClean="0">
                <a:latin typeface="Century Gothic" pitchFamily="34" charset="0"/>
              </a:rPr>
              <a:t>duties to others</a:t>
            </a:r>
            <a:r>
              <a:rPr lang="en-US" sz="2200" dirty="0" smtClean="0">
                <a:latin typeface="Century Gothic" pitchFamily="34" charset="0"/>
              </a:rPr>
              <a:t>:-</a:t>
            </a:r>
          </a:p>
          <a:p>
            <a:pPr marL="0" indent="0">
              <a:buNone/>
            </a:pPr>
            <a:r>
              <a:rPr lang="en-US" sz="2200" dirty="0" smtClean="0">
                <a:latin typeface="Century Gothic" pitchFamily="34" charset="0"/>
              </a:rPr>
              <a:t>A. </a:t>
            </a:r>
            <a:r>
              <a:rPr lang="en-US" sz="2200" b="1" dirty="0" smtClean="0">
                <a:latin typeface="Century Gothic" pitchFamily="34" charset="0"/>
              </a:rPr>
              <a:t>absolute duties</a:t>
            </a:r>
            <a:r>
              <a:rPr lang="en-US" sz="2200" dirty="0" smtClean="0">
                <a:latin typeface="Century Gothic" pitchFamily="34" charset="0"/>
              </a:rPr>
              <a:t>, which are universally binding on people.</a:t>
            </a:r>
          </a:p>
          <a:p>
            <a:pPr marL="0" indent="0">
              <a:buNone/>
            </a:pPr>
            <a:r>
              <a:rPr lang="en-US" sz="2200" dirty="0">
                <a:latin typeface="Century Gothic" pitchFamily="34" charset="0"/>
              </a:rPr>
              <a:t>B</a:t>
            </a:r>
            <a:r>
              <a:rPr lang="en-US" sz="2200" dirty="0" smtClean="0">
                <a:latin typeface="Century Gothic" pitchFamily="34" charset="0"/>
              </a:rPr>
              <a:t>. </a:t>
            </a:r>
            <a:r>
              <a:rPr lang="en-US" sz="2200" b="1" dirty="0" smtClean="0">
                <a:latin typeface="Century Gothic" pitchFamily="34" charset="0"/>
              </a:rPr>
              <a:t>conditional duties</a:t>
            </a:r>
            <a:r>
              <a:rPr lang="en-US" sz="2200" dirty="0" smtClean="0">
                <a:latin typeface="Century Gothic" pitchFamily="34" charset="0"/>
              </a:rPr>
              <a:t>, which are the result of contracts between people. </a:t>
            </a: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2.3.4.1.</a:t>
            </a:r>
            <a:r>
              <a:rPr lang="en-US" sz="2400" dirty="0">
                <a:latin typeface="Century Gothic" pitchFamily="34" charset="0"/>
              </a:rPr>
              <a:t> </a:t>
            </a:r>
            <a:r>
              <a:rPr lang="en-US" sz="2400" b="1" dirty="0" smtClean="0">
                <a:latin typeface="Century Gothic" pitchFamily="34" charset="0"/>
              </a:rPr>
              <a:t>The Divine Command Theory(DCT) 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6019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(</a:t>
            </a:r>
            <a:r>
              <a:rPr lang="en-US" sz="2200" dirty="0" smtClean="0">
                <a:latin typeface="Century Gothic" pitchFamily="34" charset="0"/>
              </a:rPr>
              <a:t>DCT</a:t>
            </a:r>
            <a:r>
              <a:rPr lang="en-US" sz="2200" dirty="0">
                <a:latin typeface="Century Gothic" pitchFamily="34" charset="0"/>
              </a:rPr>
              <a:t>), </a:t>
            </a:r>
            <a:r>
              <a:rPr lang="en-US" sz="2200" b="1" dirty="0">
                <a:latin typeface="Century Gothic" pitchFamily="34" charset="0"/>
              </a:rPr>
              <a:t>E</a:t>
            </a:r>
            <a:r>
              <a:rPr lang="en-US" sz="2200" b="1" dirty="0" smtClean="0">
                <a:latin typeface="Century Gothic" pitchFamily="34" charset="0"/>
              </a:rPr>
              <a:t>thical </a:t>
            </a:r>
            <a:r>
              <a:rPr lang="en-US" sz="2200" b="1" dirty="0">
                <a:latin typeface="Century Gothic" pitchFamily="34" charset="0"/>
              </a:rPr>
              <a:t>principles</a:t>
            </a:r>
            <a:r>
              <a:rPr lang="en-US" sz="2200" dirty="0">
                <a:latin typeface="Century Gothic" pitchFamily="34" charset="0"/>
              </a:rPr>
              <a:t> are simply the </a:t>
            </a:r>
            <a:r>
              <a:rPr lang="en-US" sz="2200" b="1" dirty="0">
                <a:latin typeface="Century Gothic" pitchFamily="34" charset="0"/>
              </a:rPr>
              <a:t>commands of God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Morality not only originates with God, but </a:t>
            </a:r>
            <a:r>
              <a:rPr lang="en-US" sz="2200" b="1" dirty="0">
                <a:latin typeface="Century Gothic" pitchFamily="34" charset="0"/>
              </a:rPr>
              <a:t>moral rightness </a:t>
            </a:r>
            <a:r>
              <a:rPr lang="en-US" sz="2200" dirty="0">
                <a:latin typeface="Century Gothic" pitchFamily="34" charset="0"/>
              </a:rPr>
              <a:t>simply means “</a:t>
            </a:r>
            <a:r>
              <a:rPr lang="en-US" sz="2200" b="1" dirty="0">
                <a:latin typeface="Century Gothic" pitchFamily="34" charset="0"/>
              </a:rPr>
              <a:t>willed by God</a:t>
            </a:r>
            <a:r>
              <a:rPr lang="en-US" sz="2200" dirty="0">
                <a:latin typeface="Century Gothic" pitchFamily="34" charset="0"/>
              </a:rPr>
              <a:t>” and </a:t>
            </a:r>
            <a:r>
              <a:rPr lang="en-US" sz="2200" b="1" dirty="0">
                <a:latin typeface="Century Gothic" pitchFamily="34" charset="0"/>
              </a:rPr>
              <a:t>moral wrongness</a:t>
            </a:r>
            <a:r>
              <a:rPr lang="en-US" sz="2200" dirty="0">
                <a:latin typeface="Century Gothic" pitchFamily="34" charset="0"/>
              </a:rPr>
              <a:t> means “</a:t>
            </a:r>
            <a:r>
              <a:rPr lang="en-US" sz="2200" b="1" dirty="0">
                <a:latin typeface="Century Gothic" pitchFamily="34" charset="0"/>
              </a:rPr>
              <a:t>being against the will of God</a:t>
            </a:r>
            <a:r>
              <a:rPr lang="en-US" sz="2200" dirty="0" smtClean="0">
                <a:latin typeface="Century Gothic" pitchFamily="34" charset="0"/>
              </a:rPr>
              <a:t>”.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Morality </a:t>
            </a:r>
            <a:r>
              <a:rPr lang="en-US" sz="2200" b="1" dirty="0">
                <a:latin typeface="Century Gothic" pitchFamily="34" charset="0"/>
              </a:rPr>
              <a:t>essentially is based on divine will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not on independently existing reasons for action</a:t>
            </a:r>
            <a:r>
              <a:rPr lang="en-US" sz="2200" dirty="0">
                <a:latin typeface="Century Gothic" pitchFamily="34" charset="0"/>
              </a:rPr>
              <a:t>, no further reasons for action are necessary.</a:t>
            </a:r>
            <a:endParaRPr lang="en-US" sz="2200" dirty="0" smtClean="0"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200" b="1" dirty="0" smtClean="0">
                <a:latin typeface="Century Gothic" pitchFamily="34" charset="0"/>
              </a:rPr>
              <a:t>2.3.4.2. Rights Theory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A second </a:t>
            </a:r>
            <a:r>
              <a:rPr lang="en-US" sz="2200" b="1" dirty="0">
                <a:latin typeface="Century Gothic" pitchFamily="34" charset="0"/>
              </a:rPr>
              <a:t>duty-based approach to ethics </a:t>
            </a:r>
            <a:r>
              <a:rPr lang="en-US" sz="2200" dirty="0">
                <a:latin typeface="Century Gothic" pitchFamily="34" charset="0"/>
              </a:rPr>
              <a:t>is </a:t>
            </a:r>
            <a:r>
              <a:rPr lang="en-US" sz="2200" b="1" dirty="0">
                <a:latin typeface="Century Gothic" pitchFamily="34" charset="0"/>
              </a:rPr>
              <a:t>rights theory</a:t>
            </a:r>
            <a:r>
              <a:rPr lang="en-US" sz="2200" b="1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A</a:t>
            </a:r>
            <a:r>
              <a:rPr lang="en-US" sz="2200" b="1" dirty="0" smtClean="0">
                <a:latin typeface="Century Gothic" pitchFamily="34" charset="0"/>
              </a:rPr>
              <a:t> </a:t>
            </a:r>
            <a:r>
              <a:rPr lang="en-US" sz="2200" b="1" dirty="0">
                <a:latin typeface="Century Gothic" pitchFamily="34" charset="0"/>
              </a:rPr>
              <a:t>"right" is a justified claim against another person's behavior - </a:t>
            </a:r>
            <a:r>
              <a:rPr lang="en-US" sz="2200" dirty="0">
                <a:latin typeface="Century Gothic" pitchFamily="34" charset="0"/>
              </a:rPr>
              <a:t>such as my right to not be harmed by you</a:t>
            </a:r>
            <a:r>
              <a:rPr lang="en-US" sz="2200" b="1" dirty="0">
                <a:latin typeface="Century Gothic" pitchFamily="34" charset="0"/>
              </a:rPr>
              <a:t>. </a:t>
            </a:r>
            <a:endParaRPr lang="en-US" sz="2200" b="1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 British philosopher </a:t>
            </a:r>
            <a:r>
              <a:rPr lang="en-US" sz="2200" b="1" dirty="0">
                <a:latin typeface="Century Gothic" pitchFamily="34" charset="0"/>
              </a:rPr>
              <a:t>John </a:t>
            </a:r>
            <a:r>
              <a:rPr lang="en-US" sz="2200" b="1" dirty="0" smtClean="0">
                <a:latin typeface="Century Gothic" pitchFamily="34" charset="0"/>
              </a:rPr>
              <a:t>Locke </a:t>
            </a:r>
            <a:r>
              <a:rPr lang="en-US" sz="2200" dirty="0" smtClean="0">
                <a:latin typeface="Century Gothic" pitchFamily="34" charset="0"/>
              </a:rPr>
              <a:t>he invented </a:t>
            </a:r>
            <a:r>
              <a:rPr lang="en-US" sz="2200" b="1" dirty="0" smtClean="0">
                <a:latin typeface="Century Gothic" pitchFamily="34" charset="0"/>
              </a:rPr>
              <a:t>“Laws of Nature”</a:t>
            </a: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Thomas Jefferson</a:t>
            </a:r>
            <a:r>
              <a:rPr lang="en-US" sz="2200" dirty="0">
                <a:latin typeface="Century Gothic" pitchFamily="34" charset="0"/>
              </a:rPr>
              <a:t> recognizes three foundational rights: life, liberty, and the pursuit of </a:t>
            </a:r>
            <a:r>
              <a:rPr lang="en-US" sz="2200" dirty="0" smtClean="0">
                <a:latin typeface="Century Gothic" pitchFamily="34" charset="0"/>
              </a:rPr>
              <a:t>happiness.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There are four features traditionally associated with moral </a:t>
            </a:r>
            <a:r>
              <a:rPr lang="en-US" sz="2200" dirty="0" smtClean="0">
                <a:latin typeface="Century Gothic" pitchFamily="34" charset="0"/>
              </a:rPr>
              <a:t>rights:- they are </a:t>
            </a:r>
            <a:r>
              <a:rPr lang="en-US" sz="2200" b="1" i="1" dirty="0" smtClean="0"/>
              <a:t>natural,</a:t>
            </a:r>
            <a:r>
              <a:rPr lang="en-US" sz="2200" b="1" i="1" dirty="0"/>
              <a:t> </a:t>
            </a:r>
            <a:r>
              <a:rPr lang="en-US" sz="2200" b="1" i="1" dirty="0" smtClean="0"/>
              <a:t>universal,</a:t>
            </a:r>
            <a:r>
              <a:rPr lang="en-US" sz="2200" b="1" i="1" dirty="0"/>
              <a:t> equal </a:t>
            </a:r>
            <a:r>
              <a:rPr lang="en-US" sz="2200" b="1" i="1" dirty="0" smtClean="0"/>
              <a:t> (same) and inalienable.</a:t>
            </a:r>
            <a:endParaRPr lang="en-US" sz="2200" b="1" i="1" dirty="0" smtClean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2.3.4.3. Kant’s </a:t>
            </a:r>
            <a:r>
              <a:rPr lang="en-US" sz="2400" b="1" dirty="0">
                <a:latin typeface="Century Gothic" pitchFamily="34" charset="0"/>
              </a:rPr>
              <a:t>Categorical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Deontologists maintain that </a:t>
            </a:r>
            <a:r>
              <a:rPr lang="en-US" sz="2200" b="1" dirty="0">
                <a:latin typeface="Century Gothic" pitchFamily="34" charset="0"/>
              </a:rPr>
              <a:t>there are some moral obligations which are absolutely binding</a:t>
            </a:r>
            <a:r>
              <a:rPr lang="en-US" sz="2200" dirty="0">
                <a:latin typeface="Century Gothic" pitchFamily="34" charset="0"/>
              </a:rPr>
              <a:t>, no matter what consequences are </a:t>
            </a:r>
            <a:r>
              <a:rPr lang="en-US" sz="2200" dirty="0" smtClean="0">
                <a:latin typeface="Century Gothic" pitchFamily="34" charset="0"/>
              </a:rPr>
              <a:t>produced.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a </a:t>
            </a:r>
            <a:r>
              <a:rPr lang="en-US" sz="2200" b="1" dirty="0">
                <a:latin typeface="Century Gothic" pitchFamily="34" charset="0"/>
              </a:rPr>
              <a:t>categorical imperative </a:t>
            </a:r>
            <a:r>
              <a:rPr lang="en-US" sz="2200" dirty="0">
                <a:latin typeface="Century Gothic" pitchFamily="34" charset="0"/>
              </a:rPr>
              <a:t>simply </a:t>
            </a:r>
            <a:r>
              <a:rPr lang="en-US" sz="2200" b="1" dirty="0">
                <a:latin typeface="Century Gothic" pitchFamily="34" charset="0"/>
              </a:rPr>
              <a:t>mandates an action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irrespective of one’s personal </a:t>
            </a:r>
            <a:r>
              <a:rPr lang="en-US" sz="2200" b="1" dirty="0" smtClean="0">
                <a:latin typeface="Century Gothic" pitchFamily="34" charset="0"/>
              </a:rPr>
              <a:t>desires</a:t>
            </a:r>
            <a:r>
              <a:rPr lang="en-US" sz="2200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Kant believed that </a:t>
            </a:r>
            <a:r>
              <a:rPr lang="en-US" sz="2200" b="1" i="1" dirty="0">
                <a:latin typeface="Century Gothic" pitchFamily="34" charset="0"/>
              </a:rPr>
              <a:t>nothing was good in itself except a “good will</a:t>
            </a:r>
            <a:r>
              <a:rPr lang="en-US" sz="2200" b="1" i="1" dirty="0" smtClean="0">
                <a:latin typeface="Century Gothic" pitchFamily="34" charset="0"/>
              </a:rPr>
              <a:t>.”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 err="1" smtClean="0">
                <a:latin typeface="Century Gothic" pitchFamily="34" charset="0"/>
              </a:rPr>
              <a:t>Acc</a:t>
            </a:r>
            <a:r>
              <a:rPr lang="en-US" sz="2200" dirty="0" smtClean="0">
                <a:latin typeface="Century Gothic" pitchFamily="34" charset="0"/>
              </a:rPr>
              <a:t> to Categorical imperative </a:t>
            </a:r>
            <a:r>
              <a:rPr lang="en-US" sz="2200" dirty="0">
                <a:latin typeface="Century Gothic" pitchFamily="34" charset="0"/>
              </a:rPr>
              <a:t>principles </a:t>
            </a:r>
            <a:r>
              <a:rPr lang="en-US" sz="2200" b="1" dirty="0">
                <a:latin typeface="Century Gothic" pitchFamily="34" charset="0"/>
              </a:rPr>
              <a:t>we should act in such a way that the maxim or general rule governing our action could be a universal law</a:t>
            </a:r>
            <a:r>
              <a:rPr lang="en-US" sz="2200" b="1" dirty="0" smtClean="0">
                <a:latin typeface="Century Gothic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200" dirty="0">
                <a:latin typeface="Century Gothic" pitchFamily="34" charset="0"/>
              </a:rPr>
              <a:t>Kantianism focuses more on </a:t>
            </a:r>
            <a:r>
              <a:rPr lang="en-US" sz="2200" b="1" dirty="0">
                <a:latin typeface="Century Gothic" pitchFamily="34" charset="0"/>
              </a:rPr>
              <a:t>intent and action in </a:t>
            </a:r>
            <a:r>
              <a:rPr lang="en-US" sz="2200" b="1" dirty="0" smtClean="0">
                <a:latin typeface="Century Gothic" pitchFamily="34" charset="0"/>
              </a:rPr>
              <a:t>itself</a:t>
            </a:r>
            <a:r>
              <a:rPr lang="en-US" sz="2200" dirty="0">
                <a:latin typeface="Century Gothic" pitchFamily="34" charset="0"/>
              </a:rPr>
              <a:t>.</a:t>
            </a:r>
            <a:endParaRPr lang="en-US" sz="2200" dirty="0" smtClean="0">
              <a:latin typeface="Century Gothic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200" b="1" dirty="0">
                <a:latin typeface="Century Gothic" pitchFamily="34" charset="0"/>
              </a:rPr>
              <a:t>Reason, separate from all empirical experience</a:t>
            </a:r>
            <a:r>
              <a:rPr lang="en-US" sz="2200" dirty="0">
                <a:latin typeface="Century Gothic" pitchFamily="34" charset="0"/>
              </a:rPr>
              <a:t>, can determine the principle according to which </a:t>
            </a:r>
            <a:r>
              <a:rPr lang="en-US" sz="2200" b="1" dirty="0">
                <a:latin typeface="Century Gothic" pitchFamily="34" charset="0"/>
              </a:rPr>
              <a:t>all ends can be determined as moral.</a:t>
            </a:r>
            <a:r>
              <a:rPr lang="en-US" sz="2200" dirty="0">
                <a:latin typeface="Century Gothic" pitchFamily="34" charset="0"/>
              </a:rPr>
              <a:t> It is this fundamental principle of moral reason that is known as the </a:t>
            </a:r>
            <a:r>
              <a:rPr lang="en-US" sz="2200" b="1" dirty="0">
                <a:latin typeface="Century Gothic" pitchFamily="34" charset="0"/>
              </a:rPr>
              <a:t>categorical imperative</a:t>
            </a:r>
          </a:p>
        </p:txBody>
      </p:sp>
    </p:spTree>
    <p:extLst>
      <p:ext uri="{BB962C8B-B14F-4D97-AF65-F5344CB8AC3E}">
        <p14:creationId xmlns:p14="http://schemas.microsoft.com/office/powerpoint/2010/main" val="1174327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1186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2.3.3.1. Classic Utilitarianism</vt:lpstr>
      <vt:lpstr>John Stuart Mill: Quality over Quantity</vt:lpstr>
      <vt:lpstr>Continued…</vt:lpstr>
      <vt:lpstr>Continued …</vt:lpstr>
      <vt:lpstr>Continued…</vt:lpstr>
      <vt:lpstr>2.3.3.5. Altruism</vt:lpstr>
      <vt:lpstr>Continued..</vt:lpstr>
      <vt:lpstr>2.3.4.1. The Divine Command Theory(DCT) </vt:lpstr>
      <vt:lpstr>2.3.4.3. Kant’s Categorical Imperative</vt:lpstr>
      <vt:lpstr>Continued…</vt:lpstr>
      <vt:lpstr>Continued…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32</cp:revision>
  <dcterms:created xsi:type="dcterms:W3CDTF">2021-10-31T17:34:47Z</dcterms:created>
  <dcterms:modified xsi:type="dcterms:W3CDTF">2021-11-12T16:12:08Z</dcterms:modified>
</cp:coreProperties>
</file>