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87FB28-29EF-49D8-B87C-F2F2B606AEFF}"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A38A8-7EE4-4827-9A57-8A6214DF0A3C}" type="slidenum">
              <a:rPr lang="en-US" smtClean="0"/>
              <a:t>‹#›</a:t>
            </a:fld>
            <a:endParaRPr lang="en-US"/>
          </a:p>
        </p:txBody>
      </p:sp>
    </p:spTree>
    <p:extLst>
      <p:ext uri="{BB962C8B-B14F-4D97-AF65-F5344CB8AC3E}">
        <p14:creationId xmlns:p14="http://schemas.microsoft.com/office/powerpoint/2010/main" val="341695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7FB28-29EF-49D8-B87C-F2F2B606AEFF}"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A38A8-7EE4-4827-9A57-8A6214DF0A3C}" type="slidenum">
              <a:rPr lang="en-US" smtClean="0"/>
              <a:t>‹#›</a:t>
            </a:fld>
            <a:endParaRPr lang="en-US"/>
          </a:p>
        </p:txBody>
      </p:sp>
    </p:spTree>
    <p:extLst>
      <p:ext uri="{BB962C8B-B14F-4D97-AF65-F5344CB8AC3E}">
        <p14:creationId xmlns:p14="http://schemas.microsoft.com/office/powerpoint/2010/main" val="28458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7FB28-29EF-49D8-B87C-F2F2B606AEFF}"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A38A8-7EE4-4827-9A57-8A6214DF0A3C}" type="slidenum">
              <a:rPr lang="en-US" smtClean="0"/>
              <a:t>‹#›</a:t>
            </a:fld>
            <a:endParaRPr lang="en-US"/>
          </a:p>
        </p:txBody>
      </p:sp>
    </p:spTree>
    <p:extLst>
      <p:ext uri="{BB962C8B-B14F-4D97-AF65-F5344CB8AC3E}">
        <p14:creationId xmlns:p14="http://schemas.microsoft.com/office/powerpoint/2010/main" val="61986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7FB28-29EF-49D8-B87C-F2F2B606AEFF}"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A38A8-7EE4-4827-9A57-8A6214DF0A3C}" type="slidenum">
              <a:rPr lang="en-US" smtClean="0"/>
              <a:t>‹#›</a:t>
            </a:fld>
            <a:endParaRPr lang="en-US"/>
          </a:p>
        </p:txBody>
      </p:sp>
    </p:spTree>
    <p:extLst>
      <p:ext uri="{BB962C8B-B14F-4D97-AF65-F5344CB8AC3E}">
        <p14:creationId xmlns:p14="http://schemas.microsoft.com/office/powerpoint/2010/main" val="240853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87FB28-29EF-49D8-B87C-F2F2B606AEFF}"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A38A8-7EE4-4827-9A57-8A6214DF0A3C}" type="slidenum">
              <a:rPr lang="en-US" smtClean="0"/>
              <a:t>‹#›</a:t>
            </a:fld>
            <a:endParaRPr lang="en-US"/>
          </a:p>
        </p:txBody>
      </p:sp>
    </p:spTree>
    <p:extLst>
      <p:ext uri="{BB962C8B-B14F-4D97-AF65-F5344CB8AC3E}">
        <p14:creationId xmlns:p14="http://schemas.microsoft.com/office/powerpoint/2010/main" val="7353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87FB28-29EF-49D8-B87C-F2F2B606AEFF}"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A38A8-7EE4-4827-9A57-8A6214DF0A3C}" type="slidenum">
              <a:rPr lang="en-US" smtClean="0"/>
              <a:t>‹#›</a:t>
            </a:fld>
            <a:endParaRPr lang="en-US"/>
          </a:p>
        </p:txBody>
      </p:sp>
    </p:spTree>
    <p:extLst>
      <p:ext uri="{BB962C8B-B14F-4D97-AF65-F5344CB8AC3E}">
        <p14:creationId xmlns:p14="http://schemas.microsoft.com/office/powerpoint/2010/main" val="81011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87FB28-29EF-49D8-B87C-F2F2B606AEFF}"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3A38A8-7EE4-4827-9A57-8A6214DF0A3C}" type="slidenum">
              <a:rPr lang="en-US" smtClean="0"/>
              <a:t>‹#›</a:t>
            </a:fld>
            <a:endParaRPr lang="en-US"/>
          </a:p>
        </p:txBody>
      </p:sp>
    </p:spTree>
    <p:extLst>
      <p:ext uri="{BB962C8B-B14F-4D97-AF65-F5344CB8AC3E}">
        <p14:creationId xmlns:p14="http://schemas.microsoft.com/office/powerpoint/2010/main" val="179776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87FB28-29EF-49D8-B87C-F2F2B606AEFF}"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3A38A8-7EE4-4827-9A57-8A6214DF0A3C}" type="slidenum">
              <a:rPr lang="en-US" smtClean="0"/>
              <a:t>‹#›</a:t>
            </a:fld>
            <a:endParaRPr lang="en-US"/>
          </a:p>
        </p:txBody>
      </p:sp>
    </p:spTree>
    <p:extLst>
      <p:ext uri="{BB962C8B-B14F-4D97-AF65-F5344CB8AC3E}">
        <p14:creationId xmlns:p14="http://schemas.microsoft.com/office/powerpoint/2010/main" val="26824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7FB28-29EF-49D8-B87C-F2F2B606AEFF}"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3A38A8-7EE4-4827-9A57-8A6214DF0A3C}" type="slidenum">
              <a:rPr lang="en-US" smtClean="0"/>
              <a:t>‹#›</a:t>
            </a:fld>
            <a:endParaRPr lang="en-US"/>
          </a:p>
        </p:txBody>
      </p:sp>
    </p:spTree>
    <p:extLst>
      <p:ext uri="{BB962C8B-B14F-4D97-AF65-F5344CB8AC3E}">
        <p14:creationId xmlns:p14="http://schemas.microsoft.com/office/powerpoint/2010/main" val="242235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7FB28-29EF-49D8-B87C-F2F2B606AEFF}"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A38A8-7EE4-4827-9A57-8A6214DF0A3C}" type="slidenum">
              <a:rPr lang="en-US" smtClean="0"/>
              <a:t>‹#›</a:t>
            </a:fld>
            <a:endParaRPr lang="en-US"/>
          </a:p>
        </p:txBody>
      </p:sp>
    </p:spTree>
    <p:extLst>
      <p:ext uri="{BB962C8B-B14F-4D97-AF65-F5344CB8AC3E}">
        <p14:creationId xmlns:p14="http://schemas.microsoft.com/office/powerpoint/2010/main" val="239854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7FB28-29EF-49D8-B87C-F2F2B606AEFF}"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A38A8-7EE4-4827-9A57-8A6214DF0A3C}" type="slidenum">
              <a:rPr lang="en-US" smtClean="0"/>
              <a:t>‹#›</a:t>
            </a:fld>
            <a:endParaRPr lang="en-US"/>
          </a:p>
        </p:txBody>
      </p:sp>
    </p:spTree>
    <p:extLst>
      <p:ext uri="{BB962C8B-B14F-4D97-AF65-F5344CB8AC3E}">
        <p14:creationId xmlns:p14="http://schemas.microsoft.com/office/powerpoint/2010/main" val="238563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7FB28-29EF-49D8-B87C-F2F2B606AEFF}" type="datetimeFigureOut">
              <a:rPr lang="en-US" smtClean="0"/>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A38A8-7EE4-4827-9A57-8A6214DF0A3C}" type="slidenum">
              <a:rPr lang="en-US" smtClean="0"/>
              <a:t>‹#›</a:t>
            </a:fld>
            <a:endParaRPr lang="en-US"/>
          </a:p>
        </p:txBody>
      </p:sp>
    </p:spTree>
    <p:extLst>
      <p:ext uri="{BB962C8B-B14F-4D97-AF65-F5344CB8AC3E}">
        <p14:creationId xmlns:p14="http://schemas.microsoft.com/office/powerpoint/2010/main" val="941067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Autofit/>
          </a:bodyPr>
          <a:lstStyle/>
          <a:p>
            <a:br>
              <a:rPr lang="en-US" sz="2400" dirty="0">
                <a:latin typeface="Century Gothic" pitchFamily="34" charset="0"/>
              </a:rPr>
            </a:br>
            <a:r>
              <a:rPr lang="en-US" sz="2400" b="1" dirty="0">
                <a:latin typeface="Century Gothic" pitchFamily="34" charset="0"/>
              </a:rPr>
              <a:t>2.3.4.4. Ross’s Prima Facie Duties or Moral Guidelines</a:t>
            </a:r>
            <a:br>
              <a:rPr lang="en-US" sz="2400" dirty="0">
                <a:latin typeface="Century Gothic" pitchFamily="34" charset="0"/>
              </a:rPr>
            </a:br>
            <a:endParaRPr lang="en-US" sz="2400" dirty="0">
              <a:latin typeface="Century Gothic" pitchFamily="34" charset="0"/>
            </a:endParaRPr>
          </a:p>
        </p:txBody>
      </p:sp>
      <p:sp>
        <p:nvSpPr>
          <p:cNvPr id="5" name="Content Placeholder 4"/>
          <p:cNvSpPr>
            <a:spLocks noGrp="1"/>
          </p:cNvSpPr>
          <p:nvPr>
            <p:ph idx="1"/>
          </p:nvPr>
        </p:nvSpPr>
        <p:spPr>
          <a:xfrm>
            <a:off x="457200" y="1066800"/>
            <a:ext cx="8382000" cy="5562600"/>
          </a:xfrm>
        </p:spPr>
        <p:txBody>
          <a:bodyPr>
            <a:normAutofit fontScale="92500" lnSpcReduction="10000"/>
          </a:bodyPr>
          <a:lstStyle/>
          <a:p>
            <a:pPr>
              <a:buFont typeface="Wingdings" pitchFamily="2" charset="2"/>
              <a:buChar char="v"/>
            </a:pPr>
            <a:r>
              <a:rPr lang="en-US" sz="2200" dirty="0">
                <a:latin typeface="Century Gothic" pitchFamily="34" charset="0"/>
              </a:rPr>
              <a:t>The term </a:t>
            </a:r>
            <a:r>
              <a:rPr lang="en-US" sz="2200" b="1" dirty="0">
                <a:latin typeface="Century Gothic" pitchFamily="34" charset="0"/>
              </a:rPr>
              <a:t>prima facie </a:t>
            </a:r>
            <a:r>
              <a:rPr lang="en-US" sz="2200" dirty="0">
                <a:latin typeface="Century Gothic" pitchFamily="34" charset="0"/>
              </a:rPr>
              <a:t>means “</a:t>
            </a:r>
            <a:r>
              <a:rPr lang="en-US" sz="2200" b="1" dirty="0">
                <a:latin typeface="Century Gothic" pitchFamily="34" charset="0"/>
              </a:rPr>
              <a:t>at a first sight</a:t>
            </a:r>
            <a:r>
              <a:rPr lang="en-US" sz="2200" dirty="0">
                <a:latin typeface="Century Gothic" pitchFamily="34" charset="0"/>
              </a:rPr>
              <a:t>” or “</a:t>
            </a:r>
            <a:r>
              <a:rPr lang="en-US" sz="2200" b="1" dirty="0">
                <a:latin typeface="Century Gothic" pitchFamily="34" charset="0"/>
              </a:rPr>
              <a:t>on the surface</a:t>
            </a:r>
            <a:r>
              <a:rPr lang="en-US" sz="2200" dirty="0">
                <a:latin typeface="Century Gothic" pitchFamily="34" charset="0"/>
              </a:rPr>
              <a:t>.” </a:t>
            </a:r>
          </a:p>
          <a:p>
            <a:pPr>
              <a:buFont typeface="Wingdings" pitchFamily="2" charset="2"/>
              <a:buChar char="v"/>
            </a:pPr>
            <a:r>
              <a:rPr lang="en-US" sz="2200" dirty="0">
                <a:latin typeface="Century Gothic" pitchFamily="34" charset="0"/>
              </a:rPr>
              <a:t>there are several prima facie duties that we can use to determine </a:t>
            </a:r>
            <a:r>
              <a:rPr lang="en-US" sz="2200" b="1" i="1" dirty="0">
                <a:latin typeface="Century Gothic" pitchFamily="34" charset="0"/>
              </a:rPr>
              <a:t>what, concretely, we ought to do</a:t>
            </a:r>
            <a:r>
              <a:rPr lang="en-US" sz="2200" dirty="0">
                <a:latin typeface="Century Gothic" pitchFamily="34" charset="0"/>
              </a:rPr>
              <a:t>. </a:t>
            </a:r>
          </a:p>
          <a:p>
            <a:pPr>
              <a:buFont typeface="Wingdings" pitchFamily="2" charset="2"/>
              <a:buChar char="v"/>
            </a:pPr>
            <a:r>
              <a:rPr lang="en-US" sz="2200" b="1" dirty="0">
                <a:latin typeface="Century Gothic" pitchFamily="34" charset="0"/>
              </a:rPr>
              <a:t>Prima facie duties are duties that generally obligate us</a:t>
            </a:r>
            <a:r>
              <a:rPr lang="en-US" sz="2200" dirty="0">
                <a:latin typeface="Century Gothic" pitchFamily="34" charset="0"/>
              </a:rPr>
              <a:t>; that is, they ordinarily impose a moral obligation </a:t>
            </a:r>
            <a:r>
              <a:rPr lang="en-US" sz="2200" b="1" dirty="0">
                <a:latin typeface="Century Gothic" pitchFamily="34" charset="0"/>
              </a:rPr>
              <a:t>but may not in a particular case because of circumstances</a:t>
            </a:r>
            <a:r>
              <a:rPr lang="en-US" sz="2200" dirty="0">
                <a:latin typeface="Century Gothic" pitchFamily="34" charset="0"/>
              </a:rPr>
              <a:t>. </a:t>
            </a:r>
          </a:p>
          <a:p>
            <a:pPr>
              <a:buFont typeface="Wingdings" pitchFamily="2" charset="2"/>
              <a:buChar char="v"/>
            </a:pPr>
            <a:r>
              <a:rPr lang="en-US" sz="2200" dirty="0">
                <a:latin typeface="Century Gothic" pitchFamily="34" charset="0"/>
              </a:rPr>
              <a:t>Prima facie duties relate to </a:t>
            </a:r>
            <a:r>
              <a:rPr lang="en-US" sz="2200" b="1" dirty="0">
                <a:latin typeface="Century Gothic" pitchFamily="34" charset="0"/>
              </a:rPr>
              <a:t>actual duties </a:t>
            </a:r>
            <a:r>
              <a:rPr lang="en-US" sz="2200" dirty="0">
                <a:latin typeface="Century Gothic" pitchFamily="34" charset="0"/>
              </a:rPr>
              <a:t>as reasons do to conclusions of reasoning.</a:t>
            </a:r>
          </a:p>
          <a:p>
            <a:pPr>
              <a:buFont typeface="Wingdings" pitchFamily="2" charset="2"/>
              <a:buChar char="v"/>
            </a:pPr>
            <a:r>
              <a:rPr lang="en-US" sz="2200" dirty="0">
                <a:latin typeface="Century Gothic" pitchFamily="34" charset="0"/>
              </a:rPr>
              <a:t>The term </a:t>
            </a:r>
            <a:r>
              <a:rPr lang="en-US" sz="2200" b="1" dirty="0">
                <a:latin typeface="Century Gothic" pitchFamily="34" charset="0"/>
              </a:rPr>
              <a:t>"duty" </a:t>
            </a:r>
            <a:r>
              <a:rPr lang="en-US" sz="2200" dirty="0">
                <a:latin typeface="Century Gothic" pitchFamily="34" charset="0"/>
              </a:rPr>
              <a:t>in "prima facie duty" is slightly misleading. The prima facie duties are understood </a:t>
            </a:r>
            <a:r>
              <a:rPr lang="en-US" sz="2200" b="1" dirty="0">
                <a:latin typeface="Century Gothic" pitchFamily="34" charset="0"/>
              </a:rPr>
              <a:t>as guidelines</a:t>
            </a:r>
            <a:r>
              <a:rPr lang="en-US" sz="2200" dirty="0">
                <a:latin typeface="Century Gothic" pitchFamily="34" charset="0"/>
              </a:rPr>
              <a:t>, </a:t>
            </a:r>
            <a:r>
              <a:rPr lang="en-US" sz="2200" b="1" dirty="0">
                <a:latin typeface="Century Gothic" pitchFamily="34" charset="0"/>
              </a:rPr>
              <a:t>not rules </a:t>
            </a:r>
            <a:r>
              <a:rPr lang="en-US" sz="2200" dirty="0">
                <a:latin typeface="Century Gothic" pitchFamily="34" charset="0"/>
              </a:rPr>
              <a:t>without exception. </a:t>
            </a:r>
          </a:p>
          <a:p>
            <a:pPr>
              <a:buFont typeface="Wingdings" pitchFamily="2" charset="2"/>
              <a:buChar char="v"/>
            </a:pPr>
            <a:r>
              <a:rPr lang="en-US" sz="2200" dirty="0">
                <a:latin typeface="Century Gothic" pitchFamily="34" charset="0"/>
              </a:rPr>
              <a:t>If an action </a:t>
            </a:r>
            <a:r>
              <a:rPr lang="en-US" sz="2200" b="1" dirty="0">
                <a:latin typeface="Century Gothic" pitchFamily="34" charset="0"/>
              </a:rPr>
              <a:t>does not correspond to a specific guideline</a:t>
            </a:r>
            <a:r>
              <a:rPr lang="en-US" sz="2200" dirty="0">
                <a:latin typeface="Century Gothic" pitchFamily="34" charset="0"/>
              </a:rPr>
              <a:t>, one is </a:t>
            </a:r>
            <a:r>
              <a:rPr lang="en-US" sz="2200" b="1" dirty="0">
                <a:latin typeface="Century Gothic" pitchFamily="34" charset="0"/>
              </a:rPr>
              <a:t>not necessarily violating a rule </a:t>
            </a:r>
            <a:r>
              <a:rPr lang="en-US" sz="2200" dirty="0">
                <a:latin typeface="Century Gothic" pitchFamily="34" charset="0"/>
              </a:rPr>
              <a:t>that one ought to follow. However, </a:t>
            </a:r>
            <a:r>
              <a:rPr lang="en-US" sz="2200" b="1" dirty="0">
                <a:latin typeface="Century Gothic" pitchFamily="34" charset="0"/>
              </a:rPr>
              <a:t>not following the rule one ought to follow</a:t>
            </a:r>
            <a:r>
              <a:rPr lang="en-US" sz="2200" dirty="0">
                <a:latin typeface="Century Gothic" pitchFamily="34" charset="0"/>
              </a:rPr>
              <a:t> in a particular case is failing to do </a:t>
            </a:r>
            <a:r>
              <a:rPr lang="en-US" sz="2200" b="1" dirty="0">
                <a:latin typeface="Century Gothic" pitchFamily="34" charset="0"/>
              </a:rPr>
              <a:t>one's (actual) duty</a:t>
            </a:r>
            <a:r>
              <a:rPr lang="en-US" sz="2200" dirty="0">
                <a:latin typeface="Century Gothic" pitchFamily="34" charset="0"/>
              </a:rPr>
              <a:t>. </a:t>
            </a:r>
          </a:p>
          <a:p>
            <a:pPr>
              <a:buFont typeface="Wingdings" pitchFamily="2" charset="2"/>
              <a:buChar char="v"/>
            </a:pPr>
            <a:r>
              <a:rPr lang="en-US" sz="2200" dirty="0">
                <a:latin typeface="Century Gothic" pitchFamily="34" charset="0"/>
              </a:rPr>
              <a:t>Ross argues that our duties are </a:t>
            </a:r>
            <a:r>
              <a:rPr lang="en-US" sz="2200" b="1" dirty="0">
                <a:latin typeface="Century Gothic" pitchFamily="34" charset="0"/>
              </a:rPr>
              <a:t>“part of the fundamental nature of the universe.” </a:t>
            </a:r>
          </a:p>
        </p:txBody>
      </p:sp>
    </p:spTree>
    <p:extLst>
      <p:ext uri="{BB962C8B-B14F-4D97-AF65-F5344CB8AC3E}">
        <p14:creationId xmlns:p14="http://schemas.microsoft.com/office/powerpoint/2010/main" val="3166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a:latin typeface="Century Gothic" pitchFamily="34" charset="0"/>
              </a:rPr>
              <a:t>Continued…</a:t>
            </a:r>
          </a:p>
        </p:txBody>
      </p:sp>
      <p:sp>
        <p:nvSpPr>
          <p:cNvPr id="3" name="Content Placeholder 2"/>
          <p:cNvSpPr>
            <a:spLocks noGrp="1"/>
          </p:cNvSpPr>
          <p:nvPr>
            <p:ph idx="1"/>
          </p:nvPr>
        </p:nvSpPr>
        <p:spPr>
          <a:xfrm>
            <a:off x="304800" y="838200"/>
            <a:ext cx="8534400" cy="5638800"/>
          </a:xfrm>
        </p:spPr>
        <p:txBody>
          <a:bodyPr>
            <a:normAutofit/>
          </a:bodyPr>
          <a:lstStyle/>
          <a:p>
            <a:pPr>
              <a:buFont typeface="Wingdings" pitchFamily="2" charset="2"/>
              <a:buChar char="v"/>
            </a:pPr>
            <a:r>
              <a:rPr lang="en-US" sz="2200" b="1" dirty="0">
                <a:latin typeface="Century Gothic" pitchFamily="34" charset="0"/>
              </a:rPr>
              <a:t>Categories of prima facie </a:t>
            </a:r>
            <a:r>
              <a:rPr lang="en-US" sz="2200" dirty="0">
                <a:latin typeface="Century Gothic" pitchFamily="34" charset="0"/>
              </a:rPr>
              <a:t>are:-</a:t>
            </a:r>
          </a:p>
          <a:p>
            <a:pPr marL="457200" indent="-457200">
              <a:buFont typeface="+mj-lt"/>
              <a:buAutoNum type="arabicPeriod"/>
            </a:pPr>
            <a:r>
              <a:rPr lang="en-US" sz="2200" b="1" dirty="0">
                <a:latin typeface="Century Gothic" pitchFamily="34" charset="0"/>
              </a:rPr>
              <a:t>Duties of Fidelity</a:t>
            </a:r>
            <a:r>
              <a:rPr lang="en-US" sz="2200" dirty="0">
                <a:latin typeface="Century Gothic" pitchFamily="34" charset="0"/>
              </a:rPr>
              <a:t>: the duty to keep promises and the obligation not to lie.</a:t>
            </a:r>
          </a:p>
          <a:p>
            <a:pPr marL="457200" indent="-457200">
              <a:buFont typeface="+mj-lt"/>
              <a:buAutoNum type="arabicPeriod"/>
            </a:pPr>
            <a:r>
              <a:rPr lang="en-US" sz="2200" b="1" dirty="0">
                <a:latin typeface="Century Gothic" pitchFamily="34" charset="0"/>
              </a:rPr>
              <a:t>Duties of Reparation: </a:t>
            </a:r>
            <a:r>
              <a:rPr lang="en-US" sz="2200" dirty="0">
                <a:latin typeface="Century Gothic" pitchFamily="34" charset="0"/>
              </a:rPr>
              <a:t>It is the duty to compensate others when we harm them. </a:t>
            </a:r>
          </a:p>
          <a:p>
            <a:pPr marL="457200" indent="-457200">
              <a:buFont typeface="+mj-lt"/>
              <a:buAutoNum type="arabicPeriod"/>
            </a:pPr>
            <a:r>
              <a:rPr lang="en-US" sz="2200" b="1" dirty="0">
                <a:latin typeface="Century Gothic" pitchFamily="34" charset="0"/>
              </a:rPr>
              <a:t>Duties of Gratitude</a:t>
            </a:r>
            <a:r>
              <a:rPr lang="en-US" sz="2200" dirty="0">
                <a:latin typeface="Century Gothic" pitchFamily="34" charset="0"/>
              </a:rPr>
              <a:t>: the duty to thank those who help us.</a:t>
            </a:r>
          </a:p>
          <a:p>
            <a:pPr marL="457200" indent="-457200">
              <a:buFont typeface="+mj-lt"/>
              <a:buAutoNum type="arabicPeriod"/>
            </a:pPr>
            <a:r>
              <a:rPr lang="en-US" sz="2200" b="1" dirty="0">
                <a:latin typeface="Century Gothic" pitchFamily="34" charset="0"/>
              </a:rPr>
              <a:t>Duties of Justice</a:t>
            </a:r>
            <a:r>
              <a:rPr lang="en-US" sz="2200" dirty="0">
                <a:latin typeface="Century Gothic" pitchFamily="34" charset="0"/>
              </a:rPr>
              <a:t>: one act in such a way that one distributes benefits and burdens fairly. </a:t>
            </a:r>
          </a:p>
          <a:p>
            <a:pPr marL="457200" indent="-457200">
              <a:buFont typeface="+mj-lt"/>
              <a:buAutoNum type="arabicPeriod"/>
            </a:pPr>
            <a:r>
              <a:rPr lang="en-US" sz="2200" b="1" dirty="0">
                <a:latin typeface="Century Gothic" pitchFamily="34" charset="0"/>
              </a:rPr>
              <a:t>Duties of Beneficence</a:t>
            </a:r>
            <a:r>
              <a:rPr lang="en-US" sz="2200" dirty="0">
                <a:latin typeface="Century Gothic" pitchFamily="34" charset="0"/>
              </a:rPr>
              <a:t>: the duty to improve the conditions of others. The duty to do good to others: to foster their health, security, wisdom, moral goodness, or happiness. </a:t>
            </a:r>
          </a:p>
          <a:p>
            <a:pPr marL="457200" indent="-457200">
              <a:buFont typeface="+mj-lt"/>
              <a:buAutoNum type="arabicPeriod"/>
            </a:pPr>
            <a:r>
              <a:rPr lang="en-US" sz="2200" b="1" dirty="0">
                <a:latin typeface="Century Gothic" pitchFamily="34" charset="0"/>
              </a:rPr>
              <a:t>Duties of Self-improvement</a:t>
            </a:r>
            <a:r>
              <a:rPr lang="en-US" sz="2200" dirty="0">
                <a:latin typeface="Century Gothic" pitchFamily="34" charset="0"/>
              </a:rPr>
              <a:t>: The duty of self-improvement is to act so as to promote one’s own good.</a:t>
            </a:r>
          </a:p>
          <a:p>
            <a:pPr marL="457200" indent="-457200">
              <a:buFont typeface="+mj-lt"/>
              <a:buAutoNum type="arabicPeriod"/>
            </a:pPr>
            <a:r>
              <a:rPr lang="en-US" sz="2200" b="1" dirty="0">
                <a:latin typeface="Century Gothic" pitchFamily="34" charset="0"/>
              </a:rPr>
              <a:t>Duties of Non-maleficence</a:t>
            </a:r>
            <a:r>
              <a:rPr lang="en-US" sz="2200" dirty="0">
                <a:latin typeface="Century Gothic" pitchFamily="34" charset="0"/>
              </a:rPr>
              <a:t>: the duty not to harm others physically or psychologically. </a:t>
            </a:r>
          </a:p>
        </p:txBody>
      </p:sp>
    </p:spTree>
    <p:extLst>
      <p:ext uri="{BB962C8B-B14F-4D97-AF65-F5344CB8AC3E}">
        <p14:creationId xmlns:p14="http://schemas.microsoft.com/office/powerpoint/2010/main" val="1660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400" b="1" dirty="0">
                <a:latin typeface="Century Gothic" pitchFamily="34" charset="0"/>
              </a:rPr>
              <a:t>Continued…</a:t>
            </a:r>
          </a:p>
        </p:txBody>
      </p:sp>
      <p:sp>
        <p:nvSpPr>
          <p:cNvPr id="3" name="Content Placeholder 2"/>
          <p:cNvSpPr>
            <a:spLocks noGrp="1"/>
          </p:cNvSpPr>
          <p:nvPr>
            <p:ph idx="1"/>
          </p:nvPr>
        </p:nvSpPr>
        <p:spPr>
          <a:xfrm>
            <a:off x="304800" y="838200"/>
            <a:ext cx="8610600" cy="5638800"/>
          </a:xfrm>
        </p:spPr>
        <p:txBody>
          <a:bodyPr>
            <a:normAutofit/>
          </a:bodyPr>
          <a:lstStyle/>
          <a:p>
            <a:pPr>
              <a:buFont typeface="Wingdings" pitchFamily="2" charset="2"/>
              <a:buChar char="v"/>
            </a:pPr>
            <a:r>
              <a:rPr lang="en-US" sz="2200" dirty="0">
                <a:latin typeface="Century Gothic" pitchFamily="34" charset="0"/>
              </a:rPr>
              <a:t>Ross appeal for the acceptance of the 7 duties </a:t>
            </a:r>
            <a:r>
              <a:rPr lang="en-US" sz="2200" b="1" dirty="0">
                <a:latin typeface="Century Gothic" pitchFamily="34" charset="0"/>
              </a:rPr>
              <a:t>does not rely primarily on reason and argument but on </a:t>
            </a:r>
            <a:r>
              <a:rPr lang="en-US" sz="2200" b="1" i="1" dirty="0">
                <a:solidFill>
                  <a:srgbClr val="FF0000"/>
                </a:solidFill>
                <a:latin typeface="Century Gothic" pitchFamily="34" charset="0"/>
              </a:rPr>
              <a:t>intuition</a:t>
            </a:r>
            <a:r>
              <a:rPr lang="en-US" sz="2200" b="1" dirty="0">
                <a:latin typeface="Century Gothic" pitchFamily="34" charset="0"/>
              </a:rPr>
              <a:t>. </a:t>
            </a:r>
          </a:p>
          <a:p>
            <a:pPr>
              <a:buFont typeface="Wingdings" pitchFamily="2" charset="2"/>
              <a:buChar char="v"/>
            </a:pPr>
            <a:r>
              <a:rPr lang="en-US" sz="2200" dirty="0">
                <a:latin typeface="Century Gothic" pitchFamily="34" charset="0"/>
              </a:rPr>
              <a:t>When faced with a situation that </a:t>
            </a:r>
            <a:r>
              <a:rPr lang="en-US" sz="2200" b="1" dirty="0">
                <a:latin typeface="Century Gothic" pitchFamily="34" charset="0"/>
              </a:rPr>
              <a:t>presents conflicting prima facie duties</a:t>
            </a:r>
            <a:r>
              <a:rPr lang="en-US" sz="2200" dirty="0">
                <a:latin typeface="Century Gothic" pitchFamily="34" charset="0"/>
              </a:rPr>
              <a:t>, Ross tells us, the </a:t>
            </a:r>
            <a:r>
              <a:rPr lang="en-US" sz="2200" b="1" dirty="0">
                <a:latin typeface="Century Gothic" pitchFamily="34" charset="0"/>
              </a:rPr>
              <a:t>more obligatory, our actual duty.</a:t>
            </a:r>
            <a:r>
              <a:rPr lang="en-US" sz="2200" dirty="0">
                <a:latin typeface="Century Gothic" pitchFamily="34" charset="0"/>
              </a:rPr>
              <a:t> </a:t>
            </a:r>
          </a:p>
          <a:p>
            <a:pPr>
              <a:buFont typeface="Wingdings" pitchFamily="2" charset="2"/>
              <a:buChar char="v"/>
            </a:pPr>
            <a:r>
              <a:rPr lang="en-US" sz="2200" dirty="0">
                <a:latin typeface="Century Gothic" pitchFamily="34" charset="0"/>
              </a:rPr>
              <a:t>The </a:t>
            </a:r>
            <a:r>
              <a:rPr lang="en-US" sz="2200" b="1" dirty="0">
                <a:latin typeface="Century Gothic" pitchFamily="34" charset="0"/>
              </a:rPr>
              <a:t>actual duty </a:t>
            </a:r>
            <a:r>
              <a:rPr lang="en-US" sz="2200" dirty="0">
                <a:latin typeface="Century Gothic" pitchFamily="34" charset="0"/>
              </a:rPr>
              <a:t>has the </a:t>
            </a:r>
            <a:r>
              <a:rPr lang="en-US" sz="2200" b="1" dirty="0">
                <a:latin typeface="Century Gothic" pitchFamily="34" charset="0"/>
              </a:rPr>
              <a:t>greatest amount </a:t>
            </a:r>
            <a:r>
              <a:rPr lang="en-US" sz="2200" dirty="0">
                <a:latin typeface="Century Gothic" pitchFamily="34" charset="0"/>
              </a:rPr>
              <a:t>of prima facie rightness over wrongness.</a:t>
            </a:r>
          </a:p>
          <a:p>
            <a:pPr marL="0" indent="0" algn="ctr">
              <a:buNone/>
            </a:pPr>
            <a:r>
              <a:rPr lang="en-US" sz="2800" b="1" dirty="0">
                <a:latin typeface="Century Gothic" pitchFamily="34" charset="0"/>
              </a:rPr>
              <a:t>2.3.5.	Virtue Ethics</a:t>
            </a:r>
          </a:p>
          <a:p>
            <a:pPr>
              <a:buFont typeface="Wingdings" pitchFamily="2" charset="2"/>
              <a:buChar char="v"/>
            </a:pPr>
            <a:r>
              <a:rPr lang="en-US" sz="2200" b="1" dirty="0">
                <a:latin typeface="Century Gothic" pitchFamily="34" charset="0"/>
              </a:rPr>
              <a:t>Virtue Ethics: Challenging the adequacy of rule-based theories.</a:t>
            </a:r>
          </a:p>
          <a:p>
            <a:pPr>
              <a:buFont typeface="Wingdings" pitchFamily="2" charset="2"/>
              <a:buChar char="v"/>
            </a:pPr>
            <a:r>
              <a:rPr lang="en-US" sz="2200" dirty="0">
                <a:latin typeface="Century Gothic" pitchFamily="34" charset="0"/>
              </a:rPr>
              <a:t>“Virtue ethics” used to </a:t>
            </a:r>
            <a:r>
              <a:rPr lang="en-US" sz="2200" b="1" dirty="0">
                <a:latin typeface="Century Gothic" pitchFamily="34" charset="0"/>
              </a:rPr>
              <a:t>distinguish a normative ethical </a:t>
            </a:r>
            <a:r>
              <a:rPr lang="en-US" sz="2200" dirty="0">
                <a:latin typeface="Century Gothic" pitchFamily="34" charset="0"/>
              </a:rPr>
              <a:t>theory </a:t>
            </a:r>
            <a:r>
              <a:rPr lang="en-US" sz="2200" b="1" dirty="0">
                <a:latin typeface="Century Gothic" pitchFamily="34" charset="0"/>
              </a:rPr>
              <a:t>focused on the virtues, or moral character</a:t>
            </a:r>
            <a:r>
              <a:rPr lang="en-US" sz="2200" dirty="0">
                <a:latin typeface="Century Gothic" pitchFamily="34" charset="0"/>
              </a:rPr>
              <a:t>, from others such as deontology (or </a:t>
            </a:r>
            <a:r>
              <a:rPr lang="en-US" sz="2200" dirty="0" err="1">
                <a:latin typeface="Century Gothic" pitchFamily="34" charset="0"/>
              </a:rPr>
              <a:t>contractarianism</a:t>
            </a:r>
            <a:r>
              <a:rPr lang="en-US" sz="2200" dirty="0">
                <a:latin typeface="Century Gothic" pitchFamily="34" charset="0"/>
              </a:rPr>
              <a:t>) and consequentialism. </a:t>
            </a:r>
          </a:p>
        </p:txBody>
      </p:sp>
    </p:spTree>
    <p:extLst>
      <p:ext uri="{BB962C8B-B14F-4D97-AF65-F5344CB8AC3E}">
        <p14:creationId xmlns:p14="http://schemas.microsoft.com/office/powerpoint/2010/main" val="2287807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a:latin typeface="Century Gothic" pitchFamily="34" charset="0"/>
              </a:rPr>
              <a:t>Continued…</a:t>
            </a:r>
          </a:p>
        </p:txBody>
      </p:sp>
      <p:sp>
        <p:nvSpPr>
          <p:cNvPr id="3" name="Content Placeholder 2"/>
          <p:cNvSpPr>
            <a:spLocks noGrp="1"/>
          </p:cNvSpPr>
          <p:nvPr>
            <p:ph idx="1"/>
          </p:nvPr>
        </p:nvSpPr>
        <p:spPr>
          <a:xfrm>
            <a:off x="304800" y="838200"/>
            <a:ext cx="8534400" cy="5715000"/>
          </a:xfrm>
        </p:spPr>
        <p:txBody>
          <a:bodyPr>
            <a:normAutofit/>
          </a:bodyPr>
          <a:lstStyle/>
          <a:p>
            <a:pPr>
              <a:buFont typeface="Wingdings" pitchFamily="2" charset="2"/>
              <a:buChar char="v"/>
            </a:pPr>
            <a:r>
              <a:rPr lang="en-US" sz="2200" b="1" dirty="0">
                <a:latin typeface="Century Gothic" pitchFamily="34" charset="0"/>
              </a:rPr>
              <a:t>Key questions which virtue ethical systems ask include</a:t>
            </a:r>
            <a:r>
              <a:rPr lang="en-US" sz="2200" dirty="0">
                <a:latin typeface="Century Gothic" pitchFamily="34" charset="0"/>
              </a:rPr>
              <a:t>: </a:t>
            </a:r>
          </a:p>
          <a:p>
            <a:pPr>
              <a:buFont typeface="Wingdings" pitchFamily="2" charset="2"/>
              <a:buChar char="v"/>
            </a:pPr>
            <a:r>
              <a:rPr lang="en-US" sz="2200" dirty="0">
                <a:latin typeface="Century Gothic" pitchFamily="34" charset="0"/>
              </a:rPr>
              <a:t> What sort of person do I want to be? </a:t>
            </a:r>
          </a:p>
          <a:p>
            <a:pPr>
              <a:buFont typeface="Wingdings" pitchFamily="2" charset="2"/>
              <a:buChar char="v"/>
            </a:pPr>
            <a:r>
              <a:rPr lang="en-US" sz="2200" dirty="0">
                <a:latin typeface="Century Gothic" pitchFamily="34" charset="0"/>
              </a:rPr>
              <a:t> What virtues are characteristic of the person I want to be? </a:t>
            </a:r>
          </a:p>
          <a:p>
            <a:pPr>
              <a:buFont typeface="Wingdings" pitchFamily="2" charset="2"/>
              <a:buChar char="v"/>
            </a:pPr>
            <a:r>
              <a:rPr lang="en-US" sz="2200" dirty="0">
                <a:latin typeface="Century Gothic" pitchFamily="34" charset="0"/>
              </a:rPr>
              <a:t> What actions will cultivate the virtues I want to possess? </a:t>
            </a:r>
          </a:p>
          <a:p>
            <a:pPr>
              <a:buFont typeface="Wingdings" pitchFamily="2" charset="2"/>
              <a:buChar char="v"/>
            </a:pPr>
            <a:r>
              <a:rPr lang="en-US" sz="2200" dirty="0">
                <a:latin typeface="Century Gothic" pitchFamily="34" charset="0"/>
              </a:rPr>
              <a:t> What actions will be characteristic of the sort of person I want to be? </a:t>
            </a:r>
          </a:p>
          <a:p>
            <a:pPr marL="0" indent="0">
              <a:buNone/>
            </a:pPr>
            <a:endParaRPr lang="en-US" sz="2200" dirty="0">
              <a:latin typeface="Century Gothic" pitchFamily="34" charset="0"/>
            </a:endParaRPr>
          </a:p>
        </p:txBody>
      </p:sp>
    </p:spTree>
    <p:extLst>
      <p:ext uri="{BB962C8B-B14F-4D97-AF65-F5344CB8AC3E}">
        <p14:creationId xmlns:p14="http://schemas.microsoft.com/office/powerpoint/2010/main" val="316467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a:latin typeface="Century Gothic" pitchFamily="34" charset="0"/>
              </a:rPr>
              <a:t>Continued…</a:t>
            </a:r>
          </a:p>
        </p:txBody>
      </p:sp>
      <p:sp>
        <p:nvSpPr>
          <p:cNvPr id="3" name="Content Placeholder 2"/>
          <p:cNvSpPr>
            <a:spLocks noGrp="1"/>
          </p:cNvSpPr>
          <p:nvPr>
            <p:ph idx="1"/>
          </p:nvPr>
        </p:nvSpPr>
        <p:spPr>
          <a:xfrm>
            <a:off x="304800" y="685800"/>
            <a:ext cx="8610600" cy="5867400"/>
          </a:xfrm>
        </p:spPr>
        <p:txBody>
          <a:bodyPr>
            <a:noAutofit/>
          </a:bodyPr>
          <a:lstStyle/>
          <a:p>
            <a:pPr marL="0" indent="0" algn="ctr">
              <a:buNone/>
            </a:pPr>
            <a:r>
              <a:rPr lang="en-US" sz="2400" b="1" dirty="0">
                <a:latin typeface="Century Gothic" pitchFamily="34" charset="0"/>
              </a:rPr>
              <a:t>2.3.5.1. Aristotle’s Ethics</a:t>
            </a:r>
          </a:p>
          <a:p>
            <a:pPr>
              <a:buFont typeface="Wingdings" pitchFamily="2" charset="2"/>
              <a:buChar char="v"/>
            </a:pPr>
            <a:r>
              <a:rPr lang="en-US" sz="2100" dirty="0">
                <a:latin typeface="Century Gothic" pitchFamily="34" charset="0"/>
              </a:rPr>
              <a:t>The ancient Greek philosopher, Aristotle, (384-322 B.C.) first wrote a detailed discussion of virtue morality in the </a:t>
            </a:r>
            <a:r>
              <a:rPr lang="en-US" sz="2100" b="1" dirty="0" err="1">
                <a:latin typeface="Century Gothic" pitchFamily="34" charset="0"/>
              </a:rPr>
              <a:t>Nichomachean</a:t>
            </a:r>
            <a:r>
              <a:rPr lang="en-US" sz="2100" b="1" dirty="0">
                <a:latin typeface="Century Gothic" pitchFamily="34" charset="0"/>
              </a:rPr>
              <a:t> Ethics</a:t>
            </a:r>
            <a:r>
              <a:rPr lang="en-US" sz="2100" dirty="0">
                <a:latin typeface="Century Gothic" pitchFamily="34" charset="0"/>
              </a:rPr>
              <a:t>. ‘</a:t>
            </a:r>
            <a:r>
              <a:rPr lang="en-US" sz="2100" b="1" dirty="0">
                <a:latin typeface="Century Gothic" pitchFamily="34" charset="0"/>
              </a:rPr>
              <a:t>Virtues</a:t>
            </a:r>
            <a:r>
              <a:rPr lang="en-US" sz="2100" dirty="0">
                <a:latin typeface="Century Gothic" pitchFamily="34" charset="0"/>
              </a:rPr>
              <a:t>’ he understood as </a:t>
            </a:r>
            <a:r>
              <a:rPr lang="en-US" sz="2100" b="1" dirty="0">
                <a:latin typeface="Century Gothic" pitchFamily="34" charset="0"/>
              </a:rPr>
              <a:t>strength of characters</a:t>
            </a:r>
            <a:r>
              <a:rPr lang="en-US" sz="2100" dirty="0">
                <a:latin typeface="Century Gothic" pitchFamily="34" charset="0"/>
              </a:rPr>
              <a:t>. </a:t>
            </a:r>
          </a:p>
          <a:p>
            <a:pPr>
              <a:buFont typeface="Wingdings" pitchFamily="2" charset="2"/>
              <a:buChar char="v"/>
            </a:pPr>
            <a:r>
              <a:rPr lang="en-US" sz="2100" b="1" dirty="0">
                <a:latin typeface="Century Gothic" pitchFamily="34" charset="0"/>
              </a:rPr>
              <a:t>A. Good is that which all things aim</a:t>
            </a:r>
            <a:r>
              <a:rPr lang="en-US" sz="2100" dirty="0">
                <a:latin typeface="Century Gothic" pitchFamily="34" charset="0"/>
              </a:rPr>
              <a:t>. </a:t>
            </a:r>
            <a:r>
              <a:rPr lang="en-US" sz="2100" b="1" dirty="0">
                <a:latin typeface="Century Gothic" pitchFamily="34" charset="0"/>
              </a:rPr>
              <a:t>Something is good if it performs its proper function. </a:t>
            </a:r>
            <a:r>
              <a:rPr lang="en-US" sz="2100" dirty="0">
                <a:latin typeface="Century Gothic" pitchFamily="34" charset="0"/>
              </a:rPr>
              <a:t>The good involves a teleological system that </a:t>
            </a:r>
            <a:r>
              <a:rPr lang="en-US" sz="2100" b="1" dirty="0">
                <a:latin typeface="Century Gothic" pitchFamily="34" charset="0"/>
              </a:rPr>
              <a:t>involves actions </a:t>
            </a:r>
            <a:r>
              <a:rPr lang="en-US" sz="2100" dirty="0">
                <a:latin typeface="Century Gothic" pitchFamily="34" charset="0"/>
              </a:rPr>
              <a:t>(its not a behavior).</a:t>
            </a:r>
          </a:p>
          <a:p>
            <a:pPr marL="0" indent="0">
              <a:buNone/>
            </a:pPr>
            <a:r>
              <a:rPr lang="en-US" sz="2100" dirty="0">
                <a:latin typeface="Century Gothic" pitchFamily="34" charset="0"/>
              </a:rPr>
              <a:t>O </a:t>
            </a:r>
            <a:r>
              <a:rPr lang="en-US" sz="2100" b="1" dirty="0">
                <a:latin typeface="Century Gothic" pitchFamily="34" charset="0"/>
              </a:rPr>
              <a:t>A right action is that which is conducive to the good</a:t>
            </a:r>
            <a:r>
              <a:rPr lang="en-US" sz="2100" dirty="0">
                <a:latin typeface="Century Gothic" pitchFamily="34" charset="0"/>
              </a:rPr>
              <a:t>, and different goods correspond to the differing sciences and arts.</a:t>
            </a:r>
          </a:p>
          <a:p>
            <a:pPr marL="0" indent="0">
              <a:buNone/>
            </a:pPr>
            <a:r>
              <a:rPr lang="en-US" sz="2100" dirty="0">
                <a:latin typeface="Century Gothic" pitchFamily="34" charset="0"/>
              </a:rPr>
              <a:t>O </a:t>
            </a:r>
            <a:r>
              <a:rPr lang="en-US" sz="2100" b="1" dirty="0">
                <a:latin typeface="Century Gothic" pitchFamily="34" charset="0"/>
              </a:rPr>
              <a:t>"The god" </a:t>
            </a:r>
            <a:r>
              <a:rPr lang="en-US" sz="2100" dirty="0">
                <a:latin typeface="Century Gothic" pitchFamily="34" charset="0"/>
              </a:rPr>
              <a:t>or </a:t>
            </a:r>
            <a:r>
              <a:rPr lang="en-US" sz="2100" b="1" dirty="0">
                <a:latin typeface="Century Gothic" pitchFamily="34" charset="0"/>
              </a:rPr>
              <a:t>best good </a:t>
            </a:r>
            <a:r>
              <a:rPr lang="en-US" sz="2100" dirty="0">
                <a:latin typeface="Century Gothic" pitchFamily="34" charset="0"/>
              </a:rPr>
              <a:t>is that which is desired for its own sake and for the sake which we desire all other ends or goods. </a:t>
            </a:r>
            <a:r>
              <a:rPr lang="en-US" sz="2100" dirty="0" err="1">
                <a:latin typeface="Century Gothic" pitchFamily="34" charset="0"/>
              </a:rPr>
              <a:t>E.g</a:t>
            </a:r>
            <a:r>
              <a:rPr lang="en-US" sz="2100" dirty="0">
                <a:latin typeface="Century Gothic" pitchFamily="34" charset="0"/>
              </a:rPr>
              <a:t> (</a:t>
            </a:r>
            <a:r>
              <a:rPr lang="en-US" sz="2100" b="1" i="1" dirty="0" err="1">
                <a:latin typeface="Century Gothic" pitchFamily="34" charset="0"/>
              </a:rPr>
              <a:t>eudaemonia</a:t>
            </a:r>
            <a:r>
              <a:rPr lang="en-US" sz="2100" b="1" i="1" dirty="0">
                <a:latin typeface="Century Gothic" pitchFamily="34" charset="0"/>
              </a:rPr>
              <a:t>)</a:t>
            </a:r>
            <a:r>
              <a:rPr lang="en-US" sz="2100" dirty="0">
                <a:latin typeface="Century Gothic" pitchFamily="34" charset="0"/>
              </a:rPr>
              <a:t> </a:t>
            </a:r>
            <a:r>
              <a:rPr lang="en-US" sz="2100" i="1" dirty="0">
                <a:latin typeface="Century Gothic" pitchFamily="34" charset="0"/>
              </a:rPr>
              <a:t>is living well and doing well in the affairs of the world.</a:t>
            </a:r>
          </a:p>
          <a:p>
            <a:pPr>
              <a:buFont typeface="Wingdings" pitchFamily="2" charset="2"/>
              <a:buChar char="v"/>
            </a:pPr>
            <a:r>
              <a:rPr lang="en-US" sz="2100" b="1" dirty="0">
                <a:latin typeface="Century Gothic" pitchFamily="34" charset="0"/>
              </a:rPr>
              <a:t>B</a:t>
            </a:r>
            <a:r>
              <a:rPr lang="en-US" sz="2100" dirty="0">
                <a:latin typeface="Century Gothic" pitchFamily="34" charset="0"/>
              </a:rPr>
              <a:t>. </a:t>
            </a:r>
            <a:r>
              <a:rPr lang="en-US" sz="2100" b="1" dirty="0">
                <a:latin typeface="Century Gothic" pitchFamily="34" charset="0"/>
              </a:rPr>
              <a:t>The good of human beings cannot be answered with the exactitude of a mathematical problem.</a:t>
            </a:r>
          </a:p>
          <a:p>
            <a:pPr marL="0" indent="0">
              <a:buNone/>
            </a:pPr>
            <a:endParaRPr lang="en-US" sz="2100" dirty="0">
              <a:latin typeface="Century Gothic" pitchFamily="34" charset="0"/>
            </a:endParaRPr>
          </a:p>
        </p:txBody>
      </p:sp>
    </p:spTree>
    <p:extLst>
      <p:ext uri="{BB962C8B-B14F-4D97-AF65-F5344CB8AC3E}">
        <p14:creationId xmlns:p14="http://schemas.microsoft.com/office/powerpoint/2010/main" val="183837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a:latin typeface="Century Gothic" pitchFamily="34" charset="0"/>
              </a:rPr>
              <a:t>Continued…</a:t>
            </a:r>
          </a:p>
        </p:txBody>
      </p:sp>
      <p:sp>
        <p:nvSpPr>
          <p:cNvPr id="3" name="Content Placeholder 2"/>
          <p:cNvSpPr>
            <a:spLocks noGrp="1"/>
          </p:cNvSpPr>
          <p:nvPr>
            <p:ph idx="1"/>
          </p:nvPr>
        </p:nvSpPr>
        <p:spPr>
          <a:xfrm>
            <a:off x="304800" y="838200"/>
            <a:ext cx="8610600" cy="5638800"/>
          </a:xfrm>
        </p:spPr>
        <p:txBody>
          <a:bodyPr>
            <a:normAutofit fontScale="92500"/>
          </a:bodyPr>
          <a:lstStyle/>
          <a:p>
            <a:pPr>
              <a:buFont typeface="Wingdings" pitchFamily="2" charset="2"/>
              <a:buChar char="v"/>
            </a:pPr>
            <a:r>
              <a:rPr lang="en-US" sz="2200" b="1" dirty="0">
                <a:latin typeface="Century Gothic" pitchFamily="34" charset="0"/>
              </a:rPr>
              <a:t>C. Aristotle distinguishes between happiness</a:t>
            </a:r>
            <a:r>
              <a:rPr lang="en-US" sz="2200" dirty="0">
                <a:latin typeface="Century Gothic" pitchFamily="34" charset="0"/>
              </a:rPr>
              <a:t> (</a:t>
            </a:r>
            <a:r>
              <a:rPr lang="en-US" sz="2200" dirty="0" err="1">
                <a:latin typeface="Century Gothic" pitchFamily="34" charset="0"/>
              </a:rPr>
              <a:t>eudaemonia</a:t>
            </a:r>
            <a:r>
              <a:rPr lang="en-US" sz="2200" dirty="0">
                <a:latin typeface="Century Gothic" pitchFamily="34" charset="0"/>
              </a:rPr>
              <a:t>) and </a:t>
            </a:r>
            <a:r>
              <a:rPr lang="en-US" sz="2200" b="1" dirty="0">
                <a:latin typeface="Century Gothic" pitchFamily="34" charset="0"/>
              </a:rPr>
              <a:t>moral virtue</a:t>
            </a:r>
            <a:r>
              <a:rPr lang="en-US" sz="2200" dirty="0">
                <a:latin typeface="Century Gothic" pitchFamily="34" charset="0"/>
              </a:rPr>
              <a:t>:</a:t>
            </a:r>
          </a:p>
          <a:p>
            <a:pPr>
              <a:buFont typeface="Courier New" pitchFamily="49" charset="0"/>
              <a:buChar char="o"/>
            </a:pPr>
            <a:r>
              <a:rPr lang="en-US" sz="2200" b="1" dirty="0">
                <a:latin typeface="Century Gothic" pitchFamily="34" charset="0"/>
              </a:rPr>
              <a:t>Moral virtue is not the end of life </a:t>
            </a:r>
            <a:r>
              <a:rPr lang="en-US" sz="2200" dirty="0">
                <a:latin typeface="Century Gothic" pitchFamily="34" charset="0"/>
              </a:rPr>
              <a:t>for it can go with inactivity, misery, and unhappiness.</a:t>
            </a:r>
          </a:p>
          <a:p>
            <a:pPr>
              <a:buFont typeface="Courier New" pitchFamily="49" charset="0"/>
              <a:buChar char="o"/>
            </a:pPr>
            <a:r>
              <a:rPr lang="en-US" sz="2200" dirty="0">
                <a:latin typeface="Century Gothic" pitchFamily="34" charset="0"/>
              </a:rPr>
              <a:t> </a:t>
            </a:r>
            <a:r>
              <a:rPr lang="en-US" sz="2200" b="1" dirty="0">
                <a:latin typeface="Century Gothic" pitchFamily="34" charset="0"/>
              </a:rPr>
              <a:t>Happiness, the end of life</a:t>
            </a:r>
            <a:r>
              <a:rPr lang="en-US" sz="2200" dirty="0">
                <a:latin typeface="Century Gothic" pitchFamily="34" charset="0"/>
              </a:rPr>
              <a:t>, that </a:t>
            </a:r>
            <a:r>
              <a:rPr lang="en-US" sz="2200" b="1" dirty="0">
                <a:latin typeface="Century Gothic" pitchFamily="34" charset="0"/>
              </a:rPr>
              <a:t>to which all aims</a:t>
            </a:r>
            <a:r>
              <a:rPr lang="en-US" sz="2200" dirty="0">
                <a:latin typeface="Century Gothic" pitchFamily="34" charset="0"/>
              </a:rPr>
              <a:t>, is activity in accordance with reason.</a:t>
            </a:r>
          </a:p>
          <a:p>
            <a:pPr>
              <a:buFont typeface="Wingdings" pitchFamily="2" charset="2"/>
              <a:buChar char="v"/>
            </a:pPr>
            <a:r>
              <a:rPr lang="en-US" sz="2200" dirty="0">
                <a:latin typeface="Century Gothic" pitchFamily="34" charset="0"/>
              </a:rPr>
              <a:t> </a:t>
            </a:r>
            <a:r>
              <a:rPr lang="en-US" sz="2200" b="1" dirty="0">
                <a:latin typeface="Century Gothic" pitchFamily="34" charset="0"/>
              </a:rPr>
              <a:t>The Good Character</a:t>
            </a:r>
          </a:p>
          <a:p>
            <a:pPr marL="457200" indent="-457200">
              <a:buAutoNum type="alphaUcPeriod"/>
            </a:pPr>
            <a:r>
              <a:rPr lang="en-US" sz="2200" dirty="0">
                <a:latin typeface="Century Gothic" pitchFamily="34" charset="0"/>
              </a:rPr>
              <a:t>People have a </a:t>
            </a:r>
            <a:r>
              <a:rPr lang="en-US" sz="2200" b="1" dirty="0">
                <a:latin typeface="Century Gothic" pitchFamily="34" charset="0"/>
              </a:rPr>
              <a:t>natural capacity for good character, and it is developed through practice.</a:t>
            </a:r>
          </a:p>
          <a:p>
            <a:pPr marL="457200" indent="-457200">
              <a:buAutoNum type="alphaUcPeriod"/>
            </a:pPr>
            <a:r>
              <a:rPr lang="en-US" sz="2200" b="1" dirty="0">
                <a:latin typeface="Century Gothic" pitchFamily="34" charset="0"/>
              </a:rPr>
              <a:t>Virtue</a:t>
            </a:r>
            <a:r>
              <a:rPr lang="en-US" sz="2200" dirty="0">
                <a:latin typeface="Century Gothic" pitchFamily="34" charset="0"/>
              </a:rPr>
              <a:t>, </a:t>
            </a:r>
            <a:r>
              <a:rPr lang="en-US" sz="2200" b="1" i="1" dirty="0" err="1">
                <a:latin typeface="Century Gothic" pitchFamily="34" charset="0"/>
              </a:rPr>
              <a:t>arete</a:t>
            </a:r>
            <a:r>
              <a:rPr lang="en-US" sz="2200" dirty="0">
                <a:latin typeface="Century Gothic" pitchFamily="34" charset="0"/>
              </a:rPr>
              <a:t>, or excellence is defined as a </a:t>
            </a:r>
            <a:r>
              <a:rPr lang="en-US" sz="2200" b="1" dirty="0">
                <a:latin typeface="Century Gothic" pitchFamily="34" charset="0"/>
              </a:rPr>
              <a:t>mean </a:t>
            </a:r>
            <a:r>
              <a:rPr lang="en-US" sz="2200" dirty="0">
                <a:latin typeface="Century Gothic" pitchFamily="34" charset="0"/>
              </a:rPr>
              <a:t>between </a:t>
            </a:r>
            <a:r>
              <a:rPr lang="en-US" sz="2200" b="1" dirty="0">
                <a:latin typeface="Century Gothic" pitchFamily="34" charset="0"/>
              </a:rPr>
              <a:t>two extremes of excess </a:t>
            </a:r>
            <a:r>
              <a:rPr lang="en-US" sz="2200" dirty="0">
                <a:latin typeface="Century Gothic" pitchFamily="34" charset="0"/>
              </a:rPr>
              <a:t>. </a:t>
            </a:r>
          </a:p>
          <a:p>
            <a:pPr>
              <a:buFont typeface="Wingdings" pitchFamily="2" charset="2"/>
              <a:buChar char="v"/>
            </a:pPr>
            <a:r>
              <a:rPr lang="en-US" sz="2200" dirty="0">
                <a:latin typeface="Century Gothic" pitchFamily="34" charset="0"/>
              </a:rPr>
              <a:t>The </a:t>
            </a:r>
            <a:r>
              <a:rPr lang="en-US" sz="2200" b="1" dirty="0">
                <a:latin typeface="Century Gothic" pitchFamily="34" charset="0"/>
              </a:rPr>
              <a:t>mean is relative</a:t>
            </a:r>
            <a:r>
              <a:rPr lang="en-US" sz="2200" dirty="0">
                <a:latin typeface="Century Gothic" pitchFamily="34" charset="0"/>
              </a:rPr>
              <a:t> to the individual and circumstances.</a:t>
            </a:r>
          </a:p>
          <a:p>
            <a:pPr>
              <a:buFont typeface="Wingdings" pitchFamily="2" charset="2"/>
              <a:buChar char="v"/>
            </a:pPr>
            <a:r>
              <a:rPr lang="en-US" sz="2200" dirty="0">
                <a:latin typeface="Century Gothic" pitchFamily="34" charset="0"/>
              </a:rPr>
              <a:t>In the </a:t>
            </a:r>
            <a:r>
              <a:rPr lang="en-US" sz="2200" b="1" dirty="0">
                <a:latin typeface="Century Gothic" pitchFamily="34" charset="0"/>
              </a:rPr>
              <a:t>ontological (</a:t>
            </a:r>
            <a:r>
              <a:rPr lang="en-US" sz="2200" dirty="0">
                <a:latin typeface="Century Gothic" pitchFamily="34" charset="0"/>
              </a:rPr>
              <a:t>branch of metaphysics concerned about the nature of being) </a:t>
            </a:r>
            <a:r>
              <a:rPr lang="en-US" sz="2200" b="1" dirty="0">
                <a:latin typeface="Century Gothic" pitchFamily="34" charset="0"/>
              </a:rPr>
              <a:t>dimension</a:t>
            </a:r>
            <a:r>
              <a:rPr lang="en-US" sz="2200" dirty="0">
                <a:latin typeface="Century Gothic" pitchFamily="34" charset="0"/>
              </a:rPr>
              <a:t>, virtue is </a:t>
            </a:r>
            <a:r>
              <a:rPr lang="en-US" sz="2200" b="1" dirty="0">
                <a:latin typeface="Century Gothic" pitchFamily="34" charset="0"/>
              </a:rPr>
              <a:t>a mean</a:t>
            </a:r>
            <a:r>
              <a:rPr lang="en-US" sz="2200" dirty="0">
                <a:latin typeface="Century Gothic" pitchFamily="34" charset="0"/>
              </a:rPr>
              <a:t>; in the </a:t>
            </a:r>
            <a:r>
              <a:rPr lang="en-US" sz="2200" b="1" dirty="0">
                <a:latin typeface="Century Gothic" pitchFamily="34" charset="0"/>
              </a:rPr>
              <a:t>axiological</a:t>
            </a:r>
            <a:r>
              <a:rPr lang="en-US" sz="2200" dirty="0">
                <a:latin typeface="Century Gothic" pitchFamily="34" charset="0"/>
              </a:rPr>
              <a:t> dimension, it is an extreme or excellence.</a:t>
            </a:r>
          </a:p>
          <a:p>
            <a:pPr>
              <a:buFont typeface="Wingdings" pitchFamily="2" charset="2"/>
              <a:buChar char="v"/>
            </a:pPr>
            <a:r>
              <a:rPr lang="en-US" sz="2200" dirty="0">
                <a:latin typeface="Century Gothic" pitchFamily="34" charset="0"/>
              </a:rPr>
              <a:t>C. </a:t>
            </a:r>
            <a:r>
              <a:rPr lang="en-US" sz="2200" b="1" dirty="0">
                <a:latin typeface="Century Gothic" pitchFamily="34" charset="0"/>
              </a:rPr>
              <a:t>Pleasure</a:t>
            </a:r>
            <a:r>
              <a:rPr lang="en-US" sz="2200" dirty="0">
                <a:latin typeface="Century Gothic" pitchFamily="34" charset="0"/>
              </a:rPr>
              <a:t> is the </a:t>
            </a:r>
            <a:r>
              <a:rPr lang="en-US" sz="2200" b="1" dirty="0">
                <a:latin typeface="Century Gothic" pitchFamily="34" charset="0"/>
              </a:rPr>
              <a:t>natural accompaniment of unimpeded activity</a:t>
            </a:r>
            <a:r>
              <a:rPr lang="en-US" sz="2200" dirty="0">
                <a:latin typeface="Century Gothic" pitchFamily="34" charset="0"/>
              </a:rPr>
              <a:t>.</a:t>
            </a:r>
          </a:p>
        </p:txBody>
      </p:sp>
    </p:spTree>
    <p:extLst>
      <p:ext uri="{BB962C8B-B14F-4D97-AF65-F5344CB8AC3E}">
        <p14:creationId xmlns:p14="http://schemas.microsoft.com/office/powerpoint/2010/main" val="57635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a:latin typeface="Century Gothic" pitchFamily="34" charset="0"/>
              </a:rPr>
              <a:t>Continued…</a:t>
            </a:r>
          </a:p>
        </p:txBody>
      </p:sp>
      <p:sp>
        <p:nvSpPr>
          <p:cNvPr id="3" name="Content Placeholder 2"/>
          <p:cNvSpPr>
            <a:spLocks noGrp="1"/>
          </p:cNvSpPr>
          <p:nvPr>
            <p:ph idx="1"/>
          </p:nvPr>
        </p:nvSpPr>
        <p:spPr>
          <a:xfrm>
            <a:off x="304800" y="914400"/>
            <a:ext cx="8610600" cy="5562600"/>
          </a:xfrm>
        </p:spPr>
        <p:txBody>
          <a:bodyPr>
            <a:normAutofit fontScale="92500" lnSpcReduction="10000"/>
          </a:bodyPr>
          <a:lstStyle/>
          <a:p>
            <a:pPr>
              <a:buFont typeface="Wingdings" pitchFamily="2" charset="2"/>
              <a:buChar char="v"/>
            </a:pPr>
            <a:r>
              <a:rPr lang="en-US" sz="2200" b="1" dirty="0">
                <a:latin typeface="Century Gothic" pitchFamily="34" charset="0"/>
              </a:rPr>
              <a:t>Friendship</a:t>
            </a:r>
            <a:r>
              <a:rPr lang="en-US" sz="2200" dirty="0">
                <a:latin typeface="Century Gothic" pitchFamily="34" charset="0"/>
              </a:rPr>
              <a:t>: a person's relationship to a friend is the same as the relation to oneself.</a:t>
            </a:r>
          </a:p>
          <a:p>
            <a:pPr>
              <a:buFont typeface="Wingdings" pitchFamily="2" charset="2"/>
              <a:buChar char="v"/>
            </a:pPr>
            <a:r>
              <a:rPr lang="en-US" sz="2200" b="1" dirty="0">
                <a:latin typeface="Century Gothic" pitchFamily="34" charset="0"/>
              </a:rPr>
              <a:t>The Contemplative Faculty-</a:t>
            </a:r>
            <a:r>
              <a:rPr lang="en-US" sz="2200" dirty="0">
                <a:latin typeface="Century Gothic" pitchFamily="34" charset="0"/>
              </a:rPr>
              <a:t>-the exercise of perfect happiness in intellectual or philosophic activity.</a:t>
            </a:r>
          </a:p>
          <a:p>
            <a:pPr marL="0" indent="0" algn="ctr">
              <a:buNone/>
            </a:pPr>
            <a:r>
              <a:rPr lang="en-US" sz="2800" b="1" dirty="0">
                <a:latin typeface="Century Gothic" pitchFamily="34" charset="0"/>
              </a:rPr>
              <a:t>2.4. Non-Normative Ethics/Meta-ethics</a:t>
            </a:r>
          </a:p>
          <a:p>
            <a:pPr marL="0" indent="0">
              <a:buNone/>
            </a:pPr>
            <a:r>
              <a:rPr lang="en-US" sz="2400" b="1" dirty="0">
                <a:latin typeface="Century Gothic" pitchFamily="34" charset="0"/>
              </a:rPr>
              <a:t>2.4.1.	What is Meta-ethics?</a:t>
            </a:r>
          </a:p>
          <a:p>
            <a:pPr>
              <a:buFont typeface="Wingdings" pitchFamily="2" charset="2"/>
              <a:buChar char="v"/>
            </a:pPr>
            <a:r>
              <a:rPr lang="en-US" sz="2400" dirty="0">
                <a:latin typeface="Century Gothic" pitchFamily="34" charset="0"/>
              </a:rPr>
              <a:t>Meta-ethics tries to answer question, such as: </a:t>
            </a:r>
          </a:p>
          <a:p>
            <a:pPr marL="0" indent="0">
              <a:buNone/>
            </a:pPr>
            <a:r>
              <a:rPr lang="en-US" sz="2400" dirty="0">
                <a:latin typeface="Century Gothic" pitchFamily="34" charset="0"/>
              </a:rPr>
              <a:t> What does “good,” “right,” or “justice” mean? </a:t>
            </a:r>
          </a:p>
          <a:p>
            <a:pPr marL="0" indent="0">
              <a:buNone/>
            </a:pPr>
            <a:r>
              <a:rPr lang="en-US" sz="2400" dirty="0">
                <a:latin typeface="Century Gothic" pitchFamily="34" charset="0"/>
              </a:rPr>
              <a:t> What makes something good or right? </a:t>
            </a:r>
          </a:p>
          <a:p>
            <a:pPr marL="0" indent="0">
              <a:buNone/>
            </a:pPr>
            <a:r>
              <a:rPr lang="en-US" sz="2400" dirty="0">
                <a:latin typeface="Century Gothic" pitchFamily="34" charset="0"/>
              </a:rPr>
              <a:t> Is moral realism true? </a:t>
            </a:r>
          </a:p>
          <a:p>
            <a:pPr marL="0" indent="0">
              <a:buNone/>
            </a:pPr>
            <a:r>
              <a:rPr lang="en-US" sz="2400" dirty="0">
                <a:latin typeface="Century Gothic" pitchFamily="34" charset="0"/>
              </a:rPr>
              <a:t> Is morality irreducible, cognitive, or overriding? </a:t>
            </a:r>
          </a:p>
          <a:p>
            <a:pPr marL="0" indent="0">
              <a:buNone/>
            </a:pPr>
            <a:r>
              <a:rPr lang="en-US" sz="2400" dirty="0">
                <a:latin typeface="Century Gothic" pitchFamily="34" charset="0"/>
              </a:rPr>
              <a:t> Do intrinsic values exist?</a:t>
            </a:r>
          </a:p>
          <a:p>
            <a:pPr>
              <a:buFont typeface="Wingdings" pitchFamily="2" charset="2"/>
              <a:buChar char="v"/>
            </a:pPr>
            <a:r>
              <a:rPr lang="en-US" sz="2400" dirty="0">
                <a:latin typeface="Century Gothic" pitchFamily="34" charset="0"/>
              </a:rPr>
              <a:t>Normative ethics </a:t>
            </a:r>
            <a:r>
              <a:rPr lang="en-US" sz="2400" b="1" dirty="0">
                <a:latin typeface="Century Gothic" pitchFamily="34" charset="0"/>
              </a:rPr>
              <a:t>seeks to discover the general principles underlying moral practice</a:t>
            </a:r>
            <a:r>
              <a:rPr lang="en-US" sz="2400" dirty="0">
                <a:latin typeface="Century Gothic" pitchFamily="34" charset="0"/>
              </a:rPr>
              <a:t>, and in this way potentially impacts upon practical moral problems: </a:t>
            </a:r>
            <a:r>
              <a:rPr lang="en-US" sz="2400" b="1" dirty="0">
                <a:latin typeface="Century Gothic" pitchFamily="34" charset="0"/>
              </a:rPr>
              <a:t>different general principles may yield different verdicts in particular cases</a:t>
            </a:r>
            <a:r>
              <a:rPr lang="en-US" sz="2400" dirty="0">
                <a:latin typeface="Century Gothic" pitchFamily="34" charset="0"/>
              </a:rPr>
              <a:t>.</a:t>
            </a:r>
          </a:p>
        </p:txBody>
      </p:sp>
    </p:spTree>
    <p:extLst>
      <p:ext uri="{BB962C8B-B14F-4D97-AF65-F5344CB8AC3E}">
        <p14:creationId xmlns:p14="http://schemas.microsoft.com/office/powerpoint/2010/main" val="122867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0D74-445E-C391-95BA-D82BCAB61E7F}"/>
              </a:ext>
            </a:extLst>
          </p:cNvPr>
          <p:cNvSpPr>
            <a:spLocks noGrp="1"/>
          </p:cNvSpPr>
          <p:nvPr>
            <p:ph type="title"/>
          </p:nvPr>
        </p:nvSpPr>
        <p:spPr>
          <a:xfrm>
            <a:off x="457200" y="457200"/>
            <a:ext cx="8229600" cy="334962"/>
          </a:xfrm>
        </p:spPr>
        <p:txBody>
          <a:bodyPr>
            <a:noAutofit/>
          </a:bodyPr>
          <a:lstStyle/>
          <a:p>
            <a:r>
              <a:rPr lang="en-US" sz="2400" b="1" dirty="0">
                <a:latin typeface="Century Gothic" pitchFamily="34" charset="0"/>
              </a:rPr>
              <a:t>Meta Ethics</a:t>
            </a:r>
            <a:endParaRPr lang="en-US" sz="2400" dirty="0"/>
          </a:p>
        </p:txBody>
      </p:sp>
      <p:sp>
        <p:nvSpPr>
          <p:cNvPr id="3" name="Content Placeholder 2">
            <a:extLst>
              <a:ext uri="{FF2B5EF4-FFF2-40B4-BE49-F238E27FC236}">
                <a16:creationId xmlns:a16="http://schemas.microsoft.com/office/drawing/2014/main" id="{832E986F-9A8D-BDF1-F53A-625F3DE8FBBC}"/>
              </a:ext>
            </a:extLst>
          </p:cNvPr>
          <p:cNvSpPr>
            <a:spLocks noGrp="1"/>
          </p:cNvSpPr>
          <p:nvPr>
            <p:ph idx="1"/>
          </p:nvPr>
        </p:nvSpPr>
        <p:spPr>
          <a:xfrm>
            <a:off x="457200" y="1066800"/>
            <a:ext cx="8229600" cy="4525963"/>
          </a:xfr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200" b="0" i="0" u="none" strike="noStrike" kern="1200" cap="none" spc="0" normalizeH="0" baseline="0" noProof="0" dirty="0">
                <a:ln>
                  <a:noFill/>
                </a:ln>
                <a:solidFill>
                  <a:prstClr val="black"/>
                </a:solidFill>
                <a:effectLst/>
                <a:uLnTx/>
                <a:uFillTx/>
                <a:latin typeface="Century Gothic" pitchFamily="34" charset="0"/>
                <a:ea typeface="+mn-ea"/>
                <a:cs typeface="+mn-cs"/>
              </a:rPr>
              <a:t>Meta-ethics concerned with questions about the following:</a:t>
            </a: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lphaLcParenBoth"/>
              <a:tabLst/>
              <a:defRPr/>
            </a:pPr>
            <a:r>
              <a:rPr kumimoji="0" lang="en-US" sz="2200" b="1" i="0" u="none" strike="noStrike" kern="1200" cap="none" spc="0" normalizeH="0" baseline="0" noProof="0" dirty="0">
                <a:ln>
                  <a:noFill/>
                </a:ln>
                <a:solidFill>
                  <a:prstClr val="black"/>
                </a:solidFill>
                <a:effectLst/>
                <a:uLnTx/>
                <a:uFillTx/>
                <a:latin typeface="Century Gothic" pitchFamily="34" charset="0"/>
                <a:ea typeface="+mn-ea"/>
                <a:cs typeface="+mn-cs"/>
              </a:rPr>
              <a:t>Meaning</a:t>
            </a:r>
            <a:r>
              <a:rPr kumimoji="0" lang="en-US" sz="2200" b="0" i="0" u="none" strike="noStrike" kern="1200" cap="none" spc="0" normalizeH="0" baseline="0" noProof="0" dirty="0">
                <a:ln>
                  <a:noFill/>
                </a:ln>
                <a:solidFill>
                  <a:prstClr val="black"/>
                </a:solidFill>
                <a:effectLst/>
                <a:uLnTx/>
                <a:uFillTx/>
                <a:latin typeface="Century Gothic" pitchFamily="34" charset="0"/>
                <a:ea typeface="+mn-ea"/>
                <a:cs typeface="+mn-cs"/>
              </a:rPr>
              <a:t>: what is the semantic function of moral discourse? Is the function of moral discourse to state facts, or does it have some other non-fact-stating role?</a:t>
            </a: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lphaLcParenBoth"/>
              <a:tabLst/>
              <a:defRPr/>
            </a:pPr>
            <a:r>
              <a:rPr kumimoji="0" lang="en-US" sz="2400" b="1" i="1" u="none" strike="noStrike" kern="1200" cap="none" spc="0" normalizeH="0" baseline="0" noProof="0" dirty="0">
                <a:ln>
                  <a:noFill/>
                </a:ln>
                <a:solidFill>
                  <a:prstClr val="black"/>
                </a:solidFill>
                <a:effectLst/>
                <a:uLnTx/>
                <a:uFillTx/>
                <a:latin typeface="Book Antiqua"/>
                <a:ea typeface="Times New Roman"/>
                <a:cs typeface="Times New Roman"/>
              </a:rPr>
              <a:t>Metaphysics</a:t>
            </a:r>
            <a:r>
              <a:rPr kumimoji="0" lang="en-US" sz="2400" b="0" i="1" u="none" strike="noStrike" kern="1200" cap="none" spc="0" normalizeH="0" baseline="0" noProof="0" dirty="0">
                <a:ln>
                  <a:noFill/>
                </a:ln>
                <a:solidFill>
                  <a:prstClr val="black"/>
                </a:solidFill>
                <a:effectLst/>
                <a:uLnTx/>
                <a:uFillTx/>
                <a:latin typeface="Book Antiqua"/>
                <a:ea typeface="Times New Roman"/>
                <a:cs typeface="Times New Roman"/>
              </a:rPr>
              <a:t>:</a:t>
            </a:r>
            <a:r>
              <a:rPr kumimoji="0" lang="en-US" sz="2400" b="0" i="0" u="none" strike="noStrike" kern="1200" cap="none" spc="0" normalizeH="0" baseline="0" noProof="0" dirty="0">
                <a:ln>
                  <a:noFill/>
                </a:ln>
                <a:solidFill>
                  <a:prstClr val="black"/>
                </a:solidFill>
                <a:effectLst/>
                <a:uLnTx/>
                <a:uFillTx/>
                <a:latin typeface="Book Antiqua"/>
                <a:ea typeface="Times New Roman"/>
                <a:cs typeface="Times New Roman"/>
              </a:rPr>
              <a:t> do moral facts (or properties) exist? If so, what are they like? Are they identical or reducible to some other type of fact (or property) or are they irreducible and sui generis (unique)?</a:t>
            </a:r>
            <a:r>
              <a:rPr kumimoji="0" lang="en-US" sz="2200" b="0" i="0" u="none" strike="noStrike" kern="1200" cap="none" spc="0" normalizeH="0" baseline="0" noProof="0" dirty="0">
                <a:ln>
                  <a:noFill/>
                </a:ln>
                <a:solidFill>
                  <a:prstClr val="black"/>
                </a:solidFill>
                <a:effectLst/>
                <a:uLnTx/>
                <a:uFillTx/>
                <a:latin typeface="Century Gothic" pitchFamily="34" charset="0"/>
                <a:ea typeface="+mn-ea"/>
                <a:cs typeface="+mn-cs"/>
              </a:rPr>
              <a:t> </a:t>
            </a:r>
          </a:p>
          <a:p>
            <a:pPr marL="0" indent="0">
              <a:buNone/>
            </a:pPr>
            <a:endParaRPr lang="en-US" dirty="0"/>
          </a:p>
        </p:txBody>
      </p:sp>
    </p:spTree>
    <p:extLst>
      <p:ext uri="{BB962C8B-B14F-4D97-AF65-F5344CB8AC3E}">
        <p14:creationId xmlns:p14="http://schemas.microsoft.com/office/powerpoint/2010/main" val="1235605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1032</Words>
  <Application>Microsoft Office PowerPoint</Application>
  <PresentationFormat>On-screen Show (4:3)</PresentationFormat>
  <Paragraphs>63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 Antiqua</vt:lpstr>
      <vt:lpstr>Calibri</vt:lpstr>
      <vt:lpstr>Century Gothic</vt:lpstr>
      <vt:lpstr>Courier New</vt:lpstr>
      <vt:lpstr>Wingdings</vt:lpstr>
      <vt:lpstr>Office Theme</vt:lpstr>
      <vt:lpstr> 2.3.4.4. Ross’s Prima Facie Duties or Moral Guidelines </vt:lpstr>
      <vt:lpstr>Continued…</vt:lpstr>
      <vt:lpstr>Continued…</vt:lpstr>
      <vt:lpstr>Continued…</vt:lpstr>
      <vt:lpstr>Continued…</vt:lpstr>
      <vt:lpstr>Continued…</vt:lpstr>
      <vt:lpstr>Continued…</vt:lpstr>
      <vt:lpstr>Meta Ethics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2.3.4.4. Ross’s Prima Facie Duties or Moral Guidelines</dc:title>
  <dc:creator>hp</dc:creator>
  <cp:lastModifiedBy>Nehimya Mesfin</cp:lastModifiedBy>
  <cp:revision>22</cp:revision>
  <dcterms:created xsi:type="dcterms:W3CDTF">2021-11-06T14:31:36Z</dcterms:created>
  <dcterms:modified xsi:type="dcterms:W3CDTF">2024-12-04T09:41:31Z</dcterms:modified>
</cp:coreProperties>
</file>