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EDF-449F-4B03-8913-C2D0E8C97C5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DAA-3AF9-4417-897E-7DE4F1A5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2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EDF-449F-4B03-8913-C2D0E8C97C5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DAA-3AF9-4417-897E-7DE4F1A5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0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EDF-449F-4B03-8913-C2D0E8C97C5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DAA-3AF9-4417-897E-7DE4F1A5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8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EDF-449F-4B03-8913-C2D0E8C97C5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DAA-3AF9-4417-897E-7DE4F1A5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EDF-449F-4B03-8913-C2D0E8C97C5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DAA-3AF9-4417-897E-7DE4F1A5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1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EDF-449F-4B03-8913-C2D0E8C97C5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DAA-3AF9-4417-897E-7DE4F1A5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2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EDF-449F-4B03-8913-C2D0E8C97C5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DAA-3AF9-4417-897E-7DE4F1A5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EDF-449F-4B03-8913-C2D0E8C97C5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DAA-3AF9-4417-897E-7DE4F1A5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4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EDF-449F-4B03-8913-C2D0E8C97C5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DAA-3AF9-4417-897E-7DE4F1A5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3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EDF-449F-4B03-8913-C2D0E8C97C5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DAA-3AF9-4417-897E-7DE4F1A5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6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EDF-449F-4B03-8913-C2D0E8C97C5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DAA-3AF9-4417-897E-7DE4F1A5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FEEDF-449F-4B03-8913-C2D0E8C97C54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66DAA-3AF9-4417-897E-7DE4F1A5F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ury Gothic" pitchFamily="34" charset="0"/>
              </a:rPr>
              <a:t>Chapter Three: Ethical Decision Making and Moral Judgments</a:t>
            </a:r>
            <a:endParaRPr lang="en-US" sz="3600" b="1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848600" cy="4648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entury Gothic" pitchFamily="34" charset="0"/>
              </a:rPr>
              <a:t>3.1.	</a:t>
            </a:r>
            <a:r>
              <a:rPr lang="en-US" sz="2200" b="1" dirty="0" smtClean="0">
                <a:solidFill>
                  <a:schemeClr val="tx1"/>
                </a:solidFill>
                <a:latin typeface="Century Gothic" pitchFamily="34" charset="0"/>
              </a:rPr>
              <a:t>Chapter Introduction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200" dirty="0" smtClean="0">
                <a:solidFill>
                  <a:schemeClr val="tx1"/>
                </a:solidFill>
                <a:latin typeface="Century Gothic" pitchFamily="34" charset="0"/>
              </a:rPr>
              <a:t>One has to make decisions about which desire to satisfy? and which to give up or postpone?.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200" dirty="0" smtClean="0">
                <a:solidFill>
                  <a:schemeClr val="tx1"/>
                </a:solidFill>
                <a:latin typeface="Century Gothic" pitchFamily="34" charset="0"/>
              </a:rPr>
              <a:t>functions of morality:-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Century Gothic" pitchFamily="34" charset="0"/>
              </a:rPr>
              <a:t>to maintain </a:t>
            </a:r>
            <a:r>
              <a:rPr lang="en-US" sz="2200" b="1" dirty="0" smtClean="0">
                <a:solidFill>
                  <a:schemeClr val="tx1"/>
                </a:solidFill>
                <a:latin typeface="Century Gothic" pitchFamily="34" charset="0"/>
              </a:rPr>
              <a:t>order</a:t>
            </a:r>
            <a:r>
              <a:rPr lang="en-US" sz="2200" dirty="0" smtClean="0">
                <a:solidFill>
                  <a:schemeClr val="tx1"/>
                </a:solidFill>
                <a:latin typeface="Century Gothic" pitchFamily="34" charset="0"/>
              </a:rPr>
              <a:t> and to </a:t>
            </a:r>
            <a:r>
              <a:rPr lang="en-US" sz="2200" b="1" dirty="0" smtClean="0">
                <a:solidFill>
                  <a:schemeClr val="tx1"/>
                </a:solidFill>
                <a:latin typeface="Century Gothic" pitchFamily="34" charset="0"/>
              </a:rPr>
              <a:t>prevent or solve the conflicts </a:t>
            </a:r>
            <a:r>
              <a:rPr lang="en-US" sz="2200" dirty="0" smtClean="0">
                <a:solidFill>
                  <a:schemeClr val="tx1"/>
                </a:solidFill>
                <a:latin typeface="Century Gothic" pitchFamily="34" charset="0"/>
              </a:rPr>
              <a:t>among people reasonably. 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Century Gothic" pitchFamily="34" charset="0"/>
              </a:rPr>
              <a:t>to </a:t>
            </a:r>
            <a:r>
              <a:rPr lang="en-US" sz="2200" b="1" dirty="0" smtClean="0">
                <a:solidFill>
                  <a:schemeClr val="tx1"/>
                </a:solidFill>
                <a:latin typeface="Century Gothic" pitchFamily="34" charset="0"/>
              </a:rPr>
              <a:t>provide principles and rules </a:t>
            </a:r>
            <a:r>
              <a:rPr lang="en-US" sz="2200" dirty="0" smtClean="0">
                <a:solidFill>
                  <a:schemeClr val="tx1"/>
                </a:solidFill>
                <a:latin typeface="Century Gothic" pitchFamily="34" charset="0"/>
              </a:rPr>
              <a:t>that are acceptable to everyone and </a:t>
            </a:r>
            <a:r>
              <a:rPr lang="en-US" sz="2200" b="1" dirty="0" smtClean="0">
                <a:solidFill>
                  <a:schemeClr val="tx1"/>
                </a:solidFill>
                <a:latin typeface="Century Gothic" pitchFamily="34" charset="0"/>
              </a:rPr>
              <a:t>encourage people to live together peacefully and cooperatively.</a:t>
            </a:r>
          </a:p>
          <a:p>
            <a:pPr algn="l"/>
            <a:endParaRPr lang="en-US" sz="22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1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5635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3.4. To Whom or What Does Morality Apply?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four </a:t>
            </a:r>
            <a:r>
              <a:rPr lang="en-US" sz="2200" b="1" dirty="0" smtClean="0">
                <a:latin typeface="Century Gothic" pitchFamily="34" charset="0"/>
              </a:rPr>
              <a:t>aspects</a:t>
            </a:r>
            <a:r>
              <a:rPr lang="en-US" sz="2200" dirty="0" smtClean="0">
                <a:latin typeface="Century Gothic" pitchFamily="34" charset="0"/>
              </a:rPr>
              <a:t> may be considered: religious morality, morality and nature, individual morality, and social morality.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Century Gothic" pitchFamily="34" charset="0"/>
              </a:rPr>
              <a:t>3.4.1. Religious Morality 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Religious morality refers to a human being in relationship to a supernatural being or beings.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Century Gothic" pitchFamily="34" charset="0"/>
              </a:rPr>
              <a:t>3.4.2.	Morality and Nature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refers to a human being in relationship to nature.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Century Gothic" pitchFamily="34" charset="0"/>
              </a:rPr>
              <a:t>3.4.3.	Individual Morality 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refers to </a:t>
            </a:r>
            <a:r>
              <a:rPr lang="en-US" sz="2200" b="1" dirty="0" smtClean="0">
                <a:latin typeface="Century Gothic" pitchFamily="34" charset="0"/>
              </a:rPr>
              <a:t>individuals in relation to themselves </a:t>
            </a:r>
            <a:r>
              <a:rPr lang="en-US" sz="2200" dirty="0" smtClean="0">
                <a:latin typeface="Century Gothic" pitchFamily="34" charset="0"/>
              </a:rPr>
              <a:t>and to an </a:t>
            </a:r>
            <a:r>
              <a:rPr lang="en-US" sz="2200" b="1" dirty="0" smtClean="0">
                <a:latin typeface="Century Gothic" pitchFamily="34" charset="0"/>
              </a:rPr>
              <a:t>individual code of morality that may or may not be sanctioned by any society or religion.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Century Gothic" pitchFamily="34" charset="0"/>
              </a:rPr>
              <a:t>3.4.4.	Social Morality 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concerns a human being in relation to other human beings</a:t>
            </a: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7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3.5</a:t>
            </a:r>
            <a:r>
              <a:rPr lang="en-US" sz="2400" dirty="0" smtClean="0">
                <a:latin typeface="Century Gothic" pitchFamily="34" charset="0"/>
              </a:rPr>
              <a:t>.</a:t>
            </a:r>
            <a:r>
              <a:rPr lang="en-US" sz="2400" b="1" dirty="0">
                <a:latin typeface="Century Gothic" pitchFamily="34" charset="0"/>
              </a:rPr>
              <a:t> </a:t>
            </a:r>
            <a:r>
              <a:rPr lang="en-US" sz="2800" b="1" dirty="0" smtClean="0">
                <a:latin typeface="Century Gothic" pitchFamily="34" charset="0"/>
              </a:rPr>
              <a:t>Who is Morally/Ethically Responsible?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86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Morality pertains </a:t>
            </a:r>
            <a:r>
              <a:rPr lang="en-US" sz="2200" b="1" dirty="0" smtClean="0">
                <a:latin typeface="Century Gothic" pitchFamily="34" charset="0"/>
              </a:rPr>
              <a:t>to human beings and only to human beings.</a:t>
            </a:r>
          </a:p>
          <a:p>
            <a:pPr marL="0" indent="0" algn="ctr">
              <a:buNone/>
            </a:pPr>
            <a:r>
              <a:rPr lang="en-US" sz="2800" b="1" dirty="0" smtClean="0">
                <a:latin typeface="Century Gothic" pitchFamily="34" charset="0"/>
              </a:rPr>
              <a:t>3.5.1.	Moral Judgments 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Moral judgments </a:t>
            </a:r>
            <a:r>
              <a:rPr lang="en-US" sz="2200" dirty="0" smtClean="0">
                <a:latin typeface="Century Gothic" pitchFamily="34" charset="0"/>
              </a:rPr>
              <a:t>refer to </a:t>
            </a:r>
            <a:r>
              <a:rPr lang="en-US" sz="2200" b="1" dirty="0" smtClean="0">
                <a:latin typeface="Century Gothic" pitchFamily="34" charset="0"/>
              </a:rPr>
              <a:t>deciding what is right and what is wrong in human relations.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Moral judgments </a:t>
            </a:r>
            <a:r>
              <a:rPr lang="en-US" sz="2200" dirty="0" smtClean="0">
                <a:latin typeface="Century Gothic" pitchFamily="34" charset="0"/>
              </a:rPr>
              <a:t>deals with </a:t>
            </a:r>
            <a:r>
              <a:rPr lang="en-US" sz="2200" b="1" dirty="0" smtClean="0">
                <a:latin typeface="Century Gothic" pitchFamily="34" charset="0"/>
              </a:rPr>
              <a:t>voluntary actions</a:t>
            </a:r>
            <a:r>
              <a:rPr lang="en-US" sz="2200" dirty="0" smtClean="0">
                <a:latin typeface="Century Gothic" pitchFamily="34" charset="0"/>
              </a:rPr>
              <a:t> those </a:t>
            </a:r>
            <a:r>
              <a:rPr lang="en-US" sz="2200" b="1" dirty="0" smtClean="0">
                <a:latin typeface="Century Gothic" pitchFamily="34" charset="0"/>
              </a:rPr>
              <a:t>actions freely chosen.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a person usually </a:t>
            </a:r>
            <a:r>
              <a:rPr lang="en-US" sz="2200" b="1" dirty="0" smtClean="0">
                <a:latin typeface="Century Gothic" pitchFamily="34" charset="0"/>
              </a:rPr>
              <a:t>is not held responsible </a:t>
            </a:r>
            <a:r>
              <a:rPr lang="en-US" sz="2200" dirty="0" smtClean="0">
                <a:latin typeface="Century Gothic" pitchFamily="34" charset="0"/>
              </a:rPr>
              <a:t>for an action that</a:t>
            </a:r>
            <a:r>
              <a:rPr lang="en-US" sz="2200" b="1" dirty="0" smtClean="0">
                <a:latin typeface="Century Gothic" pitchFamily="34" charset="0"/>
              </a:rPr>
              <a:t> </a:t>
            </a:r>
            <a:r>
              <a:rPr lang="en-US" sz="2200" dirty="0" smtClean="0">
                <a:latin typeface="Century Gothic" pitchFamily="34" charset="0"/>
              </a:rPr>
              <a:t>she or he </a:t>
            </a:r>
            <a:r>
              <a:rPr lang="en-US" sz="2200" b="1" dirty="0" smtClean="0">
                <a:latin typeface="Century Gothic" pitchFamily="34" charset="0"/>
              </a:rPr>
              <a:t>did not initiate. 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in judging conduct </a:t>
            </a:r>
            <a:r>
              <a:rPr lang="en-US" sz="2200" dirty="0" smtClean="0">
                <a:latin typeface="Century Gothic" pitchFamily="34" charset="0"/>
              </a:rPr>
              <a:t>or action we have to consider </a:t>
            </a:r>
            <a:r>
              <a:rPr lang="en-US" sz="2200" b="1" dirty="0" smtClean="0">
                <a:latin typeface="Century Gothic" pitchFamily="34" charset="0"/>
              </a:rPr>
              <a:t>motives, means, and consequences and sometimes the situation</a:t>
            </a:r>
            <a:r>
              <a:rPr lang="en-US" sz="2200" dirty="0" smtClean="0">
                <a:latin typeface="Century Gothic" pitchFamily="34" charset="0"/>
              </a:rPr>
              <a:t>. </a:t>
            </a:r>
          </a:p>
          <a:p>
            <a:pPr marL="0" indent="0" algn="ctr">
              <a:buNone/>
            </a:pPr>
            <a:r>
              <a:rPr lang="en-US" sz="2800" b="1" dirty="0" smtClean="0">
                <a:latin typeface="Century Gothic" pitchFamily="34" charset="0"/>
              </a:rPr>
              <a:t>3.5.2. What Makes an Action Moral?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Some actions are </a:t>
            </a:r>
            <a:r>
              <a:rPr lang="en-US" sz="2200" b="1" dirty="0" smtClean="0">
                <a:latin typeface="Century Gothic" pitchFamily="34" charset="0"/>
              </a:rPr>
              <a:t>morally neutral or non-moral</a:t>
            </a:r>
            <a:r>
              <a:rPr lang="en-US" sz="2200" dirty="0" smtClean="0">
                <a:latin typeface="Century Gothic" pitchFamily="34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features that make an action moral</a:t>
            </a:r>
            <a:endParaRPr lang="en-US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9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Continued…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562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A moral act involves an agent</a:t>
            </a:r>
            <a:r>
              <a:rPr lang="en-US" sz="2200" dirty="0" smtClean="0">
                <a:latin typeface="Century Gothic" pitchFamily="34" charset="0"/>
              </a:rPr>
              <a:t> (Humans)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A moral act involves intention</a:t>
            </a:r>
            <a:r>
              <a:rPr lang="en-US" sz="2200" dirty="0" smtClean="0">
                <a:latin typeface="Century Gothic" pitchFamily="34" charset="0"/>
              </a:rPr>
              <a:t>. If an action is done </a:t>
            </a:r>
            <a:r>
              <a:rPr lang="en-US" sz="2200" b="1" dirty="0" smtClean="0">
                <a:latin typeface="Century Gothic" pitchFamily="34" charset="0"/>
              </a:rPr>
              <a:t>accidentally</a:t>
            </a:r>
            <a:r>
              <a:rPr lang="en-US" sz="2200" dirty="0" smtClean="0">
                <a:latin typeface="Century Gothic" pitchFamily="34" charset="0"/>
              </a:rPr>
              <a:t>, it may be counted as a </a:t>
            </a:r>
            <a:r>
              <a:rPr lang="en-US" sz="2200" b="1" dirty="0" smtClean="0">
                <a:latin typeface="Century Gothic" pitchFamily="34" charset="0"/>
              </a:rPr>
              <a:t>morally neutral </a:t>
            </a:r>
            <a:r>
              <a:rPr lang="en-US" sz="2200" dirty="0" smtClean="0">
                <a:latin typeface="Century Gothic" pitchFamily="34" charset="0"/>
              </a:rPr>
              <a:t>action. However, some </a:t>
            </a:r>
            <a:r>
              <a:rPr lang="en-US" sz="2200" b="1" dirty="0" smtClean="0">
                <a:latin typeface="Century Gothic" pitchFamily="34" charset="0"/>
              </a:rPr>
              <a:t>unintentional acts</a:t>
            </a:r>
            <a:r>
              <a:rPr lang="en-US" sz="2200" dirty="0" smtClean="0">
                <a:latin typeface="Century Gothic" pitchFamily="34" charset="0"/>
              </a:rPr>
              <a:t>, such as those done through </a:t>
            </a:r>
            <a:r>
              <a:rPr lang="en-US" sz="2200" b="1" dirty="0" smtClean="0">
                <a:latin typeface="Century Gothic" pitchFamily="34" charset="0"/>
              </a:rPr>
              <a:t>negligence, can be moral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A moral act affects others (moral patients):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Century Gothic" pitchFamily="34" charset="0"/>
              </a:rPr>
              <a:t>3.6. Why Should Human Beings Be Moral</a:t>
            </a:r>
            <a:r>
              <a:rPr lang="en-US" sz="2200" b="1" dirty="0" smtClean="0">
                <a:latin typeface="Century Gothic" pitchFamily="34" charset="0"/>
              </a:rPr>
              <a:t>?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200" b="1" dirty="0" smtClean="0">
                <a:latin typeface="Century Gothic" pitchFamily="34" charset="0"/>
              </a:rPr>
              <a:t>Argument from Enlightened Self-Interest 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better to be good rather than bad and to create a world and society that is good rather than one that is bad</a:t>
            </a:r>
            <a:r>
              <a:rPr lang="en-US" sz="2200" b="1" dirty="0" smtClean="0">
                <a:latin typeface="Century Gothic" pitchFamily="34" charset="0"/>
              </a:rPr>
              <a:t>.</a:t>
            </a:r>
          </a:p>
          <a:p>
            <a:pPr marL="0" indent="0">
              <a:buNone/>
            </a:pPr>
            <a:r>
              <a:rPr lang="en-US" sz="2200" b="1" dirty="0" smtClean="0">
                <a:latin typeface="Century Gothic" pitchFamily="34" charset="0"/>
              </a:rPr>
              <a:t>B. Argument from Tradition and Law </a:t>
            </a:r>
          </a:p>
          <a:p>
            <a:pPr marL="0" indent="0">
              <a:buNone/>
            </a:pPr>
            <a:r>
              <a:rPr lang="en-US" sz="2200" b="1" dirty="0" smtClean="0">
                <a:latin typeface="Century Gothic" pitchFamily="34" charset="0"/>
              </a:rPr>
              <a:t>C. Common Human Needs 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all human beings have many needs, desires, goals, and objectives in common</a:t>
            </a:r>
            <a:r>
              <a:rPr lang="en-US" sz="2200" b="1" dirty="0" smtClean="0">
                <a:latin typeface="Century Gothic" pitchFamily="34" charset="0"/>
              </a:rPr>
              <a:t>. </a:t>
            </a:r>
            <a:endParaRPr lang="en-US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7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Century Gothic" pitchFamily="34" charset="0"/>
              </a:rPr>
              <a:t>3.3. How Can We Make Ethical Decisions And Actions?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What things are good or bad?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There are things which we consider good or desirable for their result-for what they lead to. They are called </a:t>
            </a:r>
            <a:r>
              <a:rPr lang="en-US" sz="2200" b="1" dirty="0" smtClean="0">
                <a:latin typeface="Century Gothic" pitchFamily="34" charset="0"/>
              </a:rPr>
              <a:t>instrumental good. 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There are also things which we consider good not because of what they lead to but because of what they are in themselves: these are called </a:t>
            </a:r>
            <a:r>
              <a:rPr lang="en-US" sz="2200" b="1" dirty="0" smtClean="0">
                <a:latin typeface="Century Gothic" pitchFamily="34" charset="0"/>
              </a:rPr>
              <a:t>intrinsic good.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there are things which are instrumentally bad and intrinsically bad. E.g. </a:t>
            </a:r>
            <a:r>
              <a:rPr lang="en-US" sz="2200" b="1" dirty="0" smtClean="0">
                <a:latin typeface="Century Gothic" pitchFamily="34" charset="0"/>
              </a:rPr>
              <a:t>Female Genital Mutilation, early marriage, kidnapping, abduction, Ignorance, poverty, corruption, murder.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tasks of ethical reasoning </a:t>
            </a:r>
            <a:r>
              <a:rPr lang="en-US" sz="2200" dirty="0" smtClean="0">
                <a:latin typeface="Century Gothic" pitchFamily="34" charset="0"/>
              </a:rPr>
              <a:t>is</a:t>
            </a:r>
            <a:endParaRPr lang="en-US" sz="2200" b="1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to </a:t>
            </a:r>
            <a:r>
              <a:rPr lang="en-US" sz="2200" b="1" dirty="0" smtClean="0">
                <a:latin typeface="Century Gothic" pitchFamily="34" charset="0"/>
              </a:rPr>
              <a:t>analyze</a:t>
            </a:r>
            <a:r>
              <a:rPr lang="en-US" sz="2200" dirty="0" smtClean="0">
                <a:latin typeface="Century Gothic" pitchFamily="34" charset="0"/>
              </a:rPr>
              <a:t> and </a:t>
            </a:r>
            <a:r>
              <a:rPr lang="en-US" sz="2200" b="1" dirty="0" smtClean="0">
                <a:latin typeface="Century Gothic" pitchFamily="34" charset="0"/>
              </a:rPr>
              <a:t>critically</a:t>
            </a:r>
            <a:r>
              <a:rPr lang="en-US" sz="2200" dirty="0" smtClean="0">
                <a:latin typeface="Century Gothic" pitchFamily="34" charset="0"/>
              </a:rPr>
              <a:t> consider the </a:t>
            </a:r>
            <a:r>
              <a:rPr lang="en-US" sz="2200" b="1" dirty="0" smtClean="0">
                <a:latin typeface="Century Gothic" pitchFamily="34" charset="0"/>
              </a:rPr>
              <a:t>values we hold </a:t>
            </a:r>
            <a:r>
              <a:rPr lang="en-US" sz="2200" dirty="0" smtClean="0">
                <a:latin typeface="Century Gothic" pitchFamily="34" charset="0"/>
              </a:rPr>
              <a:t>and </a:t>
            </a:r>
            <a:r>
              <a:rPr lang="en-US" sz="2200" b="1" dirty="0" smtClean="0">
                <a:latin typeface="Century Gothic" pitchFamily="34" charset="0"/>
              </a:rPr>
              <a:t>the claims </a:t>
            </a:r>
            <a:r>
              <a:rPr lang="en-US" sz="2200" dirty="0" smtClean="0">
                <a:latin typeface="Century Gothic" pitchFamily="34" charset="0"/>
              </a:rPr>
              <a:t>we make in relation to the </a:t>
            </a:r>
            <a:r>
              <a:rPr lang="en-US" sz="2200" b="1" dirty="0" smtClean="0">
                <a:latin typeface="Century Gothic" pitchFamily="34" charset="0"/>
              </a:rPr>
              <a:t>perceived obligations </a:t>
            </a:r>
            <a:r>
              <a:rPr lang="en-US" sz="2200" dirty="0" smtClean="0">
                <a:latin typeface="Century Gothic" pitchFamily="34" charset="0"/>
              </a:rPr>
              <a:t>that we might have towards one another.  </a:t>
            </a:r>
            <a:r>
              <a:rPr lang="en-US" sz="2200" b="1" dirty="0" smtClean="0">
                <a:latin typeface="Century Gothic" pitchFamily="34" charset="0"/>
              </a:rPr>
              <a:t> </a:t>
            </a:r>
            <a:endParaRPr lang="en-US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91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Continued …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Century Gothic" pitchFamily="34" charset="0"/>
              </a:rPr>
              <a:t>2</a:t>
            </a:r>
            <a:r>
              <a:rPr lang="en-US" sz="2200" dirty="0" smtClean="0">
                <a:latin typeface="Century Gothic" pitchFamily="34" charset="0"/>
              </a:rPr>
              <a:t>. is to </a:t>
            </a:r>
            <a:r>
              <a:rPr lang="en-US" sz="2200" b="1" dirty="0" smtClean="0">
                <a:latin typeface="Century Gothic" pitchFamily="34" charset="0"/>
              </a:rPr>
              <a:t>evaluate the adequacy of reasons </a:t>
            </a:r>
            <a:r>
              <a:rPr lang="en-US" sz="2200" dirty="0" smtClean="0">
                <a:latin typeface="Century Gothic" pitchFamily="34" charset="0"/>
              </a:rPr>
              <a:t>that we give for our actions. (</a:t>
            </a:r>
            <a:r>
              <a:rPr lang="en-US" sz="2200" b="1" dirty="0" smtClean="0">
                <a:latin typeface="Century Gothic" pitchFamily="34" charset="0"/>
              </a:rPr>
              <a:t>sound evidence </a:t>
            </a:r>
            <a:r>
              <a:rPr lang="en-US" sz="2200" dirty="0" smtClean="0">
                <a:latin typeface="Century Gothic" pitchFamily="34" charset="0"/>
              </a:rPr>
              <a:t>and/or </a:t>
            </a:r>
            <a:r>
              <a:rPr lang="en-US" sz="2200" b="1" dirty="0" smtClean="0">
                <a:latin typeface="Century Gothic" pitchFamily="34" charset="0"/>
              </a:rPr>
              <a:t>logical argument</a:t>
            </a:r>
            <a:r>
              <a:rPr lang="en-US" sz="2200" dirty="0" smtClean="0">
                <a:latin typeface="Century Gothic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Ethical values </a:t>
            </a:r>
            <a:r>
              <a:rPr lang="en-US" sz="2200" dirty="0" smtClean="0">
                <a:latin typeface="Century Gothic" pitchFamily="34" charset="0"/>
              </a:rPr>
              <a:t>are usually </a:t>
            </a:r>
            <a:r>
              <a:rPr lang="en-US" sz="2200" b="1" dirty="0" smtClean="0">
                <a:latin typeface="Century Gothic" pitchFamily="34" charset="0"/>
              </a:rPr>
              <a:t>not as easy </a:t>
            </a:r>
            <a:r>
              <a:rPr lang="en-US" sz="2200" dirty="0" smtClean="0">
                <a:latin typeface="Century Gothic" pitchFamily="34" charset="0"/>
              </a:rPr>
              <a:t>to understand as other kinds of values.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>
                <a:latin typeface="Century Gothic" pitchFamily="34" charset="0"/>
              </a:rPr>
              <a:t>E</a:t>
            </a:r>
            <a:r>
              <a:rPr lang="en-US" sz="2200" b="1" dirty="0" smtClean="0">
                <a:latin typeface="Century Gothic" pitchFamily="34" charset="0"/>
              </a:rPr>
              <a:t>thical problems </a:t>
            </a:r>
            <a:r>
              <a:rPr lang="en-US" sz="2200" dirty="0" smtClean="0">
                <a:latin typeface="Century Gothic" pitchFamily="34" charset="0"/>
              </a:rPr>
              <a:t>are </a:t>
            </a:r>
            <a:r>
              <a:rPr lang="en-US" sz="2200" b="1" dirty="0" smtClean="0">
                <a:latin typeface="Century Gothic" pitchFamily="34" charset="0"/>
              </a:rPr>
              <a:t>often not as clear</a:t>
            </a:r>
            <a:r>
              <a:rPr lang="en-US" sz="2200" dirty="0" smtClean="0">
                <a:latin typeface="Century Gothic" pitchFamily="34" charset="0"/>
              </a:rPr>
              <a:t> as other kinds of problems and </a:t>
            </a:r>
            <a:r>
              <a:rPr lang="en-US" sz="2200" b="1" dirty="0" smtClean="0">
                <a:latin typeface="Century Gothic" pitchFamily="34" charset="0"/>
              </a:rPr>
              <a:t>resolving ethical problems as definitively </a:t>
            </a:r>
            <a:r>
              <a:rPr lang="en-US" sz="2200" dirty="0" smtClean="0">
                <a:latin typeface="Century Gothic" pitchFamily="34" charset="0"/>
              </a:rPr>
              <a:t>is </a:t>
            </a:r>
            <a:r>
              <a:rPr lang="en-US" sz="2200" b="1" dirty="0" smtClean="0">
                <a:latin typeface="Century Gothic" pitchFamily="34" charset="0"/>
              </a:rPr>
              <a:t>not always possible.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The </a:t>
            </a:r>
            <a:r>
              <a:rPr lang="en-US" sz="2200" b="1" dirty="0" smtClean="0">
                <a:latin typeface="Century Gothic" pitchFamily="34" charset="0"/>
              </a:rPr>
              <a:t>aim of ethics </a:t>
            </a:r>
            <a:r>
              <a:rPr lang="en-US" sz="2200" dirty="0" smtClean="0">
                <a:latin typeface="Century Gothic" pitchFamily="34" charset="0"/>
              </a:rPr>
              <a:t>is to </a:t>
            </a:r>
            <a:r>
              <a:rPr lang="en-US" sz="2200" b="1" dirty="0" smtClean="0">
                <a:latin typeface="Century Gothic" pitchFamily="34" charset="0"/>
              </a:rPr>
              <a:t>offer tools </a:t>
            </a:r>
            <a:r>
              <a:rPr lang="en-US" sz="2200" dirty="0" smtClean="0">
                <a:latin typeface="Century Gothic" pitchFamily="34" charset="0"/>
              </a:rPr>
              <a:t>for </a:t>
            </a:r>
            <a:r>
              <a:rPr lang="en-US" sz="2200" b="1" dirty="0" smtClean="0">
                <a:latin typeface="Century Gothic" pitchFamily="34" charset="0"/>
              </a:rPr>
              <a:t>thinking about difficult problems. </a:t>
            </a:r>
          </a:p>
          <a:p>
            <a:pPr marL="0" indent="0">
              <a:buNone/>
            </a:pPr>
            <a:r>
              <a:rPr lang="en-US" sz="2200" b="1" dirty="0" smtClean="0">
                <a:latin typeface="Century Gothic" pitchFamily="34" charset="0"/>
              </a:rPr>
              <a:t> </a:t>
            </a:r>
            <a:endParaRPr lang="en-US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5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Century Gothic" pitchFamily="34" charset="0"/>
              </a:rPr>
              <a:t>3.3.1.	Ethical Principles and Values of Moral Judgments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86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‘rules of thumb’ </a:t>
            </a:r>
            <a:r>
              <a:rPr lang="en-US" sz="2200" dirty="0" smtClean="0">
                <a:latin typeface="Century Gothic" pitchFamily="34" charset="0"/>
              </a:rPr>
              <a:t>needs to be examined in Ethics. we need </a:t>
            </a:r>
            <a:r>
              <a:rPr lang="en-US" sz="2200" b="1" dirty="0" smtClean="0">
                <a:latin typeface="Century Gothic" pitchFamily="34" charset="0"/>
              </a:rPr>
              <a:t>theoretical frameworks </a:t>
            </a:r>
            <a:r>
              <a:rPr lang="en-US" sz="2200" dirty="0" smtClean="0">
                <a:latin typeface="Century Gothic" pitchFamily="34" charset="0"/>
              </a:rPr>
              <a:t>that can help us to </a:t>
            </a:r>
            <a:r>
              <a:rPr lang="en-US" sz="2200" b="1" dirty="0" smtClean="0">
                <a:latin typeface="Century Gothic" pitchFamily="34" charset="0"/>
              </a:rPr>
              <a:t>analyze complex problems </a:t>
            </a:r>
            <a:r>
              <a:rPr lang="en-US" sz="2200" dirty="0" smtClean="0">
                <a:latin typeface="Century Gothic" pitchFamily="34" charset="0"/>
              </a:rPr>
              <a:t>and to </a:t>
            </a:r>
            <a:r>
              <a:rPr lang="en-US" sz="2200" b="1" dirty="0" smtClean="0">
                <a:latin typeface="Century Gothic" pitchFamily="34" charset="0"/>
              </a:rPr>
              <a:t>find rational, coherent solutions </a:t>
            </a:r>
            <a:r>
              <a:rPr lang="en-US" sz="2200" dirty="0" smtClean="0">
                <a:latin typeface="Century Gothic" pitchFamily="34" charset="0"/>
              </a:rPr>
              <a:t>to those problems.</a:t>
            </a:r>
          </a:p>
          <a:p>
            <a:pPr marL="0" indent="0">
              <a:buNone/>
            </a:pPr>
            <a:r>
              <a:rPr lang="en-US" sz="2200" dirty="0" smtClean="0">
                <a:latin typeface="Century Gothic" pitchFamily="34" charset="0"/>
              </a:rPr>
              <a:t> </a:t>
            </a:r>
            <a:r>
              <a:rPr lang="en-US" sz="2800" b="1" dirty="0" smtClean="0">
                <a:latin typeface="Century Gothic" pitchFamily="34" charset="0"/>
              </a:rPr>
              <a:t>3.3.2. Moral intuitions and Critical Reasoning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The </a:t>
            </a:r>
            <a:r>
              <a:rPr lang="en-US" sz="2200" b="1" dirty="0" smtClean="0">
                <a:latin typeface="Century Gothic" pitchFamily="34" charset="0"/>
              </a:rPr>
              <a:t>study of ethics </a:t>
            </a:r>
            <a:r>
              <a:rPr lang="en-US" sz="2200" dirty="0" smtClean="0">
                <a:latin typeface="Century Gothic" pitchFamily="34" charset="0"/>
              </a:rPr>
              <a:t>involves </a:t>
            </a:r>
            <a:r>
              <a:rPr lang="en-US" sz="2200" b="1" dirty="0" smtClean="0">
                <a:latin typeface="Century Gothic" pitchFamily="34" charset="0"/>
              </a:rPr>
              <a:t>reasoning</a:t>
            </a:r>
            <a:r>
              <a:rPr lang="en-US" sz="2200" dirty="0" smtClean="0">
                <a:latin typeface="Century Gothic" pitchFamily="34" charset="0"/>
              </a:rPr>
              <a:t> about our feeling.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Example </a:t>
            </a:r>
            <a:r>
              <a:rPr lang="en-US" sz="2200" b="1" dirty="0" smtClean="0">
                <a:latin typeface="Century Gothic" pitchFamily="34" charset="0"/>
              </a:rPr>
              <a:t>Empathy</a:t>
            </a:r>
            <a:r>
              <a:rPr lang="en-US" sz="2200" dirty="0" smtClean="0">
                <a:latin typeface="Century Gothic" pitchFamily="34" charset="0"/>
              </a:rPr>
              <a:t> (</a:t>
            </a:r>
            <a:r>
              <a:rPr lang="en-US" sz="2200" dirty="0">
                <a:latin typeface="Century Gothic" pitchFamily="34" charset="0"/>
              </a:rPr>
              <a:t>moral </a:t>
            </a:r>
            <a:r>
              <a:rPr lang="en-US" sz="2200" dirty="0" smtClean="0">
                <a:latin typeface="Century Gothic" pitchFamily="34" charset="0"/>
              </a:rPr>
              <a:t>sentiments</a:t>
            </a:r>
            <a:r>
              <a:rPr lang="en-US" sz="2400" dirty="0" smtClean="0"/>
              <a:t>) →</a:t>
            </a:r>
            <a:r>
              <a:rPr lang="en-US" sz="2400" b="1" dirty="0" smtClean="0"/>
              <a:t>Ethical reasoning </a:t>
            </a:r>
            <a:r>
              <a:rPr lang="en-US" sz="2000" dirty="0" smtClean="0"/>
              <a:t>→ </a:t>
            </a:r>
            <a:r>
              <a:rPr lang="en-US" sz="2200" b="1" dirty="0" smtClean="0">
                <a:latin typeface="Century Gothic" pitchFamily="34" charset="0"/>
              </a:rPr>
              <a:t>Moral Principle</a:t>
            </a:r>
            <a:r>
              <a:rPr lang="en-US" sz="2000" b="1" dirty="0" smtClean="0"/>
              <a:t> </a:t>
            </a:r>
            <a:r>
              <a:rPr lang="en-US" sz="2000" dirty="0" smtClean="0"/>
              <a:t>→</a:t>
            </a:r>
            <a:r>
              <a:rPr lang="en-US" sz="2200" b="1" dirty="0" smtClean="0">
                <a:latin typeface="Century Gothic" pitchFamily="34" charset="0"/>
              </a:rPr>
              <a:t>conscience</a:t>
            </a:r>
            <a:r>
              <a:rPr lang="en-US" sz="2200" dirty="0" smtClean="0">
                <a:latin typeface="Century Gothic" pitchFamily="34" charset="0"/>
              </a:rPr>
              <a:t> </a:t>
            </a:r>
            <a:r>
              <a:rPr lang="en-US" sz="2000" dirty="0" smtClean="0"/>
              <a:t>→ </a:t>
            </a:r>
            <a:r>
              <a:rPr lang="en-US" sz="2200" b="1" dirty="0" smtClean="0">
                <a:latin typeface="Century Gothic" pitchFamily="34" charset="0"/>
              </a:rPr>
              <a:t>supported by reason.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All </a:t>
            </a:r>
            <a:r>
              <a:rPr lang="en-US" sz="2200" b="1" dirty="0" smtClean="0">
                <a:latin typeface="Century Gothic" pitchFamily="34" charset="0"/>
              </a:rPr>
              <a:t>societies</a:t>
            </a:r>
            <a:r>
              <a:rPr lang="en-US" sz="2200" dirty="0" smtClean="0">
                <a:latin typeface="Century Gothic" pitchFamily="34" charset="0"/>
              </a:rPr>
              <a:t> are </a:t>
            </a:r>
            <a:r>
              <a:rPr lang="en-US" sz="2200" dirty="0" err="1" smtClean="0">
                <a:latin typeface="Century Gothic" pitchFamily="34" charset="0"/>
              </a:rPr>
              <a:t>characterised</a:t>
            </a:r>
            <a:r>
              <a:rPr lang="en-US" sz="2200" dirty="0" smtClean="0">
                <a:latin typeface="Century Gothic" pitchFamily="34" charset="0"/>
              </a:rPr>
              <a:t> by their own </a:t>
            </a:r>
            <a:r>
              <a:rPr lang="en-US" sz="2200" b="1" dirty="0" smtClean="0">
                <a:latin typeface="Century Gothic" pitchFamily="34" charset="0"/>
              </a:rPr>
              <a:t>ethical ideas.</a:t>
            </a:r>
          </a:p>
          <a:p>
            <a:pPr marL="0" indent="0" algn="ctr">
              <a:buNone/>
            </a:pPr>
            <a:r>
              <a:rPr lang="en-US" sz="2800" b="1" dirty="0" smtClean="0">
                <a:latin typeface="Century Gothic" pitchFamily="34" charset="0"/>
              </a:rPr>
              <a:t>3.3.2.1. Rationalization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Ethics</a:t>
            </a:r>
            <a:r>
              <a:rPr lang="en-US" sz="2200" dirty="0" smtClean="0">
                <a:latin typeface="Century Gothic" pitchFamily="34" charset="0"/>
              </a:rPr>
              <a:t>  involves attempting to </a:t>
            </a:r>
            <a:r>
              <a:rPr lang="en-US" sz="2200" b="1" dirty="0" smtClean="0">
                <a:latin typeface="Century Gothic" pitchFamily="34" charset="0"/>
              </a:rPr>
              <a:t>find valid reasons </a:t>
            </a:r>
            <a:r>
              <a:rPr lang="en-US" sz="2200" dirty="0" smtClean="0">
                <a:latin typeface="Century Gothic" pitchFamily="34" charset="0"/>
              </a:rPr>
              <a:t>for the </a:t>
            </a:r>
            <a:r>
              <a:rPr lang="en-US" sz="2200" b="1" dirty="0" smtClean="0">
                <a:latin typeface="Century Gothic" pitchFamily="34" charset="0"/>
              </a:rPr>
              <a:t>moral arguments </a:t>
            </a:r>
            <a:r>
              <a:rPr lang="en-US" sz="2200" dirty="0" smtClean="0">
                <a:latin typeface="Century Gothic" pitchFamily="34" charset="0"/>
              </a:rPr>
              <a:t>that we make.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Most people have general ideas (‘</a:t>
            </a:r>
            <a:r>
              <a:rPr lang="en-US" sz="2200" b="1" dirty="0" smtClean="0">
                <a:latin typeface="Century Gothic" pitchFamily="34" charset="0"/>
              </a:rPr>
              <a:t>intuitions</a:t>
            </a:r>
            <a:r>
              <a:rPr lang="en-US" sz="2200" dirty="0" smtClean="0">
                <a:latin typeface="Century Gothic" pitchFamily="34" charset="0"/>
              </a:rPr>
              <a:t>’ ) or ‘</a:t>
            </a:r>
            <a:r>
              <a:rPr lang="en-US" sz="2200" b="1" dirty="0" smtClean="0">
                <a:latin typeface="Century Gothic" pitchFamily="34" charset="0"/>
              </a:rPr>
              <a:t>presumptions</a:t>
            </a:r>
            <a:r>
              <a:rPr lang="en-US" sz="2200" dirty="0" smtClean="0">
                <a:latin typeface="Century Gothic" pitchFamily="34" charset="0"/>
              </a:rPr>
              <a:t>’ – about what they think is ‘right’ or ‘wrong’</a:t>
            </a:r>
          </a:p>
          <a:p>
            <a:pPr>
              <a:buFont typeface="Wingdings" pitchFamily="2" charset="2"/>
              <a:buChar char="v"/>
            </a:pP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3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Continued …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One </a:t>
            </a:r>
            <a:r>
              <a:rPr lang="en-US" sz="2200" b="1" dirty="0" smtClean="0">
                <a:latin typeface="Century Gothic" pitchFamily="34" charset="0"/>
              </a:rPr>
              <a:t>common fault </a:t>
            </a:r>
            <a:r>
              <a:rPr lang="en-US" sz="2200" dirty="0" smtClean="0">
                <a:latin typeface="Century Gothic" pitchFamily="34" charset="0"/>
              </a:rPr>
              <a:t>with many </a:t>
            </a:r>
            <a:r>
              <a:rPr lang="en-US" sz="2200" b="1" dirty="0" smtClean="0">
                <a:latin typeface="Century Gothic" pitchFamily="34" charset="0"/>
              </a:rPr>
              <a:t>moral arguments </a:t>
            </a:r>
            <a:r>
              <a:rPr lang="en-US" sz="2200" dirty="0" smtClean="0">
                <a:latin typeface="Century Gothic" pitchFamily="34" charset="0"/>
              </a:rPr>
              <a:t>is A </a:t>
            </a:r>
            <a:r>
              <a:rPr lang="en-US" sz="2200" b="1" dirty="0" smtClean="0">
                <a:latin typeface="Century Gothic" pitchFamily="34" charset="0"/>
              </a:rPr>
              <a:t>rationalization</a:t>
            </a:r>
            <a:r>
              <a:rPr lang="en-US" sz="2200" dirty="0" smtClean="0">
                <a:latin typeface="Century Gothic" pitchFamily="34" charset="0"/>
              </a:rPr>
              <a:t> occurs when we use </a:t>
            </a:r>
            <a:r>
              <a:rPr lang="en-US" sz="2200" b="1" dirty="0" smtClean="0">
                <a:latin typeface="Century Gothic" pitchFamily="34" charset="0"/>
              </a:rPr>
              <a:t>what at first glance </a:t>
            </a:r>
            <a:r>
              <a:rPr lang="en-US" sz="2200" dirty="0" smtClean="0">
                <a:latin typeface="Century Gothic" pitchFamily="34" charset="0"/>
              </a:rPr>
              <a:t>seem to be </a:t>
            </a:r>
            <a:r>
              <a:rPr lang="en-US" sz="2200" b="1" dirty="0" smtClean="0">
                <a:latin typeface="Century Gothic" pitchFamily="34" charset="0"/>
              </a:rPr>
              <a:t>rational or credible motives </a:t>
            </a:r>
            <a:r>
              <a:rPr lang="en-US" sz="2200" dirty="0" smtClean="0">
                <a:latin typeface="Century Gothic" pitchFamily="34" charset="0"/>
              </a:rPr>
              <a:t>to </a:t>
            </a:r>
            <a:r>
              <a:rPr lang="en-US" sz="2200" b="1" dirty="0" smtClean="0">
                <a:latin typeface="Century Gothic" pitchFamily="34" charset="0"/>
              </a:rPr>
              <a:t>cover up our true motive.</a:t>
            </a:r>
          </a:p>
          <a:p>
            <a:pPr marL="0" indent="0" algn="ctr">
              <a:buNone/>
            </a:pPr>
            <a:r>
              <a:rPr lang="en-US" sz="2800" b="1" dirty="0" smtClean="0">
                <a:latin typeface="Century Gothic" pitchFamily="34" charset="0"/>
              </a:rPr>
              <a:t>3.3.2.2. Types of reasoning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Three</a:t>
            </a:r>
            <a:r>
              <a:rPr lang="en-US" sz="2200" dirty="0" smtClean="0">
                <a:latin typeface="Century Gothic" pitchFamily="34" charset="0"/>
              </a:rPr>
              <a:t> forms of </a:t>
            </a:r>
            <a:r>
              <a:rPr lang="en-US" sz="2200" b="1" dirty="0" smtClean="0">
                <a:latin typeface="Century Gothic" pitchFamily="34" charset="0"/>
              </a:rPr>
              <a:t>critical reasoning </a:t>
            </a:r>
            <a:r>
              <a:rPr lang="en-US" sz="2200" dirty="0" smtClean="0">
                <a:latin typeface="Century Gothic" pitchFamily="34" charset="0"/>
              </a:rPr>
              <a:t>that individuals can use to </a:t>
            </a:r>
            <a:r>
              <a:rPr lang="en-US" sz="2200" b="1" dirty="0" smtClean="0">
                <a:latin typeface="Century Gothic" pitchFamily="34" charset="0"/>
              </a:rPr>
              <a:t>justify their arguments </a:t>
            </a:r>
            <a:r>
              <a:rPr lang="en-US" sz="2200" dirty="0" smtClean="0">
                <a:latin typeface="Century Gothic" pitchFamily="34" charset="0"/>
              </a:rPr>
              <a:t>are:-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‘Reasoning by analogy’ </a:t>
            </a:r>
            <a:r>
              <a:rPr lang="en-US" sz="2200" dirty="0" smtClean="0">
                <a:latin typeface="Century Gothic" pitchFamily="34" charset="0"/>
              </a:rPr>
              <a:t>explains one thing by </a:t>
            </a:r>
            <a:r>
              <a:rPr lang="en-US" sz="2200" b="1" dirty="0" smtClean="0">
                <a:latin typeface="Century Gothic" pitchFamily="34" charset="0"/>
              </a:rPr>
              <a:t>comparing it to something else that is similar</a:t>
            </a:r>
            <a:r>
              <a:rPr lang="en-US" sz="2200" dirty="0" smtClean="0">
                <a:latin typeface="Century Gothic" pitchFamily="34" charset="0"/>
              </a:rPr>
              <a:t>, </a:t>
            </a:r>
            <a:r>
              <a:rPr lang="en-US" sz="2200" b="1" dirty="0" smtClean="0">
                <a:latin typeface="Century Gothic" pitchFamily="34" charset="0"/>
              </a:rPr>
              <a:t>although also different.</a:t>
            </a:r>
            <a:r>
              <a:rPr lang="en-US" sz="2200" dirty="0" smtClean="0">
                <a:latin typeface="Century Gothic" pitchFamily="34" charset="0"/>
              </a:rPr>
              <a:t> E.g. animals are like and unlike humans, as humans are also animals. </a:t>
            </a:r>
            <a:endParaRPr lang="en-US" sz="2200" b="1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Deductive reasoning </a:t>
            </a:r>
            <a:r>
              <a:rPr lang="en-US" sz="2200" dirty="0" smtClean="0">
                <a:latin typeface="Century Gothic" pitchFamily="34" charset="0"/>
              </a:rPr>
              <a:t>applies</a:t>
            </a:r>
            <a:r>
              <a:rPr lang="en-US" sz="2200" b="1" dirty="0" smtClean="0">
                <a:latin typeface="Century Gothic" pitchFamily="34" charset="0"/>
              </a:rPr>
              <a:t> </a:t>
            </a:r>
            <a:r>
              <a:rPr lang="en-US" sz="2200" dirty="0" smtClean="0">
                <a:latin typeface="Century Gothic" pitchFamily="34" charset="0"/>
              </a:rPr>
              <a:t>a principle </a:t>
            </a:r>
            <a:r>
              <a:rPr lang="en-US" sz="2200" b="1" dirty="0" smtClean="0">
                <a:latin typeface="Century Gothic" pitchFamily="34" charset="0"/>
              </a:rPr>
              <a:t>to a situation. </a:t>
            </a:r>
            <a:r>
              <a:rPr lang="en-US" sz="2200" dirty="0" smtClean="0">
                <a:latin typeface="Century Gothic" pitchFamily="34" charset="0"/>
              </a:rPr>
              <a:t>E.g. if every person has human rights, and you are a person, then you have human rights like every person.’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‘</a:t>
            </a:r>
            <a:r>
              <a:rPr lang="en-US" sz="2200" b="1" dirty="0" smtClean="0">
                <a:latin typeface="Century Gothic" pitchFamily="34" charset="0"/>
              </a:rPr>
              <a:t>Inductive reasoning </a:t>
            </a:r>
            <a:r>
              <a:rPr lang="en-US" sz="2200" dirty="0" smtClean="0">
                <a:latin typeface="Century Gothic" pitchFamily="34" charset="0"/>
              </a:rPr>
              <a:t>involves </a:t>
            </a:r>
            <a:r>
              <a:rPr lang="en-US" sz="2200" b="1" dirty="0" smtClean="0">
                <a:latin typeface="Century Gothic" pitchFamily="34" charset="0"/>
              </a:rPr>
              <a:t>providing evidence </a:t>
            </a:r>
            <a:r>
              <a:rPr lang="en-US" sz="2200" dirty="0" smtClean="0">
                <a:latin typeface="Century Gothic" pitchFamily="34" charset="0"/>
              </a:rPr>
              <a:t>to support a </a:t>
            </a:r>
            <a:r>
              <a:rPr lang="en-US" sz="2200" b="1" dirty="0" smtClean="0">
                <a:latin typeface="Century Gothic" pitchFamily="34" charset="0"/>
              </a:rPr>
              <a:t>hypothesis. </a:t>
            </a:r>
            <a:r>
              <a:rPr lang="en-US" sz="2200" dirty="0" smtClean="0">
                <a:latin typeface="Century Gothic" pitchFamily="34" charset="0"/>
              </a:rPr>
              <a:t>E.g. there is mounting </a:t>
            </a:r>
            <a:r>
              <a:rPr lang="en-US" sz="2200" b="1" dirty="0" smtClean="0">
                <a:latin typeface="Century Gothic" pitchFamily="34" charset="0"/>
              </a:rPr>
              <a:t>evidence </a:t>
            </a:r>
            <a:r>
              <a:rPr lang="en-US" sz="2200" dirty="0" smtClean="0">
                <a:latin typeface="Century Gothic" pitchFamily="34" charset="0"/>
              </a:rPr>
              <a:t>that the </a:t>
            </a:r>
            <a:r>
              <a:rPr lang="en-US" sz="2200" b="1" dirty="0" smtClean="0">
                <a:latin typeface="Century Gothic" pitchFamily="34" charset="0"/>
              </a:rPr>
              <a:t>burning of fossil fuels</a:t>
            </a:r>
            <a:r>
              <a:rPr lang="en-US" sz="2200" dirty="0" smtClean="0">
                <a:latin typeface="Century Gothic" pitchFamily="34" charset="0"/>
              </a:rPr>
              <a:t> is having a detrimental effect on </a:t>
            </a:r>
            <a:r>
              <a:rPr lang="en-US" sz="2200" b="1" dirty="0" smtClean="0">
                <a:latin typeface="Century Gothic" pitchFamily="34" charset="0"/>
              </a:rPr>
              <a:t>global climate</a:t>
            </a:r>
            <a:r>
              <a:rPr lang="en-US" sz="2200" dirty="0" smtClean="0">
                <a:latin typeface="Century Gothic" pitchFamily="34" charset="0"/>
              </a:rPr>
              <a:t>, we have a moral duty to reduce carbon emissions. </a:t>
            </a:r>
            <a:endParaRPr lang="en-US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66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3.3.2.3. Ethics and Religious Faith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There is another important </a:t>
            </a:r>
            <a:r>
              <a:rPr lang="en-US" sz="2200" b="1" dirty="0" smtClean="0">
                <a:latin typeface="Century Gothic" pitchFamily="34" charset="0"/>
              </a:rPr>
              <a:t>argument that people use </a:t>
            </a:r>
            <a:r>
              <a:rPr lang="en-US" sz="2200" dirty="0" smtClean="0">
                <a:latin typeface="Century Gothic" pitchFamily="34" charset="0"/>
              </a:rPr>
              <a:t>when making ethical arguments: </a:t>
            </a:r>
            <a:r>
              <a:rPr lang="en-US" sz="2200" b="1" dirty="0" smtClean="0">
                <a:latin typeface="Century Gothic" pitchFamily="34" charset="0"/>
              </a:rPr>
              <a:t>religious faith.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Religion doesn’t rely on reason. But </a:t>
            </a:r>
            <a:r>
              <a:rPr lang="en-US" sz="2200" b="1" dirty="0" smtClean="0">
                <a:latin typeface="Century Gothic" pitchFamily="34" charset="0"/>
              </a:rPr>
              <a:t>faith-based arguments </a:t>
            </a:r>
            <a:r>
              <a:rPr lang="en-US" sz="2200" dirty="0" smtClean="0">
                <a:latin typeface="Century Gothic" pitchFamily="34" charset="0"/>
              </a:rPr>
              <a:t>are </a:t>
            </a:r>
            <a:r>
              <a:rPr lang="en-US" sz="2200" b="1" dirty="0" smtClean="0">
                <a:latin typeface="Century Gothic" pitchFamily="34" charset="0"/>
              </a:rPr>
              <a:t>relevant</a:t>
            </a:r>
            <a:r>
              <a:rPr lang="en-US" sz="2200" dirty="0" smtClean="0">
                <a:latin typeface="Century Gothic" pitchFamily="34" charset="0"/>
              </a:rPr>
              <a:t> to moral philosophy:-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people do not always agree on what is right or wrong.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we should not </a:t>
            </a:r>
            <a:r>
              <a:rPr lang="en-US" sz="2200" b="1" dirty="0" smtClean="0">
                <a:latin typeface="Century Gothic" pitchFamily="34" charset="0"/>
              </a:rPr>
              <a:t>underestimate</a:t>
            </a:r>
            <a:r>
              <a:rPr lang="en-US" sz="2200" dirty="0" smtClean="0">
                <a:latin typeface="Century Gothic" pitchFamily="34" charset="0"/>
              </a:rPr>
              <a:t> the ability of ‘the moral teachings of a religious tradition.</a:t>
            </a:r>
          </a:p>
          <a:p>
            <a:pPr marL="0" indent="0" algn="ctr">
              <a:buNone/>
            </a:pPr>
            <a:r>
              <a:rPr lang="en-US" sz="2800" b="1" dirty="0" smtClean="0">
                <a:latin typeface="Century Gothic" pitchFamily="34" charset="0"/>
              </a:rPr>
              <a:t>3.3.2.4. Testing moral arguments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When people are </a:t>
            </a:r>
            <a:r>
              <a:rPr lang="en-US" sz="2200" b="1" dirty="0" smtClean="0">
                <a:latin typeface="Century Gothic" pitchFamily="34" charset="0"/>
              </a:rPr>
              <a:t>using a principle </a:t>
            </a:r>
            <a:r>
              <a:rPr lang="en-US" sz="2200" dirty="0" smtClean="0">
                <a:latin typeface="Century Gothic" pitchFamily="34" charset="0"/>
              </a:rPr>
              <a:t>to support their </a:t>
            </a:r>
            <a:r>
              <a:rPr lang="en-US" sz="2200" b="1" dirty="0" smtClean="0">
                <a:latin typeface="Century Gothic" pitchFamily="34" charset="0"/>
              </a:rPr>
              <a:t>argument</a:t>
            </a:r>
            <a:r>
              <a:rPr lang="en-US" sz="2200" dirty="0" smtClean="0">
                <a:latin typeface="Century Gothic" pitchFamily="34" charset="0"/>
              </a:rPr>
              <a:t> it is (</a:t>
            </a:r>
            <a:r>
              <a:rPr lang="en-US" sz="2200" b="1" dirty="0" smtClean="0">
                <a:latin typeface="Century Gothic" pitchFamily="34" charset="0"/>
              </a:rPr>
              <a:t>deductive reasoning</a:t>
            </a:r>
            <a:r>
              <a:rPr lang="en-US" sz="2200" dirty="0" smtClean="0">
                <a:latin typeface="Century Gothic" pitchFamily="34" charset="0"/>
              </a:rPr>
              <a:t>), 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When people are </a:t>
            </a:r>
            <a:r>
              <a:rPr lang="en-US" sz="2200" b="1" dirty="0" smtClean="0">
                <a:latin typeface="Century Gothic" pitchFamily="34" charset="0"/>
              </a:rPr>
              <a:t>providing evidence </a:t>
            </a:r>
            <a:r>
              <a:rPr lang="en-US" sz="2200" dirty="0" smtClean="0">
                <a:latin typeface="Century Gothic" pitchFamily="34" charset="0"/>
              </a:rPr>
              <a:t>to support their argument it is called </a:t>
            </a:r>
            <a:r>
              <a:rPr lang="en-US" sz="2200" b="1" dirty="0" smtClean="0">
                <a:latin typeface="Century Gothic" pitchFamily="34" charset="0"/>
              </a:rPr>
              <a:t>inductive reasoning.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We have an </a:t>
            </a:r>
            <a:r>
              <a:rPr lang="en-US" sz="2200" b="1" dirty="0" smtClean="0">
                <a:latin typeface="Century Gothic" pitchFamily="34" charset="0"/>
              </a:rPr>
              <a:t>idea</a:t>
            </a:r>
            <a:r>
              <a:rPr lang="en-US" sz="2200" dirty="0" smtClean="0">
                <a:latin typeface="Century Gothic" pitchFamily="34" charset="0"/>
              </a:rPr>
              <a:t> of what we</a:t>
            </a:r>
            <a:r>
              <a:rPr lang="en-US" sz="2200" b="1" dirty="0" smtClean="0">
                <a:latin typeface="Century Gothic" pitchFamily="34" charset="0"/>
              </a:rPr>
              <a:t> think is right </a:t>
            </a:r>
            <a:r>
              <a:rPr lang="en-US" sz="2200" dirty="0" smtClean="0">
                <a:latin typeface="Century Gothic" pitchFamily="34" charset="0"/>
              </a:rPr>
              <a:t>based on</a:t>
            </a:r>
            <a:r>
              <a:rPr lang="en-US" sz="2200" b="1" dirty="0" smtClean="0">
                <a:latin typeface="Century Gothic" pitchFamily="34" charset="0"/>
              </a:rPr>
              <a:t> our experience (</a:t>
            </a:r>
            <a:r>
              <a:rPr lang="en-US" sz="2200" dirty="0" smtClean="0">
                <a:latin typeface="Century Gothic" pitchFamily="34" charset="0"/>
              </a:rPr>
              <a:t>our</a:t>
            </a:r>
            <a:r>
              <a:rPr lang="en-US" sz="2200" b="1" dirty="0" smtClean="0">
                <a:latin typeface="Century Gothic" pitchFamily="34" charset="0"/>
              </a:rPr>
              <a:t> ethical presumptions), </a:t>
            </a:r>
            <a:r>
              <a:rPr lang="en-US" sz="2200" dirty="0" smtClean="0">
                <a:latin typeface="Century Gothic" pitchFamily="34" charset="0"/>
              </a:rPr>
              <a:t>and we </a:t>
            </a:r>
            <a:r>
              <a:rPr lang="en-US" sz="2200" b="1" dirty="0" smtClean="0">
                <a:latin typeface="Century Gothic" pitchFamily="34" charset="0"/>
              </a:rPr>
              <a:t>explain </a:t>
            </a:r>
            <a:r>
              <a:rPr lang="en-US" sz="2200" dirty="0" smtClean="0">
                <a:latin typeface="Century Gothic" pitchFamily="34" charset="0"/>
              </a:rPr>
              <a:t>those</a:t>
            </a:r>
            <a:r>
              <a:rPr lang="en-US" sz="2200" b="1" dirty="0" smtClean="0">
                <a:latin typeface="Century Gothic" pitchFamily="34" charset="0"/>
              </a:rPr>
              <a:t> ideas </a:t>
            </a:r>
            <a:r>
              <a:rPr lang="en-US" sz="2200" dirty="0" smtClean="0">
                <a:latin typeface="Century Gothic" pitchFamily="34" charset="0"/>
              </a:rPr>
              <a:t>to other people based on </a:t>
            </a:r>
            <a:r>
              <a:rPr lang="en-US" sz="2200" b="1" dirty="0" smtClean="0">
                <a:latin typeface="Century Gothic" pitchFamily="34" charset="0"/>
              </a:rPr>
              <a:t>our feelings (intuitions) and reasons. </a:t>
            </a:r>
            <a:endParaRPr lang="en-US" sz="22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1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Continued…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562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Three ways to test a moral argument: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Factual accuracy</a:t>
            </a:r>
            <a:r>
              <a:rPr lang="en-US" sz="2200" dirty="0" smtClean="0">
                <a:latin typeface="Century Gothic" pitchFamily="34" charset="0"/>
              </a:rPr>
              <a:t>. we cannot say that something is wrong or right simply based on how things are.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Consistency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Good will</a:t>
            </a:r>
            <a:r>
              <a:rPr lang="en-US" sz="2200" dirty="0" smtClean="0">
                <a:latin typeface="Century Gothic" pitchFamily="34" charset="0"/>
              </a:rPr>
              <a:t>. </a:t>
            </a:r>
          </a:p>
          <a:p>
            <a:pPr marL="0" indent="0" algn="ctr">
              <a:buNone/>
            </a:pPr>
            <a:r>
              <a:rPr lang="en-US" sz="2800" b="1" dirty="0" smtClean="0">
                <a:latin typeface="Century Gothic" pitchFamily="34" charset="0"/>
              </a:rPr>
              <a:t>3.3.3.	Thinking Ethically: A framework for Moral Decision Making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The </a:t>
            </a:r>
            <a:r>
              <a:rPr lang="en-US" sz="2200" b="1" dirty="0" smtClean="0">
                <a:latin typeface="Century Gothic" pitchFamily="34" charset="0"/>
              </a:rPr>
              <a:t>first step </a:t>
            </a:r>
            <a:r>
              <a:rPr lang="en-US" sz="2200" dirty="0" smtClean="0">
                <a:latin typeface="Century Gothic" pitchFamily="34" charset="0"/>
              </a:rPr>
              <a:t>in analyzing moral issues is </a:t>
            </a:r>
            <a:r>
              <a:rPr lang="en-US" sz="2200" b="1" dirty="0" smtClean="0">
                <a:latin typeface="Century Gothic" pitchFamily="34" charset="0"/>
              </a:rPr>
              <a:t>Get the facts.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The</a:t>
            </a:r>
            <a:r>
              <a:rPr lang="en-US" sz="2200" b="1" dirty="0" smtClean="0">
                <a:latin typeface="Century Gothic" pitchFamily="34" charset="0"/>
              </a:rPr>
              <a:t> second step </a:t>
            </a:r>
            <a:r>
              <a:rPr lang="en-US" sz="2200" dirty="0" smtClean="0">
                <a:latin typeface="Century Gothic" pitchFamily="34" charset="0"/>
              </a:rPr>
              <a:t>is how to </a:t>
            </a:r>
            <a:r>
              <a:rPr lang="en-US" sz="2200" b="1" dirty="0" smtClean="0">
                <a:latin typeface="Century Gothic" pitchFamily="34" charset="0"/>
              </a:rPr>
              <a:t>appeal to value.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The </a:t>
            </a:r>
            <a:r>
              <a:rPr lang="en-US" sz="2200" b="1" dirty="0" smtClean="0">
                <a:latin typeface="Century Gothic" pitchFamily="34" charset="0"/>
              </a:rPr>
              <a:t>five</a:t>
            </a:r>
            <a:r>
              <a:rPr lang="en-US" sz="2200" dirty="0" smtClean="0">
                <a:latin typeface="Century Gothic" pitchFamily="34" charset="0"/>
              </a:rPr>
              <a:t> different </a:t>
            </a:r>
            <a:r>
              <a:rPr lang="en-US" sz="2200" b="1" dirty="0" smtClean="0">
                <a:latin typeface="Century Gothic" pitchFamily="34" charset="0"/>
              </a:rPr>
              <a:t>approaches to values </a:t>
            </a:r>
            <a:r>
              <a:rPr lang="en-US" sz="2200" dirty="0" smtClean="0">
                <a:latin typeface="Century Gothic" pitchFamily="34" charset="0"/>
              </a:rPr>
              <a:t>to deal with moral issues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Fairness and Justice,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the common Good,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the Utilitarian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the Rights,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the Virtues</a:t>
            </a: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9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 pitchFamily="34" charset="0"/>
              </a:rPr>
              <a:t>Continued…</a:t>
            </a:r>
            <a:endParaRPr lang="en-US" sz="32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 smtClean="0">
                <a:latin typeface="Century Gothic" pitchFamily="34" charset="0"/>
              </a:rPr>
              <a:t>3.3.3.1. Fairness and Justice Approach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“equals should be treated equally and unequal’s unequally”. 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basic moral question in this approach is: 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 </a:t>
            </a:r>
            <a:r>
              <a:rPr lang="en-US" sz="2200" dirty="0" smtClean="0">
                <a:latin typeface="Century Gothic" pitchFamily="34" charset="0"/>
              </a:rPr>
              <a:t>How fair is an action? 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 </a:t>
            </a:r>
            <a:r>
              <a:rPr lang="en-US" sz="2200" dirty="0" smtClean="0">
                <a:latin typeface="Century Gothic" pitchFamily="34" charset="0"/>
              </a:rPr>
              <a:t>Does it treat everyone in the same way, or does it show favoritism and discrimination? </a:t>
            </a:r>
          </a:p>
          <a:p>
            <a:pPr marL="0" indent="0" algn="ctr">
              <a:buNone/>
            </a:pPr>
            <a:r>
              <a:rPr lang="en-US" sz="2200" b="1" dirty="0" smtClean="0">
                <a:latin typeface="Century Gothic" pitchFamily="34" charset="0"/>
              </a:rPr>
              <a:t>3.3.3.2. The Common Good Approach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common good  "</a:t>
            </a:r>
            <a:r>
              <a:rPr lang="en-US" sz="2200" b="1" dirty="0" smtClean="0">
                <a:latin typeface="Century Gothic" pitchFamily="34" charset="0"/>
              </a:rPr>
              <a:t>certain general conditions that are equally to everyone's advantage</a:t>
            </a:r>
            <a:r>
              <a:rPr lang="en-US" sz="2200" dirty="0" smtClean="0">
                <a:latin typeface="Century Gothic" pitchFamily="34" charset="0"/>
              </a:rPr>
              <a:t>." 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Examples of goods common to all include </a:t>
            </a:r>
            <a:r>
              <a:rPr lang="en-US" sz="2200" b="1" dirty="0" smtClean="0">
                <a:latin typeface="Century Gothic" pitchFamily="34" charset="0"/>
              </a:rPr>
              <a:t>affordable health care, effective public safety, peace among nations, a just legal system, and an unpolluted environment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2200" b="1" dirty="0" smtClean="0">
                <a:latin typeface="Century Gothic" pitchFamily="34" charset="0"/>
              </a:rPr>
              <a:t>3.3.3.3. The Rights Approach</a:t>
            </a:r>
            <a:endParaRPr lang="en-US" sz="2200" dirty="0">
              <a:latin typeface="Century Gothic" pitchFamily="34" charset="0"/>
            </a:endParaRPr>
          </a:p>
          <a:p>
            <a:pPr marL="0" indent="0" algn="ctr">
              <a:buNone/>
            </a:pP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6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Continued …..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7150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900" dirty="0" smtClean="0">
                <a:latin typeface="Century Gothic" pitchFamily="34" charset="0"/>
              </a:rPr>
              <a:t>focused on the </a:t>
            </a:r>
            <a:r>
              <a:rPr lang="en-US" sz="2900" b="1" dirty="0" smtClean="0">
                <a:latin typeface="Century Gothic" pitchFamily="34" charset="0"/>
              </a:rPr>
              <a:t>individual’s right to choose for her or himself. </a:t>
            </a:r>
          </a:p>
          <a:p>
            <a:pPr>
              <a:buFont typeface="Wingdings" pitchFamily="2" charset="2"/>
              <a:buChar char="v"/>
            </a:pPr>
            <a:r>
              <a:rPr lang="en-US" sz="2900" b="1" dirty="0" smtClean="0">
                <a:latin typeface="Century Gothic" pitchFamily="34" charset="0"/>
              </a:rPr>
              <a:t>Basic rights </a:t>
            </a:r>
            <a:r>
              <a:rPr lang="en-US" sz="2900" dirty="0" smtClean="0">
                <a:latin typeface="Century Gothic" pitchFamily="34" charset="0"/>
              </a:rPr>
              <a:t>of </a:t>
            </a:r>
            <a:r>
              <a:rPr lang="en-US" sz="2900" b="1" dirty="0" smtClean="0">
                <a:latin typeface="Century Gothic" pitchFamily="34" charset="0"/>
              </a:rPr>
              <a:t>human beings</a:t>
            </a:r>
            <a:r>
              <a:rPr lang="en-US" sz="2900" dirty="0" smtClean="0">
                <a:latin typeface="Century Gothic" pitchFamily="34" charset="0"/>
              </a:rPr>
              <a:t> are:-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latin typeface="Century Gothic" pitchFamily="34" charset="0"/>
              </a:rPr>
              <a:t>The Right to the Truth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latin typeface="Century Gothic" pitchFamily="34" charset="0"/>
              </a:rPr>
              <a:t>The Right of Privacy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latin typeface="Century Gothic" pitchFamily="34" charset="0"/>
              </a:rPr>
              <a:t>The Right not to be injured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dirty="0" smtClean="0">
                <a:latin typeface="Century Gothic" pitchFamily="34" charset="0"/>
              </a:rPr>
              <a:t>The Right to what is agreed</a:t>
            </a:r>
          </a:p>
          <a:p>
            <a:pPr>
              <a:buFont typeface="Wingdings" pitchFamily="2" charset="2"/>
              <a:buChar char="v"/>
            </a:pPr>
            <a:r>
              <a:rPr lang="en-US" sz="2900" dirty="0" smtClean="0">
                <a:latin typeface="Century Gothic" pitchFamily="34" charset="0"/>
              </a:rPr>
              <a:t>In deciding whether an action is </a:t>
            </a:r>
            <a:r>
              <a:rPr lang="en-US" sz="2900" b="1" dirty="0" smtClean="0">
                <a:latin typeface="Century Gothic" pitchFamily="34" charset="0"/>
              </a:rPr>
              <a:t>moral or immoral</a:t>
            </a:r>
            <a:r>
              <a:rPr lang="en-US" sz="2900" dirty="0" smtClean="0">
                <a:latin typeface="Century Gothic" pitchFamily="34" charset="0"/>
              </a:rPr>
              <a:t> using this approach, </a:t>
            </a:r>
            <a:r>
              <a:rPr lang="en-US" sz="2900" b="1" dirty="0" smtClean="0">
                <a:latin typeface="Century Gothic" pitchFamily="34" charset="0"/>
              </a:rPr>
              <a:t>we must ask, does the action respect the moral rights of everyone</a:t>
            </a:r>
            <a:r>
              <a:rPr lang="en-US" sz="2900" dirty="0" smtClean="0">
                <a:latin typeface="Century Gothic" pitchFamily="34" charset="0"/>
              </a:rPr>
              <a:t>? </a:t>
            </a:r>
          </a:p>
          <a:p>
            <a:pPr>
              <a:buFont typeface="Wingdings" pitchFamily="2" charset="2"/>
              <a:buChar char="v"/>
            </a:pPr>
            <a:r>
              <a:rPr lang="en-US" sz="2900" dirty="0" smtClean="0">
                <a:latin typeface="Century Gothic" pitchFamily="34" charset="0"/>
              </a:rPr>
              <a:t>Generally, in Ethical Problem Solving; </a:t>
            </a:r>
          </a:p>
          <a:p>
            <a:pPr>
              <a:buFont typeface="Wingdings" pitchFamily="2" charset="2"/>
              <a:buChar char="v"/>
            </a:pPr>
            <a:r>
              <a:rPr lang="en-US" sz="2900" dirty="0" smtClean="0">
                <a:latin typeface="Century Gothic" pitchFamily="34" charset="0"/>
              </a:rPr>
              <a:t>Once facts have been ascertained, consider five questions when trying to resolve a moral issue:</a:t>
            </a:r>
          </a:p>
          <a:p>
            <a:pPr>
              <a:buFont typeface="Wingdings" pitchFamily="2" charset="2"/>
              <a:buChar char="v"/>
            </a:pPr>
            <a:r>
              <a:rPr lang="en-US" sz="2900" dirty="0" smtClean="0">
                <a:latin typeface="Century Gothic" pitchFamily="34" charset="0"/>
              </a:rPr>
              <a:t>1) What benefits and what harms will each course of action produce, and which alternative will lead to the best overall consequences?</a:t>
            </a:r>
          </a:p>
          <a:p>
            <a:pPr>
              <a:buFont typeface="Wingdings" pitchFamily="2" charset="2"/>
              <a:buChar char="v"/>
            </a:pPr>
            <a:r>
              <a:rPr lang="en-US" sz="2900" dirty="0" smtClean="0">
                <a:latin typeface="Century Gothic" pitchFamily="34" charset="0"/>
              </a:rPr>
              <a:t>2) What moral rights do the affected parties have, and which course of action best respects those rights?</a:t>
            </a:r>
          </a:p>
          <a:p>
            <a:pPr>
              <a:buFont typeface="Wingdings" pitchFamily="2" charset="2"/>
              <a:buChar char="v"/>
            </a:pPr>
            <a:r>
              <a:rPr lang="en-US" sz="2900" dirty="0" smtClean="0">
                <a:latin typeface="Century Gothic" pitchFamily="34" charset="0"/>
              </a:rPr>
              <a:t>3) Which course of action treats everyone the same, except where there is a morally justifiable reason not to, and does not show favoritism or discrimination?</a:t>
            </a:r>
          </a:p>
          <a:p>
            <a:pPr>
              <a:buFont typeface="Wingdings" pitchFamily="2" charset="2"/>
              <a:buChar char="v"/>
            </a:pPr>
            <a:r>
              <a:rPr lang="en-US" sz="2900" dirty="0" smtClean="0">
                <a:latin typeface="Century Gothic" pitchFamily="34" charset="0"/>
              </a:rPr>
              <a:t>4) Which course of action advances the common good?</a:t>
            </a:r>
          </a:p>
          <a:p>
            <a:pPr>
              <a:buFont typeface="Wingdings" pitchFamily="2" charset="2"/>
              <a:buChar char="v"/>
            </a:pPr>
            <a:r>
              <a:rPr lang="en-US" sz="2900" dirty="0" smtClean="0">
                <a:latin typeface="Century Gothic" pitchFamily="34" charset="0"/>
              </a:rPr>
              <a:t>5) Which course of action develops moral virtues</a:t>
            </a:r>
            <a:r>
              <a:rPr lang="en-US" sz="2200" dirty="0" smtClean="0">
                <a:latin typeface="Century Gothic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972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1184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Chapter Three: Ethical Decision Making and Moral Judgments</vt:lpstr>
      <vt:lpstr>3.3. How Can We Make Ethical Decisions And Actions?</vt:lpstr>
      <vt:lpstr>Continued …</vt:lpstr>
      <vt:lpstr>3.3.1. Ethical Principles and Values of Moral Judgments</vt:lpstr>
      <vt:lpstr>Continued …</vt:lpstr>
      <vt:lpstr>3.3.2.3. Ethics and Religious Faith</vt:lpstr>
      <vt:lpstr>Continued…</vt:lpstr>
      <vt:lpstr>Continued…</vt:lpstr>
      <vt:lpstr>Continued …..</vt:lpstr>
      <vt:lpstr>3.4. To Whom or What Does Morality Apply?</vt:lpstr>
      <vt:lpstr>3.5. Who is Morally/Ethically Responsible?</vt:lpstr>
      <vt:lpstr>Continued…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Three: Ethical Decision Making and Moral Judgments</dc:title>
  <dc:creator>hp</dc:creator>
  <cp:lastModifiedBy>hp</cp:lastModifiedBy>
  <cp:revision>14</cp:revision>
  <dcterms:created xsi:type="dcterms:W3CDTF">2021-11-22T17:23:45Z</dcterms:created>
  <dcterms:modified xsi:type="dcterms:W3CDTF">2021-11-22T19:44:26Z</dcterms:modified>
</cp:coreProperties>
</file>