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5" r:id="rId22"/>
    <p:sldId id="276" r:id="rId23"/>
    <p:sldId id="277" r:id="rId24"/>
    <p:sldId id="278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09" autoAdjust="0"/>
  </p:normalViewPr>
  <p:slideViewPr>
    <p:cSldViewPr>
      <p:cViewPr>
        <p:scale>
          <a:sx n="75" d="100"/>
          <a:sy n="75" d="100"/>
        </p:scale>
        <p:origin x="-115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4A672-084D-4AA4-8C9D-97E657CE834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0DFD4-6002-45C1-88EA-37A335F4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0DFD4-6002-45C1-88EA-37A335F4C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9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A2B5-08F0-400A-9DE7-34B9188B415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A0B2-0124-475D-AFEB-C14C36AE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6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A2B5-08F0-400A-9DE7-34B9188B415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A0B2-0124-475D-AFEB-C14C36AE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4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A2B5-08F0-400A-9DE7-34B9188B415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A0B2-0124-475D-AFEB-C14C36AE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A2B5-08F0-400A-9DE7-34B9188B415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A0B2-0124-475D-AFEB-C14C36AE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8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A2B5-08F0-400A-9DE7-34B9188B415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A0B2-0124-475D-AFEB-C14C36AE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8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A2B5-08F0-400A-9DE7-34B9188B415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A0B2-0124-475D-AFEB-C14C36AE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1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A2B5-08F0-400A-9DE7-34B9188B415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A0B2-0124-475D-AFEB-C14C36AE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A2B5-08F0-400A-9DE7-34B9188B415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A0B2-0124-475D-AFEB-C14C36AE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0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A2B5-08F0-400A-9DE7-34B9188B415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A0B2-0124-475D-AFEB-C14C36AE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7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A2B5-08F0-400A-9DE7-34B9188B415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A0B2-0124-475D-AFEB-C14C36AE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8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A2B5-08F0-400A-9DE7-34B9188B415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A0B2-0124-475D-AFEB-C14C36AE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5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A2B5-08F0-400A-9DE7-34B9188B415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6A0B2-0124-475D-AFEB-C14C36AE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3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latin typeface="Century Gothic" pitchFamily="34" charset="0"/>
              </a:rPr>
              <a:t>Chapter Four: State, Government and Citizenship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4.3.</a:t>
            </a:r>
            <a:r>
              <a:rPr lang="en-US" b="1" dirty="0" smtClean="0">
                <a:latin typeface="Century Gothic" pitchFamily="34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Understanding State </a:t>
            </a:r>
            <a:endParaRPr lang="en-US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28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Continued…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>
                <a:latin typeface="Century Gothic" pitchFamily="34" charset="0"/>
              </a:rPr>
              <a:t>Supply-side pressures</a:t>
            </a:r>
            <a:r>
              <a:rPr lang="en-US" sz="2200" dirty="0">
                <a:latin typeface="Century Gothic" pitchFamily="34" charset="0"/>
              </a:rPr>
              <a:t>, </a:t>
            </a:r>
            <a:r>
              <a:rPr lang="en-US" sz="2200" dirty="0" smtClean="0">
                <a:latin typeface="Century Gothic" pitchFamily="34" charset="0"/>
              </a:rPr>
              <a:t>are </a:t>
            </a:r>
            <a:r>
              <a:rPr lang="en-US" sz="2200" dirty="0">
                <a:latin typeface="Century Gothic" pitchFamily="34" charset="0"/>
              </a:rPr>
              <a:t>those that </a:t>
            </a:r>
            <a:r>
              <a:rPr lang="en-US" sz="2200" b="1" dirty="0">
                <a:latin typeface="Century Gothic" pitchFamily="34" charset="0"/>
              </a:rPr>
              <a:t>are internal to the state.</a:t>
            </a:r>
            <a:r>
              <a:rPr lang="en-US" sz="2200" dirty="0">
                <a:latin typeface="Century Gothic" pitchFamily="34" charset="0"/>
              </a:rPr>
              <a:t> These can therefore be explained in terms of the i</a:t>
            </a:r>
            <a:r>
              <a:rPr lang="en-US" sz="2200" b="1" dirty="0">
                <a:latin typeface="Century Gothic" pitchFamily="34" charset="0"/>
              </a:rPr>
              <a:t>nstitutions</a:t>
            </a:r>
            <a:r>
              <a:rPr lang="en-US" sz="2200" dirty="0">
                <a:latin typeface="Century Gothic" pitchFamily="34" charset="0"/>
              </a:rPr>
              <a:t> and </a:t>
            </a:r>
            <a:r>
              <a:rPr lang="en-US" sz="2200" b="1" dirty="0">
                <a:latin typeface="Century Gothic" pitchFamily="34" charset="0"/>
              </a:rPr>
              <a:t>personnel of the state </a:t>
            </a:r>
            <a:r>
              <a:rPr lang="en-US" sz="2200" b="1" dirty="0" smtClean="0">
                <a:latin typeface="Century Gothic" pitchFamily="34" charset="0"/>
              </a:rPr>
              <a:t>apparatus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r>
              <a:rPr lang="en-US" sz="2200" dirty="0">
                <a:latin typeface="Century Gothic" pitchFamily="34" charset="0"/>
              </a:rPr>
              <a:t>While </a:t>
            </a:r>
            <a:r>
              <a:rPr lang="en-US" sz="2200" b="1" dirty="0">
                <a:latin typeface="Century Gothic" pitchFamily="34" charset="0"/>
              </a:rPr>
              <a:t>Marxists</a:t>
            </a:r>
            <a:r>
              <a:rPr lang="en-US" sz="2200" dirty="0">
                <a:latin typeface="Century Gothic" pitchFamily="34" charset="0"/>
              </a:rPr>
              <a:t> argue that the </a:t>
            </a:r>
            <a:r>
              <a:rPr lang="en-US" sz="2200" b="1" dirty="0">
                <a:latin typeface="Century Gothic" pitchFamily="34" charset="0"/>
              </a:rPr>
              <a:t>state reflects broader class </a:t>
            </a:r>
            <a:r>
              <a:rPr lang="en-US" sz="2200" dirty="0">
                <a:latin typeface="Century Gothic" pitchFamily="34" charset="0"/>
              </a:rPr>
              <a:t>and </a:t>
            </a:r>
            <a:r>
              <a:rPr lang="en-US" sz="2200" b="1" dirty="0">
                <a:latin typeface="Century Gothic" pitchFamily="34" charset="0"/>
              </a:rPr>
              <a:t>other social interests</a:t>
            </a:r>
            <a:r>
              <a:rPr lang="en-US" sz="2200" dirty="0">
                <a:latin typeface="Century Gothic" pitchFamily="34" charset="0"/>
              </a:rPr>
              <a:t>, the </a:t>
            </a:r>
            <a:r>
              <a:rPr lang="en-US" sz="2200" b="1" dirty="0">
                <a:latin typeface="Century Gothic" pitchFamily="34" charset="0"/>
              </a:rPr>
              <a:t>New Right </a:t>
            </a:r>
            <a:r>
              <a:rPr lang="en-US" sz="2200" dirty="0">
                <a:latin typeface="Century Gothic" pitchFamily="34" charset="0"/>
              </a:rPr>
              <a:t>portrays the </a:t>
            </a:r>
            <a:r>
              <a:rPr lang="en-US" sz="2200" b="1" dirty="0">
                <a:latin typeface="Century Gothic" pitchFamily="34" charset="0"/>
              </a:rPr>
              <a:t>state as an independent or autonomous</a:t>
            </a:r>
            <a:r>
              <a:rPr lang="en-US" sz="2200" dirty="0">
                <a:latin typeface="Century Gothic" pitchFamily="34" charset="0"/>
              </a:rPr>
              <a:t> entity that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pursues its </a:t>
            </a:r>
            <a:r>
              <a:rPr lang="en-US" sz="2200" b="1" dirty="0">
                <a:latin typeface="Century Gothic" pitchFamily="34" charset="0"/>
              </a:rPr>
              <a:t>own interests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2800" b="1" dirty="0" smtClean="0">
                <a:latin typeface="Century Gothic" pitchFamily="34" charset="0"/>
              </a:rPr>
              <a:t>4.4.4</a:t>
            </a:r>
            <a:r>
              <a:rPr lang="en-US" sz="2800" b="1" dirty="0">
                <a:latin typeface="Century Gothic" pitchFamily="34" charset="0"/>
              </a:rPr>
              <a:t>.	The Patriarchal </a:t>
            </a:r>
            <a:r>
              <a:rPr lang="en-US" sz="2800" b="1" dirty="0" smtClean="0">
                <a:latin typeface="Century Gothic" pitchFamily="34" charset="0"/>
              </a:rPr>
              <a:t>State (Feminist Theory)</a:t>
            </a:r>
          </a:p>
          <a:p>
            <a:r>
              <a:rPr lang="en-US" sz="2600" b="1" dirty="0" smtClean="0">
                <a:latin typeface="Century Gothic" pitchFamily="34" charset="0"/>
              </a:rPr>
              <a:t>Feminist theory </a:t>
            </a:r>
            <a:r>
              <a:rPr lang="en-US" sz="2600" dirty="0" smtClean="0">
                <a:latin typeface="Century Gothic" pitchFamily="34" charset="0"/>
              </a:rPr>
              <a:t>believed </a:t>
            </a:r>
            <a:r>
              <a:rPr lang="en-US" sz="2600" dirty="0">
                <a:latin typeface="Century Gothic" pitchFamily="34" charset="0"/>
              </a:rPr>
              <a:t>that there is </a:t>
            </a:r>
            <a:r>
              <a:rPr lang="en-US" sz="2600" b="1" dirty="0">
                <a:latin typeface="Century Gothic" pitchFamily="34" charset="0"/>
              </a:rPr>
              <a:t>deeper structure of male power centered on institutions </a:t>
            </a:r>
            <a:r>
              <a:rPr lang="en-US" sz="2600" dirty="0">
                <a:latin typeface="Century Gothic" pitchFamily="34" charset="0"/>
              </a:rPr>
              <a:t>such as </a:t>
            </a:r>
            <a:r>
              <a:rPr lang="en-US" sz="2600" b="1" dirty="0">
                <a:latin typeface="Century Gothic" pitchFamily="34" charset="0"/>
              </a:rPr>
              <a:t>the family </a:t>
            </a:r>
            <a:r>
              <a:rPr lang="en-US" sz="2600" dirty="0">
                <a:latin typeface="Century Gothic" pitchFamily="34" charset="0"/>
              </a:rPr>
              <a:t>and the </a:t>
            </a:r>
            <a:r>
              <a:rPr lang="en-US" sz="2600" b="1" dirty="0">
                <a:latin typeface="Century Gothic" pitchFamily="34" charset="0"/>
              </a:rPr>
              <a:t>economic system</a:t>
            </a:r>
            <a:r>
              <a:rPr lang="en-US" sz="2600" dirty="0" smtClean="0">
                <a:latin typeface="Century Gothic" pitchFamily="34" charset="0"/>
              </a:rPr>
              <a:t>.</a:t>
            </a:r>
          </a:p>
          <a:p>
            <a:r>
              <a:rPr lang="en-US" sz="2600" b="1" dirty="0">
                <a:latin typeface="Century Gothic" pitchFamily="34" charset="0"/>
              </a:rPr>
              <a:t>Liberal </a:t>
            </a:r>
            <a:r>
              <a:rPr lang="en-US" sz="2600" b="1" dirty="0" smtClean="0">
                <a:latin typeface="Century Gothic" pitchFamily="34" charset="0"/>
              </a:rPr>
              <a:t>feminists </a:t>
            </a:r>
            <a:r>
              <a:rPr lang="en-US" sz="2600" dirty="0" smtClean="0">
                <a:latin typeface="Century Gothic" pitchFamily="34" charset="0"/>
              </a:rPr>
              <a:t>as </a:t>
            </a:r>
            <a:r>
              <a:rPr lang="en-US" sz="2600" b="1" dirty="0" smtClean="0">
                <a:latin typeface="Century Gothic" pitchFamily="34" charset="0"/>
              </a:rPr>
              <a:t>pluralists</a:t>
            </a:r>
            <a:r>
              <a:rPr lang="en-US" sz="2600" dirty="0" smtClean="0">
                <a:latin typeface="Century Gothic" pitchFamily="34" charset="0"/>
              </a:rPr>
              <a:t> believe in </a:t>
            </a:r>
            <a:r>
              <a:rPr lang="en-US" sz="2600" b="1" dirty="0" smtClean="0">
                <a:latin typeface="Century Gothic" pitchFamily="34" charset="0"/>
              </a:rPr>
              <a:t>State Neutrality </a:t>
            </a:r>
            <a:r>
              <a:rPr lang="en-US" sz="2600" dirty="0" smtClean="0">
                <a:latin typeface="Century Gothic" pitchFamily="34" charset="0"/>
              </a:rPr>
              <a:t>and </a:t>
            </a:r>
            <a:r>
              <a:rPr lang="en-US" sz="2600" b="1" dirty="0" smtClean="0">
                <a:latin typeface="Century Gothic" pitchFamily="34" charset="0"/>
              </a:rPr>
              <a:t> </a:t>
            </a:r>
            <a:r>
              <a:rPr lang="en-US" sz="2600" dirty="0">
                <a:latin typeface="Century Gothic" pitchFamily="34" charset="0"/>
              </a:rPr>
              <a:t>recognize that, if women are denied legal and political equality, and especially the right to vote, the </a:t>
            </a:r>
            <a:r>
              <a:rPr lang="en-US" sz="2600" b="1" dirty="0">
                <a:latin typeface="Century Gothic" pitchFamily="34" charset="0"/>
              </a:rPr>
              <a:t>state is biased in favor of men</a:t>
            </a:r>
            <a:r>
              <a:rPr lang="en-US" sz="2600" dirty="0">
                <a:latin typeface="Century Gothic" pitchFamily="34" charset="0"/>
              </a:rPr>
              <a:t>. </a:t>
            </a:r>
            <a:endParaRPr lang="en-US" sz="2600" dirty="0" smtClean="0">
              <a:latin typeface="Century Gothic" pitchFamily="34" charset="0"/>
            </a:endParaRPr>
          </a:p>
          <a:p>
            <a:r>
              <a:rPr lang="en-US" sz="2600" b="1" dirty="0">
                <a:latin typeface="Century Gothic" pitchFamily="34" charset="0"/>
              </a:rPr>
              <a:t>Liberal feminists </a:t>
            </a:r>
            <a:r>
              <a:rPr lang="en-US" sz="2600" dirty="0">
                <a:latin typeface="Century Gothic" pitchFamily="34" charset="0"/>
              </a:rPr>
              <a:t>have therefore usually viewed the </a:t>
            </a:r>
            <a:r>
              <a:rPr lang="en-US" sz="2600" b="1" dirty="0">
                <a:latin typeface="Century Gothic" pitchFamily="34" charset="0"/>
              </a:rPr>
              <a:t>state in positive terms</a:t>
            </a:r>
            <a:r>
              <a:rPr lang="en-US" sz="2600" dirty="0">
                <a:latin typeface="Century Gothic" pitchFamily="34" charset="0"/>
              </a:rPr>
              <a:t>, seeing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state intervention as a means of redressing gender inequality</a:t>
            </a:r>
            <a:r>
              <a:rPr lang="en-US" sz="2600" dirty="0">
                <a:latin typeface="Century Gothic" pitchFamily="34" charset="0"/>
              </a:rPr>
              <a:t> and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enhancing the role of women</a:t>
            </a:r>
            <a:r>
              <a:rPr lang="en-US" sz="2600" dirty="0">
                <a:latin typeface="Century Gothic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4946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Continued…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latin typeface="Century Gothic" pitchFamily="34" charset="0"/>
              </a:rPr>
              <a:t>Radical feminists</a:t>
            </a:r>
            <a:r>
              <a:rPr lang="en-US" sz="2200" dirty="0">
                <a:latin typeface="Century Gothic" pitchFamily="34" charset="0"/>
              </a:rPr>
              <a:t> </a:t>
            </a:r>
            <a:r>
              <a:rPr lang="en-US" sz="2200" dirty="0" smtClean="0">
                <a:latin typeface="Century Gothic" pitchFamily="34" charset="0"/>
              </a:rPr>
              <a:t>see state as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 negative force </a:t>
            </a:r>
            <a:r>
              <a:rPr lang="en-US" sz="2200" dirty="0" smtClean="0">
                <a:latin typeface="Century Gothic" pitchFamily="34" charset="0"/>
              </a:rPr>
              <a:t>argue </a:t>
            </a:r>
            <a:r>
              <a:rPr lang="en-US" sz="2200" dirty="0">
                <a:latin typeface="Century Gothic" pitchFamily="34" charset="0"/>
              </a:rPr>
              <a:t>that </a:t>
            </a:r>
            <a:r>
              <a:rPr lang="en-US" sz="2200" b="1" dirty="0">
                <a:latin typeface="Century Gothic" pitchFamily="34" charset="0"/>
              </a:rPr>
              <a:t>state power reflects </a:t>
            </a:r>
            <a:r>
              <a:rPr lang="en-US" sz="2200" dirty="0">
                <a:latin typeface="Century Gothic" pitchFamily="34" charset="0"/>
              </a:rPr>
              <a:t>a deeper structure of </a:t>
            </a:r>
            <a:r>
              <a:rPr lang="en-US" sz="2200" b="1" dirty="0">
                <a:latin typeface="Century Gothic" pitchFamily="34" charset="0"/>
              </a:rPr>
              <a:t>oppression </a:t>
            </a:r>
            <a:r>
              <a:rPr lang="en-US" sz="2200" dirty="0">
                <a:latin typeface="Century Gothic" pitchFamily="34" charset="0"/>
              </a:rPr>
              <a:t>in the form of </a:t>
            </a:r>
            <a:r>
              <a:rPr lang="en-US" sz="2200" b="1" dirty="0" smtClean="0">
                <a:latin typeface="Century Gothic" pitchFamily="34" charset="0"/>
              </a:rPr>
              <a:t>patriarchy.</a:t>
            </a:r>
          </a:p>
          <a:p>
            <a:r>
              <a:rPr lang="en-US" sz="2200" dirty="0" smtClean="0">
                <a:latin typeface="Century Gothic" pitchFamily="34" charset="0"/>
              </a:rPr>
              <a:t>Both</a:t>
            </a:r>
            <a:r>
              <a:rPr lang="en-US" sz="2200" b="1" dirty="0" smtClean="0">
                <a:latin typeface="Century Gothic" pitchFamily="34" charset="0"/>
              </a:rPr>
              <a:t> Marxist </a:t>
            </a:r>
            <a:r>
              <a:rPr lang="en-US" sz="2200" dirty="0" smtClean="0">
                <a:latin typeface="Century Gothic" pitchFamily="34" charset="0"/>
              </a:rPr>
              <a:t>&amp; </a:t>
            </a:r>
            <a:r>
              <a:rPr lang="en-US" sz="2200" b="1" dirty="0" err="1" smtClean="0">
                <a:latin typeface="Century Gothic" pitchFamily="34" charset="0"/>
              </a:rPr>
              <a:t>Radicalists</a:t>
            </a:r>
            <a:r>
              <a:rPr lang="en-US" sz="2200" b="1" dirty="0" smtClean="0">
                <a:latin typeface="Century Gothic" pitchFamily="34" charset="0"/>
              </a:rPr>
              <a:t>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don’t believe on autonomy </a:t>
            </a:r>
            <a:r>
              <a:rPr lang="en-US" sz="2200" dirty="0" smtClean="0">
                <a:latin typeface="Century Gothic" pitchFamily="34" charset="0"/>
              </a:rPr>
              <a:t>of the state who has it’s own interest. Rather it’s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biased</a:t>
            </a:r>
            <a:r>
              <a:rPr lang="en-US" sz="2200" dirty="0">
                <a:latin typeface="Century Gothic" pitchFamily="34" charset="0"/>
              </a:rPr>
              <a:t>. Whereas </a:t>
            </a:r>
            <a:r>
              <a:rPr lang="en-US" sz="2200" b="1" dirty="0">
                <a:latin typeface="Century Gothic" pitchFamily="34" charset="0"/>
              </a:rPr>
              <a:t>Marxists place the state in an economic context</a:t>
            </a:r>
            <a:r>
              <a:rPr lang="en-US" sz="2200" dirty="0">
                <a:latin typeface="Century Gothic" pitchFamily="34" charset="0"/>
              </a:rPr>
              <a:t>, </a:t>
            </a:r>
            <a:r>
              <a:rPr lang="en-US" sz="2200" b="1" dirty="0">
                <a:latin typeface="Century Gothic" pitchFamily="34" charset="0"/>
              </a:rPr>
              <a:t>radical feminists place it in a context of gender </a:t>
            </a:r>
            <a:r>
              <a:rPr lang="en-US" sz="2200" b="1" dirty="0" smtClean="0">
                <a:latin typeface="Century Gothic" pitchFamily="34" charset="0"/>
              </a:rPr>
              <a:t>inequality.</a:t>
            </a:r>
          </a:p>
          <a:p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Instrumentalist versions 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feminist </a:t>
            </a:r>
            <a:r>
              <a:rPr lang="en-US" sz="2200" dirty="0">
                <a:latin typeface="Century Gothic" pitchFamily="34" charset="0"/>
              </a:rPr>
              <a:t>views the state as</a:t>
            </a:r>
            <a:r>
              <a:rPr lang="en-US" sz="2200" b="1" dirty="0">
                <a:latin typeface="Century Gothic" pitchFamily="34" charset="0"/>
              </a:rPr>
              <a:t> little more than an agent or ‘tool’ </a:t>
            </a:r>
            <a:r>
              <a:rPr lang="en-US" sz="2200" dirty="0">
                <a:latin typeface="Century Gothic" pitchFamily="34" charset="0"/>
              </a:rPr>
              <a:t>used by </a:t>
            </a:r>
            <a:r>
              <a:rPr lang="en-US" sz="2200" b="1" dirty="0">
                <a:latin typeface="Century Gothic" pitchFamily="34" charset="0"/>
              </a:rPr>
              <a:t>men to </a:t>
            </a:r>
            <a:r>
              <a:rPr lang="en-US" sz="2200" dirty="0">
                <a:latin typeface="Century Gothic" pitchFamily="34" charset="0"/>
              </a:rPr>
              <a:t>defend their own interests and </a:t>
            </a:r>
            <a:r>
              <a:rPr lang="en-US" sz="2200" b="1" dirty="0">
                <a:latin typeface="Century Gothic" pitchFamily="34" charset="0"/>
              </a:rPr>
              <a:t>uphold the structures of </a:t>
            </a:r>
            <a:r>
              <a:rPr lang="en-US" sz="2200" b="1" dirty="0" smtClean="0">
                <a:latin typeface="Century Gothic" pitchFamily="34" charset="0"/>
              </a:rPr>
              <a:t>patriarchy.</a:t>
            </a:r>
            <a:endParaRPr lang="en-US" sz="2200" dirty="0" smtClean="0">
              <a:latin typeface="Century Gothic" pitchFamily="34" charset="0"/>
            </a:endParaRPr>
          </a:p>
          <a:p>
            <a:r>
              <a:rPr lang="en-US" sz="2200" b="1" dirty="0" err="1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S</a:t>
            </a:r>
            <a:r>
              <a:rPr lang="en-US" sz="2200" b="1" dirty="0" err="1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tructuralist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 feminist </a:t>
            </a:r>
            <a:r>
              <a:rPr lang="en-US" sz="2200" b="1" dirty="0">
                <a:latin typeface="Century Gothic" pitchFamily="34" charset="0"/>
              </a:rPr>
              <a:t>focus on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the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personnel of the state, </a:t>
            </a:r>
            <a:r>
              <a:rPr lang="en-US" sz="2200" b="1" dirty="0">
                <a:latin typeface="Century Gothic" pitchFamily="34" charset="0"/>
              </a:rPr>
              <a:t>and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particularly the state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elite, </a:t>
            </a:r>
            <a:r>
              <a:rPr lang="en-US" sz="2200" dirty="0" smtClean="0">
                <a:latin typeface="Century Gothic" pitchFamily="34" charset="0"/>
              </a:rPr>
              <a:t>their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US" sz="2200" dirty="0" smtClean="0">
                <a:latin typeface="Century Gothic" pitchFamily="34" charset="0"/>
              </a:rPr>
              <a:t>arguments </a:t>
            </a:r>
            <a:r>
              <a:rPr lang="en-US" sz="2200" dirty="0">
                <a:latin typeface="Century Gothic" pitchFamily="34" charset="0"/>
              </a:rPr>
              <a:t>tend to emphasize the degree to which </a:t>
            </a:r>
            <a:r>
              <a:rPr lang="en-US" sz="2200" b="1" dirty="0">
                <a:latin typeface="Century Gothic" pitchFamily="34" charset="0"/>
              </a:rPr>
              <a:t>state institutions are embedded in a wider patriarchal </a:t>
            </a:r>
            <a:r>
              <a:rPr lang="en-US" sz="2200" b="1" dirty="0" smtClean="0">
                <a:latin typeface="Century Gothic" pitchFamily="34" charset="0"/>
              </a:rPr>
              <a:t>system.</a:t>
            </a:r>
            <a:endParaRPr lang="en-US" sz="2200" b="1" dirty="0">
              <a:latin typeface="Century Gothic" pitchFamily="34" charset="0"/>
            </a:endParaRPr>
          </a:p>
          <a:p>
            <a:endParaRPr lang="en-US" sz="2200" dirty="0">
              <a:latin typeface="Century Gothic" pitchFamily="34" charset="0"/>
            </a:endParaRPr>
          </a:p>
          <a:p>
            <a:endParaRPr lang="en-US" sz="2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03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4.5. The </a:t>
            </a:r>
            <a:r>
              <a:rPr lang="en-US" sz="2800" b="1" dirty="0">
                <a:latin typeface="Century Gothic" pitchFamily="34" charset="0"/>
              </a:rPr>
              <a:t>Role of the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763000" cy="6096000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latin typeface="Century Gothic" pitchFamily="34" charset="0"/>
              </a:rPr>
              <a:t>Anarchists</a:t>
            </a:r>
            <a:r>
              <a:rPr lang="en-US" sz="1800" dirty="0">
                <a:latin typeface="Century Gothic" pitchFamily="34" charset="0"/>
              </a:rPr>
              <a:t> dismiss the state as fundamentally </a:t>
            </a:r>
            <a:r>
              <a:rPr lang="en-US" sz="1800" b="1" dirty="0">
                <a:latin typeface="Century Gothic" pitchFamily="34" charset="0"/>
              </a:rPr>
              <a:t>evil </a:t>
            </a:r>
            <a:r>
              <a:rPr lang="en-US" sz="1800" dirty="0">
                <a:latin typeface="Century Gothic" pitchFamily="34" charset="0"/>
              </a:rPr>
              <a:t>and </a:t>
            </a:r>
            <a:r>
              <a:rPr lang="en-US" sz="1800" b="1" dirty="0" smtClean="0">
                <a:latin typeface="Century Gothic" pitchFamily="34" charset="0"/>
              </a:rPr>
              <a:t>unnecessary</a:t>
            </a:r>
            <a:r>
              <a:rPr lang="en-US" sz="1800" dirty="0" smtClean="0">
                <a:latin typeface="Century Gothic" pitchFamily="34" charset="0"/>
              </a:rPr>
              <a:t>.</a:t>
            </a:r>
          </a:p>
          <a:p>
            <a:pPr algn="just"/>
            <a:r>
              <a:rPr lang="en-US" sz="1800" dirty="0" smtClean="0">
                <a:latin typeface="Century Gothic" pitchFamily="34" charset="0"/>
              </a:rPr>
              <a:t>Based on </a:t>
            </a:r>
            <a:r>
              <a:rPr lang="en-US" sz="1800" b="1" dirty="0" smtClean="0">
                <a:latin typeface="Century Gothic" pitchFamily="34" charset="0"/>
              </a:rPr>
              <a:t>role </a:t>
            </a:r>
            <a:r>
              <a:rPr lang="en-US" sz="1800" b="1" dirty="0">
                <a:latin typeface="Century Gothic" pitchFamily="34" charset="0"/>
              </a:rPr>
              <a:t>the state should play</a:t>
            </a:r>
            <a:r>
              <a:rPr lang="en-US" sz="1800" dirty="0">
                <a:latin typeface="Century Gothic" pitchFamily="34" charset="0"/>
              </a:rPr>
              <a:t>, and therefore about the </a:t>
            </a:r>
            <a:r>
              <a:rPr lang="en-US" sz="1800" b="1" dirty="0">
                <a:latin typeface="Century Gothic" pitchFamily="34" charset="0"/>
              </a:rPr>
              <a:t>proper balance between </a:t>
            </a:r>
            <a:r>
              <a:rPr lang="en-US" sz="1800" b="1" dirty="0" smtClean="0">
                <a:latin typeface="Century Gothic" pitchFamily="34" charset="0"/>
              </a:rPr>
              <a:t>the </a:t>
            </a:r>
            <a:r>
              <a:rPr lang="en-US" sz="1800" b="1" dirty="0">
                <a:latin typeface="Century Gothic" pitchFamily="34" charset="0"/>
              </a:rPr>
              <a:t>state and civil society</a:t>
            </a:r>
            <a:r>
              <a:rPr lang="en-US" sz="1800" dirty="0" smtClean="0">
                <a:latin typeface="Century Gothic" pitchFamily="34" charset="0"/>
              </a:rPr>
              <a:t>. States classified into:-</a:t>
            </a:r>
          </a:p>
          <a:p>
            <a:pPr marL="0" indent="0" algn="ctr">
              <a:buNone/>
            </a:pPr>
            <a:r>
              <a:rPr lang="en-US" sz="1800" b="1" dirty="0" smtClean="0">
                <a:latin typeface="Century Gothic" pitchFamily="34" charset="0"/>
              </a:rPr>
              <a:t>1. Minimal States</a:t>
            </a:r>
          </a:p>
          <a:p>
            <a:pPr algn="just"/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en-US" sz="1800" dirty="0" smtClean="0">
                <a:latin typeface="Century Gothic" pitchFamily="34" charset="0"/>
              </a:rPr>
              <a:t>it is the idea of classical </a:t>
            </a:r>
            <a:r>
              <a:rPr lang="en-US" sz="1800" b="1" dirty="0" smtClean="0">
                <a:latin typeface="Century Gothic" pitchFamily="34" charset="0"/>
              </a:rPr>
              <a:t>Liberalism</a:t>
            </a:r>
            <a:r>
              <a:rPr lang="en-US" sz="1800" dirty="0">
                <a:latin typeface="Century Gothic" pitchFamily="34" charset="0"/>
              </a:rPr>
              <a:t>. whose aim is to </a:t>
            </a:r>
            <a:r>
              <a:rPr lang="en-US" sz="1800" b="1" dirty="0">
                <a:latin typeface="Century Gothic" pitchFamily="34" charset="0"/>
              </a:rPr>
              <a:t>ensure that individuals enjoy the widest possible realm of freedom</a:t>
            </a:r>
            <a:r>
              <a:rPr lang="en-US" sz="1800" dirty="0">
                <a:latin typeface="Century Gothic" pitchFamily="34" charset="0"/>
              </a:rPr>
              <a:t>. </a:t>
            </a:r>
            <a:endParaRPr lang="en-US" sz="1800" dirty="0" smtClean="0">
              <a:latin typeface="Century Gothic" pitchFamily="34" charset="0"/>
            </a:endParaRPr>
          </a:p>
          <a:p>
            <a:pPr algn="just"/>
            <a:r>
              <a:rPr lang="en-US" sz="1800" dirty="0">
                <a:latin typeface="Century Gothic" pitchFamily="34" charset="0"/>
              </a:rPr>
              <a:t>This view is rooted in </a:t>
            </a:r>
            <a:r>
              <a:rPr lang="en-US" sz="1800" b="1" dirty="0">
                <a:latin typeface="Century Gothic" pitchFamily="34" charset="0"/>
              </a:rPr>
              <a:t>social-contract </a:t>
            </a:r>
            <a:r>
              <a:rPr lang="en-US" sz="1800" b="1" dirty="0" smtClean="0">
                <a:latin typeface="Century Gothic" pitchFamily="34" charset="0"/>
              </a:rPr>
              <a:t>theory</a:t>
            </a:r>
            <a:r>
              <a:rPr lang="en-US" sz="1800" dirty="0" smtClean="0">
                <a:latin typeface="Century Gothic" pitchFamily="34" charset="0"/>
              </a:rPr>
              <a:t>.</a:t>
            </a:r>
          </a:p>
          <a:p>
            <a:pPr algn="just"/>
            <a:r>
              <a:rPr lang="en-US" sz="1800" dirty="0" smtClean="0">
                <a:latin typeface="Century Gothic" pitchFamily="34" charset="0"/>
              </a:rPr>
              <a:t>State is merely </a:t>
            </a:r>
            <a:r>
              <a:rPr lang="en-US" sz="1800" b="1" dirty="0" smtClean="0">
                <a:latin typeface="Century Gothic" pitchFamily="34" charset="0"/>
              </a:rPr>
              <a:t>a protective body.</a:t>
            </a:r>
          </a:p>
          <a:p>
            <a:pPr algn="just"/>
            <a:r>
              <a:rPr lang="en-US" sz="1800" dirty="0" err="1" smtClean="0">
                <a:latin typeface="Century Gothic" pitchFamily="34" charset="0"/>
              </a:rPr>
              <a:t>Acc</a:t>
            </a:r>
            <a:r>
              <a:rPr lang="en-US" sz="1800" dirty="0" smtClean="0">
                <a:latin typeface="Century Gothic" pitchFamily="34" charset="0"/>
              </a:rPr>
              <a:t> to </a:t>
            </a:r>
            <a:r>
              <a:rPr lang="en-US" sz="1800" b="1" dirty="0" smtClean="0">
                <a:latin typeface="Century Gothic" pitchFamily="34" charset="0"/>
              </a:rPr>
              <a:t>John Lock </a:t>
            </a:r>
            <a:r>
              <a:rPr lang="en-US" sz="1800" dirty="0" smtClean="0">
                <a:latin typeface="Century Gothic" pitchFamily="34" charset="0"/>
              </a:rPr>
              <a:t>The</a:t>
            </a:r>
            <a:r>
              <a:rPr lang="en-US" sz="1800" b="1" dirty="0" smtClean="0">
                <a:latin typeface="Century Gothic" pitchFamily="34" charset="0"/>
              </a:rPr>
              <a:t> </a:t>
            </a:r>
            <a:r>
              <a:rPr lang="en-US" sz="1800" b="1" dirty="0">
                <a:latin typeface="Century Gothic" pitchFamily="34" charset="0"/>
              </a:rPr>
              <a:t>‘minimal’ or ‘night watchman’ </a:t>
            </a:r>
            <a:r>
              <a:rPr lang="en-US" sz="1800" dirty="0">
                <a:latin typeface="Century Gothic" pitchFamily="34" charset="0"/>
              </a:rPr>
              <a:t>state with </a:t>
            </a:r>
            <a:r>
              <a:rPr lang="en-US" sz="1800" b="1" dirty="0">
                <a:latin typeface="Century Gothic" pitchFamily="34" charset="0"/>
              </a:rPr>
              <a:t>three core functions</a:t>
            </a:r>
            <a:r>
              <a:rPr lang="en-US" sz="1800" b="1" dirty="0" smtClean="0">
                <a:latin typeface="Century Gothic" pitchFamily="34" charset="0"/>
              </a:rPr>
              <a:t>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1800" dirty="0">
                <a:latin typeface="Century Gothic" pitchFamily="34" charset="0"/>
              </a:rPr>
              <a:t>the state exists to maintain domestic order. </a:t>
            </a:r>
            <a:endParaRPr lang="en-US" sz="1800" dirty="0" smtClean="0">
              <a:latin typeface="Century Gothic" pitchFamily="34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n-US" sz="1800" dirty="0" smtClean="0">
                <a:latin typeface="Century Gothic" pitchFamily="34" charset="0"/>
              </a:rPr>
              <a:t>state </a:t>
            </a:r>
            <a:r>
              <a:rPr lang="en-US" sz="1800" dirty="0">
                <a:latin typeface="Century Gothic" pitchFamily="34" charset="0"/>
              </a:rPr>
              <a:t>ensures that contracts or voluntary agreements made between private citizens are </a:t>
            </a:r>
            <a:r>
              <a:rPr lang="en-US" sz="1800" dirty="0" smtClean="0">
                <a:latin typeface="Century Gothic" pitchFamily="34" charset="0"/>
              </a:rPr>
              <a:t>enforced.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1800" dirty="0" smtClean="0">
                <a:latin typeface="Century Gothic" pitchFamily="34" charset="0"/>
              </a:rPr>
              <a:t>State provides </a:t>
            </a:r>
            <a:r>
              <a:rPr lang="en-US" sz="1800" dirty="0">
                <a:latin typeface="Century Gothic" pitchFamily="34" charset="0"/>
              </a:rPr>
              <a:t>protection against external attack. The institutional apparatus of a minimal state is thus limited to a police force, a court system and a military of some </a:t>
            </a:r>
            <a:r>
              <a:rPr lang="en-US" sz="1800" dirty="0" smtClean="0">
                <a:latin typeface="Century Gothic" pitchFamily="34" charset="0"/>
              </a:rPr>
              <a:t>kind</a:t>
            </a:r>
            <a:r>
              <a:rPr lang="en-US" sz="1600" dirty="0" smtClean="0">
                <a:latin typeface="Century Gothic" pitchFamily="34" charset="0"/>
              </a:rPr>
              <a:t>.</a:t>
            </a:r>
          </a:p>
          <a:p>
            <a:pPr algn="just"/>
            <a:r>
              <a:rPr lang="en-US" sz="1800" dirty="0">
                <a:latin typeface="Century Gothic" pitchFamily="34" charset="0"/>
              </a:rPr>
              <a:t>The </a:t>
            </a:r>
            <a:r>
              <a:rPr lang="en-US" sz="1800" b="1" dirty="0">
                <a:latin typeface="Century Gothic" pitchFamily="34" charset="0"/>
              </a:rPr>
              <a:t>institutional apparatus of a minimal state </a:t>
            </a:r>
            <a:r>
              <a:rPr lang="en-US" sz="1800" dirty="0">
                <a:latin typeface="Century Gothic" pitchFamily="34" charset="0"/>
              </a:rPr>
              <a:t>is thus </a:t>
            </a:r>
            <a:r>
              <a:rPr lang="en-US" sz="1800" b="1" dirty="0">
                <a:latin typeface="Century Gothic" pitchFamily="34" charset="0"/>
              </a:rPr>
              <a:t>limited</a:t>
            </a:r>
            <a:r>
              <a:rPr lang="en-US" sz="1800" dirty="0">
                <a:latin typeface="Century Gothic" pitchFamily="34" charset="0"/>
              </a:rPr>
              <a:t> to a </a:t>
            </a:r>
            <a:r>
              <a:rPr lang="en-US" sz="1800" b="1" dirty="0">
                <a:latin typeface="Century Gothic" pitchFamily="34" charset="0"/>
              </a:rPr>
              <a:t>police force, a court system and a military of some kind</a:t>
            </a:r>
          </a:p>
          <a:p>
            <a:pPr algn="just"/>
            <a:r>
              <a:rPr lang="en-US" sz="1800" b="1" dirty="0" smtClean="0">
                <a:latin typeface="Century Gothic" pitchFamily="34" charset="0"/>
              </a:rPr>
              <a:t>Economic</a:t>
            </a:r>
            <a:r>
              <a:rPr lang="en-US" sz="1800" b="1" dirty="0">
                <a:latin typeface="Century Gothic" pitchFamily="34" charset="0"/>
              </a:rPr>
              <a:t>, social, cultural, moral and other responsibilities </a:t>
            </a:r>
            <a:r>
              <a:rPr lang="en-US" sz="1800" dirty="0">
                <a:latin typeface="Century Gothic" pitchFamily="34" charset="0"/>
              </a:rPr>
              <a:t>belong to the </a:t>
            </a:r>
            <a:r>
              <a:rPr lang="en-US" sz="1800" b="1" dirty="0">
                <a:latin typeface="Century Gothic" pitchFamily="34" charset="0"/>
              </a:rPr>
              <a:t>individual</a:t>
            </a:r>
            <a:r>
              <a:rPr lang="en-US" sz="1800" dirty="0">
                <a:latin typeface="Century Gothic" pitchFamily="34" charset="0"/>
              </a:rPr>
              <a:t>, and are therefore firmly part of </a:t>
            </a:r>
            <a:r>
              <a:rPr lang="en-US" sz="1800" b="1" dirty="0">
                <a:latin typeface="Century Gothic" pitchFamily="34" charset="0"/>
              </a:rPr>
              <a:t>civil society</a:t>
            </a:r>
            <a:r>
              <a:rPr lang="en-US" sz="1800" dirty="0">
                <a:latin typeface="Century Gothic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173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Continued…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198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600" b="1" dirty="0">
                <a:latin typeface="Century Gothic" pitchFamily="34" charset="0"/>
              </a:rPr>
              <a:t>2. Developmental States</a:t>
            </a:r>
          </a:p>
          <a:p>
            <a:r>
              <a:rPr lang="en-US" sz="2600" dirty="0" smtClean="0">
                <a:latin typeface="Century Gothic" pitchFamily="34" charset="0"/>
              </a:rPr>
              <a:t>A </a:t>
            </a:r>
            <a:r>
              <a:rPr lang="en-US" sz="2600" dirty="0">
                <a:latin typeface="Century Gothic" pitchFamily="34" charset="0"/>
              </a:rPr>
              <a:t>developmental state is one </a:t>
            </a:r>
            <a:r>
              <a:rPr lang="en-US" sz="2600" b="1" dirty="0">
                <a:latin typeface="Century Gothic" pitchFamily="34" charset="0"/>
              </a:rPr>
              <a:t>that intervenes in economic life </a:t>
            </a:r>
            <a:r>
              <a:rPr lang="en-US" sz="2600" dirty="0">
                <a:latin typeface="Century Gothic" pitchFamily="34" charset="0"/>
              </a:rPr>
              <a:t>with the </a:t>
            </a:r>
            <a:r>
              <a:rPr lang="en-US" sz="2600" b="1" dirty="0">
                <a:latin typeface="Century Gothic" pitchFamily="34" charset="0"/>
              </a:rPr>
              <a:t>specific purpose of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promoting industrial growth </a:t>
            </a:r>
            <a:r>
              <a:rPr lang="en-US" sz="2600" b="1" dirty="0">
                <a:latin typeface="Century Gothic" pitchFamily="34" charset="0"/>
              </a:rPr>
              <a:t>and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economic development</a:t>
            </a:r>
            <a:r>
              <a:rPr lang="en-US" sz="2600" dirty="0">
                <a:latin typeface="Century Gothic" pitchFamily="34" charset="0"/>
              </a:rPr>
              <a:t>. </a:t>
            </a:r>
            <a:endParaRPr lang="en-US" sz="2600" dirty="0" smtClean="0">
              <a:latin typeface="Century Gothic" pitchFamily="34" charset="0"/>
            </a:endParaRPr>
          </a:p>
          <a:p>
            <a:r>
              <a:rPr lang="en-US" sz="2600" dirty="0" smtClean="0">
                <a:latin typeface="Century Gothic" pitchFamily="34" charset="0"/>
              </a:rPr>
              <a:t>Developmental </a:t>
            </a:r>
            <a:r>
              <a:rPr lang="en-US" sz="2600" dirty="0">
                <a:latin typeface="Century Gothic" pitchFamily="34" charset="0"/>
              </a:rPr>
              <a:t>states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attempt to construct a partnership </a:t>
            </a:r>
            <a:r>
              <a:rPr lang="en-US" sz="2600" dirty="0">
                <a:latin typeface="Century Gothic" pitchFamily="34" charset="0"/>
              </a:rPr>
              <a:t>between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the state and major economic interests</a:t>
            </a:r>
            <a:r>
              <a:rPr lang="en-US" sz="2600" dirty="0">
                <a:latin typeface="Century Gothic" pitchFamily="34" charset="0"/>
              </a:rPr>
              <a:t>, often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underpinned by conservative and nationalist priorities</a:t>
            </a:r>
            <a:r>
              <a:rPr lang="en-US" sz="2600" dirty="0">
                <a:latin typeface="Century Gothic" pitchFamily="34" charset="0"/>
              </a:rPr>
              <a:t>.</a:t>
            </a:r>
            <a:endParaRPr lang="en-US" sz="2600" dirty="0" smtClean="0">
              <a:latin typeface="Century Gothic" pitchFamily="34" charset="0"/>
            </a:endParaRPr>
          </a:p>
          <a:p>
            <a:r>
              <a:rPr lang="en-US" sz="2600" dirty="0">
                <a:latin typeface="Century Gothic" pitchFamily="34" charset="0"/>
              </a:rPr>
              <a:t>The classic </a:t>
            </a:r>
            <a:r>
              <a:rPr lang="en-US" sz="2600" b="1" dirty="0">
                <a:latin typeface="Century Gothic" pitchFamily="34" charset="0"/>
              </a:rPr>
              <a:t>example</a:t>
            </a:r>
            <a:r>
              <a:rPr lang="en-US" sz="2600" dirty="0">
                <a:latin typeface="Century Gothic" pitchFamily="34" charset="0"/>
              </a:rPr>
              <a:t> of a developmental state is </a:t>
            </a:r>
            <a:r>
              <a:rPr lang="en-US" sz="2600" b="1" dirty="0" smtClean="0">
                <a:latin typeface="Century Gothic" pitchFamily="34" charset="0"/>
              </a:rPr>
              <a:t>Japan &amp; Germany</a:t>
            </a:r>
            <a:r>
              <a:rPr lang="en-US" sz="2600" dirty="0" smtClean="0">
                <a:latin typeface="Century Gothic" pitchFamily="34" charset="0"/>
              </a:rPr>
              <a:t>.</a:t>
            </a:r>
          </a:p>
          <a:p>
            <a:pPr marL="514350" indent="-514350" algn="ctr">
              <a:buAutoNum type="arabicPeriod" startAt="3"/>
            </a:pPr>
            <a:r>
              <a:rPr lang="en-US" sz="2600" b="1" dirty="0" smtClean="0">
                <a:latin typeface="Century Gothic" pitchFamily="34" charset="0"/>
              </a:rPr>
              <a:t>Social </a:t>
            </a:r>
            <a:r>
              <a:rPr lang="en-US" sz="2600" b="1" dirty="0">
                <a:latin typeface="Century Gothic" pitchFamily="34" charset="0"/>
              </a:rPr>
              <a:t>Democratic (Welfare) </a:t>
            </a:r>
            <a:r>
              <a:rPr lang="en-US" sz="2600" b="1" dirty="0" smtClean="0">
                <a:latin typeface="Century Gothic" pitchFamily="34" charset="0"/>
              </a:rPr>
              <a:t>States</a:t>
            </a:r>
          </a:p>
          <a:p>
            <a:r>
              <a:rPr lang="en-US" sz="2400" b="1" dirty="0">
                <a:latin typeface="Century Gothic" pitchFamily="34" charset="0"/>
              </a:rPr>
              <a:t>social-democratic states intervene with a view to bringing about broader social restructuring</a:t>
            </a:r>
            <a:r>
              <a:rPr lang="en-US" sz="2400" dirty="0">
                <a:latin typeface="Century Gothic" pitchFamily="34" charset="0"/>
              </a:rPr>
              <a:t>, usually in </a:t>
            </a:r>
            <a:r>
              <a:rPr lang="en-US" sz="2400" b="1" dirty="0">
                <a:latin typeface="Century Gothic" pitchFamily="34" charset="0"/>
              </a:rPr>
              <a:t>accordance with principles such as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fairness, equality and social justice</a:t>
            </a:r>
            <a:r>
              <a:rPr lang="en-US" sz="2400" dirty="0" smtClean="0">
                <a:latin typeface="Century Gothic" pitchFamily="34" charset="0"/>
              </a:rPr>
              <a:t>.</a:t>
            </a:r>
          </a:p>
          <a:p>
            <a:r>
              <a:rPr lang="en-US" sz="2400" dirty="0">
                <a:latin typeface="Century Gothic" pitchFamily="34" charset="0"/>
              </a:rPr>
              <a:t>Example </a:t>
            </a:r>
            <a:r>
              <a:rPr lang="en-US" sz="2400" b="1" dirty="0">
                <a:latin typeface="Century Gothic" pitchFamily="34" charset="0"/>
              </a:rPr>
              <a:t>Austria and </a:t>
            </a:r>
            <a:r>
              <a:rPr lang="en-US" sz="2400" b="1" dirty="0" smtClean="0">
                <a:latin typeface="Century Gothic" pitchFamily="34" charset="0"/>
              </a:rPr>
              <a:t>Sweden</a:t>
            </a:r>
            <a:r>
              <a:rPr lang="en-US" sz="2400" dirty="0" smtClean="0">
                <a:latin typeface="Century Gothic" pitchFamily="34" charset="0"/>
              </a:rPr>
              <a:t>.</a:t>
            </a:r>
          </a:p>
          <a:p>
            <a:r>
              <a:rPr lang="en-US" sz="2400" dirty="0" smtClean="0">
                <a:latin typeface="Century Gothic" pitchFamily="34" charset="0"/>
              </a:rPr>
              <a:t>helping </a:t>
            </a:r>
            <a:r>
              <a:rPr lang="en-US" sz="2400" dirty="0">
                <a:latin typeface="Century Gothic" pitchFamily="34" charset="0"/>
              </a:rPr>
              <a:t>to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rectify the imbalances and injustices of a market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economy.</a:t>
            </a:r>
          </a:p>
          <a:p>
            <a:r>
              <a:rPr lang="en-US" sz="2400" dirty="0">
                <a:latin typeface="Century Gothic" pitchFamily="34" charset="0"/>
              </a:rPr>
              <a:t>The </a:t>
            </a:r>
            <a:r>
              <a:rPr lang="en-US" sz="2400" b="1" dirty="0">
                <a:latin typeface="Century Gothic" pitchFamily="34" charset="0"/>
              </a:rPr>
              <a:t>twin features of a social democratic </a:t>
            </a:r>
            <a:r>
              <a:rPr lang="en-US" sz="2400" dirty="0">
                <a:latin typeface="Century Gothic" pitchFamily="34" charset="0"/>
              </a:rPr>
              <a:t>state are therefore </a:t>
            </a:r>
            <a:r>
              <a:rPr lang="en-US" sz="2400" b="1" dirty="0">
                <a:latin typeface="Century Gothic" pitchFamily="34" charset="0"/>
              </a:rPr>
              <a:t>Keynesianism</a:t>
            </a:r>
            <a:r>
              <a:rPr lang="en-US" sz="2400" dirty="0">
                <a:latin typeface="Century Gothic" pitchFamily="34" charset="0"/>
              </a:rPr>
              <a:t> and </a:t>
            </a:r>
            <a:r>
              <a:rPr lang="en-US" sz="2400" b="1" dirty="0">
                <a:latin typeface="Century Gothic" pitchFamily="34" charset="0"/>
              </a:rPr>
              <a:t>social welfare</a:t>
            </a:r>
            <a:r>
              <a:rPr lang="en-US" sz="2400" dirty="0">
                <a:latin typeface="Century Gothic" pitchFamily="34" charset="0"/>
              </a:rPr>
              <a:t>.  </a:t>
            </a:r>
            <a:endParaRPr lang="en-US" sz="2400" dirty="0" smtClean="0">
              <a:latin typeface="Century Gothic" pitchFamily="34" charset="0"/>
            </a:endParaRPr>
          </a:p>
          <a:p>
            <a:r>
              <a:rPr lang="en-US" sz="2400" dirty="0">
                <a:latin typeface="Century Gothic" pitchFamily="34" charset="0"/>
              </a:rPr>
              <a:t>The aim of </a:t>
            </a:r>
            <a:r>
              <a:rPr lang="en-US" sz="2400" b="1" dirty="0">
                <a:latin typeface="Century Gothic" pitchFamily="34" charset="0"/>
              </a:rPr>
              <a:t>Keynesian economic policies </a:t>
            </a:r>
            <a:r>
              <a:rPr lang="en-US" sz="2400" dirty="0">
                <a:latin typeface="Century Gothic" pitchFamily="34" charset="0"/>
              </a:rPr>
              <a:t>is to ‘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manage’ or ‘regulate’ capitalism</a:t>
            </a:r>
            <a:r>
              <a:rPr lang="en-US" sz="2400" dirty="0">
                <a:latin typeface="Century Gothic" pitchFamily="34" charset="0"/>
              </a:rPr>
              <a:t> with a view to </a:t>
            </a:r>
            <a:r>
              <a:rPr lang="en-US" sz="2400" b="1" dirty="0">
                <a:latin typeface="Century Gothic" pitchFamily="34" charset="0"/>
              </a:rPr>
              <a:t>promoting growth </a:t>
            </a:r>
            <a:r>
              <a:rPr lang="en-US" sz="2400" dirty="0">
                <a:latin typeface="Century Gothic" pitchFamily="34" charset="0"/>
              </a:rPr>
              <a:t>and maintaining full </a:t>
            </a:r>
            <a:r>
              <a:rPr lang="en-US" sz="2400" b="1" dirty="0" smtClean="0">
                <a:latin typeface="Century Gothic" pitchFamily="34" charset="0"/>
              </a:rPr>
              <a:t>employment</a:t>
            </a:r>
            <a:r>
              <a:rPr lang="en-US" sz="2400" dirty="0" smtClean="0">
                <a:latin typeface="Century Gothic" pitchFamily="34" charset="0"/>
              </a:rPr>
              <a:t>.</a:t>
            </a:r>
          </a:p>
          <a:p>
            <a:r>
              <a:rPr lang="en-US" sz="2400" dirty="0" smtClean="0">
                <a:latin typeface="Century Gothic" pitchFamily="34" charset="0"/>
              </a:rPr>
              <a:t>‘</a:t>
            </a:r>
            <a:r>
              <a:rPr lang="en-US" sz="2400" b="1" dirty="0" smtClean="0">
                <a:latin typeface="Century Gothic" pitchFamily="34" charset="0"/>
              </a:rPr>
              <a:t>welfare </a:t>
            </a:r>
            <a:r>
              <a:rPr lang="en-US" sz="2400" b="1" dirty="0">
                <a:latin typeface="Century Gothic" pitchFamily="34" charset="0"/>
              </a:rPr>
              <a:t>states</a:t>
            </a:r>
            <a:r>
              <a:rPr lang="en-US" sz="2400" dirty="0">
                <a:latin typeface="Century Gothic" pitchFamily="34" charset="0"/>
              </a:rPr>
              <a:t>’, whose responsibilities have extended to the </a:t>
            </a:r>
            <a:r>
              <a:rPr lang="en-US" sz="2400" b="1" dirty="0">
                <a:latin typeface="Century Gothic" pitchFamily="34" charset="0"/>
              </a:rPr>
              <a:t>promotion of social well-being </a:t>
            </a:r>
            <a:r>
              <a:rPr lang="en-US" sz="2400" dirty="0">
                <a:latin typeface="Century Gothic" pitchFamily="34" charset="0"/>
              </a:rPr>
              <a:t>amongst their </a:t>
            </a:r>
            <a:r>
              <a:rPr lang="en-US" sz="2400" dirty="0" smtClean="0">
                <a:latin typeface="Century Gothic" pitchFamily="34" charset="0"/>
              </a:rPr>
              <a:t>citizens. </a:t>
            </a:r>
            <a:endParaRPr lang="en-US" sz="2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9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4572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Continued…</a:t>
            </a:r>
            <a:endParaRPr lang="en-US" sz="32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198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400" b="1" dirty="0">
                <a:latin typeface="Century Gothic" pitchFamily="34" charset="0"/>
              </a:rPr>
              <a:t>4. Collectivized States</a:t>
            </a:r>
          </a:p>
          <a:p>
            <a:r>
              <a:rPr lang="en-US" sz="2200" dirty="0" smtClean="0">
                <a:latin typeface="Century Gothic" pitchFamily="34" charset="0"/>
              </a:rPr>
              <a:t>Collectivized </a:t>
            </a:r>
            <a:r>
              <a:rPr lang="en-US" sz="2200" dirty="0">
                <a:latin typeface="Century Gothic" pitchFamily="34" charset="0"/>
              </a:rPr>
              <a:t>states bring the </a:t>
            </a:r>
            <a:r>
              <a:rPr lang="en-US" sz="2200" b="1" dirty="0">
                <a:latin typeface="Century Gothic" pitchFamily="34" charset="0"/>
              </a:rPr>
              <a:t>entirety of economic life </a:t>
            </a:r>
            <a:r>
              <a:rPr lang="en-US" sz="2200" dirty="0">
                <a:latin typeface="Century Gothic" pitchFamily="34" charset="0"/>
              </a:rPr>
              <a:t>under </a:t>
            </a:r>
            <a:r>
              <a:rPr lang="en-US" sz="2200" b="1" dirty="0">
                <a:latin typeface="Century Gothic" pitchFamily="34" charset="0"/>
              </a:rPr>
              <a:t>state control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r>
              <a:rPr lang="en-US" sz="2200" dirty="0">
                <a:latin typeface="Century Gothic" pitchFamily="34" charset="0"/>
              </a:rPr>
              <a:t>These sought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to abolish private enterprise </a:t>
            </a:r>
            <a:r>
              <a:rPr lang="en-US" sz="2200" dirty="0">
                <a:latin typeface="Century Gothic" pitchFamily="34" charset="0"/>
              </a:rPr>
              <a:t>altogether, and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set up centrally planned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economies.</a:t>
            </a:r>
          </a:p>
          <a:p>
            <a:r>
              <a:rPr lang="en-US" sz="2200" dirty="0">
                <a:latin typeface="Century Gothic" pitchFamily="34" charset="0"/>
              </a:rPr>
              <a:t>Example </a:t>
            </a:r>
            <a:r>
              <a:rPr lang="en-US" sz="2200" b="1" dirty="0" smtClean="0">
                <a:latin typeface="Century Gothic" pitchFamily="34" charset="0"/>
              </a:rPr>
              <a:t>USSR &amp; Eastern Europe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r>
              <a:rPr lang="en-US" sz="2200" dirty="0">
                <a:latin typeface="Century Gothic" pitchFamily="34" charset="0"/>
              </a:rPr>
              <a:t>Collectivized states </a:t>
            </a:r>
            <a:r>
              <a:rPr lang="en-US" sz="2200" dirty="0" smtClean="0">
                <a:latin typeface="Century Gothic" pitchFamily="34" charset="0"/>
              </a:rPr>
              <a:t>prefer </a:t>
            </a:r>
            <a:r>
              <a:rPr lang="en-US" sz="2200" b="1" dirty="0" smtClean="0">
                <a:latin typeface="Century Gothic" pitchFamily="34" charset="0"/>
              </a:rPr>
              <a:t>common </a:t>
            </a:r>
            <a:r>
              <a:rPr lang="en-US" sz="2200" b="1" dirty="0">
                <a:latin typeface="Century Gothic" pitchFamily="34" charset="0"/>
              </a:rPr>
              <a:t>ownership </a:t>
            </a:r>
            <a:r>
              <a:rPr lang="en-US" sz="2200" dirty="0">
                <a:latin typeface="Century Gothic" pitchFamily="34" charset="0"/>
              </a:rPr>
              <a:t>over </a:t>
            </a:r>
            <a:r>
              <a:rPr lang="en-US" sz="2200" b="1" dirty="0">
                <a:latin typeface="Century Gothic" pitchFamily="34" charset="0"/>
              </a:rPr>
              <a:t>private </a:t>
            </a:r>
            <a:r>
              <a:rPr lang="en-US" sz="2200" b="1" dirty="0" smtClean="0">
                <a:latin typeface="Century Gothic" pitchFamily="34" charset="0"/>
              </a:rPr>
              <a:t>property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2800" b="1" dirty="0" smtClean="0">
                <a:latin typeface="Century Gothic" pitchFamily="34" charset="0"/>
              </a:rPr>
              <a:t>5. </a:t>
            </a:r>
            <a:r>
              <a:rPr lang="en-US" sz="2400" b="1" dirty="0" smtClean="0">
                <a:latin typeface="Century Gothic" pitchFamily="34" charset="0"/>
              </a:rPr>
              <a:t>Totalitarian States</a:t>
            </a:r>
          </a:p>
          <a:p>
            <a:r>
              <a:rPr lang="en-US" sz="2200" dirty="0">
                <a:latin typeface="Century Gothic" pitchFamily="34" charset="0"/>
              </a:rPr>
              <a:t>The state brings not only the </a:t>
            </a:r>
            <a:r>
              <a:rPr lang="en-US" sz="2200" b="1" dirty="0">
                <a:latin typeface="Century Gothic" pitchFamily="34" charset="0"/>
              </a:rPr>
              <a:t>economy</a:t>
            </a:r>
            <a:r>
              <a:rPr lang="en-US" sz="2200" dirty="0">
                <a:latin typeface="Century Gothic" pitchFamily="34" charset="0"/>
              </a:rPr>
              <a:t>, but also </a:t>
            </a:r>
            <a:r>
              <a:rPr lang="en-US" sz="2200" b="1" dirty="0">
                <a:latin typeface="Century Gothic" pitchFamily="34" charset="0"/>
              </a:rPr>
              <a:t>education, culture, religion, family life </a:t>
            </a:r>
            <a:r>
              <a:rPr lang="en-US" sz="2200" dirty="0">
                <a:latin typeface="Century Gothic" pitchFamily="34" charset="0"/>
              </a:rPr>
              <a:t>and so on under direct state control. </a:t>
            </a:r>
            <a:endParaRPr lang="en-US" sz="2200" dirty="0" smtClean="0">
              <a:latin typeface="Century Gothic" pitchFamily="34" charset="0"/>
            </a:endParaRPr>
          </a:p>
          <a:p>
            <a:r>
              <a:rPr lang="en-US" sz="2200" dirty="0" err="1" smtClean="0">
                <a:latin typeface="Century Gothic" pitchFamily="34" charset="0"/>
              </a:rPr>
              <a:t>E.g</a:t>
            </a:r>
            <a:r>
              <a:rPr lang="en-US" sz="2200" dirty="0" smtClean="0">
                <a:latin typeface="Century Gothic" pitchFamily="34" charset="0"/>
              </a:rPr>
              <a:t> Hitler, USSR, Iraq &amp; Mussolini .</a:t>
            </a:r>
          </a:p>
          <a:p>
            <a:r>
              <a:rPr lang="en-US" sz="2200" dirty="0">
                <a:latin typeface="Century Gothic" pitchFamily="34" charset="0"/>
              </a:rPr>
              <a:t>totalitarian states effectively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extinguish civil society </a:t>
            </a:r>
            <a:r>
              <a:rPr lang="en-US" sz="2200" dirty="0">
                <a:latin typeface="Century Gothic" pitchFamily="34" charset="0"/>
              </a:rPr>
              <a:t>and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abolish the private sphere of life</a:t>
            </a:r>
            <a:r>
              <a:rPr lang="en-US" sz="2200" b="1" dirty="0">
                <a:latin typeface="Century Gothic" pitchFamily="34" charset="0"/>
              </a:rPr>
              <a:t> </a:t>
            </a:r>
            <a:r>
              <a:rPr lang="en-US" sz="2200" dirty="0">
                <a:latin typeface="Century Gothic" pitchFamily="34" charset="0"/>
              </a:rPr>
              <a:t>altogether. </a:t>
            </a:r>
          </a:p>
          <a:p>
            <a:pPr marL="0" indent="0" algn="ctr">
              <a:buNone/>
            </a:pPr>
            <a:r>
              <a:rPr lang="en-US" b="1" dirty="0" smtClean="0">
                <a:latin typeface="Century Gothic" pitchFamily="34" charset="0"/>
              </a:rPr>
              <a:t>6. </a:t>
            </a:r>
            <a:r>
              <a:rPr lang="en-US" sz="2400" b="1" dirty="0" smtClean="0">
                <a:latin typeface="Century Gothic" pitchFamily="34" charset="0"/>
              </a:rPr>
              <a:t>Religious </a:t>
            </a:r>
            <a:r>
              <a:rPr lang="en-US" sz="2400" b="1" dirty="0">
                <a:latin typeface="Century Gothic" pitchFamily="34" charset="0"/>
              </a:rPr>
              <a:t>States </a:t>
            </a:r>
            <a:endParaRPr lang="en-US" b="1" dirty="0" smtClean="0">
              <a:latin typeface="Century Gothic" pitchFamily="34" charset="0"/>
            </a:endParaRPr>
          </a:p>
          <a:p>
            <a:r>
              <a:rPr lang="en-US" sz="2200" dirty="0" smtClean="0">
                <a:latin typeface="Century Gothic" pitchFamily="34" charset="0"/>
              </a:rPr>
              <a:t>Use religion as state ideology.</a:t>
            </a:r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0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entury Gothic" pitchFamily="34" charset="0"/>
              </a:rPr>
              <a:t>4.6.	Understanding Government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150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Century Gothic" pitchFamily="34" charset="0"/>
              </a:rPr>
              <a:t>To </a:t>
            </a:r>
            <a:r>
              <a:rPr lang="en-US" sz="2200" b="1" dirty="0">
                <a:latin typeface="Century Gothic" pitchFamily="34" charset="0"/>
              </a:rPr>
              <a:t>govern means to rule or control </a:t>
            </a:r>
            <a:r>
              <a:rPr lang="en-US" sz="2200" dirty="0">
                <a:latin typeface="Century Gothic" pitchFamily="34" charset="0"/>
              </a:rPr>
              <a:t>others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r>
              <a:rPr lang="en-US" sz="2200" b="1" dirty="0">
                <a:latin typeface="Century Gothic" pitchFamily="34" charset="0"/>
              </a:rPr>
              <a:t>Government</a:t>
            </a:r>
            <a:r>
              <a:rPr lang="en-US" sz="2200" dirty="0">
                <a:latin typeface="Century Gothic" pitchFamily="34" charset="0"/>
              </a:rPr>
              <a:t> </a:t>
            </a:r>
            <a:r>
              <a:rPr lang="en-US" sz="2200" dirty="0" smtClean="0">
                <a:latin typeface="Century Gothic" pitchFamily="34" charset="0"/>
              </a:rPr>
              <a:t>include </a:t>
            </a:r>
            <a:r>
              <a:rPr lang="en-US" sz="2200" dirty="0">
                <a:latin typeface="Century Gothic" pitchFamily="34" charset="0"/>
              </a:rPr>
              <a:t>any mechanism through which </a:t>
            </a:r>
            <a:r>
              <a:rPr lang="en-US" sz="2200" b="1" dirty="0">
                <a:latin typeface="Century Gothic" pitchFamily="34" charset="0"/>
              </a:rPr>
              <a:t>ordered rule is maintained</a:t>
            </a:r>
            <a:r>
              <a:rPr lang="en-US" sz="2200" dirty="0">
                <a:latin typeface="Century Gothic" pitchFamily="34" charset="0"/>
              </a:rPr>
              <a:t>, </a:t>
            </a:r>
            <a:r>
              <a:rPr lang="en-US" sz="2200" dirty="0" smtClean="0">
                <a:latin typeface="Century Gothic" pitchFamily="34" charset="0"/>
              </a:rPr>
              <a:t>the </a:t>
            </a:r>
            <a:r>
              <a:rPr lang="en-US" sz="2200" b="1" dirty="0">
                <a:latin typeface="Century Gothic" pitchFamily="34" charset="0"/>
              </a:rPr>
              <a:t>ability to make collective decisions</a:t>
            </a:r>
            <a:r>
              <a:rPr lang="en-US" sz="2200" dirty="0">
                <a:latin typeface="Century Gothic" pitchFamily="34" charset="0"/>
              </a:rPr>
              <a:t> and the </a:t>
            </a:r>
            <a:r>
              <a:rPr lang="en-US" sz="2200" b="1" dirty="0">
                <a:latin typeface="Century Gothic" pitchFamily="34" charset="0"/>
              </a:rPr>
              <a:t>capacity to </a:t>
            </a:r>
            <a:r>
              <a:rPr lang="en-US" sz="2200" dirty="0" smtClean="0">
                <a:latin typeface="Century Gothic" pitchFamily="34" charset="0"/>
              </a:rPr>
              <a:t>enforce</a:t>
            </a:r>
            <a:r>
              <a:rPr lang="en-US" sz="2200" b="1" dirty="0" smtClean="0">
                <a:latin typeface="Century Gothic" pitchFamily="34" charset="0"/>
              </a:rPr>
              <a:t> </a:t>
            </a:r>
            <a:r>
              <a:rPr lang="en-US" sz="2200" b="1" dirty="0">
                <a:latin typeface="Century Gothic" pitchFamily="34" charset="0"/>
              </a:rPr>
              <a:t>them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r>
              <a:rPr lang="en-US" sz="2200" b="1" dirty="0" smtClean="0">
                <a:latin typeface="Century Gothic" pitchFamily="34" charset="0"/>
              </a:rPr>
              <a:t>Gov’t</a:t>
            </a:r>
            <a:r>
              <a:rPr lang="en-US" sz="2200" dirty="0" smtClean="0">
                <a:latin typeface="Century Gothic" pitchFamily="34" charset="0"/>
              </a:rPr>
              <a:t> refer </a:t>
            </a:r>
            <a:r>
              <a:rPr lang="en-US" sz="2200" dirty="0">
                <a:latin typeface="Century Gothic" pitchFamily="34" charset="0"/>
              </a:rPr>
              <a:t>to the </a:t>
            </a:r>
            <a:r>
              <a:rPr lang="en-US" sz="2200" b="1" dirty="0">
                <a:latin typeface="Century Gothic" pitchFamily="34" charset="0"/>
              </a:rPr>
              <a:t>formal and institutional processes </a:t>
            </a:r>
            <a:r>
              <a:rPr lang="en-US" sz="2200" dirty="0">
                <a:latin typeface="Century Gothic" pitchFamily="34" charset="0"/>
              </a:rPr>
              <a:t>that </a:t>
            </a:r>
            <a:r>
              <a:rPr lang="en-US" sz="2200" b="1" dirty="0">
                <a:latin typeface="Century Gothic" pitchFamily="34" charset="0"/>
              </a:rPr>
              <a:t>operate at the national level to maintain public order </a:t>
            </a:r>
            <a:r>
              <a:rPr lang="en-US" sz="2200" dirty="0">
                <a:latin typeface="Century Gothic" pitchFamily="34" charset="0"/>
              </a:rPr>
              <a:t>and </a:t>
            </a:r>
            <a:r>
              <a:rPr lang="en-US" sz="2200" b="1" dirty="0">
                <a:latin typeface="Century Gothic" pitchFamily="34" charset="0"/>
              </a:rPr>
              <a:t>facilitate collective </a:t>
            </a:r>
            <a:r>
              <a:rPr lang="en-US" sz="2200" b="1" dirty="0" smtClean="0">
                <a:latin typeface="Century Gothic" pitchFamily="34" charset="0"/>
              </a:rPr>
              <a:t>action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r>
              <a:rPr lang="en-US" sz="2200" b="1" dirty="0" smtClean="0">
                <a:latin typeface="Century Gothic" pitchFamily="34" charset="0"/>
              </a:rPr>
              <a:t>Government</a:t>
            </a:r>
            <a:r>
              <a:rPr lang="en-US" sz="2200" dirty="0" smtClean="0">
                <a:latin typeface="Century Gothic" pitchFamily="34" charset="0"/>
              </a:rPr>
              <a:t> </a:t>
            </a:r>
            <a:r>
              <a:rPr lang="en-US" sz="2200" dirty="0">
                <a:latin typeface="Century Gothic" pitchFamily="34" charset="0"/>
              </a:rPr>
              <a:t>can also </a:t>
            </a:r>
            <a:r>
              <a:rPr lang="en-US" sz="2200" b="1" dirty="0">
                <a:latin typeface="Century Gothic" pitchFamily="34" charset="0"/>
              </a:rPr>
              <a:t>refer to political organization comprising individuals and institutions authorized to formulate public policies and conduct affairs of state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r>
              <a:rPr lang="en-US" sz="2200" b="1" dirty="0" smtClean="0">
                <a:latin typeface="Century Gothic" pitchFamily="34" charset="0"/>
              </a:rPr>
              <a:t>Gov’t</a:t>
            </a:r>
            <a:r>
              <a:rPr lang="en-US" sz="2200" dirty="0" smtClean="0">
                <a:latin typeface="Century Gothic" pitchFamily="34" charset="0"/>
              </a:rPr>
              <a:t> must </a:t>
            </a:r>
            <a:r>
              <a:rPr lang="en-US" sz="2200" dirty="0">
                <a:latin typeface="Century Gothic" pitchFamily="34" charset="0"/>
              </a:rPr>
              <a:t>possess two </a:t>
            </a:r>
            <a:r>
              <a:rPr lang="en-US" sz="2200" b="1" dirty="0">
                <a:latin typeface="Century Gothic" pitchFamily="34" charset="0"/>
              </a:rPr>
              <a:t>essential attributes: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authority</a:t>
            </a:r>
            <a:r>
              <a:rPr lang="en-US" sz="2200" b="1" dirty="0">
                <a:latin typeface="Century Gothic" pitchFamily="34" charset="0"/>
              </a:rPr>
              <a:t> and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legitimacy</a:t>
            </a:r>
            <a:r>
              <a:rPr lang="en-US" sz="2200" b="1" dirty="0" smtClean="0">
                <a:latin typeface="Century Gothic" pitchFamily="34" charset="0"/>
              </a:rPr>
              <a:t>.</a:t>
            </a:r>
            <a:endParaRPr lang="en-US" sz="2200" dirty="0" smtClean="0">
              <a:latin typeface="Century Gothic" pitchFamily="34" charset="0"/>
            </a:endParaRPr>
          </a:p>
          <a:p>
            <a:r>
              <a:rPr lang="en-US" sz="2200" dirty="0">
                <a:latin typeface="Century Gothic" pitchFamily="34" charset="0"/>
              </a:rPr>
              <a:t>word </a:t>
            </a:r>
            <a:r>
              <a:rPr lang="en-US" sz="2200" b="1" dirty="0">
                <a:latin typeface="Century Gothic" pitchFamily="34" charset="0"/>
              </a:rPr>
              <a:t>authority</a:t>
            </a:r>
            <a:r>
              <a:rPr lang="en-US" sz="2200" dirty="0">
                <a:latin typeface="Century Gothic" pitchFamily="34" charset="0"/>
              </a:rPr>
              <a:t> implies </a:t>
            </a:r>
            <a:r>
              <a:rPr lang="en-US" sz="2200" b="1" dirty="0">
                <a:latin typeface="Century Gothic" pitchFamily="34" charset="0"/>
              </a:rPr>
              <a:t>the ability to compel obedience</a:t>
            </a:r>
            <a:r>
              <a:rPr lang="en-US" sz="2200" dirty="0">
                <a:latin typeface="Century Gothic" pitchFamily="34" charset="0"/>
              </a:rPr>
              <a:t>. It can simply be defined as </a:t>
            </a:r>
            <a:r>
              <a:rPr lang="en-US" sz="2200" b="1" dirty="0">
                <a:latin typeface="Century Gothic" pitchFamily="34" charset="0"/>
              </a:rPr>
              <a:t>‘legitimate power</a:t>
            </a:r>
            <a:r>
              <a:rPr lang="en-US" sz="2200" dirty="0">
                <a:latin typeface="Century Gothic" pitchFamily="34" charset="0"/>
              </a:rPr>
              <a:t>.’ </a:t>
            </a:r>
            <a:endParaRPr lang="en-US" sz="2200" dirty="0" smtClean="0">
              <a:latin typeface="Century Gothic" pitchFamily="34" charset="0"/>
            </a:endParaRPr>
          </a:p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Power</a:t>
            </a:r>
            <a:r>
              <a:rPr lang="en-US" sz="2200" dirty="0" smtClean="0">
                <a:latin typeface="Century Gothic" pitchFamily="34" charset="0"/>
              </a:rPr>
              <a:t> </a:t>
            </a:r>
            <a:r>
              <a:rPr lang="en-US" sz="2200" dirty="0">
                <a:latin typeface="Century Gothic" pitchFamily="34" charset="0"/>
              </a:rPr>
              <a:t>is the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ability to influence</a:t>
            </a:r>
            <a:r>
              <a:rPr lang="en-US" sz="2200" dirty="0">
                <a:latin typeface="Century Gothic" pitchFamily="34" charset="0"/>
              </a:rPr>
              <a:t> the behavior of </a:t>
            </a:r>
            <a:r>
              <a:rPr lang="en-US" sz="2200" dirty="0" smtClean="0">
                <a:latin typeface="Century Gothic" pitchFamily="34" charset="0"/>
              </a:rPr>
              <a:t>others.</a:t>
            </a:r>
          </a:p>
          <a:p>
            <a:r>
              <a:rPr lang="en-US" sz="2200" b="1" dirty="0">
                <a:latin typeface="Century Gothic" pitchFamily="34" charset="0"/>
              </a:rPr>
              <a:t>legitimacy</a:t>
            </a:r>
            <a:r>
              <a:rPr lang="en-US" sz="2200" dirty="0">
                <a:latin typeface="Century Gothic" pitchFamily="34" charset="0"/>
              </a:rPr>
              <a:t>, </a:t>
            </a:r>
            <a:r>
              <a:rPr lang="en-US" sz="2200" dirty="0" smtClean="0">
                <a:latin typeface="Century Gothic" pitchFamily="34" charset="0"/>
              </a:rPr>
              <a:t>is </a:t>
            </a:r>
            <a:r>
              <a:rPr lang="en-US" sz="2200" dirty="0">
                <a:latin typeface="Century Gothic" pitchFamily="34" charset="0"/>
              </a:rPr>
              <a:t>the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popular acceptance of a governing regime or law as an authority</a:t>
            </a:r>
            <a:r>
              <a:rPr lang="en-US" sz="2200" dirty="0">
                <a:latin typeface="Century Gothic" pitchFamily="34" charset="0"/>
              </a:rPr>
              <a:t>.  .</a:t>
            </a:r>
          </a:p>
        </p:txBody>
      </p:sp>
    </p:spTree>
    <p:extLst>
      <p:ext uri="{BB962C8B-B14F-4D97-AF65-F5344CB8AC3E}">
        <p14:creationId xmlns:p14="http://schemas.microsoft.com/office/powerpoint/2010/main" val="396433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4.6.2. </a:t>
            </a:r>
            <a:r>
              <a:rPr lang="en-US" sz="2400" b="1" dirty="0" smtClean="0">
                <a:latin typeface="Century Gothic" pitchFamily="34" charset="0"/>
              </a:rPr>
              <a:t>Purposes </a:t>
            </a:r>
            <a:r>
              <a:rPr lang="en-US" sz="2400" b="1" dirty="0">
                <a:latin typeface="Century Gothic" pitchFamily="34" charset="0"/>
              </a:rPr>
              <a:t>and Functions of Government</a:t>
            </a:r>
            <a:endParaRPr lang="en-US" sz="32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entury Gothic" pitchFamily="34" charset="0"/>
              </a:rPr>
              <a:t>the </a:t>
            </a:r>
            <a:r>
              <a:rPr lang="en-US" sz="2200" dirty="0">
                <a:latin typeface="Century Gothic" pitchFamily="34" charset="0"/>
              </a:rPr>
              <a:t>main </a:t>
            </a:r>
            <a:r>
              <a:rPr lang="en-US" sz="2200" b="1" dirty="0">
                <a:latin typeface="Century Gothic" pitchFamily="34" charset="0"/>
              </a:rPr>
              <a:t>purpose of the state </a:t>
            </a:r>
            <a:r>
              <a:rPr lang="en-US" sz="2200" dirty="0">
                <a:latin typeface="Century Gothic" pitchFamily="34" charset="0"/>
              </a:rPr>
              <a:t>is to </a:t>
            </a:r>
            <a:r>
              <a:rPr lang="en-US" sz="2200" b="1" dirty="0">
                <a:latin typeface="Century Gothic" pitchFamily="34" charset="0"/>
              </a:rPr>
              <a:t>protect rights </a:t>
            </a:r>
            <a:r>
              <a:rPr lang="en-US" sz="2200" dirty="0">
                <a:latin typeface="Century Gothic" pitchFamily="34" charset="0"/>
              </a:rPr>
              <a:t>and to </a:t>
            </a:r>
            <a:r>
              <a:rPr lang="en-US" sz="2200" b="1" dirty="0">
                <a:latin typeface="Century Gothic" pitchFamily="34" charset="0"/>
              </a:rPr>
              <a:t>preserve </a:t>
            </a:r>
            <a:r>
              <a:rPr lang="en-US" sz="2200" b="1" dirty="0" smtClean="0">
                <a:latin typeface="Century Gothic" pitchFamily="34" charset="0"/>
              </a:rPr>
              <a:t>justice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r>
              <a:rPr lang="en-US" sz="2200" dirty="0">
                <a:latin typeface="Century Gothic" pitchFamily="34" charset="0"/>
              </a:rPr>
              <a:t>the </a:t>
            </a:r>
            <a:r>
              <a:rPr lang="en-US" sz="2200" b="1" dirty="0">
                <a:latin typeface="Century Gothic" pitchFamily="34" charset="0"/>
              </a:rPr>
              <a:t>constitutions</a:t>
            </a:r>
            <a:r>
              <a:rPr lang="en-US" sz="2200" dirty="0">
                <a:latin typeface="Century Gothic" pitchFamily="34" charset="0"/>
              </a:rPr>
              <a:t> of various countries </a:t>
            </a:r>
            <a:r>
              <a:rPr lang="en-US" sz="2200" b="1" dirty="0">
                <a:latin typeface="Century Gothic" pitchFamily="34" charset="0"/>
              </a:rPr>
              <a:t>codify views to the purposes, powers, and forms of their </a:t>
            </a:r>
            <a:r>
              <a:rPr lang="en-US" sz="2200" b="1" dirty="0" smtClean="0">
                <a:latin typeface="Century Gothic" pitchFamily="34" charset="0"/>
              </a:rPr>
              <a:t>governments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r>
              <a:rPr lang="en-US" sz="2200" dirty="0">
                <a:latin typeface="Century Gothic" pitchFamily="34" charset="0"/>
              </a:rPr>
              <a:t>major purposes and functions of government </a:t>
            </a:r>
            <a:r>
              <a:rPr lang="en-US" sz="2200" dirty="0" smtClean="0">
                <a:latin typeface="Century Gothic" pitchFamily="34" charset="0"/>
              </a:rPr>
              <a:t>include:-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Century Gothic" pitchFamily="34" charset="0"/>
              </a:rPr>
              <a:t>Self-Preservation</a:t>
            </a:r>
            <a:r>
              <a:rPr lang="en-US" sz="2200" b="1" dirty="0" smtClean="0">
                <a:latin typeface="Century Gothic" pitchFamily="34" charset="0"/>
              </a:rPr>
              <a:t>:-</a:t>
            </a:r>
            <a:r>
              <a:rPr lang="en-US" sz="2200" dirty="0" smtClean="0">
                <a:latin typeface="Century Gothic" pitchFamily="34" charset="0"/>
              </a:rPr>
              <a:t>responsibility</a:t>
            </a:r>
            <a:r>
              <a:rPr lang="en-US" sz="2200" b="1" dirty="0" smtClean="0">
                <a:latin typeface="Century Gothic" pitchFamily="34" charset="0"/>
              </a:rPr>
              <a:t> </a:t>
            </a:r>
            <a:r>
              <a:rPr lang="en-US" sz="2200" dirty="0">
                <a:latin typeface="Century Gothic" pitchFamily="34" charset="0"/>
              </a:rPr>
              <a:t>to</a:t>
            </a:r>
            <a:r>
              <a:rPr lang="en-US" sz="2200" b="1" dirty="0">
                <a:latin typeface="Century Gothic" pitchFamily="34" charset="0"/>
              </a:rPr>
              <a:t> </a:t>
            </a:r>
            <a:r>
              <a:rPr lang="en-US" sz="2200" b="1" dirty="0">
                <a:solidFill>
                  <a:srgbClr val="00B0F0"/>
                </a:solidFill>
                <a:latin typeface="Century Gothic" pitchFamily="34" charset="0"/>
              </a:rPr>
              <a:t>prevail order</a:t>
            </a:r>
            <a:r>
              <a:rPr lang="en-US" sz="2200" b="1" dirty="0">
                <a:latin typeface="Century Gothic" pitchFamily="34" charset="0"/>
              </a:rPr>
              <a:t>,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predictability</a:t>
            </a:r>
            <a:r>
              <a:rPr lang="en-US" sz="2200" b="1" dirty="0">
                <a:latin typeface="Century Gothic" pitchFamily="34" charset="0"/>
              </a:rPr>
              <a:t>,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internal security</a:t>
            </a:r>
            <a:r>
              <a:rPr lang="en-US" sz="2200" b="1" dirty="0">
                <a:latin typeface="Century Gothic" pitchFamily="34" charset="0"/>
              </a:rPr>
              <a:t>, and </a:t>
            </a:r>
            <a:r>
              <a:rPr lang="en-US" sz="2200" b="1" dirty="0">
                <a:solidFill>
                  <a:srgbClr val="0070C0"/>
                </a:solidFill>
                <a:latin typeface="Century Gothic" pitchFamily="34" charset="0"/>
              </a:rPr>
              <a:t>external </a:t>
            </a:r>
            <a:r>
              <a:rPr lang="en-US" sz="2200" b="1" dirty="0" smtClean="0">
                <a:solidFill>
                  <a:srgbClr val="0070C0"/>
                </a:solidFill>
                <a:latin typeface="Century Gothic" pitchFamily="34" charset="0"/>
              </a:rPr>
              <a:t>defense</a:t>
            </a:r>
            <a:r>
              <a:rPr lang="en-US" sz="2200" b="1" dirty="0" smtClean="0">
                <a:latin typeface="Century Gothic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entury Gothic" pitchFamily="34" charset="0"/>
              </a:rPr>
              <a:t>Distribution </a:t>
            </a:r>
            <a:r>
              <a:rPr lang="en-US" sz="2200" b="1" dirty="0">
                <a:latin typeface="Century Gothic" pitchFamily="34" charset="0"/>
              </a:rPr>
              <a:t>and Regulation of </a:t>
            </a:r>
            <a:r>
              <a:rPr lang="en-US" sz="2200" b="1" dirty="0" smtClean="0">
                <a:latin typeface="Century Gothic" pitchFamily="34" charset="0"/>
              </a:rPr>
              <a:t>Resources:</a:t>
            </a:r>
            <a:r>
              <a:rPr lang="en-US" sz="2200" dirty="0">
                <a:latin typeface="Century Gothic" pitchFamily="34" charset="0"/>
              </a:rPr>
              <a:t>-</a:t>
            </a:r>
            <a:r>
              <a:rPr lang="en-US" sz="2200" b="1" dirty="0">
                <a:latin typeface="Century Gothic" pitchFamily="34" charset="0"/>
              </a:rPr>
              <a:t>socialist </a:t>
            </a:r>
            <a:r>
              <a:rPr lang="en-US" sz="2200" b="1" dirty="0" smtClean="0">
                <a:latin typeface="Century Gothic" pitchFamily="34" charset="0"/>
              </a:rPr>
              <a:t>states </a:t>
            </a:r>
            <a:r>
              <a:rPr lang="en-US" sz="2200" dirty="0" smtClean="0">
                <a:latin typeface="Century Gothic" pitchFamily="34" charset="0"/>
              </a:rPr>
              <a:t>decide </a:t>
            </a:r>
            <a:r>
              <a:rPr lang="en-US" sz="2200" dirty="0">
                <a:latin typeface="Century Gothic" pitchFamily="34" charset="0"/>
              </a:rPr>
              <a:t>that the resources should be controlled by the </a:t>
            </a:r>
            <a:r>
              <a:rPr lang="en-US" sz="2200" dirty="0" smtClean="0">
                <a:latin typeface="Century Gothic" pitchFamily="34" charset="0"/>
              </a:rPr>
              <a:t>public. </a:t>
            </a:r>
            <a:r>
              <a:rPr lang="en-US" sz="2200" dirty="0">
                <a:latin typeface="Century Gothic" pitchFamily="34" charset="0"/>
              </a:rPr>
              <a:t>While </a:t>
            </a:r>
            <a:r>
              <a:rPr lang="en-US" sz="2200" b="1" dirty="0">
                <a:latin typeface="Century Gothic" pitchFamily="34" charset="0"/>
              </a:rPr>
              <a:t>capitalist </a:t>
            </a:r>
            <a:r>
              <a:rPr lang="en-US" sz="2200" b="1" dirty="0" smtClean="0">
                <a:latin typeface="Century Gothic" pitchFamily="34" charset="0"/>
              </a:rPr>
              <a:t>states </a:t>
            </a:r>
            <a:r>
              <a:rPr lang="en-US" sz="2200" dirty="0" smtClean="0">
                <a:latin typeface="Century Gothic" pitchFamily="34" charset="0"/>
              </a:rPr>
              <a:t>decide </a:t>
            </a:r>
            <a:r>
              <a:rPr lang="en-US" sz="2200" dirty="0">
                <a:latin typeface="Century Gothic" pitchFamily="34" charset="0"/>
              </a:rPr>
              <a:t>to be controlled by the private sector. other states may place in between, that is the resources could be controlled by both the public and private sector. </a:t>
            </a:r>
            <a:endParaRPr lang="en-US" sz="2200" dirty="0" smtClean="0">
              <a:latin typeface="Century Gothic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entury Gothic" pitchFamily="34" charset="0"/>
              </a:rPr>
              <a:t>Management </a:t>
            </a:r>
            <a:r>
              <a:rPr lang="en-US" sz="2200" b="1" dirty="0">
                <a:latin typeface="Century Gothic" pitchFamily="34" charset="0"/>
              </a:rPr>
              <a:t>of </a:t>
            </a:r>
            <a:r>
              <a:rPr lang="en-US" sz="2200" b="1" dirty="0" smtClean="0">
                <a:latin typeface="Century Gothic" pitchFamily="34" charset="0"/>
              </a:rPr>
              <a:t>Conflicts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entury Gothic" pitchFamily="34" charset="0"/>
              </a:rPr>
              <a:t>Fulfillment </a:t>
            </a:r>
            <a:r>
              <a:rPr lang="en-US" sz="2200" b="1" dirty="0">
                <a:latin typeface="Century Gothic" pitchFamily="34" charset="0"/>
              </a:rPr>
              <a:t>of Social or Group </a:t>
            </a:r>
            <a:r>
              <a:rPr lang="en-US" sz="2200" b="1" dirty="0" smtClean="0">
                <a:latin typeface="Century Gothic" pitchFamily="34" charset="0"/>
              </a:rPr>
              <a:t>Aspirations:-</a:t>
            </a:r>
            <a:r>
              <a:rPr lang="en-US" sz="2200" dirty="0">
                <a:latin typeface="Century Gothic" pitchFamily="34" charset="0"/>
              </a:rPr>
              <a:t>(promotion of human rights, common good, and international </a:t>
            </a:r>
            <a:r>
              <a:rPr lang="en-US" sz="2200" dirty="0" smtClean="0">
                <a:latin typeface="Century Gothic" pitchFamily="34" charset="0"/>
              </a:rPr>
              <a:t>peace). </a:t>
            </a:r>
            <a:endParaRPr lang="en-US" sz="2200" b="1" dirty="0">
              <a:latin typeface="Century Gothic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latin typeface="Century Gothic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74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Continued…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b="1" dirty="0">
                <a:latin typeface="Century Gothic" pitchFamily="34" charset="0"/>
              </a:rPr>
              <a:t>5.</a:t>
            </a:r>
            <a:r>
              <a:rPr lang="en-US" sz="2200" dirty="0">
                <a:latin typeface="Century Gothic" pitchFamily="34" charset="0"/>
              </a:rPr>
              <a:t> </a:t>
            </a:r>
            <a:r>
              <a:rPr lang="en-US" sz="2200" b="1" dirty="0" smtClean="0">
                <a:latin typeface="Century Gothic" pitchFamily="34" charset="0"/>
              </a:rPr>
              <a:t>Protection </a:t>
            </a:r>
            <a:r>
              <a:rPr lang="en-US" sz="2200" b="1" dirty="0">
                <a:latin typeface="Century Gothic" pitchFamily="34" charset="0"/>
              </a:rPr>
              <a:t>of Rights of Citizens </a:t>
            </a:r>
            <a:endParaRPr lang="en-US" sz="2200" b="1" dirty="0" smtClean="0">
              <a:latin typeface="Century Gothic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Century Gothic" pitchFamily="34" charset="0"/>
              </a:rPr>
              <a:t>6. </a:t>
            </a:r>
            <a:r>
              <a:rPr lang="en-US" sz="2200" b="1" dirty="0" smtClean="0">
                <a:latin typeface="Century Gothic" pitchFamily="34" charset="0"/>
              </a:rPr>
              <a:t>Protection </a:t>
            </a:r>
            <a:r>
              <a:rPr lang="en-US" sz="2200" b="1" dirty="0">
                <a:latin typeface="Century Gothic" pitchFamily="34" charset="0"/>
              </a:rPr>
              <a:t>of </a:t>
            </a:r>
            <a:r>
              <a:rPr lang="en-US" sz="2200" b="1" dirty="0" smtClean="0">
                <a:latin typeface="Century Gothic" pitchFamily="34" charset="0"/>
              </a:rPr>
              <a:t>Property</a:t>
            </a:r>
          </a:p>
          <a:p>
            <a:pPr marL="0" indent="0">
              <a:buNone/>
            </a:pPr>
            <a:r>
              <a:rPr lang="en-US" sz="2200" b="1" dirty="0">
                <a:latin typeface="Century Gothic" pitchFamily="34" charset="0"/>
              </a:rPr>
              <a:t>7. </a:t>
            </a:r>
            <a:r>
              <a:rPr lang="en-US" sz="2200" b="1" dirty="0" smtClean="0">
                <a:latin typeface="Century Gothic" pitchFamily="34" charset="0"/>
              </a:rPr>
              <a:t>Implementations </a:t>
            </a:r>
            <a:r>
              <a:rPr lang="en-US" sz="2200" b="1" dirty="0">
                <a:latin typeface="Century Gothic" pitchFamily="34" charset="0"/>
              </a:rPr>
              <a:t>of Moral </a:t>
            </a:r>
            <a:r>
              <a:rPr lang="en-US" sz="2200" b="1" dirty="0" smtClean="0">
                <a:latin typeface="Century Gothic" pitchFamily="34" charset="0"/>
              </a:rPr>
              <a:t>Conditions</a:t>
            </a:r>
          </a:p>
          <a:p>
            <a:pPr marL="0" indent="0">
              <a:buNone/>
            </a:pPr>
            <a:r>
              <a:rPr lang="en-US" sz="2200" b="1" dirty="0">
                <a:latin typeface="Century Gothic" pitchFamily="34" charset="0"/>
              </a:rPr>
              <a:t>8. </a:t>
            </a:r>
            <a:r>
              <a:rPr lang="en-US" sz="2200" b="1" dirty="0" smtClean="0">
                <a:latin typeface="Century Gothic" pitchFamily="34" charset="0"/>
              </a:rPr>
              <a:t>Provision </a:t>
            </a:r>
            <a:r>
              <a:rPr lang="en-US" sz="2200" b="1" dirty="0">
                <a:latin typeface="Century Gothic" pitchFamily="34" charset="0"/>
              </a:rPr>
              <a:t>of Goods and Services</a:t>
            </a:r>
            <a:r>
              <a:rPr lang="en-US" sz="2200" b="1" dirty="0" smtClean="0">
                <a:latin typeface="Century Gothic" pitchFamily="34" charset="0"/>
              </a:rPr>
              <a:t>:</a:t>
            </a:r>
          </a:p>
          <a:p>
            <a:pPr marL="0" indent="0" algn="ctr">
              <a:buNone/>
            </a:pPr>
            <a:r>
              <a:rPr lang="en-US" sz="2800" b="1" dirty="0">
                <a:latin typeface="Century Gothic" pitchFamily="34" charset="0"/>
              </a:rPr>
              <a:t>4.7.	Understanding </a:t>
            </a:r>
            <a:r>
              <a:rPr lang="en-US" sz="2800" b="1" dirty="0" smtClean="0">
                <a:latin typeface="Century Gothic" pitchFamily="34" charset="0"/>
              </a:rPr>
              <a:t>Citizenship</a:t>
            </a:r>
          </a:p>
          <a:p>
            <a:r>
              <a:rPr lang="en-US" sz="2200" b="1" dirty="0">
                <a:latin typeface="Century Gothic" pitchFamily="34" charset="0"/>
              </a:rPr>
              <a:t>citizen</a:t>
            </a:r>
            <a:r>
              <a:rPr lang="en-US" sz="2200" dirty="0">
                <a:latin typeface="Century Gothic" pitchFamily="34" charset="0"/>
              </a:rPr>
              <a:t> refers to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the person who is a legal member of a particular State and one who owes allegiance to that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State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.</a:t>
            </a:r>
          </a:p>
          <a:p>
            <a:r>
              <a:rPr lang="en-US" sz="2200" b="1" dirty="0">
                <a:latin typeface="Century Gothic" pitchFamily="34" charset="0"/>
              </a:rPr>
              <a:t>citizen</a:t>
            </a:r>
            <a:r>
              <a:rPr lang="en-US" sz="2200" dirty="0">
                <a:latin typeface="Century Gothic" pitchFamily="34" charset="0"/>
              </a:rPr>
              <a:t> is a person who is legally recognized as member of a particular, officially sovereign political community, entitled to whatever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prerogatives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en-US" sz="2200" dirty="0" smtClean="0">
                <a:latin typeface="Century Gothic" pitchFamily="34" charset="0"/>
              </a:rPr>
              <a:t>(a right or privilege) and 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encumbered</a:t>
            </a:r>
            <a:r>
              <a:rPr lang="en-US" sz="2200" dirty="0" smtClean="0">
                <a:latin typeface="Century Gothic" pitchFamily="34" charset="0"/>
              </a:rPr>
              <a:t>(burden) </a:t>
            </a:r>
            <a:r>
              <a:rPr lang="en-US" sz="2200" dirty="0">
                <a:latin typeface="Century Gothic" pitchFamily="34" charset="0"/>
              </a:rPr>
              <a:t>with responsibilities. </a:t>
            </a:r>
            <a:endParaRPr lang="en-US" sz="2200" dirty="0" smtClean="0">
              <a:latin typeface="Century Gothic" pitchFamily="34" charset="0"/>
            </a:endParaRPr>
          </a:p>
          <a:p>
            <a:r>
              <a:rPr lang="en-US" sz="2200" b="1" dirty="0">
                <a:latin typeface="Century Gothic" pitchFamily="34" charset="0"/>
              </a:rPr>
              <a:t>citizenship</a:t>
            </a:r>
            <a:r>
              <a:rPr lang="en-US" sz="2200" dirty="0">
                <a:latin typeface="Century Gothic" pitchFamily="34" charset="0"/>
              </a:rPr>
              <a:t> refers to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the rules regulating the legal/formal relations between the State and the individual </a:t>
            </a:r>
            <a:r>
              <a:rPr lang="en-US" sz="2200" dirty="0">
                <a:latin typeface="Century Gothic" pitchFamily="34" charset="0"/>
              </a:rPr>
              <a:t>with respect to the acquisition and loss of a given country’s nationality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r>
              <a:rPr lang="en-US" sz="2200" dirty="0">
                <a:latin typeface="Century Gothic" pitchFamily="34" charset="0"/>
              </a:rPr>
              <a:t>T</a:t>
            </a:r>
            <a:r>
              <a:rPr lang="en-US" sz="2200" dirty="0" smtClean="0">
                <a:latin typeface="Century Gothic" pitchFamily="34" charset="0"/>
              </a:rPr>
              <a:t>here </a:t>
            </a:r>
            <a:r>
              <a:rPr lang="en-US" sz="2200" dirty="0">
                <a:latin typeface="Century Gothic" pitchFamily="34" charset="0"/>
              </a:rPr>
              <a:t>are common elements such as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rights</a:t>
            </a:r>
            <a:r>
              <a:rPr lang="en-US" sz="2200" dirty="0">
                <a:latin typeface="Century Gothic" pitchFamily="34" charset="0"/>
              </a:rPr>
              <a:t>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duties</a:t>
            </a:r>
            <a:r>
              <a:rPr lang="en-US" sz="2200" dirty="0">
                <a:latin typeface="Century Gothic" pitchFamily="34" charset="0"/>
              </a:rPr>
              <a:t>,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belonging, identity</a:t>
            </a:r>
            <a:r>
              <a:rPr lang="en-US" sz="2200" dirty="0">
                <a:latin typeface="Century Gothic" pitchFamily="34" charset="0"/>
              </a:rPr>
              <a:t> and </a:t>
            </a:r>
            <a:r>
              <a:rPr lang="en-US" sz="2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participation </a:t>
            </a:r>
            <a:r>
              <a:rPr lang="en-US" sz="2200" dirty="0">
                <a:latin typeface="Century Gothic" pitchFamily="34" charset="0"/>
              </a:rPr>
              <a:t>one can find in definitions of the term. </a:t>
            </a:r>
            <a:endParaRPr lang="en-US" sz="2200" dirty="0" smtClean="0">
              <a:latin typeface="Century Gothic" pitchFamily="34" charset="0"/>
            </a:endParaRPr>
          </a:p>
          <a:p>
            <a:pPr marL="0" indent="0">
              <a:buNone/>
            </a:pPr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541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Continued…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 smtClean="0">
                <a:latin typeface="Century Gothic" pitchFamily="34" charset="0"/>
              </a:rPr>
              <a:t>Citizenship can </a:t>
            </a:r>
            <a:r>
              <a:rPr lang="en-US" sz="2200" dirty="0" smtClean="0">
                <a:latin typeface="Century Gothic" pitchFamily="34" charset="0"/>
              </a:rPr>
              <a:t>be defined as:-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</a:t>
            </a:r>
            <a:r>
              <a:rPr lang="en-US" sz="2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 </a:t>
            </a:r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 Status of </a:t>
            </a:r>
            <a:r>
              <a:rPr lang="en-US" sz="2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Rights</a:t>
            </a:r>
            <a:r>
              <a:rPr lang="en-US" sz="2200" b="1" dirty="0" smtClean="0">
                <a:latin typeface="Century Gothic" pitchFamily="34" charset="0"/>
              </a:rPr>
              <a:t>:</a:t>
            </a:r>
            <a:r>
              <a:rPr lang="en-US" sz="2200" dirty="0" smtClean="0">
                <a:latin typeface="Century Gothic" pitchFamily="34" charset="0"/>
              </a:rPr>
              <a:t>-rights such as </a:t>
            </a:r>
            <a:r>
              <a:rPr lang="en-US" sz="2200" b="1" dirty="0" smtClean="0">
                <a:latin typeface="Century Gothic" pitchFamily="34" charset="0"/>
              </a:rPr>
              <a:t>civil </a:t>
            </a:r>
            <a:r>
              <a:rPr lang="en-US" sz="2200" dirty="0" smtClean="0">
                <a:latin typeface="Century Gothic" pitchFamily="34" charset="0"/>
              </a:rPr>
              <a:t>(liberty)</a:t>
            </a:r>
            <a:r>
              <a:rPr lang="en-US" sz="2200" b="1" dirty="0">
                <a:latin typeface="Century Gothic" pitchFamily="34" charset="0"/>
              </a:rPr>
              <a:t>,</a:t>
            </a:r>
            <a:r>
              <a:rPr lang="en-US" sz="2200" b="1" dirty="0" smtClean="0">
                <a:latin typeface="Century Gothic" pitchFamily="34" charset="0"/>
              </a:rPr>
              <a:t> </a:t>
            </a:r>
            <a:r>
              <a:rPr lang="en-US" sz="2200" b="1" dirty="0" smtClean="0">
                <a:latin typeface="Century Gothic" pitchFamily="34" charset="0"/>
              </a:rPr>
              <a:t>political and </a:t>
            </a:r>
            <a:r>
              <a:rPr lang="en-US" sz="2200" b="1" dirty="0" smtClean="0">
                <a:latin typeface="Century Gothic" pitchFamily="34" charset="0"/>
              </a:rPr>
              <a:t>socia</a:t>
            </a:r>
            <a:r>
              <a:rPr lang="en-US" sz="2200" dirty="0">
                <a:latin typeface="Century Gothic" pitchFamily="34" charset="0"/>
              </a:rPr>
              <a:t>l(right to public safety, health, the right to education, </a:t>
            </a:r>
            <a:r>
              <a:rPr lang="en-US" sz="2200" dirty="0" err="1" smtClean="0">
                <a:latin typeface="Century Gothic" pitchFamily="34" charset="0"/>
              </a:rPr>
              <a:t>etc</a:t>
            </a:r>
            <a:r>
              <a:rPr lang="en-US" sz="2200" dirty="0" smtClean="0">
                <a:latin typeface="Century Gothic" pitchFamily="34" charset="0"/>
              </a:rPr>
              <a:t>).</a:t>
            </a:r>
            <a:endParaRPr lang="en-US" sz="2200" dirty="0" smtClean="0">
              <a:latin typeface="Century Gothic" pitchFamily="34" charset="0"/>
            </a:endParaRPr>
          </a:p>
          <a:p>
            <a:r>
              <a:rPr lang="en-US" sz="2200" dirty="0" err="1">
                <a:latin typeface="Century Gothic" pitchFamily="34" charset="0"/>
              </a:rPr>
              <a:t>Hohfeld</a:t>
            </a:r>
            <a:r>
              <a:rPr lang="en-US" sz="2200" dirty="0">
                <a:latin typeface="Century Gothic" pitchFamily="34" charset="0"/>
              </a:rPr>
              <a:t> (</a:t>
            </a:r>
            <a:r>
              <a:rPr lang="en-US" sz="2200" dirty="0" smtClean="0">
                <a:latin typeface="Century Gothic" pitchFamily="34" charset="0"/>
              </a:rPr>
              <a:t>1978) discovered </a:t>
            </a:r>
            <a:r>
              <a:rPr lang="en-US" sz="2200" b="1" dirty="0">
                <a:latin typeface="Century Gothic" pitchFamily="34" charset="0"/>
              </a:rPr>
              <a:t>four components of rights </a:t>
            </a:r>
            <a:r>
              <a:rPr lang="en-US" sz="2200" dirty="0">
                <a:latin typeface="Century Gothic" pitchFamily="34" charset="0"/>
              </a:rPr>
              <a:t>known as ‘</a:t>
            </a:r>
            <a:r>
              <a:rPr lang="en-US" sz="2200" b="1" dirty="0">
                <a:latin typeface="Century Gothic" pitchFamily="34" charset="0"/>
              </a:rPr>
              <a:t>the </a:t>
            </a:r>
            <a:r>
              <a:rPr lang="en-US" sz="2200" b="1" dirty="0" err="1">
                <a:latin typeface="Century Gothic" pitchFamily="34" charset="0"/>
              </a:rPr>
              <a:t>Hohfeldian</a:t>
            </a:r>
            <a:r>
              <a:rPr lang="en-US" sz="2200" b="1" dirty="0">
                <a:latin typeface="Century Gothic" pitchFamily="34" charset="0"/>
              </a:rPr>
              <a:t> incidents</a:t>
            </a:r>
            <a:r>
              <a:rPr lang="en-US" sz="2200" dirty="0">
                <a:latin typeface="Century Gothic" pitchFamily="34" charset="0"/>
              </a:rPr>
              <a:t>’ namely,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liberty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(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privilege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)</a:t>
            </a:r>
            <a:r>
              <a:rPr lang="en-US" sz="2200" dirty="0">
                <a:latin typeface="Century Gothic" pitchFamily="34" charset="0"/>
              </a:rPr>
              <a:t>, </a:t>
            </a: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claim</a:t>
            </a:r>
            <a:r>
              <a:rPr lang="en-US" sz="2200" dirty="0">
                <a:latin typeface="Century Gothic" pitchFamily="34" charset="0"/>
              </a:rPr>
              <a:t>, </a:t>
            </a:r>
            <a:r>
              <a:rPr lang="en-US" sz="22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powe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</a:t>
            </a:r>
            <a:r>
              <a:rPr lang="en-US" sz="2200" dirty="0">
                <a:latin typeface="Century Gothic" pitchFamily="34" charset="0"/>
              </a:rPr>
              <a:t> </a:t>
            </a:r>
            <a:r>
              <a:rPr lang="en-US" sz="2200" dirty="0" smtClean="0">
                <a:latin typeface="Century Gothic" pitchFamily="34" charset="0"/>
              </a:rPr>
              <a:t>and </a:t>
            </a:r>
            <a:r>
              <a:rPr lang="en-US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immunity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0" indent="0">
              <a:buNone/>
            </a:pPr>
            <a:r>
              <a:rPr lang="en-US" sz="2200" b="1" dirty="0" smtClean="0">
                <a:latin typeface="Century Gothic" pitchFamily="34" charset="0"/>
              </a:rPr>
              <a:t>B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. Membership and Identity</a:t>
            </a:r>
            <a:r>
              <a:rPr lang="en-US" sz="2200" b="1" dirty="0" smtClean="0">
                <a:latin typeface="Century Gothic" pitchFamily="34" charset="0"/>
              </a:rPr>
              <a:t>:</a:t>
            </a:r>
            <a:r>
              <a:rPr lang="en-US" sz="2200" dirty="0">
                <a:latin typeface="Century Gothic" pitchFamily="34" charset="0"/>
              </a:rPr>
              <a:t>-Citizenship is associated with </a:t>
            </a:r>
            <a:r>
              <a:rPr lang="en-US" sz="2200" b="1" dirty="0">
                <a:latin typeface="Century Gothic" pitchFamily="34" charset="0"/>
              </a:rPr>
              <a:t>membership of a political community</a:t>
            </a:r>
            <a:r>
              <a:rPr lang="en-US" sz="2200" dirty="0">
                <a:latin typeface="Century Gothic" pitchFamily="34" charset="0"/>
              </a:rPr>
              <a:t>, which implies </a:t>
            </a:r>
            <a:r>
              <a:rPr lang="en-US" sz="2200" b="1" dirty="0">
                <a:latin typeface="Century Gothic" pitchFamily="34" charset="0"/>
              </a:rPr>
              <a:t>integration into that community with a specific identity</a:t>
            </a:r>
            <a:r>
              <a:rPr lang="en-US" sz="2200" dirty="0">
                <a:latin typeface="Century Gothic" pitchFamily="34" charset="0"/>
              </a:rPr>
              <a:t> that is </a:t>
            </a:r>
            <a:r>
              <a:rPr lang="en-US" sz="2200" b="1" dirty="0">
                <a:latin typeface="Century Gothic" pitchFamily="34" charset="0"/>
              </a:rPr>
              <a:t>common to all members</a:t>
            </a:r>
            <a:r>
              <a:rPr lang="en-US" sz="2200" dirty="0">
                <a:latin typeface="Century Gothic" pitchFamily="34" charset="0"/>
              </a:rPr>
              <a:t> who belongs to it. </a:t>
            </a:r>
            <a:endParaRPr lang="en-US" sz="2200" dirty="0" smtClean="0">
              <a:latin typeface="Century Gothic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Century Gothic" pitchFamily="34" charset="0"/>
              </a:rPr>
              <a:t>C.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Participation</a:t>
            </a:r>
            <a:r>
              <a:rPr lang="en-US" sz="2200" b="1" dirty="0">
                <a:latin typeface="Century Gothic" pitchFamily="34" charset="0"/>
              </a:rPr>
              <a:t>:-</a:t>
            </a:r>
            <a:r>
              <a:rPr lang="en-US" sz="2200" dirty="0">
                <a:latin typeface="Century Gothic" pitchFamily="34" charset="0"/>
              </a:rPr>
              <a:t>There are</a:t>
            </a:r>
            <a:r>
              <a:rPr lang="en-US" sz="2200" b="1" dirty="0">
                <a:latin typeface="Century Gothic" pitchFamily="34" charset="0"/>
              </a:rPr>
              <a:t> two approaches </a:t>
            </a:r>
            <a:r>
              <a:rPr lang="en-US" sz="2200" dirty="0">
                <a:latin typeface="Century Gothic" pitchFamily="34" charset="0"/>
              </a:rPr>
              <a:t>in this regard</a:t>
            </a:r>
            <a:r>
              <a:rPr lang="en-US" sz="2200" b="1" dirty="0">
                <a:latin typeface="Century Gothic" pitchFamily="34" charset="0"/>
              </a:rPr>
              <a:t>;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minimalists</a:t>
            </a:r>
            <a:r>
              <a:rPr lang="en-US" sz="2200" b="1" dirty="0">
                <a:latin typeface="Century Gothic" pitchFamily="34" charset="0"/>
              </a:rPr>
              <a:t> </a:t>
            </a:r>
            <a:r>
              <a:rPr lang="en-US" sz="2200" b="1" dirty="0" smtClean="0">
                <a:latin typeface="Century Gothic" pitchFamily="34" charset="0"/>
              </a:rPr>
              <a:t>(passive participation) and </a:t>
            </a:r>
            <a:r>
              <a:rPr lang="en-US" sz="2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maximalists</a:t>
            </a:r>
            <a:r>
              <a:rPr lang="en-US" sz="2200" b="1" dirty="0" smtClean="0">
                <a:latin typeface="Century Gothic" pitchFamily="34" charset="0"/>
              </a:rPr>
              <a:t> (active participation). </a:t>
            </a:r>
          </a:p>
          <a:p>
            <a:pPr marL="0" indent="0">
              <a:buNone/>
            </a:pPr>
            <a:r>
              <a:rPr lang="en-US" sz="2200" b="1" dirty="0">
                <a:latin typeface="Century Gothic" pitchFamily="34" charset="0"/>
              </a:rPr>
              <a:t>D. </a:t>
            </a:r>
            <a:r>
              <a:rPr lang="en-US" sz="2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Inclusion and Exclusion</a:t>
            </a:r>
            <a:r>
              <a:rPr lang="en-US" sz="2200" b="1" dirty="0">
                <a:latin typeface="Century Gothic" pitchFamily="34" charset="0"/>
              </a:rPr>
              <a:t>: </a:t>
            </a:r>
            <a:r>
              <a:rPr lang="en-US" sz="2200" dirty="0">
                <a:latin typeface="Century Gothic" pitchFamily="34" charset="0"/>
              </a:rPr>
              <a:t>All individuals living in a particular state do not necessary mean that all are citizens</a:t>
            </a:r>
            <a:r>
              <a:rPr lang="en-US" sz="2200" b="1" dirty="0">
                <a:latin typeface="Century Gothic" pitchFamily="34" charset="0"/>
              </a:rPr>
              <a:t>. </a:t>
            </a:r>
            <a:endParaRPr lang="en-US" sz="2200" dirty="0" smtClean="0">
              <a:latin typeface="Century Gothic" pitchFamily="34" charset="0"/>
            </a:endParaRPr>
          </a:p>
          <a:p>
            <a:r>
              <a:rPr lang="en-US" sz="2200" dirty="0" smtClean="0">
                <a:latin typeface="Century Gothic" pitchFamily="34" charset="0"/>
              </a:rPr>
              <a:t>Both </a:t>
            </a:r>
            <a:r>
              <a:rPr lang="en-US" sz="2200" b="1" dirty="0" smtClean="0">
                <a:latin typeface="Century Gothic" pitchFamily="34" charset="0"/>
              </a:rPr>
              <a:t>aliens/foreigners</a:t>
            </a:r>
            <a:r>
              <a:rPr lang="en-US" sz="2200" dirty="0" smtClean="0">
                <a:latin typeface="Century Gothic" pitchFamily="34" charset="0"/>
              </a:rPr>
              <a:t> and citizens should respect the law of the </a:t>
            </a:r>
            <a:r>
              <a:rPr lang="en-US" sz="2200" dirty="0">
                <a:latin typeface="Century Gothic" pitchFamily="34" charset="0"/>
              </a:rPr>
              <a:t>country. However, citizens are fundamentally different from aliens in </a:t>
            </a:r>
            <a:r>
              <a:rPr lang="en-US" sz="2200" dirty="0" smtClean="0">
                <a:latin typeface="Century Gothic" pitchFamily="34" charset="0"/>
              </a:rPr>
              <a:t>enjoying </a:t>
            </a:r>
            <a:r>
              <a:rPr lang="en-US" sz="2200" dirty="0">
                <a:latin typeface="Century Gothic" pitchFamily="34" charset="0"/>
              </a:rPr>
              <a:t>privileges and shouldering responsibilities. </a:t>
            </a:r>
            <a:endParaRPr lang="en-US" sz="2200" dirty="0" smtClean="0">
              <a:latin typeface="Century Gothic" pitchFamily="34" charset="0"/>
            </a:endParaRPr>
          </a:p>
          <a:p>
            <a:r>
              <a:rPr lang="en-US" sz="2200" b="1" dirty="0">
                <a:latin typeface="Century Gothic" pitchFamily="34" charset="0"/>
              </a:rPr>
              <a:t>Organizations and [endemic] animals could also be considered as citizens. </a:t>
            </a:r>
            <a:endParaRPr lang="en-US" sz="2200" b="1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3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Century Gothic" pitchFamily="34" charset="0"/>
              </a:rPr>
              <a:t>Continued…</a:t>
            </a:r>
            <a:endParaRPr lang="en-US" sz="20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943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Liberty rights</a:t>
            </a:r>
            <a:r>
              <a:rPr lang="en-US" sz="2400" dirty="0">
                <a:latin typeface="Century Gothic" pitchFamily="34" charset="0"/>
              </a:rPr>
              <a:t>:- is a freedom given for the right-holder to do something and there are no obligations on other parties to do or not to do anything to aid the bearer to enjoy such rights. </a:t>
            </a:r>
            <a:r>
              <a:rPr lang="en-US" sz="2400" dirty="0" err="1" smtClean="0">
                <a:latin typeface="Century Gothic" pitchFamily="34" charset="0"/>
              </a:rPr>
              <a:t>E.g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Freedom of Movement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Claim Rights: </a:t>
            </a:r>
            <a:r>
              <a:rPr lang="en-US" sz="2400" dirty="0">
                <a:latin typeface="Century Gothic" pitchFamily="34" charset="0"/>
              </a:rPr>
              <a:t>are the inverse of liberty rights.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claim rights are rights enjoyed by individuals when others discharge their obligations</a:t>
            </a:r>
            <a:r>
              <a:rPr lang="en-US" sz="2400" dirty="0">
                <a:latin typeface="Century Gothic" pitchFamily="34" charset="0"/>
              </a:rPr>
              <a:t>. </a:t>
            </a:r>
            <a:r>
              <a:rPr lang="en-US" sz="2400" dirty="0" err="1" smtClean="0">
                <a:latin typeface="Century Gothic" pitchFamily="34" charset="0"/>
              </a:rPr>
              <a:t>E.g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the right to public service.</a:t>
            </a:r>
          </a:p>
          <a:p>
            <a:pPr>
              <a:buFont typeface="Wingdings" pitchFamily="2" charset="2"/>
              <a:buChar char="v"/>
              <a:tabLst>
                <a:tab pos="1089025" algn="l"/>
              </a:tabLst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Liberty and claim rights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termed as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primary rules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, rules requiring that people perform or refrain from doing particular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action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. 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  <a:tabLst>
                <a:tab pos="1089025" algn="l"/>
              </a:tabLst>
            </a:pP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</a:t>
            </a:r>
            <a:r>
              <a:rPr lang="en-US" sz="2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econdary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rules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(power &amp; Immunity)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specify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how agents/beholders can introduce, change and alter the primary rules (liberty and claim rights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).</a:t>
            </a:r>
          </a:p>
          <a:p>
            <a:pPr>
              <a:buFont typeface="Wingdings" pitchFamily="2" charset="2"/>
              <a:buChar char="v"/>
              <a:tabLst>
                <a:tab pos="1089025" algn="l"/>
              </a:tabLst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Powers </a:t>
            </a:r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Rights</a:t>
            </a:r>
            <a:r>
              <a:rPr lang="en-US" sz="2400" dirty="0" smtClean="0">
                <a:latin typeface="Century Gothic" pitchFamily="34" charset="0"/>
              </a:rPr>
              <a:t>: The </a:t>
            </a:r>
            <a:r>
              <a:rPr lang="en-US" sz="2400" dirty="0">
                <a:latin typeface="Century Gothic" pitchFamily="34" charset="0"/>
              </a:rPr>
              <a:t>holder of a power, be it a government or a citizen, can change or cancel other people and his/her own </a:t>
            </a:r>
            <a:r>
              <a:rPr lang="en-US" sz="2400" dirty="0" smtClean="0">
                <a:latin typeface="Century Gothic" pitchFamily="34" charset="0"/>
              </a:rPr>
              <a:t>entitlements. </a:t>
            </a:r>
            <a:r>
              <a:rPr lang="en-US" sz="24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E.g</a:t>
            </a:r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Property right &amp;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citizenship</a:t>
            </a:r>
            <a:r>
              <a:rPr lang="en-US" sz="2400" dirty="0" smtClean="0">
                <a:latin typeface="Century Gothic" pitchFamily="34" charset="0"/>
              </a:rPr>
              <a:t>.</a:t>
            </a:r>
          </a:p>
          <a:p>
            <a:pPr>
              <a:buFont typeface="Wingdings" pitchFamily="2" charset="2"/>
              <a:buChar char="v"/>
              <a:tabLst>
                <a:tab pos="1089025" algn="l"/>
              </a:tabLst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Immunity Rights</a:t>
            </a:r>
            <a:r>
              <a:rPr lang="en-US" sz="2400" dirty="0">
                <a:latin typeface="Century Gothic" pitchFamily="34" charset="0"/>
              </a:rPr>
              <a:t>: allow bearers escape from controls and thus they are the opposite of power rights</a:t>
            </a:r>
            <a:r>
              <a:rPr lang="en-US" sz="2400" dirty="0" smtClean="0">
                <a:latin typeface="Century Gothic" pitchFamily="34" charset="0"/>
              </a:rPr>
              <a:t>. </a:t>
            </a:r>
            <a:r>
              <a:rPr lang="en-US" sz="2400" dirty="0" err="1" smtClean="0">
                <a:latin typeface="Century Gothic" pitchFamily="34" charset="0"/>
              </a:rPr>
              <a:t>E.g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right against self incrimination.</a:t>
            </a:r>
          </a:p>
          <a:p>
            <a:pPr>
              <a:buFont typeface="Wingdings" pitchFamily="2" charset="2"/>
              <a:buChar char="v"/>
              <a:tabLst>
                <a:tab pos="1089025" algn="l"/>
              </a:tabLst>
            </a:pPr>
            <a:endParaRPr lang="en-US" sz="24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  <a:tabLst>
                <a:tab pos="1089025" algn="l"/>
              </a:tabLst>
            </a:pPr>
            <a:endParaRPr lang="en-US" sz="2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72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4.3.1.	Defining State 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>
                <a:latin typeface="Century Gothic" pitchFamily="34" charset="0"/>
              </a:rPr>
              <a:t>The term </a:t>
            </a:r>
            <a:r>
              <a:rPr lang="en-US" sz="2200" b="1" dirty="0">
                <a:latin typeface="Century Gothic" pitchFamily="34" charset="0"/>
              </a:rPr>
              <a:t>‘state</a:t>
            </a:r>
            <a:r>
              <a:rPr lang="en-US" sz="2200" dirty="0">
                <a:latin typeface="Century Gothic" pitchFamily="34" charset="0"/>
              </a:rPr>
              <a:t>’ has been used to refer; </a:t>
            </a:r>
            <a:r>
              <a:rPr lang="en-US" sz="2200" b="1" dirty="0">
                <a:latin typeface="Century Gothic" pitchFamily="34" charset="0"/>
              </a:rPr>
              <a:t>a collection of institutions, a territorial unit, a philosophical idea, an instrument of coercion or oppression, and so on. </a:t>
            </a:r>
            <a:endParaRPr lang="en-US" sz="2200" b="1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Century Gothic" pitchFamily="34" charset="0"/>
              </a:rPr>
              <a:t>state has been understood in four quite different ways; from an </a:t>
            </a:r>
            <a:r>
              <a:rPr lang="en-US" sz="2200" b="1" dirty="0">
                <a:latin typeface="Century Gothic" pitchFamily="34" charset="0"/>
              </a:rPr>
              <a:t>idealist perspective</a:t>
            </a:r>
            <a:r>
              <a:rPr lang="en-US" sz="2200" dirty="0">
                <a:latin typeface="Century Gothic" pitchFamily="34" charset="0"/>
              </a:rPr>
              <a:t>, </a:t>
            </a:r>
            <a:r>
              <a:rPr lang="en-US" sz="2200" b="1" dirty="0">
                <a:latin typeface="Century Gothic" pitchFamily="34" charset="0"/>
              </a:rPr>
              <a:t>a functionalist perspective, an organizational perspective and an international perspective</a:t>
            </a:r>
            <a:r>
              <a:rPr lang="en-US" sz="2200" b="1" dirty="0" smtClean="0">
                <a:latin typeface="Century Gothic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Century Gothic" pitchFamily="34" charset="0"/>
              </a:rPr>
              <a:t>The idealist approach (Hegel) identified </a:t>
            </a:r>
            <a:r>
              <a:rPr lang="en-US" sz="2200" b="1" dirty="0">
                <a:latin typeface="Century Gothic" pitchFamily="34" charset="0"/>
              </a:rPr>
              <a:t>three moments of social existence: the </a:t>
            </a:r>
            <a:r>
              <a:rPr lang="en-US" sz="2200" b="1" dirty="0" smtClean="0">
                <a:latin typeface="Century Gothic" pitchFamily="34" charset="0"/>
              </a:rPr>
              <a:t>family </a:t>
            </a:r>
            <a:r>
              <a:rPr lang="en-US" sz="2200" dirty="0" smtClean="0">
                <a:latin typeface="Century Gothic" pitchFamily="34" charset="0"/>
              </a:rPr>
              <a:t>(</a:t>
            </a:r>
            <a:r>
              <a:rPr lang="en-US" sz="2200" b="1" i="1" dirty="0" smtClean="0">
                <a:latin typeface="Century Gothic" pitchFamily="34" charset="0"/>
              </a:rPr>
              <a:t>Altruistic</a:t>
            </a:r>
            <a:r>
              <a:rPr lang="en-US" sz="2200" dirty="0" smtClean="0">
                <a:latin typeface="Century Gothic" pitchFamily="34" charset="0"/>
              </a:rPr>
              <a:t>) people set </a:t>
            </a:r>
            <a:r>
              <a:rPr lang="en-US" sz="2200" dirty="0">
                <a:latin typeface="Century Gothic" pitchFamily="34" charset="0"/>
              </a:rPr>
              <a:t>aside their own interests for the good of their children or elderly relatives</a:t>
            </a:r>
            <a:r>
              <a:rPr lang="en-US" sz="2200" dirty="0" smtClean="0">
                <a:latin typeface="Century Gothic" pitchFamily="34" charset="0"/>
              </a:rPr>
              <a:t>.) </a:t>
            </a:r>
            <a:r>
              <a:rPr lang="en-US" sz="2200" dirty="0">
                <a:latin typeface="Century Gothic" pitchFamily="34" charset="0"/>
              </a:rPr>
              <a:t>,</a:t>
            </a:r>
            <a:r>
              <a:rPr lang="en-US" sz="2200" b="1" dirty="0" smtClean="0">
                <a:latin typeface="Century Gothic" pitchFamily="34" charset="0"/>
              </a:rPr>
              <a:t> </a:t>
            </a:r>
            <a:r>
              <a:rPr lang="en-US" sz="2200" b="1" dirty="0">
                <a:latin typeface="Century Gothic" pitchFamily="34" charset="0"/>
              </a:rPr>
              <a:t>civil society </a:t>
            </a:r>
            <a:r>
              <a:rPr lang="en-US" sz="2200" b="1" dirty="0" smtClean="0">
                <a:latin typeface="Century Gothic" pitchFamily="34" charset="0"/>
              </a:rPr>
              <a:t> </a:t>
            </a:r>
            <a:r>
              <a:rPr lang="en-US" sz="2200" dirty="0" smtClean="0">
                <a:latin typeface="Century Gothic" pitchFamily="34" charset="0"/>
              </a:rPr>
              <a:t>(</a:t>
            </a:r>
            <a:r>
              <a:rPr lang="en-US" sz="2200" b="1" i="1" dirty="0" smtClean="0">
                <a:latin typeface="Century Gothic" pitchFamily="34" charset="0"/>
              </a:rPr>
              <a:t>Universal Egoism</a:t>
            </a:r>
            <a:r>
              <a:rPr lang="en-US" sz="2200" dirty="0" smtClean="0">
                <a:latin typeface="Century Gothic" pitchFamily="34" charset="0"/>
              </a:rPr>
              <a:t>) individuals </a:t>
            </a:r>
            <a:r>
              <a:rPr lang="en-US" sz="2200" dirty="0">
                <a:latin typeface="Century Gothic" pitchFamily="34" charset="0"/>
              </a:rPr>
              <a:t>place their own interests before those of </a:t>
            </a:r>
            <a:r>
              <a:rPr lang="en-US" sz="2200" dirty="0" smtClean="0">
                <a:latin typeface="Century Gothic" pitchFamily="34" charset="0"/>
              </a:rPr>
              <a:t>others) </a:t>
            </a:r>
            <a:r>
              <a:rPr lang="en-US" sz="2200" b="1" dirty="0" smtClean="0">
                <a:latin typeface="Century Gothic" pitchFamily="34" charset="0"/>
              </a:rPr>
              <a:t>and </a:t>
            </a:r>
            <a:r>
              <a:rPr lang="en-US" sz="2200" b="1" dirty="0">
                <a:latin typeface="Century Gothic" pitchFamily="34" charset="0"/>
              </a:rPr>
              <a:t>the </a:t>
            </a:r>
            <a:r>
              <a:rPr lang="en-US" sz="2200" b="1" dirty="0" smtClean="0">
                <a:latin typeface="Century Gothic" pitchFamily="34" charset="0"/>
              </a:rPr>
              <a:t>state </a:t>
            </a:r>
            <a:r>
              <a:rPr lang="en-US" sz="2200" dirty="0">
                <a:latin typeface="Century Gothic" pitchFamily="34" charset="0"/>
              </a:rPr>
              <a:t>(an ethical community underpinned by mutual sympathy – ‘</a:t>
            </a:r>
            <a:r>
              <a:rPr lang="en-US" sz="2200" b="1" i="1" dirty="0">
                <a:latin typeface="Century Gothic" pitchFamily="34" charset="0"/>
              </a:rPr>
              <a:t>universal altruism</a:t>
            </a:r>
            <a:r>
              <a:rPr lang="en-US" sz="2200" dirty="0" smtClean="0">
                <a:latin typeface="Century Gothic" pitchFamily="34" charset="0"/>
              </a:rPr>
              <a:t>’.)</a:t>
            </a:r>
          </a:p>
          <a:p>
            <a:pPr>
              <a:buFont typeface="Wingdings" pitchFamily="2" charset="2"/>
              <a:buChar char="§"/>
            </a:pPr>
            <a:r>
              <a:rPr lang="en-US" sz="2200" b="1" dirty="0" smtClean="0">
                <a:latin typeface="Century Gothic" pitchFamily="34" charset="0"/>
              </a:rPr>
              <a:t>Limitation of </a:t>
            </a:r>
            <a:r>
              <a:rPr lang="en-US" sz="2200" b="1" dirty="0">
                <a:latin typeface="Century Gothic" pitchFamily="34" charset="0"/>
              </a:rPr>
              <a:t>idealists approach </a:t>
            </a:r>
            <a:r>
              <a:rPr lang="en-US" sz="2200" dirty="0" smtClean="0">
                <a:latin typeface="Century Gothic" pitchFamily="34" charset="0"/>
              </a:rPr>
              <a:t>is it gives </a:t>
            </a:r>
            <a:r>
              <a:rPr lang="en-US" sz="2200" dirty="0">
                <a:latin typeface="Century Gothic" pitchFamily="34" charset="0"/>
              </a:rPr>
              <a:t>an uncritical </a:t>
            </a:r>
            <a:r>
              <a:rPr lang="en-US" sz="2200" dirty="0" smtClean="0">
                <a:latin typeface="Century Gothic" pitchFamily="34" charset="0"/>
              </a:rPr>
              <a:t>deep respect  </a:t>
            </a:r>
            <a:r>
              <a:rPr lang="en-US" sz="2200" dirty="0">
                <a:latin typeface="Century Gothic" pitchFamily="34" charset="0"/>
              </a:rPr>
              <a:t>for the state and, by defining the state in ethical terms, </a:t>
            </a:r>
            <a:r>
              <a:rPr lang="en-US" sz="2200" b="1" dirty="0">
                <a:latin typeface="Century Gothic" pitchFamily="34" charset="0"/>
              </a:rPr>
              <a:t>fails to distinguish</a:t>
            </a:r>
            <a:r>
              <a:rPr lang="en-US" sz="2200" dirty="0">
                <a:latin typeface="Century Gothic" pitchFamily="34" charset="0"/>
              </a:rPr>
              <a:t> clearly between </a:t>
            </a:r>
            <a:r>
              <a:rPr lang="en-US" sz="2200" b="1" dirty="0">
                <a:latin typeface="Century Gothic" pitchFamily="34" charset="0"/>
              </a:rPr>
              <a:t>institutions that are part of the state and those that are outside the state</a:t>
            </a:r>
            <a:r>
              <a:rPr lang="en-US" sz="2200" dirty="0">
                <a:latin typeface="Century Gothic" pitchFamily="34" charset="0"/>
              </a:rPr>
              <a:t>. </a:t>
            </a:r>
            <a:endParaRPr lang="en-US" sz="22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33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5635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entury Gothic" pitchFamily="34" charset="0"/>
              </a:rPr>
              <a:t>4.7.2.	Theorizing Citizenship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7150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200" b="1" dirty="0">
                <a:latin typeface="Century Gothic" pitchFamily="34" charset="0"/>
              </a:rPr>
              <a:t>4.7.2.	Theorizing Citizenship</a:t>
            </a:r>
          </a:p>
          <a:p>
            <a:r>
              <a:rPr lang="en-US" sz="2200" b="1" dirty="0" smtClean="0">
                <a:latin typeface="Century Gothic" pitchFamily="34" charset="0"/>
              </a:rPr>
              <a:t>approaches </a:t>
            </a:r>
            <a:r>
              <a:rPr lang="en-US" sz="2200" b="1" dirty="0">
                <a:latin typeface="Century Gothic" pitchFamily="34" charset="0"/>
              </a:rPr>
              <a:t>to </a:t>
            </a:r>
            <a:r>
              <a:rPr lang="en-US" sz="2200" b="1" dirty="0" smtClean="0">
                <a:latin typeface="Century Gothic" pitchFamily="34" charset="0"/>
              </a:rPr>
              <a:t>citizenship </a:t>
            </a:r>
            <a:r>
              <a:rPr lang="en-US" sz="2200" dirty="0">
                <a:latin typeface="Century Gothic" pitchFamily="34" charset="0"/>
              </a:rPr>
              <a:t>are four:- </a:t>
            </a:r>
            <a:r>
              <a:rPr lang="en-US" sz="2200" b="1" dirty="0">
                <a:solidFill>
                  <a:srgbClr val="FF0000"/>
                </a:solidFill>
                <a:latin typeface="Century Gothic" pitchFamily="34" charset="0"/>
              </a:rPr>
              <a:t>liberal</a:t>
            </a:r>
            <a:r>
              <a:rPr lang="en-US" sz="2200" b="1" dirty="0">
                <a:latin typeface="Century Gothic" pitchFamily="34" charset="0"/>
              </a:rPr>
              <a:t>,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communitarian</a:t>
            </a:r>
            <a:r>
              <a:rPr lang="en-US" sz="2200" b="1" dirty="0">
                <a:latin typeface="Century Gothic" pitchFamily="34" charset="0"/>
              </a:rPr>
              <a:t>,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republican</a:t>
            </a:r>
            <a:r>
              <a:rPr lang="en-US" sz="2200" b="1" dirty="0">
                <a:latin typeface="Century Gothic" pitchFamily="34" charset="0"/>
              </a:rPr>
              <a:t> and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multicultural </a:t>
            </a:r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citizenship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2200" b="1" dirty="0" smtClean="0">
                <a:latin typeface="Century Gothic" pitchFamily="34" charset="0"/>
              </a:rPr>
              <a:t>4.7.2.1. 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Citizenship 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in Liberal </a:t>
            </a: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Thought</a:t>
            </a:r>
          </a:p>
          <a:p>
            <a:r>
              <a:rPr lang="en-US" sz="2200" dirty="0">
                <a:latin typeface="Century Gothic" pitchFamily="34" charset="0"/>
              </a:rPr>
              <a:t>Liberal theory of citizenship begins with the </a:t>
            </a: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individual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person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en-US" sz="2200" dirty="0">
                <a:latin typeface="Century Gothic" pitchFamily="34" charset="0"/>
              </a:rPr>
              <a:t>(the self). it gives a strong </a:t>
            </a:r>
            <a:r>
              <a:rPr lang="en-US" sz="2200" b="1" dirty="0">
                <a:latin typeface="Century Gothic" pitchFamily="34" charset="0"/>
              </a:rPr>
              <a:t>emphasis to the individual liberty of the citizen</a:t>
            </a:r>
            <a:r>
              <a:rPr lang="en-US" sz="2200" dirty="0">
                <a:latin typeface="Century Gothic" pitchFamily="34" charset="0"/>
              </a:rPr>
              <a:t>, and </a:t>
            </a:r>
            <a:r>
              <a:rPr lang="en-US" sz="2200" b="1" dirty="0">
                <a:latin typeface="Century Gothic" pitchFamily="34" charset="0"/>
              </a:rPr>
              <a:t>rights that adhere to each and every </a:t>
            </a:r>
            <a:r>
              <a:rPr lang="en-US" sz="2200" b="1" dirty="0" smtClean="0">
                <a:latin typeface="Century Gothic" pitchFamily="34" charset="0"/>
              </a:rPr>
              <a:t>person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r>
              <a:rPr lang="en-US" sz="2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individuals 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are free to form their own opinions</a:t>
            </a:r>
            <a:r>
              <a:rPr lang="en-US" sz="2200" dirty="0">
                <a:latin typeface="Century Gothic" pitchFamily="34" charset="0"/>
              </a:rPr>
              <a:t>,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pursue their own projects</a:t>
            </a:r>
            <a:r>
              <a:rPr lang="en-US" sz="2200" dirty="0">
                <a:latin typeface="Century Gothic" pitchFamily="34" charset="0"/>
              </a:rPr>
              <a:t>, and </a:t>
            </a:r>
            <a:r>
              <a:rPr lang="en-U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transact their own business untrammeled by the State’s political agenda and coercive power</a:t>
            </a:r>
            <a:r>
              <a:rPr lang="en-US" sz="2200" dirty="0">
                <a:latin typeface="Century Gothic" pitchFamily="34" charset="0"/>
              </a:rPr>
              <a:t>, </a:t>
            </a:r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except in so far as individual actions implicate the interests of other members of society. </a:t>
            </a:r>
            <a:endParaRPr lang="en-US" sz="2200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Citizenship cannot be defined based on shared identity or a common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culture</a:t>
            </a:r>
            <a:endParaRPr lang="en-US" sz="2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r>
              <a:rPr lang="en-US" sz="2200" b="1" dirty="0" smtClean="0">
                <a:latin typeface="Century Gothic" pitchFamily="34" charset="0"/>
              </a:rPr>
              <a:t>There </a:t>
            </a:r>
            <a:r>
              <a:rPr lang="en-US" sz="2200" b="1" dirty="0">
                <a:latin typeface="Century Gothic" pitchFamily="34" charset="0"/>
              </a:rPr>
              <a:t>are three fundamental principles </a:t>
            </a:r>
            <a:r>
              <a:rPr lang="en-US" sz="2200" dirty="0">
                <a:latin typeface="Century Gothic" pitchFamily="34" charset="0"/>
              </a:rPr>
              <a:t>which </a:t>
            </a:r>
            <a:r>
              <a:rPr lang="en-US" sz="2200" b="1" dirty="0">
                <a:latin typeface="Century Gothic" pitchFamily="34" charset="0"/>
              </a:rPr>
              <a:t>a liberal government must provide and protect</a:t>
            </a:r>
            <a:r>
              <a:rPr lang="en-US" sz="2200" dirty="0">
                <a:latin typeface="Century Gothic" pitchFamily="34" charset="0"/>
              </a:rPr>
              <a:t>: (1) </a:t>
            </a:r>
            <a:r>
              <a:rPr lang="en-US" sz="2200" b="1" dirty="0">
                <a:latin typeface="Century Gothic" pitchFamily="34" charset="0"/>
              </a:rPr>
              <a:t>equality,</a:t>
            </a:r>
            <a:r>
              <a:rPr lang="en-US" sz="2200" dirty="0">
                <a:latin typeface="Century Gothic" pitchFamily="34" charset="0"/>
              </a:rPr>
              <a:t> whereby the government has to </a:t>
            </a:r>
            <a:r>
              <a:rPr lang="en-US" sz="2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treat individuals who are similarly situated in the same way and afford them the same rights</a:t>
            </a:r>
            <a:r>
              <a:rPr lang="en-US" sz="2200" dirty="0">
                <a:latin typeface="Century Gothic" pitchFamily="34" charset="0"/>
              </a:rPr>
              <a:t>; (2) </a:t>
            </a:r>
            <a:r>
              <a:rPr lang="en-US" sz="2200" b="1" dirty="0">
                <a:latin typeface="Century Gothic" pitchFamily="34" charset="0"/>
              </a:rPr>
              <a:t>due process</a:t>
            </a:r>
            <a:r>
              <a:rPr lang="en-US" sz="2200" dirty="0">
                <a:latin typeface="Century Gothic" pitchFamily="34" charset="0"/>
              </a:rPr>
              <a:t>, such that the government is required to treat individuals over whom it </a:t>
            </a:r>
            <a:r>
              <a:rPr lang="en-US" sz="2200" b="1" dirty="0">
                <a:latin typeface="Century Gothic" pitchFamily="34" charset="0"/>
              </a:rPr>
              <a:t>exercises power fairly</a:t>
            </a:r>
            <a:r>
              <a:rPr lang="en-US" sz="2200" dirty="0">
                <a:latin typeface="Century Gothic" pitchFamily="34" charset="0"/>
              </a:rPr>
              <a:t>; and (3) </a:t>
            </a:r>
            <a:r>
              <a:rPr lang="en-US" sz="2200" b="1" dirty="0">
                <a:latin typeface="Century Gothic" pitchFamily="34" charset="0"/>
              </a:rPr>
              <a:t>mutual consent </a:t>
            </a:r>
            <a:r>
              <a:rPr lang="en-US" sz="2200" dirty="0">
                <a:latin typeface="Century Gothic" pitchFamily="34" charset="0"/>
              </a:rPr>
              <a:t>by which </a:t>
            </a:r>
            <a:r>
              <a:rPr lang="en-US" sz="2200" b="1" dirty="0">
                <a:latin typeface="Century Gothic" pitchFamily="34" charset="0"/>
              </a:rPr>
              <a:t>membership in the political community rests on the consensual relationship between the individual and the state</a:t>
            </a:r>
            <a:r>
              <a:rPr lang="en-US" sz="2200" dirty="0">
                <a:latin typeface="Century Gothic" pitchFamily="34" charset="0"/>
              </a:rPr>
              <a:t>. </a:t>
            </a:r>
          </a:p>
          <a:p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91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Continued…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>
                <a:latin typeface="Century Gothic" pitchFamily="34" charset="0"/>
              </a:rPr>
              <a:t>Critics of Liberal Theory of </a:t>
            </a:r>
            <a:r>
              <a:rPr lang="en-US" sz="2200" b="1" dirty="0" smtClean="0">
                <a:latin typeface="Century Gothic" pitchFamily="34" charset="0"/>
              </a:rPr>
              <a:t>Citizenship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free-raiders problem </a:t>
            </a:r>
            <a:r>
              <a:rPr lang="en-US" sz="2200" b="1" dirty="0">
                <a:latin typeface="Century Gothic" pitchFamily="34" charset="0"/>
              </a:rPr>
              <a:t>and </a:t>
            </a:r>
            <a:r>
              <a:rPr lang="en-US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the tragedy of the commons</a:t>
            </a:r>
            <a:r>
              <a:rPr lang="en-US" sz="2200" b="1" dirty="0">
                <a:latin typeface="Century Gothic" pitchFamily="34" charset="0"/>
              </a:rPr>
              <a:t>. </a:t>
            </a:r>
            <a:r>
              <a:rPr lang="en-US" sz="2200" dirty="0">
                <a:latin typeface="Century Gothic" pitchFamily="34" charset="0"/>
              </a:rPr>
              <a:t>The free raiders problem occurs when </a:t>
            </a:r>
            <a:r>
              <a:rPr lang="en-US" sz="2200" b="1" dirty="0">
                <a:latin typeface="Century Gothic" pitchFamily="34" charset="0"/>
              </a:rPr>
              <a:t>those who benefit from resource or service do not pay for it</a:t>
            </a:r>
            <a:r>
              <a:rPr lang="en-US" sz="2200" dirty="0">
                <a:latin typeface="Century Gothic" pitchFamily="34" charset="0"/>
              </a:rPr>
              <a:t>, which </a:t>
            </a:r>
            <a:r>
              <a:rPr lang="en-US" sz="2200" b="1" dirty="0">
                <a:latin typeface="Century Gothic" pitchFamily="34" charset="0"/>
              </a:rPr>
              <a:t>results in an under provision of the resource/service. </a:t>
            </a:r>
            <a:endParaRPr lang="en-US" sz="2200" b="1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tragedy </a:t>
            </a:r>
            <a:r>
              <a:rPr lang="en-US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of the commons </a:t>
            </a:r>
            <a:r>
              <a:rPr lang="en-US" sz="2200" b="1" dirty="0">
                <a:latin typeface="Century Gothic" pitchFamily="34" charset="0"/>
              </a:rPr>
              <a:t>is a dilemma arises when individuals act independently and rationally consulting their own self-interest ultimately deplete shared limited environmental resource</a:t>
            </a:r>
            <a:r>
              <a:rPr lang="en-US" sz="2200" dirty="0">
                <a:latin typeface="Century Gothic" pitchFamily="34" charset="0"/>
              </a:rPr>
              <a:t>s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200" dirty="0">
                <a:latin typeface="Century Gothic" pitchFamily="34" charset="0"/>
              </a:rPr>
              <a:t>The </a:t>
            </a:r>
            <a:r>
              <a:rPr lang="en-US" sz="2200" b="1" dirty="0">
                <a:latin typeface="Century Gothic" pitchFamily="34" charset="0"/>
              </a:rPr>
              <a:t>preferences and insights of autonomous individuals might originate from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impure process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,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the information they were provided might be biased or meaningless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, or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their preferences might have arisen from a fit of ange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</a:t>
            </a:r>
            <a:r>
              <a:rPr lang="en-US" sz="2200" dirty="0">
                <a:latin typeface="Century Gothic" pitchFamily="34" charset="0"/>
              </a:rPr>
              <a:t>. </a:t>
            </a:r>
            <a:endParaRPr lang="en-US" sz="2200" dirty="0" smtClean="0">
              <a:latin typeface="Century Gothic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200" dirty="0">
                <a:latin typeface="Century Gothic" pitchFamily="34" charset="0"/>
              </a:rPr>
              <a:t>liberal societies tend to be less </a:t>
            </a:r>
            <a:r>
              <a:rPr lang="en-US" sz="2200" b="1" dirty="0">
                <a:latin typeface="Century Gothic" pitchFamily="34" charset="0"/>
              </a:rPr>
              <a:t>egalitarian</a:t>
            </a:r>
            <a:r>
              <a:rPr lang="en-US" sz="2200" dirty="0">
                <a:latin typeface="Century Gothic" pitchFamily="34" charset="0"/>
              </a:rPr>
              <a:t>.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if many citizens are not willing to devote time or give attention to politics, power will become an instrument of the few rather than of the 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many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200" b="1" dirty="0">
                <a:latin typeface="Century Gothic" pitchFamily="34" charset="0"/>
              </a:rPr>
              <a:t>liberalism may actually increase economic and other kinds of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inequalities</a:t>
            </a:r>
            <a:r>
              <a:rPr lang="en-US" sz="2200" b="1" dirty="0">
                <a:latin typeface="Century Gothic" pitchFamily="34" charset="0"/>
              </a:rPr>
              <a:t> rather than reduce them. </a:t>
            </a:r>
            <a:endParaRPr lang="en-US" sz="2200" b="1" dirty="0" smtClean="0">
              <a:latin typeface="Century Gothic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200" b="1" dirty="0" smtClean="0">
                <a:latin typeface="Century Gothic" pitchFamily="34" charset="0"/>
              </a:rPr>
              <a:t>State neutrality favor a specific group not the majority. </a:t>
            </a:r>
            <a:endParaRPr lang="en-US" sz="2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23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839200" cy="5334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entury Gothic" pitchFamily="34" charset="0"/>
              </a:rPr>
              <a:t>4.7.2.2. Citizenship </a:t>
            </a:r>
            <a:r>
              <a:rPr lang="en-US" sz="2400" b="1" dirty="0">
                <a:latin typeface="Century Gothic" pitchFamily="34" charset="0"/>
              </a:rPr>
              <a:t>in Communitarian Thought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latin typeface="Century Gothic" pitchFamily="34" charset="0"/>
              </a:rPr>
              <a:t>The </a:t>
            </a:r>
            <a:r>
              <a:rPr lang="en-US" sz="2200" b="1" dirty="0">
                <a:latin typeface="Century Gothic" pitchFamily="34" charset="0"/>
              </a:rPr>
              <a:t>communitarian</a:t>
            </a:r>
            <a:r>
              <a:rPr lang="en-US" sz="2200" dirty="0">
                <a:latin typeface="Century Gothic" pitchFamily="34" charset="0"/>
              </a:rPr>
              <a:t> (also known as the </a:t>
            </a:r>
            <a:r>
              <a:rPr lang="en-US" sz="2200" b="1" dirty="0">
                <a:latin typeface="Century Gothic" pitchFamily="34" charset="0"/>
              </a:rPr>
              <a:t>nationalist</a:t>
            </a:r>
            <a:r>
              <a:rPr lang="en-US" sz="2200" dirty="0">
                <a:latin typeface="Century Gothic" pitchFamily="34" charset="0"/>
              </a:rPr>
              <a:t>) model argue that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identity of citizens cannot be understood outside the territory in which they live, their culture and traditions</a:t>
            </a:r>
            <a:r>
              <a:rPr lang="en-US" sz="2200" b="1" dirty="0">
                <a:latin typeface="Century Gothic" pitchFamily="34" charset="0"/>
              </a:rPr>
              <a:t>,</a:t>
            </a:r>
            <a:r>
              <a:rPr lang="en-US" sz="2200" dirty="0">
                <a:latin typeface="Century Gothic" pitchFamily="34" charset="0"/>
              </a:rPr>
              <a:t> arguing that the basis of its rules and procedures and legal policy is the shared common good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r>
              <a:rPr lang="en-US" sz="2200" dirty="0">
                <a:latin typeface="Century Gothic" pitchFamily="34" charset="0"/>
              </a:rPr>
              <a:t>It emphasizes on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importance of society</a:t>
            </a:r>
            <a:r>
              <a:rPr lang="en-US" sz="2200" dirty="0">
                <a:latin typeface="Century Gothic" pitchFamily="34" charset="0"/>
              </a:rPr>
              <a:t> in articulating the good.</a:t>
            </a:r>
            <a:endParaRPr lang="en-US" sz="2200" dirty="0" smtClean="0">
              <a:latin typeface="Century Gothic" pitchFamily="34" charset="0"/>
            </a:endParaRPr>
          </a:p>
          <a:p>
            <a:r>
              <a:rPr lang="en-US" sz="2200" b="1" dirty="0" smtClean="0">
                <a:latin typeface="Century Gothic" pitchFamily="34" charset="0"/>
              </a:rPr>
              <a:t>Rather </a:t>
            </a:r>
            <a:r>
              <a:rPr lang="en-US" sz="2200" b="1" dirty="0">
                <a:latin typeface="Century Gothic" pitchFamily="34" charset="0"/>
              </a:rPr>
              <a:t>than viewing group practices as the product of individual choices</a:t>
            </a:r>
            <a:r>
              <a:rPr lang="en-US" sz="2200" dirty="0">
                <a:latin typeface="Century Gothic" pitchFamily="34" charset="0"/>
              </a:rPr>
              <a:t>, </a:t>
            </a:r>
            <a:r>
              <a:rPr lang="en-US" sz="2200" b="1" dirty="0">
                <a:latin typeface="Century Gothic" pitchFamily="34" charset="0"/>
              </a:rPr>
              <a:t>communitarians view individuals as the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product of social practices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.</a:t>
            </a:r>
          </a:p>
          <a:p>
            <a:r>
              <a:rPr lang="en-US" sz="2200" dirty="0" smtClean="0">
                <a:latin typeface="Century Gothic" pitchFamily="34" charset="0"/>
              </a:rPr>
              <a:t>The </a:t>
            </a:r>
            <a:r>
              <a:rPr lang="en-US" sz="2200" b="1" dirty="0">
                <a:latin typeface="Century Gothic" pitchFamily="34" charset="0"/>
              </a:rPr>
              <a:t>good of the community is much above individual rights </a:t>
            </a:r>
            <a:r>
              <a:rPr lang="en-US" sz="2200" dirty="0">
                <a:latin typeface="Century Gothic" pitchFamily="34" charset="0"/>
              </a:rPr>
              <a:t>and </a:t>
            </a:r>
            <a:r>
              <a:rPr lang="en-US" sz="2200" b="1" dirty="0">
                <a:latin typeface="Century Gothic" pitchFamily="34" charset="0"/>
              </a:rPr>
              <a:t>citizenship comes from the community identity</a:t>
            </a:r>
            <a:r>
              <a:rPr lang="en-US" sz="2200" dirty="0">
                <a:latin typeface="Century Gothic" pitchFamily="34" charset="0"/>
              </a:rPr>
              <a:t>, </a:t>
            </a:r>
            <a:r>
              <a:rPr lang="en-US" sz="2200" b="1" dirty="0">
                <a:latin typeface="Century Gothic" pitchFamily="34" charset="0"/>
              </a:rPr>
              <a:t>enabling </a:t>
            </a:r>
            <a:r>
              <a:rPr lang="en-US" sz="2200" b="1" dirty="0" smtClean="0">
                <a:latin typeface="Century Gothic" pitchFamily="34" charset="0"/>
              </a:rPr>
              <a:t>people </a:t>
            </a:r>
            <a:r>
              <a:rPr lang="en-US" sz="2200" b="1" dirty="0">
                <a:latin typeface="Century Gothic" pitchFamily="34" charset="0"/>
              </a:rPr>
              <a:t>to participate</a:t>
            </a:r>
            <a:r>
              <a:rPr lang="en-US" sz="2200" dirty="0">
                <a:latin typeface="Century Gothic" pitchFamily="34" charset="0"/>
              </a:rPr>
              <a:t>.  </a:t>
            </a:r>
            <a:endParaRPr lang="en-US" sz="2200" dirty="0" smtClean="0">
              <a:latin typeface="Century Gothic" pitchFamily="34" charset="0"/>
            </a:endParaRPr>
          </a:p>
          <a:p>
            <a:r>
              <a:rPr lang="en-US" sz="2200" b="1" dirty="0">
                <a:latin typeface="Century Gothic" pitchFamily="34" charset="0"/>
              </a:rPr>
              <a:t>features of communitarian perspective </a:t>
            </a:r>
            <a:r>
              <a:rPr lang="en-US" sz="2200" dirty="0" smtClean="0">
                <a:latin typeface="Century Gothic" pitchFamily="34" charset="0"/>
              </a:rPr>
              <a:t>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no individual is entirely self-created</a:t>
            </a:r>
            <a:r>
              <a:rPr lang="en-US" sz="2200" dirty="0">
                <a:latin typeface="Century Gothic" pitchFamily="34" charset="0"/>
              </a:rPr>
              <a:t>; instead the citizen and his/her identity is deeply constructed by the society where he/she is a member. </a:t>
            </a:r>
            <a:endParaRPr lang="en-US" sz="2200" dirty="0" smtClean="0">
              <a:latin typeface="Century Gothic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entury Gothic" pitchFamily="34" charset="0"/>
              </a:rPr>
              <a:t>What is good for community is good for individual, </a:t>
            </a:r>
            <a:r>
              <a:rPr lang="en-US" sz="2200" b="1" dirty="0">
                <a:latin typeface="Century Gothic" pitchFamily="34" charset="0"/>
              </a:rPr>
              <a:t>if </a:t>
            </a:r>
            <a:r>
              <a:rPr lang="en-US" sz="2200" b="1" dirty="0" smtClean="0">
                <a:latin typeface="Century Gothic" pitchFamily="34" charset="0"/>
              </a:rPr>
              <a:t>everyone does </a:t>
            </a:r>
            <a:r>
              <a:rPr lang="en-US" sz="2200" b="1" dirty="0">
                <a:latin typeface="Century Gothic" pitchFamily="34" charset="0"/>
              </a:rPr>
              <a:t>not participate in the community</a:t>
            </a:r>
            <a:r>
              <a:rPr lang="en-US" sz="2200" dirty="0">
                <a:latin typeface="Century Gothic" pitchFamily="34" charset="0"/>
              </a:rPr>
              <a:t>, the </a:t>
            </a:r>
            <a:r>
              <a:rPr lang="en-US" sz="2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common good </a:t>
            </a:r>
            <a:r>
              <a:rPr lang="en-US" sz="2200" dirty="0">
                <a:latin typeface="Century Gothic" pitchFamily="34" charset="0"/>
              </a:rPr>
              <a:t>will be </a:t>
            </a:r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diminished</a:t>
            </a:r>
            <a:r>
              <a:rPr lang="en-US" sz="2200" dirty="0">
                <a:latin typeface="Century Gothic" pitchFamily="34" charset="0"/>
              </a:rPr>
              <a:t> </a:t>
            </a:r>
            <a:r>
              <a:rPr lang="en-US" sz="2200" dirty="0" smtClean="0">
                <a:latin typeface="Century Gothic" pitchFamily="34" charset="0"/>
              </a:rPr>
              <a:t>.</a:t>
            </a:r>
            <a:endParaRPr lang="en-US" sz="2200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858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Continued…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638800"/>
          </a:xfrm>
        </p:spPr>
        <p:txBody>
          <a:bodyPr>
            <a:normAutofit fontScale="92500"/>
          </a:bodyPr>
          <a:lstStyle/>
          <a:p>
            <a:r>
              <a:rPr lang="en-US" sz="2200" dirty="0">
                <a:latin typeface="Century Gothic" pitchFamily="34" charset="0"/>
              </a:rPr>
              <a:t>Communitarian citizenship </a:t>
            </a:r>
            <a:r>
              <a:rPr lang="en-US" sz="2200" dirty="0" smtClean="0">
                <a:latin typeface="Century Gothic" pitchFamily="34" charset="0"/>
              </a:rPr>
              <a:t>is </a:t>
            </a:r>
            <a:r>
              <a:rPr lang="en-US" sz="2200" b="1" dirty="0" smtClean="0">
                <a:latin typeface="Century Gothic" pitchFamily="34" charset="0"/>
              </a:rPr>
              <a:t>criticized a</a:t>
            </a:r>
            <a:r>
              <a:rPr lang="en-US" sz="2200" dirty="0" smtClean="0">
                <a:latin typeface="Century Gothic" pitchFamily="34" charset="0"/>
              </a:rPr>
              <a:t>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Century Gothic" pitchFamily="34" charset="0"/>
              </a:rPr>
              <a:t>It </a:t>
            </a:r>
            <a:r>
              <a:rPr lang="en-US" sz="2200" dirty="0" smtClean="0">
                <a:latin typeface="Century Gothic" pitchFamily="34" charset="0"/>
              </a:rPr>
              <a:t>is 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hostile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towards individual rights and 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autonomy.</a:t>
            </a:r>
            <a:endParaRPr lang="en-US" sz="2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Century Gothic" pitchFamily="34" charset="0"/>
              </a:rPr>
              <a:t>C</a:t>
            </a:r>
            <a:r>
              <a:rPr lang="en-US" sz="2200" b="1" dirty="0" smtClean="0">
                <a:latin typeface="Century Gothic" pitchFamily="34" charset="0"/>
              </a:rPr>
              <a:t>ommunities </a:t>
            </a:r>
            <a:r>
              <a:rPr lang="en-US" sz="2200" b="1" dirty="0">
                <a:latin typeface="Century Gothic" pitchFamily="34" charset="0"/>
              </a:rPr>
              <a:t>are dominated by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power elites</a:t>
            </a:r>
            <a:r>
              <a:rPr lang="en-US" sz="2200" b="1" dirty="0">
                <a:latin typeface="Century Gothic" pitchFamily="34" charset="0"/>
              </a:rPr>
              <a:t> </a:t>
            </a:r>
            <a:r>
              <a:rPr lang="en-US" sz="2200" dirty="0">
                <a:latin typeface="Century Gothic" pitchFamily="34" charset="0"/>
              </a:rPr>
              <a:t>or that </a:t>
            </a:r>
            <a:r>
              <a:rPr lang="en-US" sz="2200" b="1" dirty="0">
                <a:latin typeface="Century Gothic" pitchFamily="34" charset="0"/>
              </a:rPr>
              <a:t>one group within a community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will force others to abide</a:t>
            </a:r>
            <a:r>
              <a:rPr lang="en-US" sz="2200" dirty="0">
                <a:latin typeface="Century Gothic" pitchFamily="34" charset="0"/>
              </a:rPr>
              <a:t> by its values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2400" b="1" dirty="0" smtClean="0">
                <a:latin typeface="Century Gothic" pitchFamily="34" charset="0"/>
              </a:rPr>
              <a:t>4.7.2.3. Citizenship </a:t>
            </a:r>
            <a:r>
              <a:rPr lang="en-US" sz="2400" b="1" dirty="0">
                <a:latin typeface="Century Gothic" pitchFamily="34" charset="0"/>
              </a:rPr>
              <a:t>in Republican </a:t>
            </a:r>
            <a:r>
              <a:rPr lang="en-US" sz="2400" b="1" dirty="0" smtClean="0">
                <a:latin typeface="Century Gothic" pitchFamily="34" charset="0"/>
              </a:rPr>
              <a:t>Thought</a:t>
            </a:r>
          </a:p>
          <a:p>
            <a:r>
              <a:rPr lang="en-US" sz="2200" dirty="0">
                <a:latin typeface="Century Gothic" pitchFamily="34" charset="0"/>
              </a:rPr>
              <a:t>Republican citizenship theory put </a:t>
            </a:r>
            <a:r>
              <a:rPr lang="en-US" sz="2200" b="1" dirty="0">
                <a:latin typeface="Century Gothic" pitchFamily="34" charset="0"/>
              </a:rPr>
              <a:t>emphasis on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both individual and group 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rights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r>
              <a:rPr lang="en-US" sz="2200" dirty="0">
                <a:latin typeface="Century Gothic" pitchFamily="34" charset="0"/>
              </a:rPr>
              <a:t>citizens </a:t>
            </a:r>
            <a:r>
              <a:rPr lang="en-US" sz="2200" dirty="0" smtClean="0">
                <a:latin typeface="Century Gothic" pitchFamily="34" charset="0"/>
              </a:rPr>
              <a:t>need </a:t>
            </a:r>
            <a:r>
              <a:rPr lang="en-US" sz="2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to 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bring together the facets of their individual lives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as best they can and helps them to find unity in the midst of diversity</a:t>
            </a:r>
            <a:r>
              <a:rPr lang="en-US" sz="2200" dirty="0">
                <a:latin typeface="Century Gothic" pitchFamily="34" charset="0"/>
              </a:rPr>
              <a:t>.</a:t>
            </a:r>
            <a:endParaRPr lang="en-US" sz="2200" dirty="0" smtClean="0">
              <a:latin typeface="Century Gothic" pitchFamily="34" charset="0"/>
            </a:endParaRPr>
          </a:p>
          <a:p>
            <a:r>
              <a:rPr lang="en-US" sz="2200" dirty="0">
                <a:latin typeface="Century Gothic" pitchFamily="34" charset="0"/>
              </a:rPr>
              <a:t>republicans </a:t>
            </a:r>
            <a:r>
              <a:rPr lang="en-US" sz="2200" b="1" dirty="0">
                <a:latin typeface="Century Gothic" pitchFamily="34" charset="0"/>
              </a:rPr>
              <a:t>don’t pressurize individuals to surrender their particular identities </a:t>
            </a:r>
            <a:r>
              <a:rPr lang="en-US" sz="2200" dirty="0">
                <a:latin typeface="Century Gothic" pitchFamily="34" charset="0"/>
              </a:rPr>
              <a:t>like the communitarian </a:t>
            </a:r>
            <a:r>
              <a:rPr lang="en-US" sz="2200" dirty="0" smtClean="0">
                <a:latin typeface="Century Gothic" pitchFamily="34" charset="0"/>
              </a:rPr>
              <a:t>thought.</a:t>
            </a:r>
          </a:p>
          <a:p>
            <a:r>
              <a:rPr lang="en-US" sz="2200" dirty="0" smtClean="0">
                <a:latin typeface="Century Gothic" pitchFamily="34" charset="0"/>
              </a:rPr>
              <a:t>Republicans </a:t>
            </a:r>
            <a:r>
              <a:rPr lang="en-US" sz="2200" b="1" dirty="0" smtClean="0">
                <a:latin typeface="Century Gothic" pitchFamily="34" charset="0"/>
              </a:rPr>
              <a:t>acknowledge </a:t>
            </a:r>
            <a:r>
              <a:rPr lang="en-US" sz="2200" b="1" dirty="0">
                <a:latin typeface="Century Gothic" pitchFamily="34" charset="0"/>
              </a:rPr>
              <a:t>the value of public life</a:t>
            </a:r>
            <a:r>
              <a:rPr lang="en-US" sz="2200" dirty="0">
                <a:latin typeface="Century Gothic" pitchFamily="34" charset="0"/>
              </a:rPr>
              <a:t>. </a:t>
            </a:r>
            <a:endParaRPr lang="en-US" sz="2200" dirty="0" smtClean="0">
              <a:latin typeface="Century Gothic" pitchFamily="34" charset="0"/>
            </a:endParaRPr>
          </a:p>
          <a:p>
            <a:r>
              <a:rPr lang="en-US" sz="2200" dirty="0" smtClean="0">
                <a:latin typeface="Century Gothic" pitchFamily="34" charset="0"/>
              </a:rPr>
              <a:t>There </a:t>
            </a:r>
            <a:r>
              <a:rPr lang="en-US" sz="2200" dirty="0">
                <a:latin typeface="Century Gothic" pitchFamily="34" charset="0"/>
              </a:rPr>
              <a:t>are two </a:t>
            </a:r>
            <a:r>
              <a:rPr lang="en-US" sz="2200" b="1" dirty="0">
                <a:latin typeface="Century Gothic" pitchFamily="34" charset="0"/>
              </a:rPr>
              <a:t>essential elements of the republican </a:t>
            </a:r>
            <a:r>
              <a:rPr lang="en-US" sz="2200" dirty="0">
                <a:latin typeface="Century Gothic" pitchFamily="34" charset="0"/>
              </a:rPr>
              <a:t>citizenship: </a:t>
            </a:r>
            <a:r>
              <a:rPr lang="en-US" sz="2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publicity</a:t>
            </a:r>
            <a:r>
              <a:rPr lang="en-US" sz="2200" dirty="0">
                <a:latin typeface="Century Gothic" pitchFamily="34" charset="0"/>
              </a:rPr>
              <a:t> (the condition of being open and </a:t>
            </a:r>
            <a:r>
              <a:rPr lang="en-US" sz="2200" dirty="0" smtClean="0">
                <a:latin typeface="Century Gothic" pitchFamily="34" charset="0"/>
              </a:rPr>
              <a:t>public)and </a:t>
            </a:r>
            <a:r>
              <a:rPr lang="en-US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self-government</a:t>
            </a:r>
            <a:r>
              <a:rPr lang="en-US" sz="2200" dirty="0" smtClean="0">
                <a:latin typeface="Century Gothic" pitchFamily="34" charset="0"/>
              </a:rPr>
              <a:t>.</a:t>
            </a:r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38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Continued…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715000"/>
          </a:xfrm>
        </p:spPr>
        <p:txBody>
          <a:bodyPr>
            <a:normAutofit lnSpcReduction="10000"/>
          </a:bodyPr>
          <a:lstStyle/>
          <a:p>
            <a:r>
              <a:rPr lang="en-US" sz="2200" b="1" dirty="0" smtClean="0">
                <a:latin typeface="Century Gothic" pitchFamily="34" charset="0"/>
              </a:rPr>
              <a:t>Critics of Republican citizenship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entury Gothic" pitchFamily="34" charset="0"/>
              </a:rPr>
              <a:t>Its </a:t>
            </a:r>
            <a:r>
              <a:rPr lang="en-US" sz="2200" b="1" dirty="0" smtClean="0">
                <a:solidFill>
                  <a:srgbClr val="C00000"/>
                </a:solidFill>
                <a:latin typeface="Century Gothic" pitchFamily="34" charset="0"/>
              </a:rPr>
              <a:t>not </a:t>
            </a:r>
            <a:r>
              <a:rPr lang="en-US" sz="2200" b="1" dirty="0" smtClean="0">
                <a:solidFill>
                  <a:srgbClr val="C00000"/>
                </a:solidFill>
                <a:latin typeface="Century Gothic" pitchFamily="34" charset="0"/>
              </a:rPr>
              <a:t>realistic.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entury Gothic" pitchFamily="34" charset="0"/>
              </a:rPr>
              <a:t>It denies </a:t>
            </a:r>
            <a:r>
              <a:rPr lang="en-US" sz="2200" b="1" dirty="0" smtClean="0">
                <a:solidFill>
                  <a:srgbClr val="C00000"/>
                </a:solidFill>
                <a:latin typeface="Century Gothic" pitchFamily="34" charset="0"/>
              </a:rPr>
              <a:t>“differences” </a:t>
            </a:r>
            <a:r>
              <a:rPr lang="en-US" sz="2200" b="1" dirty="0" smtClean="0">
                <a:latin typeface="Century Gothic" pitchFamily="34" charset="0"/>
              </a:rPr>
              <a:t>and</a:t>
            </a:r>
            <a:r>
              <a:rPr lang="en-US" sz="2200" b="1" dirty="0" smtClean="0">
                <a:solidFill>
                  <a:srgbClr val="C00000"/>
                </a:solidFill>
                <a:latin typeface="Century Gothic" pitchFamily="34" charset="0"/>
              </a:rPr>
              <a:t> impose “Homogeneity”.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Century Gothic" pitchFamily="34" charset="0"/>
              </a:rPr>
              <a:t>citizenship involves a </a:t>
            </a:r>
            <a:r>
              <a:rPr lang="en-US" sz="2200" b="1" dirty="0">
                <a:latin typeface="Century Gothic" pitchFamily="34" charset="0"/>
              </a:rPr>
              <a:t>false ideal of impartiality. </a:t>
            </a:r>
            <a:r>
              <a:rPr lang="en-US" sz="2200" dirty="0" smtClean="0">
                <a:latin typeface="Century Gothic" pitchFamily="34" charset="0"/>
              </a:rPr>
              <a:t>(impartiality between self interest and public interest)</a:t>
            </a:r>
          </a:p>
          <a:p>
            <a:pPr marL="0" indent="0" algn="ctr">
              <a:buNone/>
            </a:pPr>
            <a:r>
              <a:rPr lang="en-US" sz="2400" b="1" dirty="0" smtClean="0">
                <a:latin typeface="Century Gothic" pitchFamily="34" charset="0"/>
              </a:rPr>
              <a:t>             4.7.2.4. </a:t>
            </a:r>
            <a:r>
              <a:rPr lang="en-US" sz="2400" b="1" dirty="0">
                <a:latin typeface="Century Gothic" pitchFamily="34" charset="0"/>
              </a:rPr>
              <a:t>Multicultural </a:t>
            </a:r>
            <a:r>
              <a:rPr lang="en-US" sz="2400" b="1" dirty="0" smtClean="0">
                <a:latin typeface="Century Gothic" pitchFamily="34" charset="0"/>
              </a:rPr>
              <a:t>Citizenship (</a:t>
            </a:r>
            <a:r>
              <a:rPr lang="en-US" sz="2400" b="1" dirty="0">
                <a:latin typeface="Century Gothic" pitchFamily="34" charset="0"/>
              </a:rPr>
              <a:t>differentiated </a:t>
            </a:r>
            <a:r>
              <a:rPr lang="en-US" sz="2400" b="1" dirty="0" smtClean="0">
                <a:latin typeface="Century Gothic" pitchFamily="34" charset="0"/>
              </a:rPr>
              <a:t>citizenship)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Century Gothic" pitchFamily="34" charset="0"/>
              </a:rPr>
              <a:t>It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latin typeface="Century Gothic" pitchFamily="34" charset="0"/>
              </a:rPr>
              <a:t>emphasize on </a:t>
            </a:r>
            <a:r>
              <a:rPr 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recognizing group differences</a:t>
            </a:r>
            <a:r>
              <a:rPr lang="en-US" sz="2000" dirty="0" smtClean="0">
                <a:latin typeface="Century Gothic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Century Gothic" pitchFamily="34" charset="0"/>
              </a:rPr>
              <a:t>Principles of Multicultural Citizenship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Taking equality of citizenship rights as a starting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point</a:t>
            </a:r>
            <a:r>
              <a:rPr lang="en-US" sz="2000" dirty="0" smtClean="0">
                <a:latin typeface="Century Gothic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Recognizing that Formal equality of rights does not necessarily lead to equality of respect, resources, opportunities or welfare</a:t>
            </a:r>
            <a:r>
              <a:rPr lang="en-US" sz="2000" dirty="0" smtClean="0">
                <a:latin typeface="Century Gothic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entury Gothic" pitchFamily="34" charset="0"/>
              </a:rPr>
              <a:t>Establishing mechanisms for group representation and </a:t>
            </a:r>
            <a:r>
              <a:rPr lang="en-US" sz="2000" b="1" dirty="0" smtClean="0">
                <a:latin typeface="Century Gothic" pitchFamily="34" charset="0"/>
              </a:rPr>
              <a:t>participation</a:t>
            </a:r>
            <a:r>
              <a:rPr lang="en-US" sz="2000" dirty="0" smtClean="0">
                <a:latin typeface="Century Gothic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Differential treatment for people with different characteristics, needs and </a:t>
            </a:r>
            <a:r>
              <a:rPr lang="en-US" sz="2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wants</a:t>
            </a:r>
            <a:r>
              <a:rPr lang="en-US" sz="2000" dirty="0" smtClean="0">
                <a:latin typeface="Century Gothic" pitchFamily="34" charset="0"/>
              </a:rPr>
              <a:t>.</a:t>
            </a:r>
            <a:endParaRPr lang="en-US" sz="2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430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Continued…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 dirty="0" smtClean="0">
                <a:latin typeface="Century Gothic" pitchFamily="34" charset="0"/>
              </a:rPr>
              <a:t>Critics of Multi-cultural citizenship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entury Gothic" pitchFamily="34" charset="0"/>
              </a:rPr>
              <a:t>It encourage </a:t>
            </a:r>
            <a:r>
              <a:rPr lang="en-US" sz="2200" b="1" dirty="0" smtClean="0">
                <a:latin typeface="Century Gothic" pitchFamily="34" charset="0"/>
              </a:rPr>
              <a:t>“differences”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Century Gothic" pitchFamily="34" charset="0"/>
              </a:rPr>
              <a:t>would create a </a:t>
            </a:r>
            <a:r>
              <a:rPr lang="en-US" sz="2200" b="1" dirty="0">
                <a:latin typeface="Century Gothic" pitchFamily="34" charset="0"/>
              </a:rPr>
              <a:t>"politics of grievance</a:t>
            </a:r>
            <a:r>
              <a:rPr lang="en-US" sz="2200" dirty="0">
                <a:latin typeface="Century Gothic" pitchFamily="34" charset="0"/>
              </a:rPr>
              <a:t>." </a:t>
            </a:r>
          </a:p>
        </p:txBody>
      </p:sp>
    </p:spTree>
    <p:extLst>
      <p:ext uri="{BB962C8B-B14F-4D97-AF65-F5344CB8AC3E}">
        <p14:creationId xmlns:p14="http://schemas.microsoft.com/office/powerpoint/2010/main" val="292119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Continued…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791200"/>
          </a:xfrm>
        </p:spPr>
        <p:txBody>
          <a:bodyPr>
            <a:normAutofit lnSpcReduction="10000"/>
          </a:bodyPr>
          <a:lstStyle/>
          <a:p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Functionalist approaches </a:t>
            </a:r>
            <a:r>
              <a:rPr lang="en-US" sz="2200" dirty="0">
                <a:latin typeface="Century Gothic" pitchFamily="34" charset="0"/>
              </a:rPr>
              <a:t>to the state focus on the</a:t>
            </a:r>
            <a:r>
              <a:rPr lang="en-US" sz="2200" b="1" dirty="0">
                <a:latin typeface="Century Gothic" pitchFamily="34" charset="0"/>
              </a:rPr>
              <a:t> role or purpose of state </a:t>
            </a:r>
            <a:r>
              <a:rPr lang="en-US" sz="2200" b="1" dirty="0" smtClean="0">
                <a:latin typeface="Century Gothic" pitchFamily="34" charset="0"/>
              </a:rPr>
              <a:t>institutions.</a:t>
            </a:r>
          </a:p>
          <a:p>
            <a:r>
              <a:rPr lang="en-US" sz="2200" dirty="0">
                <a:latin typeface="Century Gothic" pitchFamily="34" charset="0"/>
              </a:rPr>
              <a:t>state being defined as that set of institutions that uphold </a:t>
            </a:r>
            <a:r>
              <a:rPr lang="en-US" sz="2200" b="1" dirty="0">
                <a:latin typeface="Century Gothic" pitchFamily="34" charset="0"/>
              </a:rPr>
              <a:t>order and deliver social </a:t>
            </a:r>
            <a:r>
              <a:rPr lang="en-US" sz="2200" b="1" dirty="0" smtClean="0">
                <a:latin typeface="Century Gothic" pitchFamily="34" charset="0"/>
              </a:rPr>
              <a:t>stability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r>
              <a:rPr lang="en-US" sz="2200" dirty="0">
                <a:latin typeface="Century Gothic" pitchFamily="34" charset="0"/>
              </a:rPr>
              <a:t>The </a:t>
            </a:r>
            <a:r>
              <a:rPr lang="en-US" sz="2200" b="1" dirty="0">
                <a:latin typeface="Century Gothic" pitchFamily="34" charset="0"/>
              </a:rPr>
              <a:t>weakness</a:t>
            </a:r>
            <a:r>
              <a:rPr lang="en-US" sz="2200" dirty="0">
                <a:latin typeface="Century Gothic" pitchFamily="34" charset="0"/>
              </a:rPr>
              <a:t> of the functionalist view of the state, however, is that it tends </a:t>
            </a:r>
            <a:r>
              <a:rPr lang="en-US" sz="2200" b="1" dirty="0">
                <a:latin typeface="Century Gothic" pitchFamily="34" charset="0"/>
              </a:rPr>
              <a:t>to associate any institution </a:t>
            </a:r>
            <a:r>
              <a:rPr lang="en-US" sz="2200" dirty="0">
                <a:latin typeface="Century Gothic" pitchFamily="34" charset="0"/>
              </a:rPr>
              <a:t>that maintains </a:t>
            </a:r>
            <a:r>
              <a:rPr lang="en-US" sz="2200" b="1" dirty="0">
                <a:latin typeface="Century Gothic" pitchFamily="34" charset="0"/>
              </a:rPr>
              <a:t>order </a:t>
            </a:r>
            <a:r>
              <a:rPr lang="en-US" sz="2200" dirty="0">
                <a:latin typeface="Century Gothic" pitchFamily="34" charset="0"/>
              </a:rPr>
              <a:t>(such as the </a:t>
            </a:r>
            <a:r>
              <a:rPr lang="en-US" sz="2200" b="1" dirty="0">
                <a:latin typeface="Century Gothic" pitchFamily="34" charset="0"/>
              </a:rPr>
              <a:t>family, mass media, trade unions and the church</a:t>
            </a:r>
            <a:r>
              <a:rPr lang="en-US" sz="2200" dirty="0">
                <a:latin typeface="Century Gothic" pitchFamily="34" charset="0"/>
              </a:rPr>
              <a:t>) with </a:t>
            </a:r>
            <a:r>
              <a:rPr lang="en-US" sz="2200" b="1" dirty="0">
                <a:latin typeface="Century Gothic" pitchFamily="34" charset="0"/>
              </a:rPr>
              <a:t>the state </a:t>
            </a:r>
            <a:r>
              <a:rPr lang="en-US" sz="2200" dirty="0">
                <a:latin typeface="Century Gothic" pitchFamily="34" charset="0"/>
              </a:rPr>
              <a:t>itself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r>
              <a:rPr lang="en-US" sz="2200" dirty="0">
                <a:latin typeface="Century Gothic" pitchFamily="34" charset="0"/>
              </a:rPr>
              <a:t>The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rganizational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view </a:t>
            </a:r>
            <a:r>
              <a:rPr lang="en-US" sz="2200" dirty="0">
                <a:latin typeface="Century Gothic" pitchFamily="34" charset="0"/>
              </a:rPr>
              <a:t>defines the state as the </a:t>
            </a:r>
            <a:r>
              <a:rPr lang="en-US" sz="2200" b="1" dirty="0">
                <a:latin typeface="Century Gothic" pitchFamily="34" charset="0"/>
              </a:rPr>
              <a:t>apparatus of government. </a:t>
            </a:r>
            <a:r>
              <a:rPr lang="en-US" sz="2200" dirty="0">
                <a:latin typeface="Century Gothic" pitchFamily="34" charset="0"/>
              </a:rPr>
              <a:t>set of institutions that are recognizably </a:t>
            </a:r>
            <a:r>
              <a:rPr lang="en-US" sz="2200" b="1" dirty="0">
                <a:latin typeface="Century Gothic" pitchFamily="34" charset="0"/>
              </a:rPr>
              <a:t>‘public’, </a:t>
            </a:r>
            <a:r>
              <a:rPr lang="en-US" sz="2200" dirty="0">
                <a:latin typeface="Century Gothic" pitchFamily="34" charset="0"/>
              </a:rPr>
              <a:t>in that they are </a:t>
            </a:r>
            <a:r>
              <a:rPr lang="en-US" sz="2200" b="1" dirty="0">
                <a:latin typeface="Century Gothic" pitchFamily="34" charset="0"/>
              </a:rPr>
              <a:t>responsible</a:t>
            </a:r>
            <a:r>
              <a:rPr lang="en-US" sz="2200" dirty="0">
                <a:latin typeface="Century Gothic" pitchFamily="34" charset="0"/>
              </a:rPr>
              <a:t> for the</a:t>
            </a:r>
            <a:r>
              <a:rPr lang="en-US" sz="2200" b="1" dirty="0">
                <a:latin typeface="Century Gothic" pitchFamily="34" charset="0"/>
              </a:rPr>
              <a:t> collective organization of social existence and are funded at the public’s expense.</a:t>
            </a:r>
            <a:r>
              <a:rPr lang="en-US" sz="2200" dirty="0">
                <a:latin typeface="Century Gothic" pitchFamily="34" charset="0"/>
              </a:rPr>
              <a:t> </a:t>
            </a:r>
            <a:endParaRPr lang="en-US" sz="2200" dirty="0" smtClean="0">
              <a:latin typeface="Century Gothic" pitchFamily="34" charset="0"/>
            </a:endParaRPr>
          </a:p>
          <a:p>
            <a:r>
              <a:rPr lang="en-US" sz="2200" dirty="0" smtClean="0">
                <a:latin typeface="Century Gothic" pitchFamily="34" charset="0"/>
              </a:rPr>
              <a:t>It </a:t>
            </a:r>
            <a:r>
              <a:rPr lang="en-US" sz="2200" b="1" dirty="0" smtClean="0">
                <a:latin typeface="Century Gothic" pitchFamily="34" charset="0"/>
              </a:rPr>
              <a:t>distinguish Civil society &amp; state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r>
              <a:rPr lang="en-US" sz="2200" dirty="0">
                <a:latin typeface="Century Gothic" pitchFamily="34" charset="0"/>
              </a:rPr>
              <a:t>The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international approach </a:t>
            </a:r>
            <a:r>
              <a:rPr lang="en-US" sz="2200" dirty="0">
                <a:latin typeface="Century Gothic" pitchFamily="34" charset="0"/>
              </a:rPr>
              <a:t>to the state views it primarily as </a:t>
            </a:r>
            <a:r>
              <a:rPr lang="en-US" sz="2200" b="1" dirty="0">
                <a:latin typeface="Century Gothic" pitchFamily="34" charset="0"/>
              </a:rPr>
              <a:t>an actor on the world stage</a:t>
            </a:r>
            <a:r>
              <a:rPr lang="en-US" sz="2200" dirty="0">
                <a:latin typeface="Century Gothic" pitchFamily="34" charset="0"/>
              </a:rPr>
              <a:t>; indeed, as the basic ‘</a:t>
            </a:r>
            <a:r>
              <a:rPr lang="en-US" sz="2200" b="1" i="1" dirty="0">
                <a:latin typeface="Century Gothic" pitchFamily="34" charset="0"/>
              </a:rPr>
              <a:t>unit’ of international </a:t>
            </a:r>
            <a:r>
              <a:rPr lang="en-US" sz="2200" b="1" i="1" dirty="0" smtClean="0">
                <a:latin typeface="Century Gothic" pitchFamily="34" charset="0"/>
              </a:rPr>
              <a:t>politics</a:t>
            </a:r>
            <a:r>
              <a:rPr lang="en-US" sz="2200" dirty="0" smtClean="0">
                <a:latin typeface="Century Gothic" pitchFamily="34" charset="0"/>
              </a:rPr>
              <a:t>.</a:t>
            </a:r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82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Continued…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>
                <a:latin typeface="Century Gothic" pitchFamily="34" charset="0"/>
              </a:rPr>
              <a:t>State has two </a:t>
            </a:r>
            <a:r>
              <a:rPr lang="en-US" sz="2800" dirty="0">
                <a:latin typeface="Century Gothic" pitchFamily="34" charset="0"/>
              </a:rPr>
              <a:t>faces, one </a:t>
            </a:r>
            <a:r>
              <a:rPr lang="en-US" sz="2800" b="1" dirty="0">
                <a:latin typeface="Century Gothic" pitchFamily="34" charset="0"/>
              </a:rPr>
              <a:t>looking outwards </a:t>
            </a:r>
            <a:r>
              <a:rPr lang="en-US" sz="2800" dirty="0">
                <a:latin typeface="Century Gothic" pitchFamily="34" charset="0"/>
              </a:rPr>
              <a:t>and the other </a:t>
            </a:r>
            <a:r>
              <a:rPr lang="en-US" sz="2800" b="1" dirty="0">
                <a:latin typeface="Century Gothic" pitchFamily="34" charset="0"/>
              </a:rPr>
              <a:t>looking </a:t>
            </a:r>
            <a:r>
              <a:rPr lang="en-US" sz="2800" b="1" dirty="0" smtClean="0">
                <a:latin typeface="Century Gothic" pitchFamily="34" charset="0"/>
              </a:rPr>
              <a:t>inwards. </a:t>
            </a:r>
            <a:r>
              <a:rPr lang="en-US" sz="2800" dirty="0" smtClean="0">
                <a:latin typeface="Century Gothic" pitchFamily="34" charset="0"/>
              </a:rPr>
              <a:t>International perspective see </a:t>
            </a:r>
            <a:r>
              <a:rPr lang="en-US" sz="2800" b="1" dirty="0" smtClean="0">
                <a:latin typeface="Century Gothic" pitchFamily="34" charset="0"/>
              </a:rPr>
              <a:t>states outwards.</a:t>
            </a:r>
          </a:p>
          <a:p>
            <a:r>
              <a:rPr lang="en-US" sz="2800" dirty="0">
                <a:latin typeface="Century Gothic" pitchFamily="34" charset="0"/>
              </a:rPr>
              <a:t>According to Article 1 of the </a:t>
            </a:r>
            <a:r>
              <a:rPr lang="en-US" sz="2800" b="1" dirty="0">
                <a:latin typeface="Century Gothic" pitchFamily="34" charset="0"/>
              </a:rPr>
              <a:t>Montevideo </a:t>
            </a:r>
            <a:r>
              <a:rPr lang="en-US" sz="2800" b="1" dirty="0" smtClean="0">
                <a:latin typeface="Century Gothic" pitchFamily="34" charset="0"/>
              </a:rPr>
              <a:t>Convention(1933) </a:t>
            </a:r>
            <a:r>
              <a:rPr lang="en-US" sz="2800" dirty="0" smtClean="0">
                <a:latin typeface="Century Gothic" pitchFamily="34" charset="0"/>
              </a:rPr>
              <a:t>, </a:t>
            </a:r>
            <a:r>
              <a:rPr lang="en-US" sz="2800" dirty="0">
                <a:latin typeface="Century Gothic" pitchFamily="34" charset="0"/>
              </a:rPr>
              <a:t>the </a:t>
            </a:r>
            <a:r>
              <a:rPr lang="en-US" sz="2800" b="1" dirty="0">
                <a:latin typeface="Century Gothic" pitchFamily="34" charset="0"/>
              </a:rPr>
              <a:t>state has four features</a:t>
            </a:r>
            <a:r>
              <a:rPr lang="en-US" sz="2800" dirty="0">
                <a:latin typeface="Century Gothic" pitchFamily="34" charset="0"/>
              </a:rPr>
              <a:t>: a </a:t>
            </a:r>
            <a:r>
              <a:rPr lang="en-US" sz="2800" b="1" i="1" dirty="0">
                <a:latin typeface="Century Gothic" pitchFamily="34" charset="0"/>
              </a:rPr>
              <a:t>defined territory, permanent population, an effective government and sovereignty</a:t>
            </a:r>
            <a:r>
              <a:rPr lang="en-US" sz="2800" dirty="0">
                <a:latin typeface="Century Gothic" pitchFamily="34" charset="0"/>
              </a:rPr>
              <a:t>. </a:t>
            </a:r>
            <a:endParaRPr lang="en-US" sz="2800" dirty="0" smtClean="0">
              <a:latin typeface="Century Gothic" pitchFamily="34" charset="0"/>
            </a:endParaRPr>
          </a:p>
          <a:p>
            <a:r>
              <a:rPr lang="en-US" sz="2800" b="1" dirty="0" smtClean="0">
                <a:latin typeface="Century Gothic" pitchFamily="34" charset="0"/>
              </a:rPr>
              <a:t>Sovereignty</a:t>
            </a:r>
            <a:r>
              <a:rPr lang="en-US" sz="2800" dirty="0" smtClean="0">
                <a:latin typeface="Century Gothic" pitchFamily="34" charset="0"/>
              </a:rPr>
              <a:t> </a:t>
            </a:r>
            <a:r>
              <a:rPr lang="en-US" sz="2800" dirty="0">
                <a:latin typeface="Century Gothic" pitchFamily="34" charset="0"/>
              </a:rPr>
              <a:t>is the principle of </a:t>
            </a:r>
            <a:r>
              <a:rPr lang="en-US" sz="2800" b="1" i="1" dirty="0">
                <a:latin typeface="Century Gothic" pitchFamily="34" charset="0"/>
              </a:rPr>
              <a:t>absolute and unlimited power</a:t>
            </a:r>
            <a:r>
              <a:rPr lang="en-US" sz="2800" dirty="0">
                <a:latin typeface="Century Gothic" pitchFamily="34" charset="0"/>
              </a:rPr>
              <a:t>. </a:t>
            </a:r>
            <a:endParaRPr lang="en-US" sz="2800" dirty="0" smtClean="0">
              <a:latin typeface="Century Gothic" pitchFamily="34" charset="0"/>
            </a:endParaRPr>
          </a:p>
          <a:p>
            <a:r>
              <a:rPr lang="en-US" sz="2800" dirty="0" smtClean="0">
                <a:latin typeface="Century Gothic" pitchFamily="34" charset="0"/>
              </a:rPr>
              <a:t>It </a:t>
            </a:r>
            <a:r>
              <a:rPr lang="en-US" sz="2800" dirty="0">
                <a:latin typeface="Century Gothic" pitchFamily="34" charset="0"/>
              </a:rPr>
              <a:t>has two aspects - </a:t>
            </a:r>
            <a:r>
              <a:rPr lang="en-US" sz="2800" b="1" dirty="0">
                <a:latin typeface="Century Gothic" pitchFamily="34" charset="0"/>
              </a:rPr>
              <a:t>Internal and External</a:t>
            </a:r>
            <a:r>
              <a:rPr lang="en-US" sz="2800" dirty="0">
                <a:latin typeface="Century Gothic" pitchFamily="34" charset="0"/>
              </a:rPr>
              <a:t>. </a:t>
            </a:r>
            <a:r>
              <a:rPr lang="en-US" sz="2800" b="1" dirty="0">
                <a:latin typeface="Century Gothic" pitchFamily="34" charset="0"/>
              </a:rPr>
              <a:t>Internal Sovereignty</a:t>
            </a:r>
            <a:r>
              <a:rPr lang="en-US" sz="2800" dirty="0">
                <a:latin typeface="Century Gothic" pitchFamily="34" charset="0"/>
              </a:rPr>
              <a:t> implies that </a:t>
            </a:r>
            <a:r>
              <a:rPr lang="en-US" sz="2800" i="1" dirty="0">
                <a:solidFill>
                  <a:srgbClr val="FF0000"/>
                </a:solidFill>
                <a:latin typeface="Century Gothic" pitchFamily="34" charset="0"/>
              </a:rPr>
              <a:t>inside the state there can be no other authority </a:t>
            </a:r>
            <a:r>
              <a:rPr lang="en-US" sz="2800" dirty="0">
                <a:latin typeface="Century Gothic" pitchFamily="34" charset="0"/>
              </a:rPr>
              <a:t>that may </a:t>
            </a:r>
            <a:r>
              <a:rPr lang="en-US" sz="2800" dirty="0">
                <a:solidFill>
                  <a:srgbClr val="FF0000"/>
                </a:solidFill>
                <a:latin typeface="Century Gothic" pitchFamily="34" charset="0"/>
              </a:rPr>
              <a:t>claim equality with it</a:t>
            </a:r>
            <a:r>
              <a:rPr lang="en-US" sz="2800" dirty="0">
                <a:latin typeface="Century Gothic" pitchFamily="34" charset="0"/>
              </a:rPr>
              <a:t>. </a:t>
            </a:r>
            <a:endParaRPr lang="en-US" sz="2800" dirty="0" smtClean="0">
              <a:latin typeface="Century Gothic" pitchFamily="34" charset="0"/>
            </a:endParaRPr>
          </a:p>
          <a:p>
            <a:r>
              <a:rPr lang="en-US" sz="2800" b="1" dirty="0">
                <a:latin typeface="Century Gothic" pitchFamily="34" charset="0"/>
              </a:rPr>
              <a:t>External sovereignty </a:t>
            </a:r>
            <a:r>
              <a:rPr lang="en-US" sz="2800" dirty="0">
                <a:latin typeface="Century Gothic" pitchFamily="34" charset="0"/>
              </a:rPr>
              <a:t>implies that the state should be free from foreign control of any kind. </a:t>
            </a:r>
            <a:endParaRPr lang="en-US" sz="2800" dirty="0" smtClean="0">
              <a:latin typeface="Century Gothic" pitchFamily="34" charset="0"/>
            </a:endParaRPr>
          </a:p>
          <a:p>
            <a:r>
              <a:rPr lang="en-US" sz="2800" dirty="0" smtClean="0">
                <a:latin typeface="Century Gothic" pitchFamily="34" charset="0"/>
              </a:rPr>
              <a:t>The </a:t>
            </a:r>
            <a:r>
              <a:rPr lang="en-US" sz="2800" dirty="0">
                <a:latin typeface="Century Gothic" pitchFamily="34" charset="0"/>
              </a:rPr>
              <a:t>contemporary political theorists and the UN considered </a:t>
            </a:r>
            <a:r>
              <a:rPr lang="en-US" sz="2800" b="1" i="1" dirty="0">
                <a:latin typeface="Century Gothic" pitchFamily="34" charset="0"/>
              </a:rPr>
              <a:t>recognition</a:t>
            </a:r>
            <a:r>
              <a:rPr lang="en-US" sz="2800" dirty="0">
                <a:latin typeface="Century Gothic" pitchFamily="34" charset="0"/>
              </a:rPr>
              <a:t> as the </a:t>
            </a:r>
            <a:r>
              <a:rPr lang="en-US" sz="2800" b="1" dirty="0">
                <a:latin typeface="Century Gothic" pitchFamily="34" charset="0"/>
              </a:rPr>
              <a:t>fifth</a:t>
            </a:r>
            <a:r>
              <a:rPr lang="en-US" sz="2800" dirty="0">
                <a:latin typeface="Century Gothic" pitchFamily="34" charset="0"/>
              </a:rPr>
              <a:t> essential attribute of the state. </a:t>
            </a:r>
            <a:endParaRPr lang="en-US" sz="2800" dirty="0" smtClean="0">
              <a:latin typeface="Century Gothic" pitchFamily="34" charset="0"/>
            </a:endParaRPr>
          </a:p>
          <a:p>
            <a:r>
              <a:rPr lang="en-US" sz="2800" dirty="0" smtClean="0">
                <a:latin typeface="Century Gothic" pitchFamily="34" charset="0"/>
              </a:rPr>
              <a:t>for </a:t>
            </a:r>
            <a:r>
              <a:rPr lang="en-US" sz="2800" dirty="0">
                <a:latin typeface="Century Gothic" pitchFamily="34" charset="0"/>
              </a:rPr>
              <a:t>a state to be legal actor in the international stage; other </a:t>
            </a:r>
            <a:r>
              <a:rPr lang="en-US" sz="2800" dirty="0" smtClean="0">
                <a:latin typeface="Century Gothic" pitchFamily="34" charset="0"/>
              </a:rPr>
              <a:t>actors must </a:t>
            </a:r>
            <a:r>
              <a:rPr lang="en-US" sz="2800" dirty="0">
                <a:latin typeface="Century Gothic" pitchFamily="34" charset="0"/>
              </a:rPr>
              <a:t>recognize it as a state.</a:t>
            </a:r>
          </a:p>
          <a:p>
            <a:pPr marL="0" indent="0">
              <a:buNone/>
            </a:pPr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36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entury Gothic" pitchFamily="34" charset="0"/>
              </a:rPr>
              <a:t>4.4.	Rival Theories of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15000"/>
          </a:xfrm>
        </p:spPr>
        <p:txBody>
          <a:bodyPr>
            <a:normAutofit fontScale="92500"/>
          </a:bodyPr>
          <a:lstStyle/>
          <a:p>
            <a:r>
              <a:rPr lang="en-US" sz="2200" dirty="0" smtClean="0">
                <a:latin typeface="Century Gothic" pitchFamily="34" charset="0"/>
              </a:rPr>
              <a:t>Disagreements on theories of state comes from </a:t>
            </a:r>
            <a:r>
              <a:rPr lang="en-US" sz="2200" dirty="0">
                <a:latin typeface="Century Gothic" pitchFamily="34" charset="0"/>
              </a:rPr>
              <a:t>questions about whether, for example, the </a:t>
            </a:r>
            <a:r>
              <a:rPr lang="en-US" sz="2200" b="1" dirty="0">
                <a:latin typeface="Century Gothic" pitchFamily="34" charset="0"/>
              </a:rPr>
              <a:t>state</a:t>
            </a:r>
            <a:r>
              <a:rPr lang="en-US" sz="2200" dirty="0">
                <a:latin typeface="Century Gothic" pitchFamily="34" charset="0"/>
              </a:rPr>
              <a:t> is </a:t>
            </a:r>
            <a:r>
              <a:rPr lang="en-US" sz="2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autonomous and independent of society</a:t>
            </a:r>
            <a:r>
              <a:rPr lang="en-US" sz="2200" dirty="0">
                <a:latin typeface="Century Gothic" pitchFamily="34" charset="0"/>
              </a:rPr>
              <a:t>, or </a:t>
            </a:r>
            <a:r>
              <a:rPr lang="en-US" sz="2200" b="1" dirty="0">
                <a:latin typeface="Century Gothic" pitchFamily="34" charset="0"/>
              </a:rPr>
              <a:t>whether </a:t>
            </a:r>
            <a:r>
              <a:rPr lang="en-US" sz="2200" dirty="0">
                <a:latin typeface="Century Gothic" pitchFamily="34" charset="0"/>
              </a:rPr>
              <a:t>it is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essentially a product of society</a:t>
            </a:r>
            <a:r>
              <a:rPr lang="en-US" sz="2200" dirty="0">
                <a:latin typeface="Century Gothic" pitchFamily="34" charset="0"/>
              </a:rPr>
              <a:t>,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 reflection of the broader distribution of power or resources</a:t>
            </a:r>
            <a:r>
              <a:rPr lang="en-US" sz="2200" dirty="0">
                <a:latin typeface="Century Gothic" pitchFamily="34" charset="0"/>
              </a:rPr>
              <a:t>. Moreover, does the </a:t>
            </a:r>
            <a:r>
              <a:rPr lang="en-US" sz="2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state serve the common or collective good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, or is it biased </a:t>
            </a:r>
            <a:r>
              <a:rPr lang="en-US" sz="2200" dirty="0">
                <a:latin typeface="Century Gothic" pitchFamily="34" charset="0"/>
              </a:rPr>
              <a:t>in favor of privileged groups or a dominant class? Similarly, </a:t>
            </a:r>
            <a:r>
              <a:rPr lang="en-US" sz="2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is the state a positive or constructive force</a:t>
            </a:r>
            <a:r>
              <a:rPr lang="en-US" sz="2200" dirty="0">
                <a:latin typeface="Century Gothic" pitchFamily="34" charset="0"/>
              </a:rPr>
              <a:t>, with responsibilities that should be enlarged, or is it a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negative or destructive</a:t>
            </a:r>
            <a:r>
              <a:rPr lang="en-US" sz="2200" dirty="0">
                <a:latin typeface="Century Gothic" pitchFamily="34" charset="0"/>
              </a:rPr>
              <a:t>? </a:t>
            </a:r>
            <a:endParaRPr lang="en-US" sz="2200" dirty="0" smtClean="0">
              <a:latin typeface="Century Gothic" pitchFamily="34" charset="0"/>
            </a:endParaRPr>
          </a:p>
          <a:p>
            <a:r>
              <a:rPr lang="en-US" sz="2200" b="1" dirty="0">
                <a:latin typeface="Century Gothic" pitchFamily="34" charset="0"/>
              </a:rPr>
              <a:t>Heywood</a:t>
            </a:r>
            <a:r>
              <a:rPr lang="en-US" sz="2200" dirty="0">
                <a:latin typeface="Century Gothic" pitchFamily="34" charset="0"/>
              </a:rPr>
              <a:t> (2013) classified the </a:t>
            </a:r>
            <a:r>
              <a:rPr lang="en-US" sz="2200" b="1" dirty="0">
                <a:latin typeface="Century Gothic" pitchFamily="34" charset="0"/>
              </a:rPr>
              <a:t>rival theories </a:t>
            </a:r>
            <a:r>
              <a:rPr lang="en-US" sz="2200" dirty="0">
                <a:latin typeface="Century Gothic" pitchFamily="34" charset="0"/>
              </a:rPr>
              <a:t>of state into </a:t>
            </a:r>
            <a:r>
              <a:rPr lang="en-US" sz="2200" b="1" dirty="0">
                <a:latin typeface="Century Gothic" pitchFamily="34" charset="0"/>
              </a:rPr>
              <a:t>four</a:t>
            </a:r>
            <a:r>
              <a:rPr lang="en-US" sz="2200" dirty="0">
                <a:latin typeface="Century Gothic" pitchFamily="34" charset="0"/>
              </a:rPr>
              <a:t>: the </a:t>
            </a:r>
            <a:r>
              <a:rPr lang="en-US" sz="2200" b="1" i="1" dirty="0">
                <a:latin typeface="Century Gothic" pitchFamily="34" charset="0"/>
              </a:rPr>
              <a:t>pluralist state</a:t>
            </a:r>
            <a:r>
              <a:rPr lang="en-US" sz="2200" dirty="0">
                <a:latin typeface="Century Gothic" pitchFamily="34" charset="0"/>
              </a:rPr>
              <a:t>, the </a:t>
            </a:r>
            <a:r>
              <a:rPr lang="en-US" sz="2200" b="1" i="1" dirty="0">
                <a:latin typeface="Century Gothic" pitchFamily="34" charset="0"/>
              </a:rPr>
              <a:t>capitalist state</a:t>
            </a:r>
            <a:r>
              <a:rPr lang="en-US" sz="2200" dirty="0">
                <a:latin typeface="Century Gothic" pitchFamily="34" charset="0"/>
              </a:rPr>
              <a:t>, the </a:t>
            </a:r>
            <a:r>
              <a:rPr lang="en-US" sz="2200" b="1" i="1" dirty="0">
                <a:latin typeface="Century Gothic" pitchFamily="34" charset="0"/>
              </a:rPr>
              <a:t>leviathan</a:t>
            </a:r>
            <a:r>
              <a:rPr lang="en-US" sz="2200" dirty="0">
                <a:latin typeface="Century Gothic" pitchFamily="34" charset="0"/>
              </a:rPr>
              <a:t> state and the </a:t>
            </a:r>
            <a:r>
              <a:rPr lang="en-US" sz="2200" b="1" i="1" dirty="0" smtClean="0">
                <a:latin typeface="Century Gothic" pitchFamily="34" charset="0"/>
              </a:rPr>
              <a:t>patriarchal</a:t>
            </a:r>
            <a:r>
              <a:rPr lang="en-US" sz="2200" b="1" dirty="0" smtClean="0">
                <a:latin typeface="Century Gothic" pitchFamily="34" charset="0"/>
              </a:rPr>
              <a:t> </a:t>
            </a:r>
            <a:r>
              <a:rPr lang="en-US" sz="2200" dirty="0">
                <a:latin typeface="Century Gothic" pitchFamily="34" charset="0"/>
              </a:rPr>
              <a:t>state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2400" b="1" dirty="0" smtClean="0">
                <a:latin typeface="Century Gothic" pitchFamily="34" charset="0"/>
              </a:rPr>
              <a:t>4.4.1. The </a:t>
            </a:r>
            <a:r>
              <a:rPr lang="en-US" sz="2400" b="1" dirty="0">
                <a:latin typeface="Century Gothic" pitchFamily="34" charset="0"/>
              </a:rPr>
              <a:t>Pluralist </a:t>
            </a:r>
            <a:r>
              <a:rPr lang="en-US" sz="2400" b="1" dirty="0" smtClean="0">
                <a:latin typeface="Century Gothic" pitchFamily="34" charset="0"/>
              </a:rPr>
              <a:t>State</a:t>
            </a:r>
          </a:p>
          <a:p>
            <a:r>
              <a:rPr lang="en-US" sz="2200" dirty="0">
                <a:latin typeface="Century Gothic" pitchFamily="34" charset="0"/>
              </a:rPr>
              <a:t>The pluralist theory of the state has a very clear </a:t>
            </a:r>
            <a:r>
              <a:rPr lang="en-US" sz="2200" b="1" i="1" dirty="0">
                <a:latin typeface="Century Gothic" pitchFamily="34" charset="0"/>
              </a:rPr>
              <a:t>liberal </a:t>
            </a:r>
            <a:r>
              <a:rPr lang="en-US" sz="2200" b="1" i="1" dirty="0" smtClean="0">
                <a:latin typeface="Century Gothic" pitchFamily="34" charset="0"/>
              </a:rPr>
              <a:t>lineage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r>
              <a:rPr lang="en-US" sz="2200" dirty="0">
                <a:latin typeface="Century Gothic" pitchFamily="34" charset="0"/>
              </a:rPr>
              <a:t>the state acts as an </a:t>
            </a:r>
            <a:r>
              <a:rPr lang="en-US" sz="2200" b="1" dirty="0">
                <a:latin typeface="Century Gothic" pitchFamily="34" charset="0"/>
              </a:rPr>
              <a:t>‘umpire</a:t>
            </a:r>
            <a:r>
              <a:rPr lang="en-US" sz="2200" dirty="0">
                <a:latin typeface="Century Gothic" pitchFamily="34" charset="0"/>
              </a:rPr>
              <a:t>’ or ‘</a:t>
            </a:r>
            <a:r>
              <a:rPr lang="en-US" sz="2200" b="1" dirty="0">
                <a:latin typeface="Century Gothic" pitchFamily="34" charset="0"/>
              </a:rPr>
              <a:t>referee</a:t>
            </a:r>
            <a:r>
              <a:rPr lang="en-US" sz="2200" dirty="0">
                <a:latin typeface="Century Gothic" pitchFamily="34" charset="0"/>
              </a:rPr>
              <a:t>’ in society. </a:t>
            </a:r>
            <a:endParaRPr lang="en-US" sz="2200" dirty="0" smtClean="0">
              <a:latin typeface="Century Gothic" pitchFamily="34" charset="0"/>
            </a:endParaRPr>
          </a:p>
          <a:p>
            <a:r>
              <a:rPr lang="en-US" sz="2200" dirty="0" smtClean="0">
                <a:latin typeface="Century Gothic" pitchFamily="34" charset="0"/>
              </a:rPr>
              <a:t>This </a:t>
            </a:r>
            <a:r>
              <a:rPr lang="en-US" sz="2200" b="1" dirty="0">
                <a:latin typeface="Century Gothic" pitchFamily="34" charset="0"/>
              </a:rPr>
              <a:t>theory </a:t>
            </a:r>
            <a:r>
              <a:rPr lang="en-US" sz="2200" b="1" dirty="0" smtClean="0">
                <a:latin typeface="Century Gothic" pitchFamily="34" charset="0"/>
              </a:rPr>
              <a:t>reduce </a:t>
            </a:r>
            <a:r>
              <a:rPr lang="en-US" sz="2200" dirty="0" smtClean="0">
                <a:latin typeface="Century Gothic" pitchFamily="34" charset="0"/>
              </a:rPr>
              <a:t>the </a:t>
            </a:r>
            <a:r>
              <a:rPr lang="en-US" sz="2200" b="1" dirty="0">
                <a:latin typeface="Century Gothic" pitchFamily="34" charset="0"/>
              </a:rPr>
              <a:t>state and state organizations </a:t>
            </a:r>
            <a:r>
              <a:rPr lang="en-US" sz="2200" dirty="0">
                <a:latin typeface="Century Gothic" pitchFamily="34" charset="0"/>
              </a:rPr>
              <a:t>and focus instead on ‘</a:t>
            </a:r>
            <a:r>
              <a:rPr lang="en-US" sz="2200" b="1" dirty="0">
                <a:latin typeface="Century Gothic" pitchFamily="34" charset="0"/>
              </a:rPr>
              <a:t>government</a:t>
            </a:r>
            <a:r>
              <a:rPr lang="en-US" sz="2200" dirty="0" smtClean="0">
                <a:latin typeface="Century Gothic" pitchFamily="34" charset="0"/>
              </a:rPr>
              <a:t>’</a:t>
            </a:r>
          </a:p>
          <a:p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entury Gothic" pitchFamily="34" charset="0"/>
              </a:rPr>
              <a:t>Continued…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96000"/>
          </a:xfrm>
        </p:spPr>
        <p:txBody>
          <a:bodyPr>
            <a:noAutofit/>
          </a:bodyPr>
          <a:lstStyle/>
          <a:p>
            <a:r>
              <a:rPr lang="en-US" sz="2100" b="1" dirty="0" smtClean="0">
                <a:latin typeface="Century Gothic" pitchFamily="34" charset="0"/>
              </a:rPr>
              <a:t>State &amp; Gov’t </a:t>
            </a:r>
            <a:r>
              <a:rPr lang="en-US" sz="2100" dirty="0" smtClean="0">
                <a:latin typeface="Century Gothic" pitchFamily="34" charset="0"/>
              </a:rPr>
              <a:t>are </a:t>
            </a:r>
            <a:r>
              <a:rPr lang="en-US" sz="2100" b="1" dirty="0" smtClean="0">
                <a:latin typeface="Century Gothic" pitchFamily="34" charset="0"/>
              </a:rPr>
              <a:t>different</a:t>
            </a:r>
            <a:r>
              <a:rPr lang="en-US" sz="2100" dirty="0" smtClean="0">
                <a:latin typeface="Century Gothic" pitchFamily="34" charset="0"/>
              </a:rPr>
              <a:t>.</a:t>
            </a:r>
          </a:p>
          <a:p>
            <a:r>
              <a:rPr lang="en-US" sz="2100" dirty="0" smtClean="0">
                <a:latin typeface="Century Gothic" pitchFamily="34" charset="0"/>
              </a:rPr>
              <a:t>This theory comes from </a:t>
            </a:r>
            <a:r>
              <a:rPr lang="en-US" sz="2100" b="1" dirty="0" smtClean="0">
                <a:latin typeface="Century Gothic" pitchFamily="34" charset="0"/>
              </a:rPr>
              <a:t>social-contract </a:t>
            </a:r>
            <a:r>
              <a:rPr lang="en-US" sz="2100" b="1" dirty="0">
                <a:latin typeface="Century Gothic" pitchFamily="34" charset="0"/>
              </a:rPr>
              <a:t>theories </a:t>
            </a:r>
            <a:r>
              <a:rPr lang="en-US" sz="2100" dirty="0">
                <a:latin typeface="Century Gothic" pitchFamily="34" charset="0"/>
              </a:rPr>
              <a:t>of thinkers such as </a:t>
            </a:r>
            <a:r>
              <a:rPr lang="en-US" sz="2100" b="1" dirty="0">
                <a:latin typeface="Century Gothic" pitchFamily="34" charset="0"/>
              </a:rPr>
              <a:t>Thomas Hobbes </a:t>
            </a:r>
            <a:r>
              <a:rPr lang="en-US" sz="2100" dirty="0">
                <a:latin typeface="Century Gothic" pitchFamily="34" charset="0"/>
              </a:rPr>
              <a:t>and </a:t>
            </a:r>
            <a:r>
              <a:rPr lang="en-US" sz="2100" b="1" dirty="0">
                <a:latin typeface="Century Gothic" pitchFamily="34" charset="0"/>
              </a:rPr>
              <a:t>John Locke</a:t>
            </a:r>
            <a:r>
              <a:rPr lang="en-US" sz="2100" dirty="0">
                <a:latin typeface="Century Gothic" pitchFamily="34" charset="0"/>
              </a:rPr>
              <a:t>. They argued that the </a:t>
            </a:r>
            <a:r>
              <a:rPr lang="en-US" sz="2100" b="1" dirty="0">
                <a:latin typeface="Century Gothic" pitchFamily="34" charset="0"/>
              </a:rPr>
              <a:t>state had arisen out of a voluntary agreement, or social contract,</a:t>
            </a:r>
            <a:r>
              <a:rPr lang="en-US" sz="2100" dirty="0">
                <a:latin typeface="Century Gothic" pitchFamily="34" charset="0"/>
              </a:rPr>
              <a:t> made by individuals who recognized that only the establishment of a </a:t>
            </a:r>
            <a:r>
              <a:rPr lang="en-US" sz="2100" b="1" dirty="0">
                <a:latin typeface="Century Gothic" pitchFamily="34" charset="0"/>
              </a:rPr>
              <a:t>sovereign power could safeguard them from the insecurity, disorder and brutality </a:t>
            </a:r>
            <a:r>
              <a:rPr lang="en-US" sz="2100" dirty="0">
                <a:latin typeface="Century Gothic" pitchFamily="34" charset="0"/>
              </a:rPr>
              <a:t>of the state of nature</a:t>
            </a:r>
            <a:r>
              <a:rPr lang="en-US" sz="2100" dirty="0" smtClean="0">
                <a:latin typeface="Century Gothic" pitchFamily="34" charset="0"/>
              </a:rPr>
              <a:t>.</a:t>
            </a:r>
          </a:p>
          <a:p>
            <a:r>
              <a:rPr lang="en-US" sz="2100" dirty="0">
                <a:latin typeface="Century Gothic" pitchFamily="34" charset="0"/>
              </a:rPr>
              <a:t>the </a:t>
            </a:r>
            <a:r>
              <a:rPr lang="en-US" sz="2100" b="1" dirty="0">
                <a:latin typeface="Century Gothic" pitchFamily="34" charset="0"/>
              </a:rPr>
              <a:t>state</a:t>
            </a:r>
            <a:r>
              <a:rPr lang="en-US" sz="2100" dirty="0">
                <a:latin typeface="Century Gothic" pitchFamily="34" charset="0"/>
              </a:rPr>
              <a:t> is thus seen as a </a:t>
            </a:r>
            <a:r>
              <a:rPr lang="en-US" sz="2100" b="1" dirty="0">
                <a:latin typeface="Century Gothic" pitchFamily="34" charset="0"/>
              </a:rPr>
              <a:t>neutral arbiter amongst the competing groups and individuals in society</a:t>
            </a:r>
            <a:r>
              <a:rPr lang="en-US" sz="2100" dirty="0">
                <a:latin typeface="Century Gothic" pitchFamily="34" charset="0"/>
              </a:rPr>
              <a:t>; it is an ‘</a:t>
            </a:r>
            <a:r>
              <a:rPr lang="en-US" sz="2100" b="1" dirty="0">
                <a:latin typeface="Century Gothic" pitchFamily="34" charset="0"/>
              </a:rPr>
              <a:t>umpire’ or ‘referee’</a:t>
            </a:r>
            <a:r>
              <a:rPr lang="en-US" sz="2100" dirty="0">
                <a:latin typeface="Century Gothic" pitchFamily="34" charset="0"/>
              </a:rPr>
              <a:t> that is </a:t>
            </a:r>
            <a:r>
              <a:rPr lang="en-US" sz="2100" b="1" dirty="0">
                <a:latin typeface="Century Gothic" pitchFamily="34" charset="0"/>
              </a:rPr>
              <a:t>capable of protecting each citizen from the encroachments of fellow </a:t>
            </a:r>
            <a:r>
              <a:rPr lang="en-US" sz="2100" b="1" dirty="0" smtClean="0">
                <a:latin typeface="Century Gothic" pitchFamily="34" charset="0"/>
              </a:rPr>
              <a:t>citizens.</a:t>
            </a:r>
          </a:p>
          <a:p>
            <a:r>
              <a:rPr lang="en-US" sz="2100" dirty="0">
                <a:latin typeface="Century Gothic" pitchFamily="34" charset="0"/>
              </a:rPr>
              <a:t>the</a:t>
            </a:r>
            <a:r>
              <a:rPr lang="en-US" sz="2100" b="1" dirty="0">
                <a:latin typeface="Century Gothic" pitchFamily="34" charset="0"/>
              </a:rPr>
              <a:t> state acts </a:t>
            </a:r>
            <a:r>
              <a:rPr lang="en-US" sz="2100" dirty="0">
                <a:latin typeface="Century Gothic" pitchFamily="34" charset="0"/>
              </a:rPr>
              <a:t>in the </a:t>
            </a:r>
            <a:r>
              <a:rPr lang="en-US" sz="2100" b="1" dirty="0">
                <a:latin typeface="Century Gothic" pitchFamily="34" charset="0"/>
              </a:rPr>
              <a:t>interests of all citizens, </a:t>
            </a:r>
            <a:r>
              <a:rPr lang="en-US" sz="2100" dirty="0">
                <a:latin typeface="Century Gothic" pitchFamily="34" charset="0"/>
              </a:rPr>
              <a:t>and therefore represents</a:t>
            </a:r>
            <a:r>
              <a:rPr lang="en-US" sz="2100" b="1" dirty="0">
                <a:latin typeface="Century Gothic" pitchFamily="34" charset="0"/>
              </a:rPr>
              <a:t> </a:t>
            </a:r>
            <a:r>
              <a:rPr lang="en-US" sz="2100" dirty="0">
                <a:latin typeface="Century Gothic" pitchFamily="34" charset="0"/>
              </a:rPr>
              <a:t>the</a:t>
            </a:r>
            <a:r>
              <a:rPr lang="en-US" sz="2100" b="1" dirty="0">
                <a:latin typeface="Century Gothic" pitchFamily="34" charset="0"/>
              </a:rPr>
              <a:t> common good or public interest</a:t>
            </a:r>
            <a:r>
              <a:rPr lang="en-US" sz="2100" b="1" dirty="0" smtClean="0">
                <a:latin typeface="Century Gothic" pitchFamily="34" charset="0"/>
              </a:rPr>
              <a:t>.</a:t>
            </a:r>
          </a:p>
          <a:p>
            <a:r>
              <a:rPr lang="en-US" sz="2100" b="1" dirty="0">
                <a:latin typeface="Century Gothic" pitchFamily="34" charset="0"/>
              </a:rPr>
              <a:t>In Hobbes’ view, state </a:t>
            </a:r>
            <a:r>
              <a:rPr lang="en-US" sz="2100" b="1" dirty="0" smtClean="0">
                <a:latin typeface="Century Gothic" pitchFamily="34" charset="0"/>
              </a:rPr>
              <a:t>power </a:t>
            </a:r>
            <a:r>
              <a:rPr lang="en-US" sz="2100" dirty="0" smtClean="0">
                <a:latin typeface="Century Gothic" pitchFamily="34" charset="0"/>
              </a:rPr>
              <a:t>must be </a:t>
            </a:r>
            <a:r>
              <a:rPr lang="en-US" sz="2100" b="1" dirty="0" smtClean="0">
                <a:latin typeface="Century Gothic" pitchFamily="34" charset="0"/>
              </a:rPr>
              <a:t>absolute </a:t>
            </a:r>
            <a:r>
              <a:rPr lang="en-US" sz="2100" dirty="0">
                <a:latin typeface="Century Gothic" pitchFamily="34" charset="0"/>
              </a:rPr>
              <a:t>and </a:t>
            </a:r>
            <a:r>
              <a:rPr lang="en-US" sz="2100" b="1" dirty="0" smtClean="0">
                <a:latin typeface="Century Gothic" pitchFamily="34" charset="0"/>
              </a:rPr>
              <a:t>unlimited, </a:t>
            </a:r>
            <a:r>
              <a:rPr lang="en-US" sz="2100" dirty="0" smtClean="0">
                <a:latin typeface="Century Gothic" pitchFamily="34" charset="0"/>
              </a:rPr>
              <a:t>while</a:t>
            </a:r>
            <a:r>
              <a:rPr lang="en-US" sz="2100" b="1" dirty="0" smtClean="0">
                <a:latin typeface="Century Gothic" pitchFamily="34" charset="0"/>
              </a:rPr>
              <a:t> Locke </a:t>
            </a:r>
            <a:r>
              <a:rPr lang="en-US" sz="2100" dirty="0" smtClean="0">
                <a:latin typeface="Century Gothic" pitchFamily="34" charset="0"/>
              </a:rPr>
              <a:t>favor</a:t>
            </a:r>
            <a:r>
              <a:rPr lang="en-US" sz="2100" b="1" dirty="0" smtClean="0">
                <a:latin typeface="Century Gothic" pitchFamily="34" charset="0"/>
              </a:rPr>
              <a:t> constitutional &amp; representative Gov’t.</a:t>
            </a:r>
            <a:endParaRPr lang="en-US" sz="2100" dirty="0" smtClean="0">
              <a:latin typeface="Century Gothic" pitchFamily="34" charset="0"/>
            </a:endParaRPr>
          </a:p>
          <a:p>
            <a:r>
              <a:rPr lang="en-US" sz="2100" dirty="0" err="1" smtClean="0">
                <a:latin typeface="Century Gothic" pitchFamily="34" charset="0"/>
              </a:rPr>
              <a:t>Acc</a:t>
            </a:r>
            <a:r>
              <a:rPr lang="en-US" sz="2100" dirty="0">
                <a:latin typeface="Century Gothic" pitchFamily="34" charset="0"/>
              </a:rPr>
              <a:t> </a:t>
            </a:r>
            <a:r>
              <a:rPr lang="en-US" sz="2100" dirty="0" smtClean="0">
                <a:latin typeface="Century Gothic" pitchFamily="34" charset="0"/>
              </a:rPr>
              <a:t>to </a:t>
            </a:r>
            <a:r>
              <a:rPr lang="en-US" sz="2100" b="1" dirty="0">
                <a:latin typeface="Century Gothic" pitchFamily="34" charset="0"/>
              </a:rPr>
              <a:t>Locke, </a:t>
            </a:r>
            <a:r>
              <a:rPr lang="en-US" sz="2100" dirty="0">
                <a:latin typeface="Century Gothic" pitchFamily="34" charset="0"/>
              </a:rPr>
              <a:t>the </a:t>
            </a:r>
            <a:r>
              <a:rPr lang="en-US" sz="2100" b="1" dirty="0">
                <a:latin typeface="Century Gothic" pitchFamily="34" charset="0"/>
              </a:rPr>
              <a:t>purpose </a:t>
            </a:r>
            <a:r>
              <a:rPr lang="en-US" sz="2100" dirty="0">
                <a:latin typeface="Century Gothic" pitchFamily="34" charset="0"/>
              </a:rPr>
              <a:t>of the state is </a:t>
            </a:r>
            <a:r>
              <a:rPr lang="en-US" sz="2100" b="1" dirty="0">
                <a:latin typeface="Century Gothic" pitchFamily="34" charset="0"/>
              </a:rPr>
              <a:t>very specific</a:t>
            </a:r>
            <a:r>
              <a:rPr lang="en-US" sz="2100" dirty="0">
                <a:latin typeface="Century Gothic" pitchFamily="34" charset="0"/>
              </a:rPr>
              <a:t>: it is restricted to the </a:t>
            </a:r>
            <a:r>
              <a:rPr lang="en-US" sz="2100" b="1" dirty="0">
                <a:latin typeface="Century Gothic" pitchFamily="34" charset="0"/>
              </a:rPr>
              <a:t>defense of a set of ‘natural’ or God-given individual rights;</a:t>
            </a:r>
            <a:r>
              <a:rPr lang="en-US" sz="2100" b="1" dirty="0" smtClean="0">
                <a:latin typeface="Century Gothic" pitchFamily="34" charset="0"/>
              </a:rPr>
              <a:t> </a:t>
            </a:r>
            <a:endParaRPr lang="en-US" sz="21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entury Gothic" pitchFamily="34" charset="0"/>
              </a:rPr>
              <a:t>Continued…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867400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Century Gothic" pitchFamily="34" charset="0"/>
              </a:rPr>
              <a:t>As a </a:t>
            </a:r>
            <a:r>
              <a:rPr lang="en-US" sz="2200" b="1" dirty="0">
                <a:latin typeface="Century Gothic" pitchFamily="34" charset="0"/>
              </a:rPr>
              <a:t>theory of society</a:t>
            </a:r>
            <a:r>
              <a:rPr lang="en-US" sz="2200" dirty="0">
                <a:latin typeface="Century Gothic" pitchFamily="34" charset="0"/>
              </a:rPr>
              <a:t>, </a:t>
            </a:r>
            <a:r>
              <a:rPr lang="en-US" sz="2200" b="1" dirty="0">
                <a:latin typeface="Century Gothic" pitchFamily="34" charset="0"/>
              </a:rPr>
              <a:t>pluralism</a:t>
            </a:r>
            <a:r>
              <a:rPr lang="en-US" sz="2200" dirty="0">
                <a:latin typeface="Century Gothic" pitchFamily="34" charset="0"/>
              </a:rPr>
              <a:t> asserts that, within liberal democracies, </a:t>
            </a:r>
            <a:r>
              <a:rPr lang="en-US" sz="2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power is widely and evenly dispersed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r>
              <a:rPr lang="en-US" sz="2200" dirty="0">
                <a:latin typeface="Century Gothic" pitchFamily="34" charset="0"/>
              </a:rPr>
              <a:t>As a </a:t>
            </a:r>
            <a:r>
              <a:rPr lang="en-US" sz="2200" b="1" dirty="0">
                <a:latin typeface="Century Gothic" pitchFamily="34" charset="0"/>
              </a:rPr>
              <a:t>theory of the state</a:t>
            </a:r>
            <a:r>
              <a:rPr lang="en-US" sz="2200" dirty="0">
                <a:latin typeface="Century Gothic" pitchFamily="34" charset="0"/>
              </a:rPr>
              <a:t>, </a:t>
            </a:r>
            <a:r>
              <a:rPr lang="en-US" sz="2200" b="1" dirty="0">
                <a:latin typeface="Century Gothic" pitchFamily="34" charset="0"/>
              </a:rPr>
              <a:t>pluralism </a:t>
            </a:r>
            <a:r>
              <a:rPr lang="en-US" sz="2200" dirty="0">
                <a:latin typeface="Century Gothic" pitchFamily="34" charset="0"/>
              </a:rPr>
              <a:t>holds that </a:t>
            </a:r>
            <a:r>
              <a:rPr lang="en-US" sz="2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the 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Times New Roman"/>
                <a:cs typeface="Times New Roman"/>
              </a:rPr>
              <a:t>state </a:t>
            </a:r>
            <a:r>
              <a:rPr 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Times New Roman"/>
                <a:cs typeface="Times New Roman"/>
              </a:rPr>
              <a:t>is not biased</a:t>
            </a:r>
            <a:r>
              <a:rPr lang="en-US" sz="2400" dirty="0">
                <a:latin typeface="Century Gothic" pitchFamily="34" charset="0"/>
                <a:ea typeface="Times New Roman"/>
                <a:cs typeface="Times New Roman"/>
              </a:rPr>
              <a:t> in favor of any particular interest or group, </a:t>
            </a:r>
            <a:r>
              <a:rPr 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Times New Roman"/>
                <a:cs typeface="Times New Roman"/>
              </a:rPr>
              <a:t>and it does not have an interest of its own that is separate </a:t>
            </a:r>
            <a:r>
              <a:rPr lang="en-US" sz="2400" dirty="0">
                <a:latin typeface="Century Gothic" pitchFamily="34" charset="0"/>
                <a:ea typeface="Times New Roman"/>
                <a:cs typeface="Times New Roman"/>
              </a:rPr>
              <a:t>from those of society.</a:t>
            </a:r>
            <a:r>
              <a:rPr lang="en-US" sz="2200" dirty="0" smtClean="0">
                <a:latin typeface="Century Gothic" pitchFamily="34" charset="0"/>
              </a:rPr>
              <a:t> </a:t>
            </a:r>
          </a:p>
          <a:p>
            <a:r>
              <a:rPr lang="en-US" sz="2200" dirty="0" smtClean="0">
                <a:latin typeface="Century Gothic" pitchFamily="34" charset="0"/>
              </a:rPr>
              <a:t>Two </a:t>
            </a:r>
            <a:r>
              <a:rPr lang="en-US" sz="2200" b="1" dirty="0">
                <a:latin typeface="Century Gothic" pitchFamily="34" charset="0"/>
              </a:rPr>
              <a:t>key assumptions </a:t>
            </a:r>
            <a:r>
              <a:rPr lang="en-US" sz="2200" dirty="0">
                <a:latin typeface="Century Gothic" pitchFamily="34" charset="0"/>
              </a:rPr>
              <a:t>underlie this view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200" b="1" dirty="0" smtClean="0">
                <a:latin typeface="Century Gothic" pitchFamily="34" charset="0"/>
              </a:rPr>
              <a:t>Non-elected </a:t>
            </a:r>
            <a:r>
              <a:rPr lang="en-US" sz="2200" b="1" dirty="0">
                <a:latin typeface="Century Gothic" pitchFamily="34" charset="0"/>
              </a:rPr>
              <a:t>state bodies </a:t>
            </a:r>
            <a:r>
              <a:rPr lang="en-US" sz="2200" dirty="0">
                <a:latin typeface="Century Gothic" pitchFamily="34" charset="0"/>
              </a:rPr>
              <a:t>(the </a:t>
            </a:r>
            <a:r>
              <a:rPr lang="en-US" sz="2200" i="1" dirty="0">
                <a:solidFill>
                  <a:srgbClr val="FF0000"/>
                </a:solidFill>
                <a:latin typeface="Century Gothic" pitchFamily="34" charset="0"/>
              </a:rPr>
              <a:t>civil service</a:t>
            </a:r>
            <a:r>
              <a:rPr lang="en-US" sz="2200" dirty="0">
                <a:latin typeface="Century Gothic" pitchFamily="34" charset="0"/>
              </a:rPr>
              <a:t>, the </a:t>
            </a:r>
            <a:r>
              <a:rPr lang="en-US" sz="2200" dirty="0">
                <a:solidFill>
                  <a:srgbClr val="FF0000"/>
                </a:solidFill>
                <a:latin typeface="Century Gothic" pitchFamily="34" charset="0"/>
              </a:rPr>
              <a:t>judiciary, the police, the military </a:t>
            </a:r>
            <a:r>
              <a:rPr lang="en-US" sz="2200" dirty="0">
                <a:latin typeface="Century Gothic" pitchFamily="34" charset="0"/>
              </a:rPr>
              <a:t>and so on) are </a:t>
            </a:r>
            <a:r>
              <a:rPr lang="en-US" sz="2200" dirty="0">
                <a:solidFill>
                  <a:srgbClr val="00B0F0"/>
                </a:solidFill>
                <a:latin typeface="Century Gothic" pitchFamily="34" charset="0"/>
              </a:rPr>
              <a:t>strictly impartial </a:t>
            </a:r>
            <a:r>
              <a:rPr lang="en-US" sz="2200" b="1" dirty="0">
                <a:latin typeface="Century Gothic" pitchFamily="34" charset="0"/>
              </a:rPr>
              <a:t>and are subject </a:t>
            </a:r>
            <a:r>
              <a:rPr lang="en-US" sz="2200" dirty="0">
                <a:latin typeface="Century Gothic" pitchFamily="34" charset="0"/>
              </a:rPr>
              <a:t>to the authority of their </a:t>
            </a:r>
            <a:r>
              <a:rPr lang="en-US" sz="2200" b="1" dirty="0">
                <a:latin typeface="Century Gothic" pitchFamily="34" charset="0"/>
              </a:rPr>
              <a:t>political </a:t>
            </a:r>
            <a:r>
              <a:rPr lang="en-US" sz="2200" b="1" dirty="0" smtClean="0">
                <a:latin typeface="Century Gothic" pitchFamily="34" charset="0"/>
              </a:rPr>
              <a:t>masters.</a:t>
            </a:r>
          </a:p>
          <a:p>
            <a:pPr marL="457200" indent="-457200">
              <a:buAutoNum type="arabicPeriod"/>
            </a:pPr>
            <a:r>
              <a:rPr lang="en-US" sz="2200" b="1" dirty="0">
                <a:latin typeface="Century Gothic" pitchFamily="34" charset="0"/>
              </a:rPr>
              <a:t>party competition </a:t>
            </a:r>
            <a:r>
              <a:rPr lang="en-US" sz="2200" dirty="0">
                <a:latin typeface="Century Gothic" pitchFamily="34" charset="0"/>
              </a:rPr>
              <a:t>and </a:t>
            </a:r>
            <a:r>
              <a:rPr lang="en-US" sz="2200" b="1" dirty="0">
                <a:latin typeface="Century Gothic" pitchFamily="34" charset="0"/>
              </a:rPr>
              <a:t>interest-group activity </a:t>
            </a:r>
            <a:r>
              <a:rPr lang="en-US" sz="2200" dirty="0">
                <a:latin typeface="Century Gothic" pitchFamily="34" charset="0"/>
              </a:rPr>
              <a:t>ensure that the government of the day </a:t>
            </a:r>
            <a:r>
              <a:rPr lang="en-US" sz="2200" b="1" dirty="0">
                <a:latin typeface="Century Gothic" pitchFamily="34" charset="0"/>
              </a:rPr>
              <a:t>remains sensitive </a:t>
            </a:r>
            <a:r>
              <a:rPr lang="en-US" sz="2200" dirty="0">
                <a:latin typeface="Century Gothic" pitchFamily="34" charset="0"/>
              </a:rPr>
              <a:t>and </a:t>
            </a:r>
            <a:r>
              <a:rPr lang="en-US" sz="2200" b="1" dirty="0">
                <a:latin typeface="Century Gothic" pitchFamily="34" charset="0"/>
              </a:rPr>
              <a:t>responsive to public </a:t>
            </a:r>
            <a:r>
              <a:rPr lang="en-US" sz="2200" b="1" dirty="0" smtClean="0">
                <a:latin typeface="Century Gothic" pitchFamily="34" charset="0"/>
              </a:rPr>
              <a:t>opinion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200" b="1" dirty="0" smtClean="0">
                <a:latin typeface="Century Gothic" pitchFamily="34" charset="0"/>
              </a:rPr>
              <a:t>Neo-Pluralist</a:t>
            </a:r>
            <a:r>
              <a:rPr lang="en-US" sz="2200" dirty="0" smtClean="0">
                <a:latin typeface="Century Gothic" pitchFamily="34" charset="0"/>
              </a:rPr>
              <a:t> </a:t>
            </a:r>
            <a:r>
              <a:rPr lang="en-US" sz="2200" dirty="0">
                <a:latin typeface="Century Gothic" pitchFamily="34" charset="0"/>
              </a:rPr>
              <a:t>theory of the state says </a:t>
            </a:r>
            <a:r>
              <a:rPr lang="en-US" sz="2200" dirty="0" smtClean="0">
                <a:latin typeface="Century Gothic" pitchFamily="34" charset="0"/>
              </a:rPr>
              <a:t>“states </a:t>
            </a:r>
            <a:r>
              <a:rPr lang="en-US" sz="2200" dirty="0">
                <a:latin typeface="Century Gothic" pitchFamily="34" charset="0"/>
              </a:rPr>
              <a:t>are both </a:t>
            </a:r>
            <a:r>
              <a:rPr lang="en-US" sz="2200" b="1" dirty="0">
                <a:latin typeface="Century Gothic" pitchFamily="34" charset="0"/>
              </a:rPr>
              <a:t>more complex and less responsive to popular </a:t>
            </a:r>
            <a:r>
              <a:rPr lang="en-US" sz="2200" b="1" dirty="0" smtClean="0">
                <a:latin typeface="Century Gothic" pitchFamily="34" charset="0"/>
              </a:rPr>
              <a:t>pressures</a:t>
            </a:r>
            <a:r>
              <a:rPr lang="en-US" sz="2200" dirty="0" smtClean="0">
                <a:latin typeface="Century Gothic" pitchFamily="34" charset="0"/>
              </a:rPr>
              <a:t>”. </a:t>
            </a:r>
            <a:r>
              <a:rPr lang="en-US" sz="2200" b="1" dirty="0" smtClean="0">
                <a:latin typeface="Century Gothic" pitchFamily="34" charset="0"/>
              </a:rPr>
              <a:t>business </a:t>
            </a:r>
            <a:r>
              <a:rPr lang="en-US" sz="2200" dirty="0">
                <a:latin typeface="Century Gothic" pitchFamily="34" charset="0"/>
              </a:rPr>
              <a:t>enjoys a</a:t>
            </a:r>
            <a:r>
              <a:rPr lang="en-US" sz="2200" b="1" dirty="0">
                <a:latin typeface="Century Gothic" pitchFamily="34" charset="0"/>
              </a:rPr>
              <a:t> ‘privileged position’ , </a:t>
            </a:r>
            <a:r>
              <a:rPr lang="en-US" sz="2200" dirty="0">
                <a:latin typeface="Century Gothic" pitchFamily="34" charset="0"/>
              </a:rPr>
              <a:t>the</a:t>
            </a:r>
            <a:r>
              <a:rPr lang="en-US" sz="2200" b="1" dirty="0">
                <a:latin typeface="Century Gothic" pitchFamily="34" charset="0"/>
              </a:rPr>
              <a:t> state can, </a:t>
            </a:r>
            <a:r>
              <a:rPr lang="en-US" sz="2200" dirty="0">
                <a:latin typeface="Century Gothic" pitchFamily="34" charset="0"/>
              </a:rPr>
              <a:t>and does</a:t>
            </a:r>
            <a:r>
              <a:rPr lang="en-US" sz="2200" b="1" dirty="0">
                <a:latin typeface="Century Gothic" pitchFamily="34" charset="0"/>
              </a:rPr>
              <a:t>, forge </a:t>
            </a:r>
            <a:r>
              <a:rPr lang="en-US" sz="2200" dirty="0">
                <a:latin typeface="Century Gothic" pitchFamily="34" charset="0"/>
              </a:rPr>
              <a:t>its own </a:t>
            </a:r>
            <a:r>
              <a:rPr lang="en-US" sz="2200" b="1" dirty="0">
                <a:latin typeface="Century Gothic" pitchFamily="34" charset="0"/>
              </a:rPr>
              <a:t>sectional </a:t>
            </a:r>
            <a:r>
              <a:rPr lang="en-US" sz="2200" b="1" dirty="0" smtClean="0">
                <a:latin typeface="Century Gothic" pitchFamily="34" charset="0"/>
              </a:rPr>
              <a:t>interests.</a:t>
            </a:r>
            <a:endParaRPr lang="en-US" sz="2200" b="1" dirty="0">
              <a:latin typeface="Century Gothic" pitchFamily="34" charset="0"/>
            </a:endParaRPr>
          </a:p>
          <a:p>
            <a:pPr marL="457200" indent="-457200">
              <a:buAutoNum type="arabicPeriod"/>
            </a:pPr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5635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entury Gothic" pitchFamily="34" charset="0"/>
              </a:rPr>
              <a:t>4.4.2.	The Capitalist </a:t>
            </a:r>
            <a:r>
              <a:rPr lang="en-US" sz="2800" b="1" dirty="0" smtClean="0">
                <a:latin typeface="Century Gothic" pitchFamily="34" charset="0"/>
              </a:rPr>
              <a:t>State (Marxism)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 fontScale="92500"/>
          </a:bodyPr>
          <a:lstStyle/>
          <a:p>
            <a:r>
              <a:rPr lang="en-US" sz="2200" dirty="0" smtClean="0">
                <a:latin typeface="Century Gothic" pitchFamily="34" charset="0"/>
              </a:rPr>
              <a:t>The </a:t>
            </a:r>
            <a:r>
              <a:rPr lang="en-US" sz="2200" dirty="0">
                <a:latin typeface="Century Gothic" pitchFamily="34" charset="0"/>
              </a:rPr>
              <a:t>state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cannot be understood separately from the economic structure</a:t>
            </a:r>
            <a:r>
              <a:rPr lang="en-US" sz="2200" dirty="0">
                <a:latin typeface="Century Gothic" pitchFamily="34" charset="0"/>
              </a:rPr>
              <a:t> of society. </a:t>
            </a:r>
            <a:endParaRPr lang="en-US" sz="2200" dirty="0" smtClean="0">
              <a:latin typeface="Century Gothic" pitchFamily="34" charset="0"/>
            </a:endParaRPr>
          </a:p>
          <a:p>
            <a:r>
              <a:rPr lang="en-US" sz="2200" dirty="0" smtClean="0">
                <a:latin typeface="Century Gothic" pitchFamily="34" charset="0"/>
              </a:rPr>
              <a:t>The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state is nothing </a:t>
            </a:r>
            <a:r>
              <a:rPr lang="en-US" sz="2200" dirty="0">
                <a:latin typeface="Century Gothic" pitchFamily="34" charset="0"/>
              </a:rPr>
              <a:t>but an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instrument of class oppression</a:t>
            </a:r>
            <a:r>
              <a:rPr lang="en-US" sz="2200" dirty="0">
                <a:latin typeface="Century Gothic" pitchFamily="34" charset="0"/>
              </a:rPr>
              <a:t>: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state emerges out of, and in a sense reflects, the class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system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r>
              <a:rPr lang="en-US" sz="2200" b="1" dirty="0" smtClean="0">
                <a:latin typeface="Century Gothic" pitchFamily="34" charset="0"/>
              </a:rPr>
              <a:t>Two theories of state </a:t>
            </a:r>
            <a:r>
              <a:rPr lang="en-US" sz="2200" dirty="0" smtClean="0">
                <a:latin typeface="Century Gothic" pitchFamily="34" charset="0"/>
              </a:rPr>
              <a:t>are found in Karl </a:t>
            </a:r>
            <a:r>
              <a:rPr lang="en-US" sz="2200" dirty="0">
                <a:latin typeface="Century Gothic" pitchFamily="34" charset="0"/>
              </a:rPr>
              <a:t>Marx </a:t>
            </a:r>
            <a:r>
              <a:rPr lang="en-US" sz="2200" dirty="0" smtClean="0">
                <a:latin typeface="Century Gothic" pitchFamily="34" charset="0"/>
              </a:rPr>
              <a:t>writings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entury Gothic" pitchFamily="34" charset="0"/>
              </a:rPr>
              <a:t>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state </a:t>
            </a:r>
            <a:r>
              <a:rPr lang="en-US" sz="2200" dirty="0">
                <a:latin typeface="Century Gothic" pitchFamily="34" charset="0"/>
              </a:rPr>
              <a:t>is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clearly dependent on society </a:t>
            </a:r>
            <a:r>
              <a:rPr lang="en-US" sz="2200" dirty="0">
                <a:latin typeface="Century Gothic" pitchFamily="34" charset="0"/>
              </a:rPr>
              <a:t>and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entirely dependent on its economically dominant class</a:t>
            </a:r>
            <a:r>
              <a:rPr lang="en-US" sz="2200" dirty="0">
                <a:latin typeface="Century Gothic" pitchFamily="34" charset="0"/>
              </a:rPr>
              <a:t>, which in capitalism is the </a:t>
            </a:r>
            <a:r>
              <a:rPr lang="en-US" sz="2200" dirty="0" smtClean="0">
                <a:latin typeface="Century Gothic" pitchFamily="34" charset="0"/>
              </a:rPr>
              <a:t>bourgeoisie.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entury Gothic" pitchFamily="34" charset="0"/>
              </a:rPr>
              <a:t>The </a:t>
            </a:r>
            <a:r>
              <a:rPr lang="en-US" sz="2200" dirty="0">
                <a:latin typeface="Century Gothic" pitchFamily="34" charset="0"/>
              </a:rPr>
              <a:t>state could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enjoy relative “autonomy</a:t>
            </a:r>
            <a:r>
              <a:rPr lang="en-US" sz="2200" dirty="0" smtClean="0">
                <a:latin typeface="Century Gothic" pitchFamily="34" charset="0"/>
              </a:rPr>
              <a:t>” </a:t>
            </a:r>
            <a:r>
              <a:rPr lang="en-US" sz="2200" dirty="0">
                <a:latin typeface="Century Gothic" pitchFamily="34" charset="0"/>
              </a:rPr>
              <a:t>from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class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system. </a:t>
            </a:r>
          </a:p>
          <a:p>
            <a:r>
              <a:rPr lang="en-US" sz="2200" dirty="0" smtClean="0">
                <a:latin typeface="Century Gothic" pitchFamily="34" charset="0"/>
              </a:rPr>
              <a:t>Marx’s </a:t>
            </a:r>
            <a:r>
              <a:rPr lang="en-US" sz="2200" dirty="0">
                <a:latin typeface="Century Gothic" pitchFamily="34" charset="0"/>
              </a:rPr>
              <a:t>attitude towards the state was </a:t>
            </a:r>
            <a:r>
              <a:rPr lang="en-US" sz="2200" b="1" dirty="0">
                <a:latin typeface="Century Gothic" pitchFamily="34" charset="0"/>
              </a:rPr>
              <a:t>not entirely negative</a:t>
            </a:r>
            <a:r>
              <a:rPr lang="en-US" sz="2200" dirty="0">
                <a:latin typeface="Century Gothic" pitchFamily="34" charset="0"/>
              </a:rPr>
              <a:t>. He argued that the </a:t>
            </a:r>
            <a:r>
              <a:rPr lang="en-US" sz="2200" b="1" dirty="0">
                <a:latin typeface="Century Gothic" pitchFamily="34" charset="0"/>
              </a:rPr>
              <a:t>state could be used constructively </a:t>
            </a:r>
            <a:r>
              <a:rPr lang="en-US" sz="2200" dirty="0">
                <a:latin typeface="Century Gothic" pitchFamily="34" charset="0"/>
              </a:rPr>
              <a:t>during the </a:t>
            </a:r>
            <a:r>
              <a:rPr lang="en-US" sz="2200" b="1" dirty="0">
                <a:latin typeface="Century Gothic" pitchFamily="34" charset="0"/>
              </a:rPr>
              <a:t>transition from capitalism to communism </a:t>
            </a:r>
            <a:r>
              <a:rPr lang="en-US" sz="2200" dirty="0">
                <a:latin typeface="Century Gothic" pitchFamily="34" charset="0"/>
              </a:rPr>
              <a:t>in the form of the ‘</a:t>
            </a:r>
            <a:r>
              <a:rPr lang="en-US" sz="2200" b="1" dirty="0">
                <a:latin typeface="Century Gothic" pitchFamily="34" charset="0"/>
              </a:rPr>
              <a:t>revolutionary dictatorship of the proletariat</a:t>
            </a:r>
            <a:r>
              <a:rPr lang="en-US" sz="2200" dirty="0">
                <a:latin typeface="Century Gothic" pitchFamily="34" charset="0"/>
              </a:rPr>
              <a:t>’. </a:t>
            </a:r>
            <a:endParaRPr lang="en-US" sz="2200" dirty="0" smtClean="0">
              <a:latin typeface="Century Gothic" pitchFamily="34" charset="0"/>
            </a:endParaRPr>
          </a:p>
          <a:p>
            <a:r>
              <a:rPr lang="en-US" sz="2200" dirty="0" smtClean="0">
                <a:latin typeface="Century Gothic" pitchFamily="34" charset="0"/>
              </a:rPr>
              <a:t>Marx  </a:t>
            </a:r>
            <a:r>
              <a:rPr lang="en-US" sz="2200" dirty="0">
                <a:latin typeface="Century Gothic" pitchFamily="34" charset="0"/>
              </a:rPr>
              <a:t>predicted that, </a:t>
            </a:r>
            <a:r>
              <a:rPr lang="en-US" sz="2200" b="1" dirty="0">
                <a:latin typeface="Century Gothic" pitchFamily="34" charset="0"/>
              </a:rPr>
              <a:t>as class antagonisms faded</a:t>
            </a:r>
            <a:r>
              <a:rPr lang="en-US" sz="2200" dirty="0">
                <a:latin typeface="Century Gothic" pitchFamily="34" charset="0"/>
              </a:rPr>
              <a:t>, the </a:t>
            </a:r>
            <a:r>
              <a:rPr lang="en-US" sz="2200" b="1" dirty="0">
                <a:latin typeface="Century Gothic" pitchFamily="34" charset="0"/>
              </a:rPr>
              <a:t>state</a:t>
            </a:r>
            <a:r>
              <a:rPr lang="en-US" sz="2200" dirty="0">
                <a:latin typeface="Century Gothic" pitchFamily="34" charset="0"/>
              </a:rPr>
              <a:t> would ‘</a:t>
            </a:r>
            <a:r>
              <a:rPr lang="en-US" sz="2200" b="1" dirty="0">
                <a:latin typeface="Century Gothic" pitchFamily="34" charset="0"/>
              </a:rPr>
              <a:t>wither away</a:t>
            </a:r>
            <a:r>
              <a:rPr lang="en-US" sz="2200" dirty="0">
                <a:latin typeface="Century Gothic" pitchFamily="34" charset="0"/>
              </a:rPr>
              <a:t>’, meaning that a fully </a:t>
            </a:r>
            <a:r>
              <a:rPr lang="en-US" sz="2200" b="1" dirty="0">
                <a:latin typeface="Century Gothic" pitchFamily="34" charset="0"/>
              </a:rPr>
              <a:t>communist society would also be stateless</a:t>
            </a:r>
            <a:r>
              <a:rPr lang="en-US" sz="2200" dirty="0">
                <a:latin typeface="Century Gothic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7564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4873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Continued…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latin typeface="Century Gothic" pitchFamily="34" charset="0"/>
              </a:rPr>
              <a:t>In The State </a:t>
            </a:r>
            <a:r>
              <a:rPr lang="en-US" sz="2200" b="1" dirty="0">
                <a:latin typeface="Century Gothic" pitchFamily="34" charset="0"/>
              </a:rPr>
              <a:t>in Capitalist Society </a:t>
            </a:r>
            <a:r>
              <a:rPr lang="en-US" sz="2200" dirty="0" smtClean="0">
                <a:latin typeface="Century Gothic" pitchFamily="34" charset="0"/>
              </a:rPr>
              <a:t>the </a:t>
            </a:r>
            <a:r>
              <a:rPr lang="en-US" sz="2200" b="1" dirty="0">
                <a:latin typeface="Century Gothic" pitchFamily="34" charset="0"/>
              </a:rPr>
              <a:t>state </a:t>
            </a:r>
            <a:r>
              <a:rPr lang="en-US" sz="2200" b="1" dirty="0" smtClean="0">
                <a:latin typeface="Century Gothic" pitchFamily="34" charset="0"/>
              </a:rPr>
              <a:t>seen as </a:t>
            </a:r>
            <a:r>
              <a:rPr lang="en-US" sz="2200" b="1" dirty="0">
                <a:latin typeface="Century Gothic" pitchFamily="34" charset="0"/>
              </a:rPr>
              <a:t>an agent </a:t>
            </a:r>
            <a:r>
              <a:rPr lang="en-US" sz="2200" dirty="0">
                <a:latin typeface="Century Gothic" pitchFamily="34" charset="0"/>
              </a:rPr>
              <a:t>or </a:t>
            </a:r>
            <a:r>
              <a:rPr lang="en-US" sz="2200" b="1" dirty="0">
                <a:latin typeface="Century Gothic" pitchFamily="34" charset="0"/>
              </a:rPr>
              <a:t>instrument of the ruling class</a:t>
            </a:r>
            <a:r>
              <a:rPr lang="en-US" sz="2200" dirty="0">
                <a:latin typeface="Century Gothic" pitchFamily="34" charset="0"/>
              </a:rPr>
              <a:t>, </a:t>
            </a:r>
            <a:r>
              <a:rPr lang="en-US" sz="2200" dirty="0" smtClean="0">
                <a:latin typeface="Century Gothic" pitchFamily="34" charset="0"/>
              </a:rPr>
              <a:t>state </a:t>
            </a:r>
            <a:r>
              <a:rPr lang="en-US" sz="2200" b="1" dirty="0" smtClean="0">
                <a:latin typeface="Century Gothic" pitchFamily="34" charset="0"/>
              </a:rPr>
              <a:t>biased to capitalists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r>
              <a:rPr lang="en-US" sz="2200" b="1" dirty="0">
                <a:latin typeface="Century Gothic" pitchFamily="34" charset="0"/>
              </a:rPr>
              <a:t>Neo-Marxists</a:t>
            </a:r>
            <a:r>
              <a:rPr lang="en-US" sz="2200" dirty="0">
                <a:latin typeface="Century Gothic" pitchFamily="34" charset="0"/>
              </a:rPr>
              <a:t> “seen the state </a:t>
            </a:r>
            <a:r>
              <a:rPr lang="en-US" sz="2200" dirty="0" smtClean="0">
                <a:latin typeface="Century Gothic" pitchFamily="34" charset="0"/>
              </a:rPr>
              <a:t>as </a:t>
            </a:r>
            <a:r>
              <a:rPr lang="en-US" sz="2200" dirty="0">
                <a:latin typeface="Century Gothic" pitchFamily="34" charset="0"/>
              </a:rPr>
              <a:t>a </a:t>
            </a:r>
            <a:r>
              <a:rPr lang="en-US" sz="2200" b="1" dirty="0">
                <a:latin typeface="Century Gothic" pitchFamily="34" charset="0"/>
              </a:rPr>
              <a:t>dynamic entity </a:t>
            </a:r>
            <a:r>
              <a:rPr lang="en-US" sz="2200" dirty="0">
                <a:latin typeface="Century Gothic" pitchFamily="34" charset="0"/>
              </a:rPr>
              <a:t>that </a:t>
            </a:r>
            <a:r>
              <a:rPr lang="en-US" sz="2200" b="1" dirty="0">
                <a:latin typeface="Century Gothic" pitchFamily="34" charset="0"/>
              </a:rPr>
              <a:t>reflects the balance of power within society at any given time</a:t>
            </a:r>
            <a:r>
              <a:rPr lang="en-US" sz="2200" dirty="0">
                <a:latin typeface="Century Gothic" pitchFamily="34" charset="0"/>
              </a:rPr>
              <a:t>, and the ongoing struggle for </a:t>
            </a:r>
            <a:r>
              <a:rPr lang="en-US" sz="2200" dirty="0" smtClean="0">
                <a:latin typeface="Century Gothic" pitchFamily="34" charset="0"/>
              </a:rPr>
              <a:t>hegemony.</a:t>
            </a:r>
          </a:p>
          <a:p>
            <a:pPr marL="0" indent="0" algn="ctr">
              <a:buNone/>
            </a:pPr>
            <a:r>
              <a:rPr lang="en-US" sz="3000" b="1" dirty="0" smtClean="0">
                <a:latin typeface="Century Gothic" pitchFamily="34" charset="0"/>
              </a:rPr>
              <a:t>4.4.3. The </a:t>
            </a:r>
            <a:r>
              <a:rPr lang="en-US" sz="3000" b="1" dirty="0">
                <a:latin typeface="Century Gothic" pitchFamily="34" charset="0"/>
              </a:rPr>
              <a:t>Leviathan </a:t>
            </a:r>
            <a:r>
              <a:rPr lang="en-US" sz="3000" b="1" dirty="0" smtClean="0">
                <a:latin typeface="Century Gothic" pitchFamily="34" charset="0"/>
              </a:rPr>
              <a:t>State(The New Right </a:t>
            </a:r>
            <a:r>
              <a:rPr lang="en-US" sz="3000" b="1" dirty="0" err="1" smtClean="0">
                <a:latin typeface="Century Gothic" pitchFamily="34" charset="0"/>
              </a:rPr>
              <a:t>thoery</a:t>
            </a:r>
            <a:r>
              <a:rPr lang="en-US" sz="3000" b="1" dirty="0" smtClean="0">
                <a:latin typeface="Century Gothic" pitchFamily="34" charset="0"/>
              </a:rPr>
              <a:t>) </a:t>
            </a:r>
          </a:p>
          <a:p>
            <a:r>
              <a:rPr lang="en-US" sz="2200" dirty="0">
                <a:latin typeface="Century Gothic" pitchFamily="34" charset="0"/>
              </a:rPr>
              <a:t>The image of the state as a ‘</a:t>
            </a:r>
            <a:r>
              <a:rPr lang="en-US" sz="2200" b="1" dirty="0">
                <a:latin typeface="Century Gothic" pitchFamily="34" charset="0"/>
              </a:rPr>
              <a:t>leviathan</a:t>
            </a:r>
            <a:r>
              <a:rPr lang="en-US" sz="2200" dirty="0">
                <a:latin typeface="Century Gothic" pitchFamily="34" charset="0"/>
              </a:rPr>
              <a:t>’ (in effect, </a:t>
            </a:r>
            <a:r>
              <a:rPr lang="en-US" sz="2200" b="1" dirty="0">
                <a:latin typeface="Century Gothic" pitchFamily="34" charset="0"/>
              </a:rPr>
              <a:t>a self-serving monster</a:t>
            </a:r>
            <a:r>
              <a:rPr lang="en-US" sz="2200" dirty="0">
                <a:latin typeface="Century Gothic" pitchFamily="34" charset="0"/>
              </a:rPr>
              <a:t> intent on expansion and aggrandizement) is one associated in modern politics with the </a:t>
            </a:r>
            <a:r>
              <a:rPr lang="en-US" sz="2200" b="1" dirty="0">
                <a:latin typeface="Century Gothic" pitchFamily="34" charset="0"/>
              </a:rPr>
              <a:t>New </a:t>
            </a:r>
            <a:r>
              <a:rPr lang="en-US" sz="2200" b="1" dirty="0" smtClean="0">
                <a:latin typeface="Century Gothic" pitchFamily="34" charset="0"/>
              </a:rPr>
              <a:t>Right.</a:t>
            </a:r>
          </a:p>
          <a:p>
            <a:r>
              <a:rPr lang="en-US" sz="2200" dirty="0">
                <a:latin typeface="Century Gothic" pitchFamily="34" charset="0"/>
              </a:rPr>
              <a:t>This theory </a:t>
            </a:r>
            <a:r>
              <a:rPr lang="en-US" sz="2200" dirty="0" smtClean="0">
                <a:latin typeface="Century Gothic" pitchFamily="34" charset="0"/>
              </a:rPr>
              <a:t>committed to </a:t>
            </a:r>
            <a:r>
              <a:rPr lang="en-US" sz="2200" dirty="0">
                <a:latin typeface="Century Gothic" pitchFamily="34" charset="0"/>
              </a:rPr>
              <a:t>a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radical form of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individualism.</a:t>
            </a:r>
          </a:p>
          <a:p>
            <a:r>
              <a:rPr lang="en-US" sz="2200" dirty="0">
                <a:latin typeface="Century Gothic" pitchFamily="34" charset="0"/>
              </a:rPr>
              <a:t>The central feature of this view is that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the state pursues interests that are separate from those of society </a:t>
            </a:r>
            <a:r>
              <a:rPr lang="en-US" sz="2200" dirty="0" smtClean="0">
                <a:latin typeface="Century Gothic" pitchFamily="34" charset="0"/>
              </a:rPr>
              <a:t>and </a:t>
            </a:r>
            <a:r>
              <a:rPr lang="en-US" sz="2200" dirty="0">
                <a:latin typeface="Century Gothic" pitchFamily="34" charset="0"/>
              </a:rPr>
              <a:t>that </a:t>
            </a:r>
            <a:r>
              <a:rPr lang="en-US" sz="2200" b="1" dirty="0">
                <a:latin typeface="Century Gothic" pitchFamily="34" charset="0"/>
              </a:rPr>
              <a:t>those interests demand </a:t>
            </a:r>
            <a:r>
              <a:rPr lang="en-US" sz="2200" dirty="0">
                <a:latin typeface="Century Gothic" pitchFamily="34" charset="0"/>
              </a:rPr>
              <a:t>an unrelenting </a:t>
            </a:r>
            <a:r>
              <a:rPr lang="en-US" sz="2200" b="1" dirty="0">
                <a:latin typeface="Century Gothic" pitchFamily="34" charset="0"/>
              </a:rPr>
              <a:t>growth in the role or responsibilities of the state </a:t>
            </a:r>
            <a:r>
              <a:rPr lang="en-US" sz="2200" b="1" dirty="0" smtClean="0">
                <a:latin typeface="Century Gothic" pitchFamily="34" charset="0"/>
              </a:rPr>
              <a:t>itself. (the </a:t>
            </a:r>
            <a:r>
              <a:rPr lang="en-US" sz="2200" b="1" dirty="0">
                <a:latin typeface="Century Gothic" pitchFamily="34" charset="0"/>
              </a:rPr>
              <a:t>internal dynamics of the </a:t>
            </a:r>
            <a:r>
              <a:rPr lang="en-US" sz="2200" b="1" dirty="0" smtClean="0">
                <a:latin typeface="Century Gothic" pitchFamily="34" charset="0"/>
              </a:rPr>
              <a:t>state)</a:t>
            </a:r>
            <a:r>
              <a:rPr lang="en-US" sz="2200" dirty="0" smtClean="0">
                <a:latin typeface="Century Gothic" pitchFamily="34" charset="0"/>
              </a:rPr>
              <a:t>.</a:t>
            </a:r>
            <a:endParaRPr lang="en-US" sz="2200" dirty="0">
              <a:latin typeface="Century Gothic" pitchFamily="34" charset="0"/>
            </a:endParaRPr>
          </a:p>
          <a:p>
            <a:r>
              <a:rPr lang="en-US" sz="2200" dirty="0">
                <a:latin typeface="Century Gothic" pitchFamily="34" charset="0"/>
              </a:rPr>
              <a:t>New Right theorists </a:t>
            </a:r>
            <a:r>
              <a:rPr lang="en-US" sz="2200" b="1" dirty="0">
                <a:latin typeface="Century Gothic" pitchFamily="34" charset="0"/>
              </a:rPr>
              <a:t>explain the expansionist dynamics </a:t>
            </a:r>
            <a:r>
              <a:rPr lang="en-US" sz="2200" dirty="0">
                <a:latin typeface="Century Gothic" pitchFamily="34" charset="0"/>
              </a:rPr>
              <a:t>of state power by </a:t>
            </a:r>
            <a:r>
              <a:rPr lang="en-US" sz="2200" b="1" dirty="0">
                <a:latin typeface="Century Gothic" pitchFamily="34" charset="0"/>
              </a:rPr>
              <a:t>reference to both </a:t>
            </a:r>
            <a:r>
              <a:rPr lang="en-US" sz="2200" b="1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demand-side and </a:t>
            </a:r>
            <a:r>
              <a:rPr lang="en-US" sz="22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supply-side pressures</a:t>
            </a:r>
            <a:r>
              <a:rPr lang="en-US" sz="2200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.</a:t>
            </a:r>
            <a:r>
              <a:rPr lang="en-US" sz="2200" dirty="0">
                <a:latin typeface="Century Gothic" pitchFamily="34" charset="0"/>
              </a:rPr>
              <a:t> </a:t>
            </a:r>
            <a:endParaRPr lang="en-US" sz="2200" dirty="0" smtClean="0">
              <a:latin typeface="Century Gothic" pitchFamily="34" charset="0"/>
            </a:endParaRPr>
          </a:p>
          <a:p>
            <a:r>
              <a:rPr lang="en-US" sz="2200" b="1" dirty="0" smtClean="0">
                <a:latin typeface="Century Gothic" pitchFamily="34" charset="0"/>
              </a:rPr>
              <a:t>Demand-side </a:t>
            </a:r>
            <a:r>
              <a:rPr lang="en-US" sz="2200" b="1" dirty="0">
                <a:latin typeface="Century Gothic" pitchFamily="34" charset="0"/>
              </a:rPr>
              <a:t>pressures are those that emanate from society itself</a:t>
            </a:r>
            <a:r>
              <a:rPr lang="en-US" sz="2200" dirty="0">
                <a:latin typeface="Century Gothic" pitchFamily="34" charset="0"/>
              </a:rPr>
              <a:t>, usually through the mechanism of </a:t>
            </a:r>
            <a:r>
              <a:rPr lang="en-US" sz="2200" b="1" dirty="0">
                <a:latin typeface="Century Gothic" pitchFamily="34" charset="0"/>
              </a:rPr>
              <a:t>electoral </a:t>
            </a:r>
            <a:r>
              <a:rPr lang="en-US" sz="2200" b="1" dirty="0" smtClean="0">
                <a:latin typeface="Century Gothic" pitchFamily="34" charset="0"/>
              </a:rPr>
              <a:t>democracy</a:t>
            </a:r>
            <a:r>
              <a:rPr lang="en-US" sz="2400" b="1" dirty="0" smtClean="0">
                <a:latin typeface="Century Gothic" pitchFamily="34" charset="0"/>
              </a:rPr>
              <a:t>.</a:t>
            </a:r>
            <a:endParaRPr lang="en-US" sz="2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75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3308</Words>
  <Application>Microsoft Office PowerPoint</Application>
  <PresentationFormat>On-screen Show (4:3)</PresentationFormat>
  <Paragraphs>203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Chapter Four: State, Government and Citizenship </vt:lpstr>
      <vt:lpstr>4.3.1. Defining State </vt:lpstr>
      <vt:lpstr>Continued…</vt:lpstr>
      <vt:lpstr>Continued…</vt:lpstr>
      <vt:lpstr>4.4. Rival Theories of State</vt:lpstr>
      <vt:lpstr>Continued…</vt:lpstr>
      <vt:lpstr>Continued…</vt:lpstr>
      <vt:lpstr>4.4.2. The Capitalist State (Marxism)</vt:lpstr>
      <vt:lpstr>Continued…</vt:lpstr>
      <vt:lpstr>Continued…</vt:lpstr>
      <vt:lpstr>Continued…</vt:lpstr>
      <vt:lpstr>4.5. The Role of the State</vt:lpstr>
      <vt:lpstr>Continued…</vt:lpstr>
      <vt:lpstr>Continued…</vt:lpstr>
      <vt:lpstr>4.6. Understanding Government</vt:lpstr>
      <vt:lpstr>4.6.2. Purposes and Functions of Government</vt:lpstr>
      <vt:lpstr>Continued…</vt:lpstr>
      <vt:lpstr>Continued…</vt:lpstr>
      <vt:lpstr>Continued…</vt:lpstr>
      <vt:lpstr>4.7.2. Theorizing Citizenship</vt:lpstr>
      <vt:lpstr>Continued…</vt:lpstr>
      <vt:lpstr>4.7.2.2. Citizenship in Communitarian Thought</vt:lpstr>
      <vt:lpstr>Continued…</vt:lpstr>
      <vt:lpstr>Continued…</vt:lpstr>
      <vt:lpstr>Continued…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State, Government and Citizenship </dc:title>
  <dc:creator>hp</dc:creator>
  <cp:lastModifiedBy>hp</cp:lastModifiedBy>
  <cp:revision>85</cp:revision>
  <dcterms:created xsi:type="dcterms:W3CDTF">2021-12-05T15:54:53Z</dcterms:created>
  <dcterms:modified xsi:type="dcterms:W3CDTF">2022-05-15T15:00:49Z</dcterms:modified>
</cp:coreProperties>
</file>