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League Spartan Medium"/>
      <p:regular r:id="rId23"/>
      <p:bold r:id="rId24"/>
    </p:embeddedFont>
    <p:embeddedFont>
      <p:font typeface="League Spartan"/>
      <p:regular r:id="rId25"/>
      <p:bold r:id="rId26"/>
    </p:embeddedFont>
    <p:embeddedFont>
      <p:font typeface="Inter"/>
      <p:regular r:id="rId27"/>
      <p:bold r:id="rId28"/>
    </p:embeddedFont>
    <p:embeddedFont>
      <p:font typeface="Poppins"/>
      <p:regular r:id="rId29"/>
      <p:bold r:id="rId30"/>
      <p:italic r:id="rId31"/>
      <p:boldItalic r:id="rId32"/>
    </p:embeddedFont>
    <p:embeddedFont>
      <p:font typeface="Lato Light"/>
      <p:regular r:id="rId33"/>
      <p:bold r:id="rId34"/>
      <p:italic r:id="rId35"/>
      <p:boldItalic r:id="rId36"/>
    </p:embeddedFont>
    <p:embeddedFont>
      <p:font typeface="Open Sans Medium"/>
      <p:regular r:id="rId37"/>
      <p:bold r:id="rId38"/>
      <p:italic r:id="rId39"/>
      <p:boldItalic r:id="rId40"/>
    </p:embeddedFont>
    <p:embeddedFont>
      <p:font typeface="Barlow"/>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Medium-boldItalic.fntdata"/><Relationship Id="rId20" Type="http://schemas.openxmlformats.org/officeDocument/2006/relationships/slide" Target="slides/slide14.xml"/><Relationship Id="rId42" Type="http://schemas.openxmlformats.org/officeDocument/2006/relationships/font" Target="fonts/Barlow-bold.fntdata"/><Relationship Id="rId41" Type="http://schemas.openxmlformats.org/officeDocument/2006/relationships/font" Target="fonts/Barlow-regular.fntdata"/><Relationship Id="rId22" Type="http://schemas.openxmlformats.org/officeDocument/2006/relationships/slide" Target="slides/slide16.xml"/><Relationship Id="rId44" Type="http://schemas.openxmlformats.org/officeDocument/2006/relationships/font" Target="fonts/Barlow-boldItalic.fntdata"/><Relationship Id="rId21" Type="http://schemas.openxmlformats.org/officeDocument/2006/relationships/slide" Target="slides/slide15.xml"/><Relationship Id="rId43" Type="http://schemas.openxmlformats.org/officeDocument/2006/relationships/font" Target="fonts/Barlow-italic.fntdata"/><Relationship Id="rId24" Type="http://schemas.openxmlformats.org/officeDocument/2006/relationships/font" Target="fonts/LeagueSpartanMedium-bold.fntdata"/><Relationship Id="rId23" Type="http://schemas.openxmlformats.org/officeDocument/2006/relationships/font" Target="fonts/LeagueSpartan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eagueSpartan-bold.fntdata"/><Relationship Id="rId25" Type="http://schemas.openxmlformats.org/officeDocument/2006/relationships/font" Target="fonts/LeagueSpartan-regular.fntdata"/><Relationship Id="rId28" Type="http://schemas.openxmlformats.org/officeDocument/2006/relationships/font" Target="fonts/Inter-bold.fntdata"/><Relationship Id="rId27" Type="http://schemas.openxmlformats.org/officeDocument/2006/relationships/font" Target="fonts/Inter-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italic.fntdata"/><Relationship Id="rId30" Type="http://schemas.openxmlformats.org/officeDocument/2006/relationships/font" Target="fonts/Poppins-bold.fntdata"/><Relationship Id="rId11" Type="http://schemas.openxmlformats.org/officeDocument/2006/relationships/slide" Target="slides/slide5.xml"/><Relationship Id="rId33" Type="http://schemas.openxmlformats.org/officeDocument/2006/relationships/font" Target="fonts/LatoLight-regular.fntdata"/><Relationship Id="rId10" Type="http://schemas.openxmlformats.org/officeDocument/2006/relationships/slide" Target="slides/slide4.xml"/><Relationship Id="rId32" Type="http://schemas.openxmlformats.org/officeDocument/2006/relationships/font" Target="fonts/Poppins-boldItalic.fntdata"/><Relationship Id="rId13" Type="http://schemas.openxmlformats.org/officeDocument/2006/relationships/slide" Target="slides/slide7.xml"/><Relationship Id="rId35" Type="http://schemas.openxmlformats.org/officeDocument/2006/relationships/font" Target="fonts/LatoLight-italic.fntdata"/><Relationship Id="rId12" Type="http://schemas.openxmlformats.org/officeDocument/2006/relationships/slide" Target="slides/slide6.xml"/><Relationship Id="rId34" Type="http://schemas.openxmlformats.org/officeDocument/2006/relationships/font" Target="fonts/LatoLight-bold.fntdata"/><Relationship Id="rId15" Type="http://schemas.openxmlformats.org/officeDocument/2006/relationships/slide" Target="slides/slide9.xml"/><Relationship Id="rId37" Type="http://schemas.openxmlformats.org/officeDocument/2006/relationships/font" Target="fonts/OpenSansMedium-regular.fntdata"/><Relationship Id="rId14" Type="http://schemas.openxmlformats.org/officeDocument/2006/relationships/slide" Target="slides/slide8.xml"/><Relationship Id="rId36" Type="http://schemas.openxmlformats.org/officeDocument/2006/relationships/font" Target="fonts/LatoLight-boldItalic.fntdata"/><Relationship Id="rId17" Type="http://schemas.openxmlformats.org/officeDocument/2006/relationships/slide" Target="slides/slide11.xml"/><Relationship Id="rId39" Type="http://schemas.openxmlformats.org/officeDocument/2006/relationships/font" Target="fonts/OpenSansMedium-italic.fntdata"/><Relationship Id="rId16" Type="http://schemas.openxmlformats.org/officeDocument/2006/relationships/slide" Target="slides/slide10.xml"/><Relationship Id="rId38" Type="http://schemas.openxmlformats.org/officeDocument/2006/relationships/font" Target="fonts/OpenSansMedium-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SLIDES_API98250645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SLIDES_API98250645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5e57cab184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5e57cab184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5e57cab184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5e57cab184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SLIDES_API57085937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SLIDES_API57085937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5e57cab184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5e57cab184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SLIDES_API57085937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SLIDES_API57085937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SLIDES_API57085937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SLIDES_API57085937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SLIDES_API57085937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SLIDES_API57085937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SLIDES_API57085937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SLIDES_API57085937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e57cab1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5e57cab1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e57cab18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5e57cab18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5e57cab18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5e57cab18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e57cab184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5e57cab184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5e57cab184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5e57cab184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5e57cab184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5e57cab184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5e57cab184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5e57cab184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1">
    <p:spTree>
      <p:nvGrpSpPr>
        <p:cNvPr id="54" name="Shape 54"/>
        <p:cNvGrpSpPr/>
        <p:nvPr/>
      </p:nvGrpSpPr>
      <p:grpSpPr>
        <a:xfrm>
          <a:off x="0" y="0"/>
          <a:ext cx="0" cy="0"/>
          <a:chOff x="0" y="0"/>
          <a:chExt cx="0" cy="0"/>
        </a:xfrm>
      </p:grpSpPr>
      <p:sp>
        <p:nvSpPr>
          <p:cNvPr id="55" name="Google Shape;55;p14"/>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57" name="Google Shape;57;p14"/>
          <p:cNvSpPr txBox="1"/>
          <p:nvPr>
            <p:ph idx="1" type="body"/>
          </p:nvPr>
        </p:nvSpPr>
        <p:spPr>
          <a:xfrm>
            <a:off x="632175" y="1717350"/>
            <a:ext cx="5056800" cy="1959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sz="13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pic>
        <p:nvPicPr>
          <p:cNvPr id="58" name="Google Shape;58;p14"/>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59" name="Google Shape;59;p14"/>
          <p:cNvPicPr preferRelativeResize="0"/>
          <p:nvPr/>
        </p:nvPicPr>
        <p:blipFill rotWithShape="1">
          <a:blip r:embed="rId3">
            <a:alphaModFix/>
          </a:blip>
          <a:srcRect b="0" l="7871" r="4470" t="0"/>
          <a:stretch/>
        </p:blipFill>
        <p:spPr>
          <a:xfrm rot="5399995">
            <a:off x="5161977" y="1270987"/>
            <a:ext cx="5149824" cy="2601527"/>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60" name="Shape 60"/>
        <p:cNvGrpSpPr/>
        <p:nvPr/>
      </p:nvGrpSpPr>
      <p:grpSpPr>
        <a:xfrm>
          <a:off x="0" y="0"/>
          <a:ext cx="0" cy="0"/>
          <a:chOff x="0" y="0"/>
          <a:chExt cx="0" cy="0"/>
        </a:xfrm>
      </p:grpSpPr>
      <p:pic>
        <p:nvPicPr>
          <p:cNvPr id="61" name="Google Shape;61;p15"/>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62" name="Google Shape;62;p15"/>
          <p:cNvPicPr preferRelativeResize="0"/>
          <p:nvPr/>
        </p:nvPicPr>
        <p:blipFill rotWithShape="1">
          <a:blip r:embed="rId2">
            <a:alphaModFix/>
          </a:blip>
          <a:srcRect b="0" l="0" r="49205" t="0"/>
          <a:stretch/>
        </p:blipFill>
        <p:spPr>
          <a:xfrm rot="10800000">
            <a:off x="0" y="1892237"/>
            <a:ext cx="1836600" cy="3599400"/>
          </a:xfrm>
          <a:prstGeom prst="rect">
            <a:avLst/>
          </a:prstGeom>
          <a:noFill/>
          <a:ln>
            <a:noFill/>
          </a:ln>
        </p:spPr>
      </p:pic>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64" name="Google Shape;64;p15"/>
          <p:cNvSpPr/>
          <p:nvPr>
            <p:ph idx="2" type="pic"/>
          </p:nvPr>
        </p:nvSpPr>
        <p:spPr>
          <a:xfrm>
            <a:off x="642700" y="632300"/>
            <a:ext cx="2615100" cy="3918900"/>
          </a:xfrm>
          <a:prstGeom prst="roundRect">
            <a:avLst>
              <a:gd fmla="val 16667" name="adj"/>
            </a:avLst>
          </a:prstGeom>
          <a:noFill/>
          <a:ln>
            <a:noFill/>
          </a:ln>
        </p:spPr>
      </p:sp>
      <p:sp>
        <p:nvSpPr>
          <p:cNvPr id="65" name="Google Shape;65;p15"/>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
        <p:nvSpPr>
          <p:cNvPr id="66" name="Google Shape;66;p15"/>
          <p:cNvSpPr txBox="1"/>
          <p:nvPr>
            <p:ph type="title"/>
          </p:nvPr>
        </p:nvSpPr>
        <p:spPr>
          <a:xfrm>
            <a:off x="4722075" y="997400"/>
            <a:ext cx="3589800" cy="6501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67" name="Google Shape;67;p15"/>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idx="1" type="subTitle"/>
          </p:nvPr>
        </p:nvSpPr>
        <p:spPr>
          <a:xfrm>
            <a:off x="4722075" y="1959150"/>
            <a:ext cx="35898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_2">
    <p:spTree>
      <p:nvGrpSpPr>
        <p:cNvPr id="69" name="Shape 69"/>
        <p:cNvGrpSpPr/>
        <p:nvPr/>
      </p:nvGrpSpPr>
      <p:grpSpPr>
        <a:xfrm>
          <a:off x="0" y="0"/>
          <a:ext cx="0" cy="0"/>
          <a:chOff x="0" y="0"/>
          <a:chExt cx="0" cy="0"/>
        </a:xfrm>
      </p:grpSpPr>
      <p:sp>
        <p:nvSpPr>
          <p:cNvPr id="70" name="Google Shape;7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71" name="Google Shape;71;p16"/>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72" name="Google Shape;72;p16"/>
          <p:cNvSpPr/>
          <p:nvPr>
            <p:ph idx="2" type="pic"/>
          </p:nvPr>
        </p:nvSpPr>
        <p:spPr>
          <a:xfrm>
            <a:off x="5843075" y="632300"/>
            <a:ext cx="2615100" cy="3918900"/>
          </a:xfrm>
          <a:prstGeom prst="roundRect">
            <a:avLst>
              <a:gd fmla="val 16667" name="adj"/>
            </a:avLst>
          </a:prstGeom>
          <a:noFill/>
          <a:ln>
            <a:noFill/>
          </a:ln>
        </p:spPr>
      </p:sp>
      <p:sp>
        <p:nvSpPr>
          <p:cNvPr id="73" name="Google Shape;73;p16"/>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pic>
        <p:nvPicPr>
          <p:cNvPr id="74" name="Google Shape;74;p16"/>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75" name="Google Shape;75;p16"/>
          <p:cNvSpPr txBox="1"/>
          <p:nvPr>
            <p:ph idx="1" type="subTitle"/>
          </p:nvPr>
        </p:nvSpPr>
        <p:spPr>
          <a:xfrm>
            <a:off x="642700" y="1723725"/>
            <a:ext cx="36051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2_1">
    <p:spTree>
      <p:nvGrpSpPr>
        <p:cNvPr id="76" name="Shape 76"/>
        <p:cNvGrpSpPr/>
        <p:nvPr/>
      </p:nvGrpSpPr>
      <p:grpSpPr>
        <a:xfrm>
          <a:off x="0" y="0"/>
          <a:ext cx="0" cy="0"/>
          <a:chOff x="0" y="0"/>
          <a:chExt cx="0" cy="0"/>
        </a:xfrm>
      </p:grpSpPr>
      <p:sp>
        <p:nvSpPr>
          <p:cNvPr id="77" name="Google Shape;7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78" name="Google Shape;78;p17"/>
          <p:cNvPicPr preferRelativeResize="0"/>
          <p:nvPr/>
        </p:nvPicPr>
        <p:blipFill>
          <a:blip r:embed="rId2">
            <a:alphaModFix/>
          </a:blip>
          <a:stretch>
            <a:fillRect/>
          </a:stretch>
        </p:blipFill>
        <p:spPr>
          <a:xfrm>
            <a:off x="6442575" y="2454150"/>
            <a:ext cx="2701425" cy="2689351"/>
          </a:xfrm>
          <a:prstGeom prst="rect">
            <a:avLst/>
          </a:prstGeom>
          <a:noFill/>
          <a:ln>
            <a:noFill/>
          </a:ln>
        </p:spPr>
      </p:pic>
      <p:sp>
        <p:nvSpPr>
          <p:cNvPr id="79" name="Google Shape;79;p17"/>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pic>
        <p:nvPicPr>
          <p:cNvPr id="80" name="Google Shape;80;p17"/>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81" name="Google Shape;81;p17"/>
          <p:cNvSpPr txBox="1"/>
          <p:nvPr>
            <p:ph idx="1" type="subTitle"/>
          </p:nvPr>
        </p:nvSpPr>
        <p:spPr>
          <a:xfrm>
            <a:off x="642700" y="1717350"/>
            <a:ext cx="68565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0">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82" name="Shape 82"/>
        <p:cNvGrpSpPr/>
        <p:nvPr/>
      </p:nvGrpSpPr>
      <p:grpSpPr>
        <a:xfrm>
          <a:off x="0" y="0"/>
          <a:ext cx="0" cy="0"/>
          <a:chOff x="0" y="0"/>
          <a:chExt cx="0" cy="0"/>
        </a:xfrm>
      </p:grpSpPr>
      <p:sp>
        <p:nvSpPr>
          <p:cNvPr id="83" name="Google Shape;8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84" name="Google Shape;84;p18"/>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85" name="Google Shape;85;p18"/>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86" name="Google Shape;86;p18"/>
          <p:cNvPicPr preferRelativeResize="0"/>
          <p:nvPr/>
        </p:nvPicPr>
        <p:blipFill rotWithShape="1">
          <a:blip r:embed="rId2">
            <a:alphaModFix/>
          </a:blip>
          <a:srcRect b="13464" l="0" r="49205" t="0"/>
          <a:stretch/>
        </p:blipFill>
        <p:spPr>
          <a:xfrm flipH="1">
            <a:off x="8025" y="3162568"/>
            <a:ext cx="1168200" cy="1980900"/>
          </a:xfrm>
          <a:prstGeom prst="rect">
            <a:avLst/>
          </a:prstGeom>
          <a:noFill/>
          <a:ln>
            <a:noFill/>
          </a:ln>
        </p:spPr>
      </p:pic>
      <p:sp>
        <p:nvSpPr>
          <p:cNvPr id="87" name="Google Shape;87;p18"/>
          <p:cNvSpPr txBox="1"/>
          <p:nvPr>
            <p:ph type="title"/>
          </p:nvPr>
        </p:nvSpPr>
        <p:spPr>
          <a:xfrm>
            <a:off x="383075" y="10115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8" name="Google Shape;88;p18"/>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89" name="Google Shape;89;p18"/>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90" name="Shape 90"/>
        <p:cNvGrpSpPr/>
        <p:nvPr/>
      </p:nvGrpSpPr>
      <p:grpSpPr>
        <a:xfrm>
          <a:off x="0" y="0"/>
          <a:ext cx="0" cy="0"/>
          <a:chOff x="0" y="0"/>
          <a:chExt cx="0" cy="0"/>
        </a:xfrm>
      </p:grpSpPr>
      <p:sp>
        <p:nvSpPr>
          <p:cNvPr id="91" name="Google Shape;9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92" name="Google Shape;92;p19"/>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p:txBody>
      </p:sp>
      <p:pic>
        <p:nvPicPr>
          <p:cNvPr id="93" name="Google Shape;93;p19"/>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94" name="Shape 9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95" name="Shape 95"/>
        <p:cNvGrpSpPr/>
        <p:nvPr/>
      </p:nvGrpSpPr>
      <p:grpSpPr>
        <a:xfrm>
          <a:off x="0" y="0"/>
          <a:ext cx="0" cy="0"/>
          <a:chOff x="0" y="0"/>
          <a:chExt cx="0" cy="0"/>
        </a:xfrm>
      </p:grpSpPr>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97" name="Google Shape;97;p21"/>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98" name="Google Shape;98;p21"/>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99" name="Google Shape;99;p21"/>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00" name="Google Shape;100;p21"/>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01" name="Google Shape;101;p21"/>
          <p:cNvSpPr txBox="1"/>
          <p:nvPr>
            <p:ph idx="2"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pic>
        <p:nvPicPr>
          <p:cNvPr id="102" name="Google Shape;102;p21"/>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103" name="Google Shape;103;p21"/>
          <p:cNvPicPr preferRelativeResize="0"/>
          <p:nvPr/>
        </p:nvPicPr>
        <p:blipFill rotWithShape="1">
          <a:blip r:embed="rId2">
            <a:alphaModFix/>
          </a:blip>
          <a:srcRect b="0" l="0" r="49205" t="0"/>
          <a:stretch/>
        </p:blipFill>
        <p:spPr>
          <a:xfrm rot="10800000">
            <a:off x="0" y="1892237"/>
            <a:ext cx="1836600" cy="3599400"/>
          </a:xfrm>
          <a:prstGeom prst="rect">
            <a:avLst/>
          </a:prstGeom>
          <a:noFill/>
          <a:ln>
            <a:noFill/>
          </a:ln>
        </p:spPr>
      </p:pic>
      <p:sp>
        <p:nvSpPr>
          <p:cNvPr id="104" name="Google Shape;104;p21"/>
          <p:cNvSpPr/>
          <p:nvPr>
            <p:ph idx="3" type="pic"/>
          </p:nvPr>
        </p:nvSpPr>
        <p:spPr>
          <a:xfrm>
            <a:off x="642700" y="632300"/>
            <a:ext cx="2615100" cy="3918900"/>
          </a:xfrm>
          <a:prstGeom prst="roundRect">
            <a:avLst>
              <a:gd fmla="val 16667" name="adj"/>
            </a:avLst>
          </a:prstGeom>
          <a:noFill/>
          <a:ln>
            <a:noFill/>
          </a:ln>
        </p:spPr>
      </p:sp>
      <p:sp>
        <p:nvSpPr>
          <p:cNvPr id="105" name="Google Shape;105;p21"/>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106" name="Shape 106"/>
        <p:cNvGrpSpPr/>
        <p:nvPr/>
      </p:nvGrpSpPr>
      <p:grpSpPr>
        <a:xfrm>
          <a:off x="0" y="0"/>
          <a:ext cx="0" cy="0"/>
          <a:chOff x="0" y="0"/>
          <a:chExt cx="0" cy="0"/>
        </a:xfrm>
      </p:grpSpPr>
      <p:sp>
        <p:nvSpPr>
          <p:cNvPr id="107" name="Google Shape;10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08" name="Google Shape;108;p22"/>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109" name="Google Shape;109;p22"/>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110" name="Google Shape;110;p22"/>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11" name="Google Shape;111;p22"/>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12" name="Google Shape;112;p22"/>
          <p:cNvSpPr txBox="1"/>
          <p:nvPr>
            <p:ph idx="2"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pic>
        <p:nvPicPr>
          <p:cNvPr id="113" name="Google Shape;113;p22"/>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14" name="Google Shape;114;p22"/>
          <p:cNvSpPr/>
          <p:nvPr>
            <p:ph idx="3"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115" name="Shape 115"/>
        <p:cNvGrpSpPr/>
        <p:nvPr/>
      </p:nvGrpSpPr>
      <p:grpSpPr>
        <a:xfrm>
          <a:off x="0" y="0"/>
          <a:ext cx="0" cy="0"/>
          <a:chOff x="0" y="0"/>
          <a:chExt cx="0" cy="0"/>
        </a:xfrm>
      </p:grpSpPr>
      <p:sp>
        <p:nvSpPr>
          <p:cNvPr id="116" name="Google Shape;11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17" name="Google Shape;117;p23"/>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118" name="Google Shape;118;p23"/>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Poppins"/>
                <a:ea typeface="Poppins"/>
                <a:cs typeface="Poppins"/>
                <a:sym typeface="Poppins"/>
              </a:rPr>
              <a:t>01</a:t>
            </a:r>
            <a:endParaRPr sz="2000">
              <a:solidFill>
                <a:schemeClr val="accent4"/>
              </a:solidFill>
            </a:endParaRPr>
          </a:p>
        </p:txBody>
      </p:sp>
      <p:sp>
        <p:nvSpPr>
          <p:cNvPr id="119" name="Google Shape;119;p23"/>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20" name="Google Shape;120;p23"/>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21" name="Google Shape;121;p23"/>
          <p:cNvSpPr txBox="1"/>
          <p:nvPr>
            <p:ph idx="2"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22" name="Google Shape;122;p23"/>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03</a:t>
            </a:r>
            <a:endParaRPr b="1" sz="2000">
              <a:solidFill>
                <a:schemeClr val="accent4"/>
              </a:solidFill>
              <a:latin typeface="League Spartan"/>
              <a:ea typeface="League Spartan"/>
              <a:cs typeface="League Spartan"/>
              <a:sym typeface="League Spartan"/>
            </a:endParaRPr>
          </a:p>
        </p:txBody>
      </p:sp>
      <p:sp>
        <p:nvSpPr>
          <p:cNvPr id="123" name="Google Shape;123;p23"/>
          <p:cNvSpPr txBox="1"/>
          <p:nvPr>
            <p:ph idx="3"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pic>
        <p:nvPicPr>
          <p:cNvPr id="124" name="Google Shape;124;p23"/>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25" name="Google Shape;125;p23"/>
          <p:cNvSpPr/>
          <p:nvPr>
            <p:ph idx="4"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26" name="Shape 126"/>
        <p:cNvGrpSpPr/>
        <p:nvPr/>
      </p:nvGrpSpPr>
      <p:grpSpPr>
        <a:xfrm>
          <a:off x="0" y="0"/>
          <a:ext cx="0" cy="0"/>
          <a:chOff x="0" y="0"/>
          <a:chExt cx="0" cy="0"/>
        </a:xfrm>
      </p:grpSpPr>
      <p:sp>
        <p:nvSpPr>
          <p:cNvPr id="127" name="Google Shape;127;p24"/>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28" name="Google Shape;128;p24"/>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29" name="Google Shape;129;p24"/>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0" name="Google Shape;130;p24"/>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1" name="Google Shape;131;p24"/>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32" name="Google Shape;132;p24"/>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33" name="Google Shape;133;p24"/>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34" name="Google Shape;134;p24"/>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135" name="Google Shape;135;p24"/>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136" name="Google Shape;136;p24"/>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137" name="Shape 137"/>
        <p:cNvGrpSpPr/>
        <p:nvPr/>
      </p:nvGrpSpPr>
      <p:grpSpPr>
        <a:xfrm>
          <a:off x="0" y="0"/>
          <a:ext cx="0" cy="0"/>
          <a:chOff x="0" y="0"/>
          <a:chExt cx="0" cy="0"/>
        </a:xfrm>
      </p:grpSpPr>
      <p:sp>
        <p:nvSpPr>
          <p:cNvPr id="138" name="Google Shape;138;p25"/>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39" name="Google Shape;139;p25"/>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40" name="Google Shape;140;p25"/>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41" name="Google Shape;141;p25"/>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42" name="Google Shape;142;p25"/>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3" name="Google Shape;143;p25"/>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144" name="Google Shape;144;p25"/>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145" name="Google Shape;145;p25"/>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
        <p:nvSpPr>
          <p:cNvPr id="146" name="Google Shape;146;p25"/>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04</a:t>
            </a:r>
            <a:endParaRPr b="1" sz="500">
              <a:latin typeface="League Spartan"/>
              <a:ea typeface="League Spartan"/>
              <a:cs typeface="League Spartan"/>
              <a:sym typeface="League Spartan"/>
            </a:endParaRPr>
          </a:p>
        </p:txBody>
      </p:sp>
      <p:sp>
        <p:nvSpPr>
          <p:cNvPr id="147" name="Google Shape;147;p25"/>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8" name="Google Shape;148;p25"/>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9" name="Google Shape;149;p25"/>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50" name="Google Shape;150;p2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151" name="Shape 151"/>
        <p:cNvGrpSpPr/>
        <p:nvPr/>
      </p:nvGrpSpPr>
      <p:grpSpPr>
        <a:xfrm>
          <a:off x="0" y="0"/>
          <a:ext cx="0" cy="0"/>
          <a:chOff x="0" y="0"/>
          <a:chExt cx="0" cy="0"/>
        </a:xfrm>
      </p:grpSpPr>
      <p:sp>
        <p:nvSpPr>
          <p:cNvPr id="152" name="Google Shape;152;p26"/>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53" name="Google Shape;153;p26"/>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54" name="Google Shape;154;p26"/>
          <p:cNvSpPr/>
          <p:nvPr/>
        </p:nvSpPr>
        <p:spPr>
          <a:xfrm>
            <a:off x="2902137" y="2119803"/>
            <a:ext cx="1623325"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55" name="Google Shape;155;p26"/>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56" name="Google Shape;156;p26"/>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57" name="Google Shape;157;p26"/>
          <p:cNvSpPr/>
          <p:nvPr/>
        </p:nvSpPr>
        <p:spPr>
          <a:xfrm>
            <a:off x="3736306" y="1917864"/>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58" name="Google Shape;158;p26"/>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59" name="Google Shape;159;p26"/>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60" name="Google Shape;160;p26"/>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61" name="Google Shape;161;p26"/>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500">
                <a:solidFill>
                  <a:schemeClr val="accent2"/>
                </a:solidFill>
                <a:latin typeface="League Spartan"/>
                <a:ea typeface="League Spartan"/>
                <a:cs typeface="League Spartan"/>
                <a:sym typeface="League Spartan"/>
              </a:rPr>
              <a:t>01</a:t>
            </a:r>
            <a:endParaRPr b="1" sz="1500">
              <a:solidFill>
                <a:schemeClr val="accent2"/>
              </a:solidFill>
              <a:latin typeface="League Spartan"/>
              <a:ea typeface="League Spartan"/>
              <a:cs typeface="League Spartan"/>
              <a:sym typeface="League Spartan"/>
            </a:endParaRPr>
          </a:p>
        </p:txBody>
      </p:sp>
      <p:sp>
        <p:nvSpPr>
          <p:cNvPr id="162" name="Google Shape;162;p26"/>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500">
                <a:solidFill>
                  <a:schemeClr val="accent2"/>
                </a:solidFill>
                <a:latin typeface="League Spartan"/>
                <a:ea typeface="League Spartan"/>
                <a:cs typeface="League Spartan"/>
                <a:sym typeface="League Spartan"/>
              </a:rPr>
              <a:t>03</a:t>
            </a:r>
            <a:endParaRPr b="1" sz="1500">
              <a:solidFill>
                <a:schemeClr val="accent2"/>
              </a:solidFill>
              <a:latin typeface="League Spartan"/>
              <a:ea typeface="League Spartan"/>
              <a:cs typeface="League Spartan"/>
              <a:sym typeface="League Spartan"/>
            </a:endParaRPr>
          </a:p>
        </p:txBody>
      </p:sp>
      <p:sp>
        <p:nvSpPr>
          <p:cNvPr id="163" name="Google Shape;163;p26"/>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500">
                <a:solidFill>
                  <a:schemeClr val="accent2"/>
                </a:solidFill>
                <a:latin typeface="League Spartan"/>
                <a:ea typeface="League Spartan"/>
                <a:cs typeface="League Spartan"/>
                <a:sym typeface="League Spartan"/>
              </a:rPr>
              <a:t>02</a:t>
            </a:r>
            <a:endParaRPr b="1" sz="1500">
              <a:solidFill>
                <a:schemeClr val="accent2"/>
              </a:solidFill>
              <a:latin typeface="League Spartan"/>
              <a:ea typeface="League Spartan"/>
              <a:cs typeface="League Spartan"/>
              <a:sym typeface="League Spartan"/>
            </a:endParaRPr>
          </a:p>
        </p:txBody>
      </p:sp>
      <p:sp>
        <p:nvSpPr>
          <p:cNvPr id="164" name="Google Shape;164;p26"/>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500">
                <a:solidFill>
                  <a:schemeClr val="accent2"/>
                </a:solidFill>
                <a:latin typeface="League Spartan"/>
                <a:ea typeface="League Spartan"/>
                <a:cs typeface="League Spartan"/>
                <a:sym typeface="League Spartan"/>
              </a:rPr>
              <a:t>04</a:t>
            </a:r>
            <a:endParaRPr b="1" sz="1500">
              <a:solidFill>
                <a:schemeClr val="accent2"/>
              </a:solidFill>
              <a:latin typeface="League Spartan"/>
              <a:ea typeface="League Spartan"/>
              <a:cs typeface="League Spartan"/>
              <a:sym typeface="League Spartan"/>
            </a:endParaRPr>
          </a:p>
        </p:txBody>
      </p:sp>
      <p:sp>
        <p:nvSpPr>
          <p:cNvPr id="165" name="Google Shape;165;p26"/>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66" name="Google Shape;166;p26"/>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67" name="Google Shape;167;p26"/>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68" name="Google Shape;168;p2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69" name="Shape 169"/>
        <p:cNvGrpSpPr/>
        <p:nvPr/>
      </p:nvGrpSpPr>
      <p:grpSpPr>
        <a:xfrm>
          <a:off x="0" y="0"/>
          <a:ext cx="0" cy="0"/>
          <a:chOff x="0" y="0"/>
          <a:chExt cx="0" cy="0"/>
        </a:xfrm>
      </p:grpSpPr>
      <p:sp>
        <p:nvSpPr>
          <p:cNvPr id="170" name="Google Shape;170;p27"/>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171" name="Google Shape;171;p27"/>
          <p:cNvSpPr txBox="1"/>
          <p:nvPr>
            <p:ph type="title"/>
          </p:nvPr>
        </p:nvSpPr>
        <p:spPr>
          <a:xfrm>
            <a:off x="1245150" y="401725"/>
            <a:ext cx="6653700" cy="423600"/>
          </a:xfrm>
          <a:prstGeom prst="rect">
            <a:avLst/>
          </a:prstGeom>
        </p:spPr>
        <p:txBody>
          <a:bodyPr anchorCtr="0" anchor="ctr" bIns="91425" lIns="91425" spcFirstLastPara="1" rIns="91425" wrap="square" tIns="91425">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72" name="Google Shape;172;p27"/>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3" name="Google Shape;173;p27"/>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74" name="Google Shape;174;p27"/>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5" name="Google Shape;175;p27"/>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03</a:t>
            </a:r>
            <a:endParaRPr b="1" sz="2000">
              <a:solidFill>
                <a:schemeClr val="accent4"/>
              </a:solidFill>
              <a:latin typeface="League Spartan"/>
              <a:ea typeface="League Spartan"/>
              <a:cs typeface="League Spartan"/>
              <a:sym typeface="League Spartan"/>
            </a:endParaRPr>
          </a:p>
        </p:txBody>
      </p:sp>
      <p:sp>
        <p:nvSpPr>
          <p:cNvPr id="176" name="Google Shape;176;p27"/>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7" name="Google Shape;177;p27"/>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League Spartan"/>
                <a:ea typeface="League Spartan"/>
                <a:cs typeface="League Spartan"/>
                <a:sym typeface="League Spartan"/>
              </a:rPr>
              <a:t>04</a:t>
            </a:r>
            <a:endParaRPr b="1" sz="2000">
              <a:solidFill>
                <a:schemeClr val="accent4"/>
              </a:solidFill>
              <a:latin typeface="League Spartan"/>
              <a:ea typeface="League Spartan"/>
              <a:cs typeface="League Spartan"/>
              <a:sym typeface="League Spartan"/>
            </a:endParaRPr>
          </a:p>
        </p:txBody>
      </p:sp>
      <p:sp>
        <p:nvSpPr>
          <p:cNvPr id="178" name="Google Shape;178;p27"/>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179" name="Shape 179"/>
        <p:cNvGrpSpPr/>
        <p:nvPr/>
      </p:nvGrpSpPr>
      <p:grpSpPr>
        <a:xfrm>
          <a:off x="0" y="0"/>
          <a:ext cx="0" cy="0"/>
          <a:chOff x="0" y="0"/>
          <a:chExt cx="0" cy="0"/>
        </a:xfrm>
      </p:grpSpPr>
      <p:sp>
        <p:nvSpPr>
          <p:cNvPr id="180" name="Google Shape;180;p28"/>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81" name="Google Shape;181;p28"/>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82" name="Google Shape;182;p28"/>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83" name="Google Shape;183;p28"/>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84" name="Google Shape;184;p28"/>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grpSp>
        <p:nvGrpSpPr>
          <p:cNvPr id="185" name="Google Shape;185;p28"/>
          <p:cNvGrpSpPr/>
          <p:nvPr/>
        </p:nvGrpSpPr>
        <p:grpSpPr>
          <a:xfrm>
            <a:off x="3095387" y="1241947"/>
            <a:ext cx="2953226" cy="2951755"/>
            <a:chOff x="3102288" y="1429998"/>
            <a:chExt cx="2953226" cy="2951755"/>
          </a:xfrm>
        </p:grpSpPr>
        <p:sp>
          <p:nvSpPr>
            <p:cNvPr id="186" name="Google Shape;186;p28"/>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87" name="Google Shape;187;p28"/>
            <p:cNvSpPr/>
            <p:nvPr/>
          </p:nvSpPr>
          <p:spPr>
            <a:xfrm>
              <a:off x="3102288"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88" name="Google Shape;188;p28"/>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89" name="Google Shape;189;p28"/>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90" name="Google Shape;190;p28"/>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91" name="Google Shape;191;p28"/>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League Spartan"/>
                  <a:ea typeface="League Spartan"/>
                  <a:cs typeface="League Spartan"/>
                  <a:sym typeface="League Spartan"/>
                </a:rPr>
                <a:t>01</a:t>
              </a:r>
              <a:endParaRPr b="1" sz="1600">
                <a:latin typeface="League Spartan"/>
                <a:ea typeface="League Spartan"/>
                <a:cs typeface="League Spartan"/>
                <a:sym typeface="League Spartan"/>
              </a:endParaRPr>
            </a:p>
          </p:txBody>
        </p:sp>
        <p:sp>
          <p:nvSpPr>
            <p:cNvPr id="192" name="Google Shape;192;p28"/>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League Spartan"/>
                  <a:ea typeface="League Spartan"/>
                  <a:cs typeface="League Spartan"/>
                  <a:sym typeface="League Spartan"/>
                </a:rPr>
                <a:t>02</a:t>
              </a:r>
              <a:endParaRPr b="1" sz="1600">
                <a:latin typeface="League Spartan"/>
                <a:ea typeface="League Spartan"/>
                <a:cs typeface="League Spartan"/>
                <a:sym typeface="League Spartan"/>
              </a:endParaRPr>
            </a:p>
          </p:txBody>
        </p:sp>
        <p:sp>
          <p:nvSpPr>
            <p:cNvPr id="193" name="Google Shape;193;p28"/>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League Spartan"/>
                  <a:ea typeface="League Spartan"/>
                  <a:cs typeface="League Spartan"/>
                  <a:sym typeface="League Spartan"/>
                </a:rPr>
                <a:t>03</a:t>
              </a:r>
              <a:endParaRPr b="1" sz="1600">
                <a:latin typeface="League Spartan"/>
                <a:ea typeface="League Spartan"/>
                <a:cs typeface="League Spartan"/>
                <a:sym typeface="League Spartan"/>
              </a:endParaRPr>
            </a:p>
          </p:txBody>
        </p:sp>
        <p:sp>
          <p:nvSpPr>
            <p:cNvPr id="194" name="Google Shape;194;p28"/>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League Spartan"/>
                  <a:ea typeface="League Spartan"/>
                  <a:cs typeface="League Spartan"/>
                  <a:sym typeface="League Spartan"/>
                </a:rPr>
                <a:t>04</a:t>
              </a:r>
              <a:endParaRPr b="1" sz="1600">
                <a:latin typeface="League Spartan"/>
                <a:ea typeface="League Spartan"/>
                <a:cs typeface="League Spartan"/>
                <a:sym typeface="League Spartan"/>
              </a:endParaRPr>
            </a:p>
          </p:txBody>
        </p:sp>
        <p:sp>
          <p:nvSpPr>
            <p:cNvPr id="195" name="Google Shape;195;p28"/>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League Spartan"/>
                  <a:ea typeface="League Spartan"/>
                  <a:cs typeface="League Spartan"/>
                  <a:sym typeface="League Spartan"/>
                </a:rPr>
                <a:t>05</a:t>
              </a:r>
              <a:endParaRPr b="1" sz="1600">
                <a:latin typeface="League Spartan"/>
                <a:ea typeface="League Spartan"/>
                <a:cs typeface="League Spartan"/>
                <a:sym typeface="League Spartan"/>
              </a:endParaRPr>
            </a:p>
          </p:txBody>
        </p:sp>
      </p:grpSp>
      <p:sp>
        <p:nvSpPr>
          <p:cNvPr id="196" name="Google Shape;196;p28"/>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League Spartan Medium"/>
              <a:buNone/>
              <a:defRPr sz="2800">
                <a:solidFill>
                  <a:schemeClr val="dk1"/>
                </a:solidFill>
                <a:latin typeface="League Spartan Medium"/>
                <a:ea typeface="League Spartan Medium"/>
                <a:cs typeface="League Spartan Medium"/>
                <a:sym typeface="League Spartan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2"/>
              </a:buClr>
              <a:buSzPts val="1300"/>
              <a:buFont typeface="Inter"/>
              <a:buChar char="●"/>
              <a:defRPr sz="1300">
                <a:solidFill>
                  <a:schemeClr val="lt2"/>
                </a:solidFill>
                <a:latin typeface="Inter"/>
                <a:ea typeface="Inter"/>
                <a:cs typeface="Inter"/>
                <a:sym typeface="Inter"/>
              </a:defRPr>
            </a:lvl1pPr>
            <a:lvl2pPr indent="-304800" lvl="1" marL="9144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2pPr>
            <a:lvl3pPr indent="-304800" lvl="2" marL="13716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3pPr>
            <a:lvl4pPr indent="-304800" lvl="3" marL="18288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4pPr>
            <a:lvl5pPr indent="-304800" lvl="4" marL="22860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5pPr>
            <a:lvl6pPr indent="-304800" lvl="5" marL="27432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6pPr>
            <a:lvl7pPr indent="-304800" lvl="6" marL="32004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7pPr>
            <a:lvl8pPr indent="-304800" lvl="7" marL="36576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8pPr>
            <a:lvl9pPr indent="-304800" lvl="8" marL="41148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nvSpPr>
        <p:spPr>
          <a:xfrm>
            <a:off x="1762200" y="1445950"/>
            <a:ext cx="5619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800">
                <a:solidFill>
                  <a:schemeClr val="dk1"/>
                </a:solidFill>
                <a:latin typeface="League Spartan Medium"/>
                <a:ea typeface="League Spartan Medium"/>
                <a:cs typeface="League Spartan Medium"/>
                <a:sym typeface="League Spartan Medium"/>
              </a:rPr>
              <a:t>Deep Reinforcement Learning for Chatbot Dialogue Optimization</a:t>
            </a:r>
            <a:endParaRPr sz="2800">
              <a:solidFill>
                <a:schemeClr val="dk1"/>
              </a:solidFill>
              <a:latin typeface="League Spartan Medium"/>
              <a:ea typeface="League Spartan Medium"/>
              <a:cs typeface="League Spartan Medium"/>
              <a:sym typeface="League Spartan Medium"/>
            </a:endParaRPr>
          </a:p>
        </p:txBody>
      </p:sp>
      <p:sp>
        <p:nvSpPr>
          <p:cNvPr id="202" name="Google Shape;202;p29"/>
          <p:cNvSpPr txBox="1"/>
          <p:nvPr/>
        </p:nvSpPr>
        <p:spPr>
          <a:xfrm>
            <a:off x="2449350" y="1076650"/>
            <a:ext cx="42453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GB" sz="1200">
                <a:solidFill>
                  <a:schemeClr val="dk1"/>
                </a:solidFill>
                <a:latin typeface="Barlow"/>
                <a:ea typeface="Barlow"/>
                <a:cs typeface="Barlow"/>
                <a:sym typeface="Barlow"/>
              </a:rPr>
              <a:t>21AIE401 DEEP REINFORCEMENT LEARNING</a:t>
            </a:r>
            <a:endParaRPr sz="1200">
              <a:solidFill>
                <a:schemeClr val="dk1"/>
              </a:solidFill>
              <a:latin typeface="Barlow"/>
              <a:ea typeface="Barlow"/>
              <a:cs typeface="Barlow"/>
              <a:sym typeface="Barlow"/>
            </a:endParaRPr>
          </a:p>
        </p:txBody>
      </p:sp>
      <p:sp>
        <p:nvSpPr>
          <p:cNvPr id="203" name="Google Shape;203;p29"/>
          <p:cNvSpPr txBox="1"/>
          <p:nvPr/>
        </p:nvSpPr>
        <p:spPr>
          <a:xfrm>
            <a:off x="2413200" y="3919875"/>
            <a:ext cx="4317600" cy="10467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1200"/>
              </a:spcBef>
              <a:spcAft>
                <a:spcPts val="0"/>
              </a:spcAft>
              <a:buNone/>
            </a:pPr>
            <a:r>
              <a:rPr lang="en-GB" sz="1200">
                <a:solidFill>
                  <a:schemeClr val="dk1"/>
                </a:solidFill>
                <a:latin typeface="Barlow"/>
                <a:ea typeface="Barlow"/>
                <a:cs typeface="Barlow"/>
                <a:sym typeface="Barlow"/>
              </a:rPr>
              <a:t>Group Members:</a:t>
            </a:r>
            <a:endParaRPr sz="1200">
              <a:solidFill>
                <a:schemeClr val="dk1"/>
              </a:solidFill>
              <a:latin typeface="Barlow"/>
              <a:ea typeface="Barlow"/>
              <a:cs typeface="Barlow"/>
              <a:sym typeface="Barlow"/>
            </a:endParaRPr>
          </a:p>
          <a:p>
            <a:pPr indent="0" lvl="0" marL="0" rtl="0" algn="ctr">
              <a:lnSpc>
                <a:spcPct val="100000"/>
              </a:lnSpc>
              <a:spcBef>
                <a:spcPts val="1200"/>
              </a:spcBef>
              <a:spcAft>
                <a:spcPts val="0"/>
              </a:spcAft>
              <a:buNone/>
            </a:pPr>
            <a:r>
              <a:rPr lang="en-GB" sz="1200">
                <a:solidFill>
                  <a:schemeClr val="dk1"/>
                </a:solidFill>
                <a:latin typeface="Barlow"/>
                <a:ea typeface="Barlow"/>
                <a:cs typeface="Barlow"/>
                <a:sym typeface="Barlow"/>
              </a:rPr>
              <a:t>Nehith Sai Vemulapalli - AM.EN.U4AIE20053</a:t>
            </a:r>
            <a:endParaRPr sz="1200">
              <a:solidFill>
                <a:schemeClr val="dk1"/>
              </a:solidFill>
              <a:latin typeface="Barlow"/>
              <a:ea typeface="Barlow"/>
              <a:cs typeface="Barlow"/>
              <a:sym typeface="Barlow"/>
            </a:endParaRPr>
          </a:p>
          <a:p>
            <a:pPr indent="0" lvl="0" marL="0" rtl="0" algn="ctr">
              <a:lnSpc>
                <a:spcPct val="100000"/>
              </a:lnSpc>
              <a:spcBef>
                <a:spcPts val="1200"/>
              </a:spcBef>
              <a:spcAft>
                <a:spcPts val="1200"/>
              </a:spcAft>
              <a:buNone/>
            </a:pPr>
            <a:r>
              <a:rPr lang="en-GB" sz="1200">
                <a:solidFill>
                  <a:schemeClr val="dk1"/>
                </a:solidFill>
                <a:latin typeface="Barlow"/>
                <a:ea typeface="Barlow"/>
                <a:cs typeface="Barlow"/>
                <a:sym typeface="Barlow"/>
              </a:rPr>
              <a:t>Paladugula Pruthvi - AM.EN.U4AIE20054</a:t>
            </a:r>
            <a:endParaRPr sz="1200">
              <a:solidFill>
                <a:schemeClr val="dk1"/>
              </a:solidFill>
              <a:latin typeface="Barlow"/>
              <a:ea typeface="Barlow"/>
              <a:cs typeface="Barlow"/>
              <a:sym typeface="Barlow"/>
            </a:endParaRPr>
          </a:p>
        </p:txBody>
      </p:sp>
      <p:sp>
        <p:nvSpPr>
          <p:cNvPr id="204" name="Google Shape;204;p29"/>
          <p:cNvSpPr txBox="1"/>
          <p:nvPr/>
        </p:nvSpPr>
        <p:spPr>
          <a:xfrm>
            <a:off x="3682050" y="2674200"/>
            <a:ext cx="1779900" cy="369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a:solidFill>
                  <a:schemeClr val="dk1"/>
                </a:solidFill>
                <a:latin typeface="Barlow"/>
                <a:ea typeface="Barlow"/>
                <a:cs typeface="Barlow"/>
                <a:sym typeface="Barlow"/>
              </a:rPr>
              <a:t>Project Presentation</a:t>
            </a:r>
            <a:endParaRPr>
              <a:solidFill>
                <a:schemeClr val="dk1"/>
              </a:solidFill>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8"/>
          <p:cNvPicPr preferRelativeResize="0"/>
          <p:nvPr/>
        </p:nvPicPr>
        <p:blipFill>
          <a:blip r:embed="rId3">
            <a:alphaModFix/>
          </a:blip>
          <a:stretch>
            <a:fillRect/>
          </a:stretch>
        </p:blipFill>
        <p:spPr>
          <a:xfrm>
            <a:off x="542550" y="773350"/>
            <a:ext cx="8058899" cy="4136275"/>
          </a:xfrm>
          <a:prstGeom prst="rect">
            <a:avLst/>
          </a:prstGeom>
          <a:noFill/>
          <a:ln>
            <a:noFill/>
          </a:ln>
        </p:spPr>
      </p:pic>
      <p:sp>
        <p:nvSpPr>
          <p:cNvPr id="256" name="Google Shape;256;p38"/>
          <p:cNvSpPr txBox="1"/>
          <p:nvPr/>
        </p:nvSpPr>
        <p:spPr>
          <a:xfrm>
            <a:off x="3085800" y="165600"/>
            <a:ext cx="29724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GB" sz="1800">
                <a:solidFill>
                  <a:schemeClr val="lt2"/>
                </a:solidFill>
                <a:latin typeface="Inter"/>
                <a:ea typeface="Inter"/>
                <a:cs typeface="Inter"/>
                <a:sym typeface="Inter"/>
              </a:rPr>
              <a:t>trainRLIters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9"/>
          <p:cNvPicPr preferRelativeResize="0"/>
          <p:nvPr/>
        </p:nvPicPr>
        <p:blipFill>
          <a:blip r:embed="rId3">
            <a:alphaModFix/>
          </a:blip>
          <a:stretch>
            <a:fillRect/>
          </a:stretch>
        </p:blipFill>
        <p:spPr>
          <a:xfrm>
            <a:off x="152400" y="152400"/>
            <a:ext cx="8839201" cy="415491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Implementation </a:t>
            </a:r>
            <a:endParaRPr/>
          </a:p>
        </p:txBody>
      </p:sp>
      <p:sp>
        <p:nvSpPr>
          <p:cNvPr id="267" name="Google Shape;267;p40"/>
          <p:cNvSpPr txBox="1"/>
          <p:nvPr>
            <p:ph idx="1" type="subTitle"/>
          </p:nvPr>
        </p:nvSpPr>
        <p:spPr>
          <a:xfrm>
            <a:off x="642700" y="1723725"/>
            <a:ext cx="3605100" cy="19647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GB"/>
              <a:t>The project utilizes two encoders (forward and backward) and two decoders (forward and backward) for generating and evaluating responses. The model is trained over multiple iterations, with the model parameters being updated based on the rewards calculated from the calculate_rewards function.</a:t>
            </a:r>
            <a:endParaRPr/>
          </a:p>
          <a:p>
            <a:pPr indent="0" lvl="0" marL="457200" rtl="0" algn="l">
              <a:lnSpc>
                <a:spcPct val="110000"/>
              </a:lnSpc>
              <a:spcBef>
                <a:spcPts val="1200"/>
              </a:spcBef>
              <a:spcAft>
                <a:spcPts val="1200"/>
              </a:spcAft>
              <a:buNone/>
            </a:pPr>
            <a:r>
              <a:t/>
            </a:r>
            <a:endParaRPr/>
          </a:p>
        </p:txBody>
      </p:sp>
      <p:pic>
        <p:nvPicPr>
          <p:cNvPr id="268" name="Google Shape;268;p40"/>
          <p:cNvPicPr preferRelativeResize="0"/>
          <p:nvPr/>
        </p:nvPicPr>
        <p:blipFill>
          <a:blip r:embed="rId3">
            <a:alphaModFix/>
          </a:blip>
          <a:stretch>
            <a:fillRect/>
          </a:stretch>
        </p:blipFill>
        <p:spPr>
          <a:xfrm>
            <a:off x="4723000" y="976163"/>
            <a:ext cx="3735201" cy="3191175"/>
          </a:xfrm>
          <a:prstGeom prst="rect">
            <a:avLst/>
          </a:prstGeom>
          <a:noFill/>
          <a:ln>
            <a:noFill/>
          </a:ln>
        </p:spPr>
      </p:pic>
      <p:sp>
        <p:nvSpPr>
          <p:cNvPr id="269" name="Google Shape;269;p40"/>
          <p:cNvSpPr txBox="1"/>
          <p:nvPr/>
        </p:nvSpPr>
        <p:spPr>
          <a:xfrm>
            <a:off x="5090600" y="5204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2"/>
                </a:solidFill>
              </a:rPr>
              <a:t>Function module diagram</a:t>
            </a:r>
            <a:endParaRPr>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1211725" y="373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Result</a:t>
            </a:r>
            <a:endParaRPr/>
          </a:p>
        </p:txBody>
      </p:sp>
      <p:pic>
        <p:nvPicPr>
          <p:cNvPr id="275" name="Google Shape;275;p41"/>
          <p:cNvPicPr preferRelativeResize="0"/>
          <p:nvPr/>
        </p:nvPicPr>
        <p:blipFill>
          <a:blip r:embed="rId3">
            <a:alphaModFix/>
          </a:blip>
          <a:stretch>
            <a:fillRect/>
          </a:stretch>
        </p:blipFill>
        <p:spPr>
          <a:xfrm>
            <a:off x="1220125" y="1100125"/>
            <a:ext cx="5029200" cy="2943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3407300" y="883575"/>
            <a:ext cx="3589800" cy="65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Conclusion</a:t>
            </a:r>
            <a:endParaRPr/>
          </a:p>
        </p:txBody>
      </p:sp>
      <p:sp>
        <p:nvSpPr>
          <p:cNvPr id="281" name="Google Shape;281;p42"/>
          <p:cNvSpPr txBox="1"/>
          <p:nvPr>
            <p:ph idx="1" type="subTitle"/>
          </p:nvPr>
        </p:nvSpPr>
        <p:spPr>
          <a:xfrm>
            <a:off x="2516900" y="1886700"/>
            <a:ext cx="5370600" cy="1964700"/>
          </a:xfrm>
          <a:prstGeom prst="rect">
            <a:avLst/>
          </a:prstGeom>
        </p:spPr>
        <p:txBody>
          <a:bodyPr anchorCtr="0" anchor="t" bIns="91425" lIns="91425" spcFirstLastPara="1" rIns="91425" wrap="square" tIns="91425">
            <a:noAutofit/>
          </a:bodyPr>
          <a:lstStyle/>
          <a:p>
            <a:pPr indent="0" lvl="0" marL="457200" rtl="0" algn="just">
              <a:spcBef>
                <a:spcPts val="1200"/>
              </a:spcBef>
              <a:spcAft>
                <a:spcPts val="0"/>
              </a:spcAft>
              <a:buNone/>
            </a:pPr>
            <a:r>
              <a:rPr lang="en-GB" sz="1200"/>
              <a:t>This project developed a reinforcement learning model tailored for optimizing a </a:t>
            </a:r>
            <a:r>
              <a:rPr lang="en-GB" sz="1200"/>
              <a:t>chatbot</a:t>
            </a:r>
            <a:r>
              <a:rPr lang="en-GB" sz="1200"/>
              <a:t> dialogue responses, leveraging the Deep Q-Network (DQN) framework. The chatbot learns in real-time from user interactions, continually refining its dialogue responses. The inclusion of monitoring methods provides insights into the agent's learning trajectory, which is vital for fine-tuning and analysis. Overall, this research highlights the potential of deep reinforcement learning in addressing complex, real-world communication challenges in dynamic scenarios.</a:t>
            </a:r>
            <a:endParaRPr sz="1200"/>
          </a:p>
          <a:p>
            <a:pPr indent="0" lvl="0" marL="457200" rtl="0" algn="l">
              <a:lnSpc>
                <a:spcPct val="110000"/>
              </a:lnSpc>
              <a:spcBef>
                <a:spcPts val="1200"/>
              </a:spcBef>
              <a:spcAft>
                <a:spcPts val="1200"/>
              </a:spcAft>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nvSpPr>
        <p:spPr>
          <a:xfrm>
            <a:off x="623025" y="1148975"/>
            <a:ext cx="7761900" cy="3109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GB" sz="1200">
                <a:solidFill>
                  <a:schemeClr val="lt2"/>
                </a:solidFill>
                <a:latin typeface="Barlow"/>
                <a:ea typeface="Barlow"/>
                <a:cs typeface="Barlow"/>
                <a:sym typeface="Barlow"/>
              </a:rPr>
              <a:t>[1] J. Li, W. Monroe, A. Ritter, M. Galley, J. Gao, and D. Jurafsky, "Deep Reinforcement Learning for Dialogue Generation," in Proc. of the Conference on Empirical Methods in Natural Language Processing (EMNLP), 2016.</a:t>
            </a:r>
            <a:endParaRPr sz="1200">
              <a:solidFill>
                <a:schemeClr val="lt2"/>
              </a:solidFill>
              <a:latin typeface="Barlow"/>
              <a:ea typeface="Barlow"/>
              <a:cs typeface="Barlow"/>
              <a:sym typeface="Barlow"/>
            </a:endParaRPr>
          </a:p>
          <a:p>
            <a:pPr indent="0" lvl="0" marL="0" rtl="0" algn="just">
              <a:lnSpc>
                <a:spcPct val="115000"/>
              </a:lnSpc>
              <a:spcBef>
                <a:spcPts val="1200"/>
              </a:spcBef>
              <a:spcAft>
                <a:spcPts val="0"/>
              </a:spcAft>
              <a:buNone/>
            </a:pPr>
            <a:r>
              <a:rPr lang="en-GB" sz="1200">
                <a:solidFill>
                  <a:schemeClr val="lt2"/>
                </a:solidFill>
                <a:latin typeface="Barlow"/>
                <a:ea typeface="Barlow"/>
                <a:cs typeface="Barlow"/>
                <a:sym typeface="Barlow"/>
              </a:rPr>
              <a:t>[2] B. Dhingra, L. Li, X. Li, J. Gao, Y. N. Chen, F. Ahmed, and L. Deng, "End-to-End Reinforcement Learning of Dialogue Agents for Information Access," in Proc. of the Association for Computational Linguistics (ACL), 2016.</a:t>
            </a:r>
            <a:endParaRPr sz="1200">
              <a:solidFill>
                <a:schemeClr val="lt2"/>
              </a:solidFill>
              <a:latin typeface="Barlow"/>
              <a:ea typeface="Barlow"/>
              <a:cs typeface="Barlow"/>
              <a:sym typeface="Barlow"/>
            </a:endParaRPr>
          </a:p>
          <a:p>
            <a:pPr indent="0" lvl="0" marL="0" rtl="0" algn="just">
              <a:lnSpc>
                <a:spcPct val="115000"/>
              </a:lnSpc>
              <a:spcBef>
                <a:spcPts val="1200"/>
              </a:spcBef>
              <a:spcAft>
                <a:spcPts val="0"/>
              </a:spcAft>
              <a:buNone/>
            </a:pPr>
            <a:r>
              <a:rPr lang="en-GB" sz="1200">
                <a:solidFill>
                  <a:schemeClr val="lt2"/>
                </a:solidFill>
                <a:latin typeface="Barlow"/>
                <a:ea typeface="Barlow"/>
                <a:cs typeface="Barlow"/>
                <a:sym typeface="Barlow"/>
              </a:rPr>
              <a:t>[3] B. Liu, and I. Lane, "Iterative Policy Learning in End-to-End Trainable Task-Oriented Neural Dialog Models," in Proc. of the Annual Conference of the North American Chapter of the Association for Computational Linguistics (NAACL), 2017.</a:t>
            </a:r>
            <a:endParaRPr sz="1200">
              <a:solidFill>
                <a:schemeClr val="lt2"/>
              </a:solidFill>
              <a:latin typeface="Barlow"/>
              <a:ea typeface="Barlow"/>
              <a:cs typeface="Barlow"/>
              <a:sym typeface="Barlow"/>
            </a:endParaRPr>
          </a:p>
          <a:p>
            <a:pPr indent="0" lvl="0" marL="0" rtl="0" algn="just">
              <a:lnSpc>
                <a:spcPct val="115000"/>
              </a:lnSpc>
              <a:spcBef>
                <a:spcPts val="1200"/>
              </a:spcBef>
              <a:spcAft>
                <a:spcPts val="0"/>
              </a:spcAft>
              <a:buNone/>
            </a:pPr>
            <a:r>
              <a:rPr lang="en-GB" sz="1200">
                <a:solidFill>
                  <a:schemeClr val="lt2"/>
                </a:solidFill>
                <a:latin typeface="Barlow"/>
                <a:ea typeface="Barlow"/>
                <a:cs typeface="Barlow"/>
                <a:sym typeface="Barlow"/>
              </a:rPr>
              <a:t>[4] M. Lewis, D. Yarats, Y. Dauphin, D. Parikh, and D. Batra, "Deal or No Deal? End-to-End Learning for Negotiation Dialogues," in Proc. of the Neural Information Processing Systems (NeurIPS), 2017.</a:t>
            </a:r>
            <a:endParaRPr sz="1200">
              <a:solidFill>
                <a:schemeClr val="lt2"/>
              </a:solidFill>
              <a:latin typeface="Barlow"/>
              <a:ea typeface="Barlow"/>
              <a:cs typeface="Barlow"/>
              <a:sym typeface="Barlow"/>
            </a:endParaRPr>
          </a:p>
          <a:p>
            <a:pPr indent="0" lvl="0" marL="0" rtl="0" algn="just">
              <a:lnSpc>
                <a:spcPct val="115000"/>
              </a:lnSpc>
              <a:spcBef>
                <a:spcPts val="1200"/>
              </a:spcBef>
              <a:spcAft>
                <a:spcPts val="1200"/>
              </a:spcAft>
              <a:buNone/>
            </a:pPr>
            <a:r>
              <a:rPr lang="en-GB" sz="1200">
                <a:solidFill>
                  <a:schemeClr val="lt2"/>
                </a:solidFill>
                <a:latin typeface="Barlow"/>
                <a:ea typeface="Barlow"/>
                <a:cs typeface="Barlow"/>
                <a:sym typeface="Barlow"/>
              </a:rPr>
              <a:t>[5] T. Wolf, J. Chaumond, and C. Delangue, "Hugging Face: Transforming Natural Language Processing with Transformers," 2019.</a:t>
            </a:r>
            <a:endParaRPr sz="1200">
              <a:solidFill>
                <a:schemeClr val="lt2"/>
              </a:solidFill>
              <a:latin typeface="Barlow"/>
              <a:ea typeface="Barlow"/>
              <a:cs typeface="Barlow"/>
              <a:sym typeface="Barlow"/>
            </a:endParaRPr>
          </a:p>
        </p:txBody>
      </p:sp>
      <p:sp>
        <p:nvSpPr>
          <p:cNvPr id="287" name="Google Shape;287;p43"/>
          <p:cNvSpPr txBox="1"/>
          <p:nvPr/>
        </p:nvSpPr>
        <p:spPr>
          <a:xfrm>
            <a:off x="2672875" y="459500"/>
            <a:ext cx="3198000" cy="3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chemeClr val="dk1"/>
                </a:solidFill>
                <a:latin typeface="League Spartan"/>
                <a:ea typeface="League Spartan"/>
                <a:cs typeface="League Spartan"/>
                <a:sym typeface="League Spartan"/>
              </a:rPr>
              <a:t>References</a:t>
            </a:r>
            <a:endParaRPr sz="2300">
              <a:solidFill>
                <a:schemeClr val="dk1"/>
              </a:solidFill>
              <a:latin typeface="League Spartan"/>
              <a:ea typeface="League Spartan"/>
              <a:cs typeface="League Spartan"/>
              <a:sym typeface="League Spart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800"/>
              <a:t>Thank You 😊</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632175" y="920625"/>
            <a:ext cx="63141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Introduction</a:t>
            </a:r>
            <a:endParaRPr/>
          </a:p>
        </p:txBody>
      </p:sp>
      <p:sp>
        <p:nvSpPr>
          <p:cNvPr id="210" name="Google Shape;210;p30"/>
          <p:cNvSpPr txBox="1"/>
          <p:nvPr>
            <p:ph idx="1" type="body"/>
          </p:nvPr>
        </p:nvSpPr>
        <p:spPr>
          <a:xfrm>
            <a:off x="632175" y="1717350"/>
            <a:ext cx="6314100" cy="19596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GB"/>
              <a:t>In the domain of Natural Language Processing (NLP), chatbots serve as a significant medium for human-computer interaction. The quality of this interaction is contingent on the </a:t>
            </a:r>
            <a:r>
              <a:rPr lang="en-GB"/>
              <a:t>chatbot</a:t>
            </a:r>
            <a:r>
              <a:rPr lang="en-GB"/>
              <a:t> capacity to provide coherent and contextually appropriate responses. Traditional chatbot systems, trained using supervised learning, often lack adaptability and struggle with novel inputs. This project employs Deep Reinforcement Learning (DRL) to optimize chatbot dialogues, aiming to enhance the </a:t>
            </a:r>
            <a:r>
              <a:rPr lang="en-GB"/>
              <a:t>chatbot</a:t>
            </a:r>
            <a:r>
              <a:rPr lang="en-GB"/>
              <a:t> adaptability and improve the user experience. Through DRL, the chatbot learns to generate more meaningful responses by receiving feedback over time, allowing for a more natural and dynamic conversation flow.</a:t>
            </a:r>
            <a:endParaRPr/>
          </a:p>
          <a:p>
            <a:pPr indent="0" lvl="0" marL="0" rtl="0" algn="just">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0" y="361775"/>
            <a:ext cx="76797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Related Works</a:t>
            </a:r>
            <a:endParaRPr/>
          </a:p>
        </p:txBody>
      </p:sp>
      <p:sp>
        <p:nvSpPr>
          <p:cNvPr id="216" name="Google Shape;216;p31"/>
          <p:cNvSpPr txBox="1"/>
          <p:nvPr>
            <p:ph idx="1" type="body"/>
          </p:nvPr>
        </p:nvSpPr>
        <p:spPr>
          <a:xfrm>
            <a:off x="-268225" y="1272325"/>
            <a:ext cx="7679700" cy="1959600"/>
          </a:xfrm>
          <a:prstGeom prst="rect">
            <a:avLst/>
          </a:prstGeom>
        </p:spPr>
        <p:txBody>
          <a:bodyPr anchorCtr="0" anchor="t" bIns="91425" lIns="91425" spcFirstLastPara="1" rIns="91425" wrap="square" tIns="91425">
            <a:noAutofit/>
          </a:bodyPr>
          <a:lstStyle/>
          <a:p>
            <a:pPr indent="0" lvl="0" marL="914400" rtl="0" algn="l">
              <a:spcBef>
                <a:spcPts val="1200"/>
              </a:spcBef>
              <a:spcAft>
                <a:spcPts val="0"/>
              </a:spcAft>
              <a:buNone/>
            </a:pPr>
            <a:r>
              <a:rPr lang="en-GB" sz="1000">
                <a:latin typeface="Barlow"/>
                <a:ea typeface="Barlow"/>
                <a:cs typeface="Barlow"/>
                <a:sym typeface="Barlow"/>
              </a:rPr>
              <a:t>a.        Li, J., Monroe, W., Ritter, A., Galley, M., Gao, J., &amp; Jurafsky, D. (2016): Their paper, "Deep Reinforcement Learning for Dialogue Generation", indeed introduced a DRL-based method for dialogue generation. Their approach aimed at addressing the "safe responses" issue in chatbot dialogues, making conversations more engaging and diverse.</a:t>
            </a:r>
            <a:endParaRPr sz="1000">
              <a:latin typeface="Barlow"/>
              <a:ea typeface="Barlow"/>
              <a:cs typeface="Barlow"/>
              <a:sym typeface="Barlow"/>
            </a:endParaRPr>
          </a:p>
          <a:p>
            <a:pPr indent="0" lvl="0" marL="914400" rtl="0" algn="l">
              <a:spcBef>
                <a:spcPts val="1200"/>
              </a:spcBef>
              <a:spcAft>
                <a:spcPts val="0"/>
              </a:spcAft>
              <a:buNone/>
            </a:pPr>
            <a:r>
              <a:rPr lang="en-GB" sz="1000">
                <a:latin typeface="Barlow"/>
                <a:ea typeface="Barlow"/>
                <a:cs typeface="Barlow"/>
                <a:sym typeface="Barlow"/>
              </a:rPr>
              <a:t>b.       Dhingra, B., Li, L., Li, X., Gao, J., Chen, Y. N., Ahmed, F., &amp; Deng, L. (2016): In the research titled "End-to-End Reinforcement Learning of Dialogue Agents for Information Access", they examined reinforcement learning for information-seeking chatbots.</a:t>
            </a:r>
            <a:endParaRPr sz="1000">
              <a:latin typeface="Barlow"/>
              <a:ea typeface="Barlow"/>
              <a:cs typeface="Barlow"/>
              <a:sym typeface="Barlow"/>
            </a:endParaRPr>
          </a:p>
          <a:p>
            <a:pPr indent="0" lvl="0" marL="914400" rtl="0" algn="l">
              <a:spcBef>
                <a:spcPts val="1200"/>
              </a:spcBef>
              <a:spcAft>
                <a:spcPts val="0"/>
              </a:spcAft>
              <a:buNone/>
            </a:pPr>
            <a:r>
              <a:rPr lang="en-GB" sz="1000">
                <a:latin typeface="Barlow"/>
                <a:ea typeface="Barlow"/>
                <a:cs typeface="Barlow"/>
                <a:sym typeface="Barlow"/>
              </a:rPr>
              <a:t>c.        Liu, B., &amp; Lane, I. (2017): Their paper, "Iterative Policy Learning in End-to-End Trainable Task-Oriented Neural Dialog Models", discusses an iterative policy learning approach for task-oriented dialogues.</a:t>
            </a:r>
            <a:endParaRPr sz="1000">
              <a:latin typeface="Barlow"/>
              <a:ea typeface="Barlow"/>
              <a:cs typeface="Barlow"/>
              <a:sym typeface="Barlow"/>
            </a:endParaRPr>
          </a:p>
          <a:p>
            <a:pPr indent="0" lvl="0" marL="914400" rtl="0" algn="l">
              <a:spcBef>
                <a:spcPts val="1200"/>
              </a:spcBef>
              <a:spcAft>
                <a:spcPts val="0"/>
              </a:spcAft>
              <a:buNone/>
            </a:pPr>
            <a:r>
              <a:rPr lang="en-GB" sz="1000">
                <a:latin typeface="Barlow"/>
                <a:ea typeface="Barlow"/>
                <a:cs typeface="Barlow"/>
                <a:sym typeface="Barlow"/>
              </a:rPr>
              <a:t>d.       Lewis, M., Yarats, D., Dauphin, Y., Parikh, D., &amp; Batra, D. (2017): In the study titled "Deal or No Deal? End-to-End Learning for Negotiation Dialogues", they leveraged end-to-end deep reinforcement learning to train dialogue agents to negotiate.</a:t>
            </a:r>
            <a:endParaRPr sz="1000">
              <a:latin typeface="Barlow"/>
              <a:ea typeface="Barlow"/>
              <a:cs typeface="Barlow"/>
              <a:sym typeface="Barlow"/>
            </a:endParaRPr>
          </a:p>
          <a:p>
            <a:pPr indent="0" lvl="0" marL="914400" rtl="0" algn="l">
              <a:spcBef>
                <a:spcPts val="1200"/>
              </a:spcBef>
              <a:spcAft>
                <a:spcPts val="0"/>
              </a:spcAft>
              <a:buNone/>
            </a:pPr>
            <a:r>
              <a:rPr lang="en-GB" sz="1000">
                <a:latin typeface="Barlow"/>
                <a:ea typeface="Barlow"/>
                <a:cs typeface="Barlow"/>
                <a:sym typeface="Barlow"/>
              </a:rPr>
              <a:t>e.        Wolf, T., Chaumond, J., &amp; Delangue, C. (2019): Their work, associated with the "Hugging Face" community, has been groundbreaking in terms of incorporating transformers and other advanced architectures for NLP tasks, including chatbots.</a:t>
            </a:r>
            <a:endParaRPr sz="1000">
              <a:latin typeface="Barlow"/>
              <a:ea typeface="Barlow"/>
              <a:cs typeface="Barlow"/>
              <a:sym typeface="Barlow"/>
            </a:endParaRPr>
          </a:p>
          <a:p>
            <a:pPr indent="0" lvl="0" marL="914400" rtl="0" algn="l">
              <a:spcBef>
                <a:spcPts val="1200"/>
              </a:spcBef>
              <a:spcAft>
                <a:spcPts val="0"/>
              </a:spcAft>
              <a:buNone/>
            </a:pPr>
            <a:r>
              <a:t/>
            </a:r>
            <a:endParaRPr sz="1000">
              <a:latin typeface="Barlow"/>
              <a:ea typeface="Barlow"/>
              <a:cs typeface="Barlow"/>
              <a:sym typeface="Barlow"/>
            </a:endParaRPr>
          </a:p>
          <a:p>
            <a:pPr indent="0" lvl="0" marL="0" rtl="0" algn="l">
              <a:spcBef>
                <a:spcPts val="1200"/>
              </a:spcBef>
              <a:spcAft>
                <a:spcPts val="0"/>
              </a:spcAft>
              <a:buNone/>
            </a:pPr>
            <a:r>
              <a:rPr lang="en-GB" sz="1000">
                <a:latin typeface="Barlow"/>
                <a:ea typeface="Barlow"/>
                <a:cs typeface="Barlow"/>
                <a:sym typeface="Barlow"/>
              </a:rPr>
              <a:t> </a:t>
            </a:r>
            <a:endParaRPr sz="1000">
              <a:latin typeface="Barlow"/>
              <a:ea typeface="Barlow"/>
              <a:cs typeface="Barlow"/>
              <a:sym typeface="Barlow"/>
            </a:endParaRPr>
          </a:p>
          <a:p>
            <a:pPr indent="0" lvl="0" marL="0" rtl="0" algn="l">
              <a:spcBef>
                <a:spcPts val="1200"/>
              </a:spcBef>
              <a:spcAft>
                <a:spcPts val="0"/>
              </a:spcAft>
              <a:buNone/>
            </a:pPr>
            <a:r>
              <a:rPr lang="en-GB" sz="1000">
                <a:latin typeface="Barlow"/>
                <a:ea typeface="Barlow"/>
                <a:cs typeface="Barlow"/>
                <a:sym typeface="Barlow"/>
              </a:rPr>
              <a:t> </a:t>
            </a:r>
            <a:endParaRPr sz="1000">
              <a:latin typeface="Barlow"/>
              <a:ea typeface="Barlow"/>
              <a:cs typeface="Barlow"/>
              <a:sym typeface="Barlow"/>
            </a:endParaRPr>
          </a:p>
          <a:p>
            <a:pPr indent="0" lvl="0" marL="0" rtl="0" algn="l">
              <a:spcBef>
                <a:spcPts val="1200"/>
              </a:spcBef>
              <a:spcAft>
                <a:spcPts val="1200"/>
              </a:spcAft>
              <a:buNone/>
            </a:pPr>
            <a:r>
              <a:t/>
            </a:r>
            <a:endParaRPr sz="1000">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632175" y="270500"/>
            <a:ext cx="63141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Methodology</a:t>
            </a:r>
            <a:endParaRPr/>
          </a:p>
        </p:txBody>
      </p:sp>
      <p:sp>
        <p:nvSpPr>
          <p:cNvPr id="222" name="Google Shape;222;p32"/>
          <p:cNvSpPr txBox="1"/>
          <p:nvPr>
            <p:ph idx="1" type="body"/>
          </p:nvPr>
        </p:nvSpPr>
        <p:spPr>
          <a:xfrm>
            <a:off x="632175" y="1432775"/>
            <a:ext cx="6314100" cy="19596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GB" sz="1100"/>
              <a:t>The code is used for creating and training a Deep Q-Network (DQN) agent for chatbot dialogue optimization. The salient points of the code are as follows:</a:t>
            </a:r>
            <a:endParaRPr sz="1100"/>
          </a:p>
          <a:p>
            <a:pPr indent="0" lvl="0" marL="0" rtl="0" algn="just">
              <a:spcBef>
                <a:spcPts val="1200"/>
              </a:spcBef>
              <a:spcAft>
                <a:spcPts val="0"/>
              </a:spcAft>
              <a:buNone/>
            </a:pPr>
            <a:r>
              <a:rPr lang="en-GB" sz="1100"/>
              <a:t>Environment and Setup: The environment simulates user interactions with the chatbot, providing scenarios for dialogue decision-making.</a:t>
            </a:r>
            <a:endParaRPr sz="1100"/>
          </a:p>
          <a:p>
            <a:pPr indent="0" lvl="0" marL="0" rtl="0" algn="just">
              <a:spcBef>
                <a:spcPts val="1200"/>
              </a:spcBef>
              <a:spcAft>
                <a:spcPts val="0"/>
              </a:spcAft>
              <a:buNone/>
            </a:pPr>
            <a:r>
              <a:rPr lang="en-GB" sz="1100"/>
              <a:t>Deep Q-Network (DQN) Framework: The DQNAgent class implements the DQN algorithm to estimate optimal dialogue responses.</a:t>
            </a:r>
            <a:endParaRPr sz="1100"/>
          </a:p>
          <a:p>
            <a:pPr indent="0" lvl="0" marL="0" rtl="0" algn="just">
              <a:spcBef>
                <a:spcPts val="1200"/>
              </a:spcBef>
              <a:spcAft>
                <a:spcPts val="0"/>
              </a:spcAft>
              <a:buNone/>
            </a:pPr>
            <a:r>
              <a:rPr lang="en-GB" sz="1100"/>
              <a:t>Learning and Adaptation: The agent learns from user interactions, updating its policy to improve dialogue responses over time.</a:t>
            </a:r>
            <a:endParaRPr sz="1100"/>
          </a:p>
          <a:p>
            <a:pPr indent="0" lvl="0" marL="0" rtl="0" algn="just">
              <a:spcBef>
                <a:spcPts val="1200"/>
              </a:spcBef>
              <a:spcAft>
                <a:spcPts val="0"/>
              </a:spcAft>
              <a:buNone/>
            </a:pPr>
            <a:r>
              <a:rPr lang="en-GB" sz="1100"/>
              <a:t>Monitoring and Debugging: The agent's learning progress can be monitored to understand its behavior and make necessary adjustments.</a:t>
            </a:r>
            <a:endParaRPr sz="1100"/>
          </a:p>
          <a:p>
            <a:pPr indent="0" lvl="0" marL="0" rtl="0" algn="just">
              <a:spcBef>
                <a:spcPts val="1200"/>
              </a:spcBef>
              <a:spcAft>
                <a:spcPts val="1200"/>
              </a:spcAft>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632175" y="270500"/>
            <a:ext cx="63141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Methodology (contd.)</a:t>
            </a:r>
            <a:endParaRPr/>
          </a:p>
        </p:txBody>
      </p:sp>
      <p:sp>
        <p:nvSpPr>
          <p:cNvPr id="228" name="Google Shape;228;p33"/>
          <p:cNvSpPr txBox="1"/>
          <p:nvPr>
            <p:ph idx="1" type="body"/>
          </p:nvPr>
        </p:nvSpPr>
        <p:spPr>
          <a:xfrm>
            <a:off x="632175" y="1432775"/>
            <a:ext cx="6314100" cy="19596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GB" sz="1100"/>
              <a:t>The main methodology of the project is divided into three main functions as follows:</a:t>
            </a:r>
            <a:endParaRPr sz="1100"/>
          </a:p>
          <a:p>
            <a:pPr indent="0" lvl="0" marL="0" rtl="0" algn="just">
              <a:spcBef>
                <a:spcPts val="1200"/>
              </a:spcBef>
              <a:spcAft>
                <a:spcPts val="0"/>
              </a:spcAft>
              <a:buNone/>
            </a:pPr>
            <a:r>
              <a:rPr lang="en-GB" sz="1100"/>
              <a:t>RLStep: This function performs a step of reinforcement learning, taking in the input and target variables, encoders, decoder, and other parameters to generate a response and calculate the loss.</a:t>
            </a:r>
            <a:endParaRPr sz="1100"/>
          </a:p>
          <a:p>
            <a:pPr indent="0" lvl="0" marL="0" rtl="0" algn="just">
              <a:spcBef>
                <a:spcPts val="1200"/>
              </a:spcBef>
              <a:spcAft>
                <a:spcPts val="0"/>
              </a:spcAft>
              <a:buNone/>
            </a:pPr>
            <a:r>
              <a:rPr lang="en-GB" sz="1100"/>
              <a:t>calculate_rewards: This function is responsible for calculating rewards based on the criteria mentioned earlier. The rewards are calculated using the ease of answering, information flow, and semantic coherence of the generated responses.</a:t>
            </a:r>
            <a:endParaRPr sz="1100"/>
          </a:p>
          <a:p>
            <a:pPr indent="0" lvl="0" marL="0" rtl="0" algn="just">
              <a:spcBef>
                <a:spcPts val="1200"/>
              </a:spcBef>
              <a:spcAft>
                <a:spcPts val="0"/>
              </a:spcAft>
              <a:buNone/>
            </a:pPr>
            <a:r>
              <a:rPr lang="en-GB" sz="1100"/>
              <a:t>trainRLIters: This function is responsible for training the model over multiple iterations. It updates the model parameters based on the rewards calculated in the calculate_rewards function.</a:t>
            </a:r>
            <a:endParaRPr sz="1100"/>
          </a:p>
          <a:p>
            <a:pPr indent="0" lvl="0" marL="0" rtl="0" algn="just">
              <a:spcBef>
                <a:spcPts val="1200"/>
              </a:spcBef>
              <a:spcAft>
                <a:spcPts val="1200"/>
              </a:spcAft>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4"/>
          <p:cNvPicPr preferRelativeResize="0"/>
          <p:nvPr/>
        </p:nvPicPr>
        <p:blipFill>
          <a:blip r:embed="rId3">
            <a:alphaModFix/>
          </a:blip>
          <a:stretch>
            <a:fillRect/>
          </a:stretch>
        </p:blipFill>
        <p:spPr>
          <a:xfrm>
            <a:off x="1125550" y="618100"/>
            <a:ext cx="6892902" cy="4219050"/>
          </a:xfrm>
          <a:prstGeom prst="rect">
            <a:avLst/>
          </a:prstGeom>
          <a:noFill/>
          <a:ln>
            <a:noFill/>
          </a:ln>
        </p:spPr>
      </p:pic>
      <p:sp>
        <p:nvSpPr>
          <p:cNvPr id="234" name="Google Shape;234;p34"/>
          <p:cNvSpPr txBox="1"/>
          <p:nvPr/>
        </p:nvSpPr>
        <p:spPr>
          <a:xfrm>
            <a:off x="3072000" y="93150"/>
            <a:ext cx="30000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GB" sz="1800">
                <a:solidFill>
                  <a:schemeClr val="lt2"/>
                </a:solidFill>
                <a:latin typeface="Inter"/>
                <a:ea typeface="Inter"/>
                <a:cs typeface="Inter"/>
                <a:sym typeface="Inter"/>
              </a:rPr>
              <a:t>RLStep</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5"/>
          <p:cNvPicPr preferRelativeResize="0"/>
          <p:nvPr/>
        </p:nvPicPr>
        <p:blipFill>
          <a:blip r:embed="rId3">
            <a:alphaModFix/>
          </a:blip>
          <a:stretch>
            <a:fillRect/>
          </a:stretch>
        </p:blipFill>
        <p:spPr>
          <a:xfrm>
            <a:off x="569163" y="1036600"/>
            <a:ext cx="8005674" cy="307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6"/>
          <p:cNvPicPr preferRelativeResize="0"/>
          <p:nvPr/>
        </p:nvPicPr>
        <p:blipFill>
          <a:blip r:embed="rId3">
            <a:alphaModFix/>
          </a:blip>
          <a:stretch>
            <a:fillRect/>
          </a:stretch>
        </p:blipFill>
        <p:spPr>
          <a:xfrm>
            <a:off x="572725" y="618125"/>
            <a:ext cx="7998551" cy="4384650"/>
          </a:xfrm>
          <a:prstGeom prst="rect">
            <a:avLst/>
          </a:prstGeom>
          <a:noFill/>
          <a:ln>
            <a:noFill/>
          </a:ln>
        </p:spPr>
      </p:pic>
      <p:sp>
        <p:nvSpPr>
          <p:cNvPr id="245" name="Google Shape;245;p36"/>
          <p:cNvSpPr txBox="1"/>
          <p:nvPr/>
        </p:nvSpPr>
        <p:spPr>
          <a:xfrm>
            <a:off x="3072000" y="41400"/>
            <a:ext cx="30000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GB" sz="1800">
                <a:solidFill>
                  <a:schemeClr val="lt2"/>
                </a:solidFill>
                <a:latin typeface="Inter"/>
                <a:ea typeface="Inter"/>
                <a:cs typeface="Inter"/>
                <a:sym typeface="Inter"/>
              </a:rPr>
              <a:t>calculate_rewards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7"/>
          <p:cNvPicPr preferRelativeResize="0"/>
          <p:nvPr/>
        </p:nvPicPr>
        <p:blipFill>
          <a:blip r:embed="rId3">
            <a:alphaModFix/>
          </a:blip>
          <a:stretch>
            <a:fillRect/>
          </a:stretch>
        </p:blipFill>
        <p:spPr>
          <a:xfrm>
            <a:off x="650025" y="152400"/>
            <a:ext cx="7843952"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Monochrome Dark v1">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