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105" d="100"/>
          <a:sy n="105" d="100"/>
        </p:scale>
        <p:origin x="120" y="2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793986-AC61-4E92-AE61-4EED7156970B}"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77E15-05DF-4E9C-A514-A8B29EBCB8F8}" type="slidenum">
              <a:rPr lang="en-US" smtClean="0"/>
              <a:t>‹#›</a:t>
            </a:fld>
            <a:endParaRPr lang="en-US"/>
          </a:p>
        </p:txBody>
      </p:sp>
    </p:spTree>
    <p:extLst>
      <p:ext uri="{BB962C8B-B14F-4D97-AF65-F5344CB8AC3E}">
        <p14:creationId xmlns:p14="http://schemas.microsoft.com/office/powerpoint/2010/main" val="386370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793986-AC61-4E92-AE61-4EED7156970B}"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77E15-05DF-4E9C-A514-A8B29EBCB8F8}" type="slidenum">
              <a:rPr lang="en-US" smtClean="0"/>
              <a:t>‹#›</a:t>
            </a:fld>
            <a:endParaRPr lang="en-US"/>
          </a:p>
        </p:txBody>
      </p:sp>
    </p:spTree>
    <p:extLst>
      <p:ext uri="{BB962C8B-B14F-4D97-AF65-F5344CB8AC3E}">
        <p14:creationId xmlns:p14="http://schemas.microsoft.com/office/powerpoint/2010/main" val="375462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793986-AC61-4E92-AE61-4EED7156970B}"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77E15-05DF-4E9C-A514-A8B29EBCB8F8}" type="slidenum">
              <a:rPr lang="en-US" smtClean="0"/>
              <a:t>‹#›</a:t>
            </a:fld>
            <a:endParaRPr lang="en-US"/>
          </a:p>
        </p:txBody>
      </p:sp>
    </p:spTree>
    <p:extLst>
      <p:ext uri="{BB962C8B-B14F-4D97-AF65-F5344CB8AC3E}">
        <p14:creationId xmlns:p14="http://schemas.microsoft.com/office/powerpoint/2010/main" val="1316572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793986-AC61-4E92-AE61-4EED7156970B}"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77E15-05DF-4E9C-A514-A8B29EBCB8F8}" type="slidenum">
              <a:rPr lang="en-US" smtClean="0"/>
              <a:t>‹#›</a:t>
            </a:fld>
            <a:endParaRPr lang="en-US"/>
          </a:p>
        </p:txBody>
      </p:sp>
    </p:spTree>
    <p:extLst>
      <p:ext uri="{BB962C8B-B14F-4D97-AF65-F5344CB8AC3E}">
        <p14:creationId xmlns:p14="http://schemas.microsoft.com/office/powerpoint/2010/main" val="292873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793986-AC61-4E92-AE61-4EED7156970B}"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77E15-05DF-4E9C-A514-A8B29EBCB8F8}" type="slidenum">
              <a:rPr lang="en-US" smtClean="0"/>
              <a:t>‹#›</a:t>
            </a:fld>
            <a:endParaRPr lang="en-US"/>
          </a:p>
        </p:txBody>
      </p:sp>
    </p:spTree>
    <p:extLst>
      <p:ext uri="{BB962C8B-B14F-4D97-AF65-F5344CB8AC3E}">
        <p14:creationId xmlns:p14="http://schemas.microsoft.com/office/powerpoint/2010/main" val="156996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793986-AC61-4E92-AE61-4EED7156970B}" type="datetimeFigureOut">
              <a:rPr lang="en-US" smtClean="0"/>
              <a:t>8/29/2020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77E15-05DF-4E9C-A514-A8B29EBCB8F8}" type="slidenum">
              <a:rPr lang="en-US" smtClean="0"/>
              <a:t>‹#›</a:t>
            </a:fld>
            <a:endParaRPr lang="en-US"/>
          </a:p>
        </p:txBody>
      </p:sp>
    </p:spTree>
    <p:extLst>
      <p:ext uri="{BB962C8B-B14F-4D97-AF65-F5344CB8AC3E}">
        <p14:creationId xmlns:p14="http://schemas.microsoft.com/office/powerpoint/2010/main" val="3244367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793986-AC61-4E92-AE61-4EED7156970B}" type="datetimeFigureOut">
              <a:rPr lang="en-US" smtClean="0"/>
              <a:t>8/29/2020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F77E15-05DF-4E9C-A514-A8B29EBCB8F8}" type="slidenum">
              <a:rPr lang="en-US" smtClean="0"/>
              <a:t>‹#›</a:t>
            </a:fld>
            <a:endParaRPr lang="en-US"/>
          </a:p>
        </p:txBody>
      </p:sp>
    </p:spTree>
    <p:extLst>
      <p:ext uri="{BB962C8B-B14F-4D97-AF65-F5344CB8AC3E}">
        <p14:creationId xmlns:p14="http://schemas.microsoft.com/office/powerpoint/2010/main" val="3797881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793986-AC61-4E92-AE61-4EED7156970B}" type="datetimeFigureOut">
              <a:rPr lang="en-US" smtClean="0"/>
              <a:t>8/29/2020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F77E15-05DF-4E9C-A514-A8B29EBCB8F8}" type="slidenum">
              <a:rPr lang="en-US" smtClean="0"/>
              <a:t>‹#›</a:t>
            </a:fld>
            <a:endParaRPr lang="en-US"/>
          </a:p>
        </p:txBody>
      </p:sp>
    </p:spTree>
    <p:extLst>
      <p:ext uri="{BB962C8B-B14F-4D97-AF65-F5344CB8AC3E}">
        <p14:creationId xmlns:p14="http://schemas.microsoft.com/office/powerpoint/2010/main" val="580864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793986-AC61-4E92-AE61-4EED7156970B}" type="datetimeFigureOut">
              <a:rPr lang="en-US" smtClean="0"/>
              <a:t>8/29/2020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F77E15-05DF-4E9C-A514-A8B29EBCB8F8}" type="slidenum">
              <a:rPr lang="en-US" smtClean="0"/>
              <a:t>‹#›</a:t>
            </a:fld>
            <a:endParaRPr lang="en-US"/>
          </a:p>
        </p:txBody>
      </p:sp>
    </p:spTree>
    <p:extLst>
      <p:ext uri="{BB962C8B-B14F-4D97-AF65-F5344CB8AC3E}">
        <p14:creationId xmlns:p14="http://schemas.microsoft.com/office/powerpoint/2010/main" val="3438169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793986-AC61-4E92-AE61-4EED7156970B}" type="datetimeFigureOut">
              <a:rPr lang="en-US" smtClean="0"/>
              <a:t>8/29/2020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77E15-05DF-4E9C-A514-A8B29EBCB8F8}" type="slidenum">
              <a:rPr lang="en-US" smtClean="0"/>
              <a:t>‹#›</a:t>
            </a:fld>
            <a:endParaRPr lang="en-US"/>
          </a:p>
        </p:txBody>
      </p:sp>
    </p:spTree>
    <p:extLst>
      <p:ext uri="{BB962C8B-B14F-4D97-AF65-F5344CB8AC3E}">
        <p14:creationId xmlns:p14="http://schemas.microsoft.com/office/powerpoint/2010/main" val="3983562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793986-AC61-4E92-AE61-4EED7156970B}" type="datetimeFigureOut">
              <a:rPr lang="en-US" smtClean="0"/>
              <a:t>8/29/2020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77E15-05DF-4E9C-A514-A8B29EBCB8F8}" type="slidenum">
              <a:rPr lang="en-US" smtClean="0"/>
              <a:t>‹#›</a:t>
            </a:fld>
            <a:endParaRPr lang="en-US"/>
          </a:p>
        </p:txBody>
      </p:sp>
    </p:spTree>
    <p:extLst>
      <p:ext uri="{BB962C8B-B14F-4D97-AF65-F5344CB8AC3E}">
        <p14:creationId xmlns:p14="http://schemas.microsoft.com/office/powerpoint/2010/main" val="2104298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93986-AC61-4E92-AE61-4EED7156970B}" type="datetimeFigureOut">
              <a:rPr lang="en-US" smtClean="0"/>
              <a:t>8/29/2020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77E15-05DF-4E9C-A514-A8B29EBCB8F8}" type="slidenum">
              <a:rPr lang="en-US" smtClean="0"/>
              <a:t>‹#›</a:t>
            </a:fld>
            <a:endParaRPr lang="en-US"/>
          </a:p>
        </p:txBody>
      </p:sp>
    </p:spTree>
    <p:extLst>
      <p:ext uri="{BB962C8B-B14F-4D97-AF65-F5344CB8AC3E}">
        <p14:creationId xmlns:p14="http://schemas.microsoft.com/office/powerpoint/2010/main" val="1532450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3667" y="1490132"/>
            <a:ext cx="10244666" cy="1253067"/>
          </a:xfrm>
        </p:spPr>
        <p:txBody>
          <a:bodyPr>
            <a:normAutofit/>
          </a:bodyPr>
          <a:lstStyle/>
          <a:p>
            <a:r>
              <a:rPr lang="en-US" sz="4000" b="1" dirty="0" smtClean="0"/>
              <a:t>The Rise of the Third Wave Coffee Movement: </a:t>
            </a:r>
            <a:r>
              <a:rPr lang="en-US" dirty="0" smtClean="0"/>
              <a:t/>
            </a:r>
            <a:br>
              <a:rPr lang="en-US" dirty="0" smtClean="0"/>
            </a:br>
            <a:r>
              <a:rPr lang="en-US" sz="3600" dirty="0" smtClean="0"/>
              <a:t>Coffee Shops in Portland vs Hillsboro</a:t>
            </a:r>
            <a:endParaRPr lang="en-US" sz="3600" dirty="0"/>
          </a:p>
        </p:txBody>
      </p:sp>
      <p:sp>
        <p:nvSpPr>
          <p:cNvPr id="3" name="Subtitle 2"/>
          <p:cNvSpPr>
            <a:spLocks noGrp="1"/>
          </p:cNvSpPr>
          <p:nvPr>
            <p:ph type="subTitle" idx="1"/>
          </p:nvPr>
        </p:nvSpPr>
        <p:spPr>
          <a:xfrm>
            <a:off x="1524000" y="3534305"/>
            <a:ext cx="9144000" cy="961495"/>
          </a:xfrm>
        </p:spPr>
        <p:txBody>
          <a:bodyPr/>
          <a:lstStyle/>
          <a:p>
            <a:r>
              <a:rPr lang="en-US" dirty="0" smtClean="0"/>
              <a:t>Capstone Project – The Battle of Neighborhoods</a:t>
            </a:r>
          </a:p>
          <a:p>
            <a:r>
              <a:rPr lang="en-US" dirty="0" smtClean="0"/>
              <a:t>Applied Data Science Capstone</a:t>
            </a:r>
            <a:endParaRPr lang="en-US" dirty="0"/>
          </a:p>
        </p:txBody>
      </p:sp>
    </p:spTree>
    <p:extLst>
      <p:ext uri="{BB962C8B-B14F-4D97-AF65-F5344CB8AC3E}">
        <p14:creationId xmlns:p14="http://schemas.microsoft.com/office/powerpoint/2010/main" val="327085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38200" y="1746251"/>
            <a:ext cx="10515600" cy="4351338"/>
          </a:xfrm>
        </p:spPr>
        <p:txBody>
          <a:bodyPr/>
          <a:lstStyle/>
          <a:p>
            <a:r>
              <a:rPr lang="en-US" dirty="0" smtClean="0"/>
              <a:t>Oregon is a good place to live: diverse nature sites to visit, good paying jobs, family friendly cities</a:t>
            </a:r>
            <a:endParaRPr lang="en-US" dirty="0"/>
          </a:p>
          <a:p>
            <a:r>
              <a:rPr lang="en-US" dirty="0" smtClean="0"/>
              <a:t>Third wave coffee movement is where people to not only consume coffee but also to “experience” coffee. This movement is making its way to US and especially to Oregon.</a:t>
            </a:r>
            <a:endParaRPr lang="en-US" dirty="0"/>
          </a:p>
        </p:txBody>
      </p:sp>
      <p:pic>
        <p:nvPicPr>
          <p:cNvPr id="1026" name="Picture 2" descr="How to tap into the health benefits of coff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3157" y="4577027"/>
            <a:ext cx="3082614" cy="20523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nkey &amp; #Coffee #Meme | Funny good morning memes, Morning memes, Coffee  humo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574" y="4570926"/>
            <a:ext cx="2088091" cy="20584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 Home Care for Seniors in Oregon - Landmark Heal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51263" y="4570926"/>
            <a:ext cx="2058472" cy="205847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hysical map of Oreg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5226" y="4584535"/>
            <a:ext cx="2859235" cy="2044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824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838200" y="1705507"/>
            <a:ext cx="10515600" cy="4351338"/>
          </a:xfrm>
        </p:spPr>
        <p:txBody>
          <a:bodyPr/>
          <a:lstStyle/>
          <a:p>
            <a:r>
              <a:rPr lang="en-US" dirty="0" smtClean="0"/>
              <a:t>Analysis of coffee shops in Portland and Hillsboro</a:t>
            </a:r>
            <a:endParaRPr lang="en-US" dirty="0"/>
          </a:p>
          <a:p>
            <a:r>
              <a:rPr lang="en-US" dirty="0" smtClean="0"/>
              <a:t>Finding a new potential location for the investors to open up a new third wave coffee shop</a:t>
            </a:r>
            <a:endParaRPr lang="en-US" dirty="0"/>
          </a:p>
        </p:txBody>
      </p:sp>
      <p:pic>
        <p:nvPicPr>
          <p:cNvPr id="2050" name="Picture 2" descr="14 Best Coffee Shops in Portland, OR - Condé Nast Travel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3202" y="3982041"/>
            <a:ext cx="3627685" cy="24187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est Coffee Shops - Portland city guide | Best coffee shop, Coffee shop,  Coffee kitch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36467" y="3982041"/>
            <a:ext cx="3866759" cy="24167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835" y="3982041"/>
            <a:ext cx="3301787" cy="2416725"/>
          </a:xfrm>
          <a:prstGeom prst="rect">
            <a:avLst/>
          </a:prstGeom>
        </p:spPr>
      </p:pic>
    </p:spTree>
    <p:extLst>
      <p:ext uri="{BB962C8B-B14F-4D97-AF65-F5344CB8AC3E}">
        <p14:creationId xmlns:p14="http://schemas.microsoft.com/office/powerpoint/2010/main" val="404270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Methodology</a:t>
            </a:r>
            <a:endParaRPr lang="en-US" dirty="0"/>
          </a:p>
        </p:txBody>
      </p:sp>
      <p:sp>
        <p:nvSpPr>
          <p:cNvPr id="3" name="Content Placeholder 2"/>
          <p:cNvSpPr>
            <a:spLocks noGrp="1"/>
          </p:cNvSpPr>
          <p:nvPr>
            <p:ph idx="1"/>
          </p:nvPr>
        </p:nvSpPr>
        <p:spPr>
          <a:xfrm>
            <a:off x="838200" y="1705507"/>
            <a:ext cx="10515600" cy="4351338"/>
          </a:xfrm>
        </p:spPr>
        <p:txBody>
          <a:bodyPr/>
          <a:lstStyle/>
          <a:p>
            <a:r>
              <a:rPr lang="en-US" dirty="0" smtClean="0"/>
              <a:t>Median household income in Portland and Hillsboro, can be obtained from datausa.io/profile/geo</a:t>
            </a:r>
            <a:endParaRPr lang="en-US" dirty="0"/>
          </a:p>
          <a:p>
            <a:r>
              <a:rPr lang="en-US" dirty="0" smtClean="0"/>
              <a:t>Venues location from Foursquare API and rank them based on the venues count. Finding the number of coffee shops in Portland and Hillsboro</a:t>
            </a:r>
          </a:p>
          <a:p>
            <a:r>
              <a:rPr lang="en-US" dirty="0" smtClean="0"/>
              <a:t>Map visualization using Folium in order to estimate the next potential location for opening up a new coffee shop</a:t>
            </a:r>
            <a:endParaRPr lang="en-US" dirty="0"/>
          </a:p>
        </p:txBody>
      </p:sp>
    </p:spTree>
    <p:extLst>
      <p:ext uri="{BB962C8B-B14F-4D97-AF65-F5344CB8AC3E}">
        <p14:creationId xmlns:p14="http://schemas.microsoft.com/office/powerpoint/2010/main" val="3379814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838200" y="1825625"/>
            <a:ext cx="10515600" cy="1374775"/>
          </a:xfrm>
        </p:spPr>
        <p:txBody>
          <a:bodyPr/>
          <a:lstStyle/>
          <a:p>
            <a:r>
              <a:rPr lang="en-US" dirty="0" smtClean="0"/>
              <a:t>The median household income in Portland is 73,097 USD</a:t>
            </a:r>
          </a:p>
          <a:p>
            <a:r>
              <a:rPr lang="en-US" dirty="0" smtClean="0"/>
              <a:t>The median household income in Hillsboro is 75,599 USD</a:t>
            </a:r>
            <a:endParaRPr lang="en-US" dirty="0"/>
          </a:p>
        </p:txBody>
      </p:sp>
      <p:pic>
        <p:nvPicPr>
          <p:cNvPr id="5" name="Picture 4"/>
          <p:cNvPicPr>
            <a:picLocks noChangeAspect="1"/>
          </p:cNvPicPr>
          <p:nvPr/>
        </p:nvPicPr>
        <p:blipFill>
          <a:blip r:embed="rId2"/>
          <a:stretch>
            <a:fillRect/>
          </a:stretch>
        </p:blipFill>
        <p:spPr>
          <a:xfrm>
            <a:off x="542988" y="3031499"/>
            <a:ext cx="5237901" cy="3434689"/>
          </a:xfrm>
          <a:prstGeom prst="rect">
            <a:avLst/>
          </a:prstGeom>
        </p:spPr>
      </p:pic>
      <p:pic>
        <p:nvPicPr>
          <p:cNvPr id="6" name="Picture 5"/>
          <p:cNvPicPr>
            <a:picLocks noChangeAspect="1"/>
          </p:cNvPicPr>
          <p:nvPr/>
        </p:nvPicPr>
        <p:blipFill>
          <a:blip r:embed="rId3"/>
          <a:stretch>
            <a:fillRect/>
          </a:stretch>
        </p:blipFill>
        <p:spPr>
          <a:xfrm>
            <a:off x="6263100" y="3056032"/>
            <a:ext cx="5090700" cy="3410156"/>
          </a:xfrm>
          <a:prstGeom prst="rect">
            <a:avLst/>
          </a:prstGeom>
        </p:spPr>
      </p:pic>
    </p:spTree>
    <p:extLst>
      <p:ext uri="{BB962C8B-B14F-4D97-AF65-F5344CB8AC3E}">
        <p14:creationId xmlns:p14="http://schemas.microsoft.com/office/powerpoint/2010/main" val="63701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545592" y="3584055"/>
            <a:ext cx="3276600" cy="393585"/>
          </a:xfrm>
        </p:spPr>
        <p:txBody>
          <a:bodyPr/>
          <a:lstStyle/>
          <a:p>
            <a:pPr marL="0" indent="0">
              <a:buNone/>
            </a:pPr>
            <a:r>
              <a:rPr lang="en-US" sz="2200" dirty="0" smtClean="0"/>
              <a:t>6 coffee shops in Portland</a:t>
            </a:r>
            <a:endParaRPr lang="en-US" sz="2200" dirty="0"/>
          </a:p>
        </p:txBody>
      </p:sp>
      <p:sp>
        <p:nvSpPr>
          <p:cNvPr id="7" name="Content Placeholder 2"/>
          <p:cNvSpPr txBox="1">
            <a:spLocks/>
          </p:cNvSpPr>
          <p:nvPr/>
        </p:nvSpPr>
        <p:spPr>
          <a:xfrm>
            <a:off x="469392" y="6309153"/>
            <a:ext cx="3276600" cy="3476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smtClean="0"/>
              <a:t>2 coffee shops in Hillsboro</a:t>
            </a:r>
            <a:endParaRPr lang="en-US" sz="2200" dirty="0"/>
          </a:p>
        </p:txBody>
      </p:sp>
      <p:pic>
        <p:nvPicPr>
          <p:cNvPr id="9" name="Picture 8"/>
          <p:cNvPicPr>
            <a:picLocks noChangeAspect="1"/>
          </p:cNvPicPr>
          <p:nvPr/>
        </p:nvPicPr>
        <p:blipFill>
          <a:blip r:embed="rId2"/>
          <a:stretch>
            <a:fillRect/>
          </a:stretch>
        </p:blipFill>
        <p:spPr>
          <a:xfrm>
            <a:off x="545590" y="1605663"/>
            <a:ext cx="5194320" cy="1978392"/>
          </a:xfrm>
          <a:prstGeom prst="rect">
            <a:avLst/>
          </a:prstGeom>
        </p:spPr>
      </p:pic>
      <p:pic>
        <p:nvPicPr>
          <p:cNvPr id="10" name="Picture 9"/>
          <p:cNvPicPr>
            <a:picLocks noChangeAspect="1"/>
          </p:cNvPicPr>
          <p:nvPr/>
        </p:nvPicPr>
        <p:blipFill>
          <a:blip r:embed="rId3"/>
          <a:stretch>
            <a:fillRect/>
          </a:stretch>
        </p:blipFill>
        <p:spPr>
          <a:xfrm>
            <a:off x="545590" y="4313558"/>
            <a:ext cx="5194318" cy="1995595"/>
          </a:xfrm>
          <a:prstGeom prst="rect">
            <a:avLst/>
          </a:prstGeom>
        </p:spPr>
      </p:pic>
      <p:pic>
        <p:nvPicPr>
          <p:cNvPr id="11" name="Picture 10"/>
          <p:cNvPicPr>
            <a:picLocks noChangeAspect="1"/>
          </p:cNvPicPr>
          <p:nvPr/>
        </p:nvPicPr>
        <p:blipFill>
          <a:blip r:embed="rId4"/>
          <a:stretch>
            <a:fillRect/>
          </a:stretch>
        </p:blipFill>
        <p:spPr>
          <a:xfrm>
            <a:off x="6912247" y="232918"/>
            <a:ext cx="4393786" cy="2665730"/>
          </a:xfrm>
          <a:prstGeom prst="rect">
            <a:avLst/>
          </a:prstGeom>
        </p:spPr>
      </p:pic>
      <p:sp>
        <p:nvSpPr>
          <p:cNvPr id="12" name="Rectangle 11"/>
          <p:cNvSpPr/>
          <p:nvPr/>
        </p:nvSpPr>
        <p:spPr>
          <a:xfrm>
            <a:off x="6424113" y="2795810"/>
            <a:ext cx="5370054" cy="981423"/>
          </a:xfrm>
          <a:prstGeom prst="rect">
            <a:avLst/>
          </a:prstGeom>
        </p:spPr>
        <p:txBody>
          <a:bodyPr wrap="square">
            <a:spAutoFit/>
          </a:bodyPr>
          <a:lstStyle/>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Here is the visual map where the current coffee shops are located in Portland. Red X marks are the suggested new locations for investors and stakeholders.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p:cNvPicPr>
            <a:picLocks noChangeAspect="1"/>
          </p:cNvPicPr>
          <p:nvPr/>
        </p:nvPicPr>
        <p:blipFill>
          <a:blip r:embed="rId5"/>
          <a:stretch>
            <a:fillRect/>
          </a:stretch>
        </p:blipFill>
        <p:spPr>
          <a:xfrm>
            <a:off x="7042311" y="3906751"/>
            <a:ext cx="4263722" cy="2576242"/>
          </a:xfrm>
          <a:prstGeom prst="rect">
            <a:avLst/>
          </a:prstGeom>
        </p:spPr>
      </p:pic>
      <p:sp>
        <p:nvSpPr>
          <p:cNvPr id="14" name="Rectangle 13"/>
          <p:cNvSpPr/>
          <p:nvPr/>
        </p:nvSpPr>
        <p:spPr>
          <a:xfrm>
            <a:off x="6424113" y="6418163"/>
            <a:ext cx="3652575" cy="388696"/>
          </a:xfrm>
          <a:prstGeom prst="rect">
            <a:avLst/>
          </a:prstGeom>
        </p:spPr>
        <p:txBody>
          <a:bodyPr wrap="square">
            <a:spAutoFit/>
          </a:bodyPr>
          <a:lstStyle/>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Coffee shops location in Hillsboro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3656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Content Placeholder 3"/>
          <p:cNvSpPr>
            <a:spLocks noGrp="1"/>
          </p:cNvSpPr>
          <p:nvPr>
            <p:ph idx="1"/>
          </p:nvPr>
        </p:nvSpPr>
        <p:spPr>
          <a:xfrm>
            <a:off x="838200" y="1825625"/>
            <a:ext cx="10515600" cy="2956687"/>
          </a:xfrm>
        </p:spPr>
        <p:txBody>
          <a:bodyPr>
            <a:normAutofit fontScale="92500" lnSpcReduction="10000"/>
          </a:bodyPr>
          <a:lstStyle/>
          <a:p>
            <a:r>
              <a:rPr lang="en-US" dirty="0" smtClean="0"/>
              <a:t>Both Portland and Hillsboro are still good investment for opening up a new third wave coffee shop for their own reasons</a:t>
            </a:r>
          </a:p>
          <a:p>
            <a:r>
              <a:rPr lang="en-US" dirty="0" smtClean="0"/>
              <a:t>Portland has the city vibrant and it is the ideal spot for people to hang out from all over the cities in Oregon state. The suggested location will be around ‘Old Town’ and ‘Northwest Davis Street’ area.</a:t>
            </a:r>
          </a:p>
          <a:p>
            <a:r>
              <a:rPr lang="en-US" dirty="0" smtClean="0"/>
              <a:t>Hillsboro can be a good alternative city if we are looking for somewhere quieter and closer to housing area. Furthermore, the city has higher household income, and less competitor than Portland.</a:t>
            </a:r>
            <a:endParaRPr lang="en-US" dirty="0"/>
          </a:p>
        </p:txBody>
      </p:sp>
    </p:spTree>
    <p:extLst>
      <p:ext uri="{BB962C8B-B14F-4D97-AF65-F5344CB8AC3E}">
        <p14:creationId xmlns:p14="http://schemas.microsoft.com/office/powerpoint/2010/main" val="2201069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2960" y="2766218"/>
            <a:ext cx="3212592" cy="1325563"/>
          </a:xfrm>
        </p:spPr>
        <p:txBody>
          <a:bodyPr/>
          <a:lstStyle/>
          <a:p>
            <a:r>
              <a:rPr lang="en-US" dirty="0" smtClean="0"/>
              <a:t>Thank you!</a:t>
            </a:r>
            <a:endParaRPr lang="en-US" dirty="0"/>
          </a:p>
        </p:txBody>
      </p:sp>
    </p:spTree>
    <p:extLst>
      <p:ext uri="{BB962C8B-B14F-4D97-AF65-F5344CB8AC3E}">
        <p14:creationId xmlns:p14="http://schemas.microsoft.com/office/powerpoint/2010/main" val="2884156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326</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The Rise of the Third Wave Coffee Movement:  Coffee Shops in Portland vs Hillsboro</vt:lpstr>
      <vt:lpstr>Introduction</vt:lpstr>
      <vt:lpstr>Objective</vt:lpstr>
      <vt:lpstr>Data and Methodology</vt:lpstr>
      <vt:lpstr>Results</vt:lpstr>
      <vt:lpstr>Results</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Rise of the Third Wave Coffee Movement:  Coffee Shops in Portland vs Hillsboro</dc:title>
  <dc:creator>Shen</dc:creator>
  <cp:lastModifiedBy>Shen</cp:lastModifiedBy>
  <cp:revision>9</cp:revision>
  <dcterms:created xsi:type="dcterms:W3CDTF">2020-08-29T17:52:56Z</dcterms:created>
  <dcterms:modified xsi:type="dcterms:W3CDTF">2020-08-30T00:19:45Z</dcterms:modified>
</cp:coreProperties>
</file>