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F336A-CED9-4001-B37C-BE0250FEE121}" v="89" dt="2022-05-14T14:55:56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4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7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7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9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8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7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9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1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99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8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88" r:id="rId5"/>
    <p:sldLayoutId id="2147483794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9D879A56-BA4A-47BE-B8EA-643910D69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68E7D62B-6F82-4DD0-9764-C143AEAAC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53249" y="1348844"/>
            <a:ext cx="5716338" cy="3042706"/>
          </a:xfrm>
        </p:spPr>
        <p:txBody>
          <a:bodyPr>
            <a:normAutofit/>
          </a:bodyPr>
          <a:lstStyle/>
          <a:p>
            <a:r>
              <a:rPr lang="ru-RU" sz="5600" dirty="0">
                <a:ea typeface="+mj-lt"/>
                <a:cs typeface="+mj-lt"/>
              </a:rPr>
              <a:t>ЛАБОРАТОРНОЙ РАБОТЕ № </a:t>
            </a:r>
            <a:r>
              <a:rPr lang="ru-RU" sz="5600">
                <a:ea typeface="+mj-lt"/>
                <a:cs typeface="+mj-lt"/>
              </a:rPr>
              <a:t>7</a:t>
            </a:r>
            <a:endParaRPr lang="ru-RU" sz="56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33786" y="4682062"/>
            <a:ext cx="5355264" cy="9509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ru-RU" sz="1400" err="1">
                <a:ea typeface="+mn-lt"/>
                <a:cs typeface="+mn-lt"/>
              </a:rPr>
              <a:t>Этук</a:t>
            </a:r>
            <a:r>
              <a:rPr lang="ru-RU" sz="140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Нсе-Абаси</a:t>
            </a:r>
            <a:r>
              <a:rPr lang="ru-RU" sz="140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Акпан</a:t>
            </a:r>
            <a:r>
              <a:rPr lang="ru-RU" sz="1400">
                <a:ea typeface="+mn-lt"/>
                <a:cs typeface="+mn-lt"/>
              </a:rPr>
              <a:t>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ru-RU" sz="1400">
                <a:ea typeface="+mn-lt"/>
                <a:cs typeface="+mn-lt"/>
              </a:rPr>
              <a:t>НФИбд-02-21 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ru-RU" sz="1400">
                <a:ea typeface="+mn-lt"/>
                <a:cs typeface="+mn-lt"/>
              </a:rPr>
              <a:t>Операционные системы </a:t>
            </a:r>
            <a:endParaRPr lang="ru-RU" sz="1400"/>
          </a:p>
        </p:txBody>
      </p:sp>
      <p:pic>
        <p:nvPicPr>
          <p:cNvPr id="22" name="Picture 3" descr="Современный векторное представление с синим элементом">
            <a:extLst>
              <a:ext uri="{FF2B5EF4-FFF2-40B4-BE49-F238E27FC236}">
                <a16:creationId xmlns:a16="http://schemas.microsoft.com/office/drawing/2014/main" id="{AE05E1B4-60B8-01F2-5BB5-B50493BB9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5" r="24480" b="1"/>
          <a:stretch/>
        </p:blipFill>
        <p:spPr>
          <a:xfrm>
            <a:off x="616737" y="621793"/>
            <a:ext cx="4376501" cy="5614416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9C283B92-B6AF-4FE0-AF35-F51A6790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B60A8CB-176B-4FD6-AD24-9D98027E5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171CA5D-A004-471D-81F2-0B1381DE6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682D131-57BB-442B-BD9B-8F06D2B23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70BF4-322E-2F79-4A15-D598CD83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Вывод</a:t>
            </a:r>
          </a:p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A2A357-7DFB-EBD3-0BBD-941DCC4FC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1508"/>
            <a:ext cx="10058400" cy="43412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ea typeface="+mn-lt"/>
                <a:cs typeface="+mn-lt"/>
              </a:rPr>
              <a:t>Мы освоили основные возможности командной оболочки </a:t>
            </a:r>
            <a:r>
              <a:rPr lang="ru-RU" sz="2000" dirty="0" err="1">
                <a:ea typeface="+mn-lt"/>
                <a:cs typeface="+mn-lt"/>
              </a:rPr>
              <a:t>Midnight</a:t>
            </a:r>
            <a:r>
              <a:rPr lang="ru-RU" sz="2000" dirty="0">
                <a:ea typeface="+mn-lt"/>
                <a:cs typeface="+mn-lt"/>
              </a:rPr>
              <a:t> Commander, приобрели навыки практической работы по просмотру каталогов и файлов; манипуляций с ними.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4776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313DF-4B9D-3926-7B40-80EB3B70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Цель работы</a:t>
            </a:r>
          </a:p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B3A373-7F7F-8E5D-4E68-89C6A310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dirty="0">
                <a:ea typeface="+mn-lt"/>
                <a:cs typeface="+mn-lt"/>
              </a:rPr>
              <a:t>Освоение основных возможностей командной оболочки </a:t>
            </a:r>
            <a:r>
              <a:rPr lang="ru-RU" sz="1800" dirty="0" err="1">
                <a:ea typeface="+mn-lt"/>
                <a:cs typeface="+mn-lt"/>
              </a:rPr>
              <a:t>Midnight</a:t>
            </a:r>
            <a:r>
              <a:rPr lang="ru-RU" sz="1800" dirty="0">
                <a:ea typeface="+mn-lt"/>
                <a:cs typeface="+mn-lt"/>
              </a:rPr>
              <a:t> Commander. Приобретение навыков практической работы по просмотру каталогов и файлов; манипуляций с ними.</a:t>
            </a:r>
            <a:br>
              <a:rPr lang="ru-RU" sz="1800" dirty="0">
                <a:ea typeface="+mn-lt"/>
                <a:cs typeface="+mn-lt"/>
              </a:rPr>
            </a:b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940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E3A22-6791-98EC-812E-D002F8D7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Ход работы</a:t>
            </a:r>
          </a:p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C521B-9B84-1C74-9481-8DF428AA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b="1" dirty="0">
                <a:ea typeface="+mn-lt"/>
                <a:cs typeface="+mn-lt"/>
              </a:rPr>
              <a:t>1.</a:t>
            </a:r>
            <a:r>
              <a:rPr lang="ru-RU" sz="1800" dirty="0">
                <a:ea typeface="+mn-lt"/>
                <a:cs typeface="+mn-lt"/>
              </a:rPr>
              <a:t> Изучили информацию о </a:t>
            </a:r>
            <a:r>
              <a:rPr lang="ru-RU" sz="1800" dirty="0" err="1">
                <a:ea typeface="+mn-lt"/>
                <a:cs typeface="+mn-lt"/>
              </a:rPr>
              <a:t>mc</a:t>
            </a:r>
            <a:r>
              <a:rPr lang="ru-RU" sz="1800" dirty="0">
                <a:ea typeface="+mn-lt"/>
                <a:cs typeface="+mn-lt"/>
              </a:rPr>
              <a:t>, вызвав в командной строке </a:t>
            </a:r>
            <a:r>
              <a:rPr lang="ru-RU" sz="1800" dirty="0" err="1">
                <a:ea typeface="+mn-lt"/>
                <a:cs typeface="+mn-lt"/>
              </a:rPr>
              <a:t>man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mc</a:t>
            </a:r>
            <a:r>
              <a:rPr lang="ru-RU" sz="1800" dirty="0">
                <a:ea typeface="+mn-lt"/>
                <a:cs typeface="+mn-lt"/>
              </a:rPr>
              <a:t>.</a:t>
            </a:r>
            <a:endParaRPr lang="ru-RU" sz="1800"/>
          </a:p>
          <a:p>
            <a:pPr>
              <a:buClr>
                <a:srgbClr val="262626"/>
              </a:buClr>
            </a:pPr>
            <a:r>
              <a:rPr lang="ru-RU" sz="1800" b="1" dirty="0">
                <a:ea typeface="+mn-lt"/>
                <a:cs typeface="+mn-lt"/>
              </a:rPr>
              <a:t>2.</a:t>
            </a:r>
            <a:r>
              <a:rPr lang="ru-RU" sz="1800" dirty="0">
                <a:ea typeface="+mn-lt"/>
                <a:cs typeface="+mn-lt"/>
              </a:rPr>
              <a:t> Запустили из командной строки </a:t>
            </a:r>
            <a:r>
              <a:rPr lang="ru-RU" sz="1800" dirty="0" err="1">
                <a:ea typeface="+mn-lt"/>
                <a:cs typeface="+mn-lt"/>
              </a:rPr>
              <a:t>mc</a:t>
            </a:r>
            <a:r>
              <a:rPr lang="ru-RU" sz="1800" dirty="0">
                <a:ea typeface="+mn-lt"/>
                <a:cs typeface="+mn-lt"/>
              </a:rPr>
              <a:t>, изучили его структуру и меню.</a:t>
            </a:r>
            <a:endParaRPr lang="ru-RU" sz="1800"/>
          </a:p>
          <a:p>
            <a:pPr>
              <a:buClr>
                <a:srgbClr val="262626"/>
              </a:buClr>
            </a:pPr>
            <a:r>
              <a:rPr lang="ru-RU" sz="1800" b="1" dirty="0">
                <a:ea typeface="+mn-lt"/>
                <a:cs typeface="+mn-lt"/>
              </a:rPr>
              <a:t>3.</a:t>
            </a:r>
            <a:r>
              <a:rPr lang="ru-RU" sz="1800" dirty="0">
                <a:ea typeface="+mn-lt"/>
                <a:cs typeface="+mn-lt"/>
              </a:rPr>
              <a:t> Выполнили несколько операций в </a:t>
            </a:r>
            <a:r>
              <a:rPr lang="ru-RU" sz="1800" dirty="0" err="1">
                <a:ea typeface="+mn-lt"/>
                <a:cs typeface="+mn-lt"/>
              </a:rPr>
              <a:t>mc</a:t>
            </a:r>
            <a:r>
              <a:rPr lang="ru-RU" sz="1800" dirty="0">
                <a:ea typeface="+mn-lt"/>
                <a:cs typeface="+mn-lt"/>
              </a:rPr>
              <a:t>, используя управляющие клавиши (операции с панелями; выделение/отмена выделения файлов, копирование/перемещение файлов, получение информации о размере и правах доступа на файлы и/или каталоги и т.п.)</a:t>
            </a:r>
            <a:endParaRPr lang="ru-RU" sz="1800"/>
          </a:p>
          <a:p>
            <a:pPr>
              <a:buClr>
                <a:srgbClr val="262626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87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0F2F9-3C14-8387-569A-7422DC10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79F2E6-95ED-3E35-86D5-C3FC17BE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1508"/>
            <a:ext cx="10058400" cy="43412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b="1" dirty="0">
                <a:ea typeface="+mn-lt"/>
                <a:cs typeface="+mn-lt"/>
              </a:rPr>
              <a:t>4.</a:t>
            </a:r>
            <a:r>
              <a:rPr lang="ru-RU" sz="2000" dirty="0">
                <a:ea typeface="+mn-lt"/>
                <a:cs typeface="+mn-lt"/>
              </a:rPr>
              <a:t> Выполнили основные команды меню левой (или правой) панели. Оценили степень подробности вывода информации о файлах.</a:t>
            </a:r>
            <a:endParaRPr lang="ru-RU" sz="2000" dirty="0"/>
          </a:p>
          <a:p>
            <a:pPr>
              <a:buClr>
                <a:srgbClr val="262626"/>
              </a:buClr>
            </a:pPr>
            <a:endParaRPr lang="ru-RU"/>
          </a:p>
          <a:p>
            <a:pPr>
              <a:buClr>
                <a:srgbClr val="262626"/>
              </a:buClr>
            </a:pPr>
            <a:endParaRPr lang="ru-RU"/>
          </a:p>
          <a:p>
            <a:pPr>
              <a:buClr>
                <a:srgbClr val="262626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75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46BCF-1F08-29D2-4864-89F2A95D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4C2EE-071D-6CF4-AA17-3BAA2A9DB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86927"/>
            <a:ext cx="10058400" cy="4365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b="1" dirty="0">
                <a:ea typeface="+mn-lt"/>
                <a:cs typeface="+mn-lt"/>
              </a:rPr>
              <a:t>5.</a:t>
            </a:r>
            <a:r>
              <a:rPr lang="ru-RU" sz="2000" dirty="0">
                <a:ea typeface="+mn-lt"/>
                <a:cs typeface="+mn-lt"/>
              </a:rPr>
              <a:t> Используя возможности подменю </a:t>
            </a:r>
            <a:r>
              <a:rPr lang="ru-RU" sz="2000" dirty="0">
                <a:latin typeface="Consolas"/>
              </a:rPr>
              <a:t>Файл</a:t>
            </a:r>
            <a:r>
              <a:rPr lang="ru-RU" sz="2000" dirty="0">
                <a:ea typeface="+mn-lt"/>
                <a:cs typeface="+mn-lt"/>
              </a:rPr>
              <a:t>, выполнили: –просмотр содержимого текстового файла; –редактирование содержимого текстового файла (без сохранения результатов редактирования); –создание каталога; –копирование файлов в созданный каталог.</a:t>
            </a:r>
            <a:endParaRPr lang="ru-RU" sz="2000" dirty="0"/>
          </a:p>
          <a:p>
            <a:pPr>
              <a:buClr>
                <a:srgbClr val="262626"/>
              </a:buClr>
            </a:pPr>
            <a:endParaRPr lang="ru-RU"/>
          </a:p>
          <a:p>
            <a:pPr>
              <a:buClr>
                <a:srgbClr val="262626"/>
              </a:buClr>
            </a:pPr>
            <a:endParaRPr lang="ru-RU"/>
          </a:p>
          <a:p>
            <a:pPr>
              <a:buClr>
                <a:srgbClr val="262626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57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795E3-45A7-9333-5943-F6F4DD61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22485-2D37-3B3D-6905-93664062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99217"/>
            <a:ext cx="10058400" cy="4353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b="1" dirty="0">
                <a:ea typeface="+mn-lt"/>
                <a:cs typeface="+mn-lt"/>
              </a:rPr>
              <a:t>6.</a:t>
            </a:r>
            <a:r>
              <a:rPr lang="ru-RU" sz="2000" dirty="0">
                <a:ea typeface="+mn-lt"/>
                <a:cs typeface="+mn-lt"/>
              </a:rPr>
              <a:t> С помощью соответствующих средств подменю </a:t>
            </a:r>
            <a:r>
              <a:rPr lang="ru-RU" sz="2000" dirty="0">
                <a:latin typeface="Consolas"/>
              </a:rPr>
              <a:t>Команда</a:t>
            </a:r>
            <a:r>
              <a:rPr lang="ru-RU" sz="2000" dirty="0">
                <a:ea typeface="+mn-lt"/>
                <a:cs typeface="+mn-lt"/>
              </a:rPr>
              <a:t> осуществили: –поиск в файловой системе файла с заданными условиями (например, файла с расширением .c или .</a:t>
            </a:r>
            <a:r>
              <a:rPr lang="ru-RU" sz="2000" dirty="0" err="1">
                <a:ea typeface="+mn-lt"/>
                <a:cs typeface="+mn-lt"/>
              </a:rPr>
              <a:t>cpp</a:t>
            </a:r>
            <a:r>
              <a:rPr lang="ru-RU" sz="2000" dirty="0">
                <a:ea typeface="+mn-lt"/>
                <a:cs typeface="+mn-lt"/>
              </a:rPr>
              <a:t>, содержащего строку </a:t>
            </a:r>
            <a:r>
              <a:rPr lang="ru-RU" sz="2000" dirty="0" err="1">
                <a:ea typeface="+mn-lt"/>
                <a:cs typeface="+mn-lt"/>
              </a:rPr>
              <a:t>main</a:t>
            </a:r>
            <a:r>
              <a:rPr lang="ru-RU" sz="2000" dirty="0">
                <a:ea typeface="+mn-lt"/>
                <a:cs typeface="+mn-lt"/>
              </a:rPr>
              <a:t>); –выбор и повторение одной из предыдущих команд; –переход в домашний каталог; –анализ файла меню и файла расширений.</a:t>
            </a:r>
          </a:p>
          <a:p>
            <a:pPr>
              <a:buClr>
                <a:srgbClr val="262626"/>
              </a:buClr>
            </a:pPr>
            <a:r>
              <a:rPr lang="ru-RU" sz="2000" b="1" dirty="0">
                <a:ea typeface="+mn-lt"/>
                <a:cs typeface="+mn-lt"/>
              </a:rPr>
              <a:t>7.</a:t>
            </a:r>
            <a:r>
              <a:rPr lang="ru-RU" sz="2000" dirty="0">
                <a:ea typeface="+mn-lt"/>
                <a:cs typeface="+mn-lt"/>
              </a:rPr>
              <a:t> Вызвали подменю </a:t>
            </a:r>
            <a:r>
              <a:rPr lang="ru-RU" sz="2000" dirty="0">
                <a:latin typeface="Consolas"/>
              </a:rPr>
              <a:t>Настройки</a:t>
            </a:r>
            <a:r>
              <a:rPr lang="ru-RU" sz="2000" dirty="0">
                <a:ea typeface="+mn-lt"/>
                <a:cs typeface="+mn-lt"/>
              </a:rPr>
              <a:t>. Освоили операции, определяющие структуру экрана </a:t>
            </a:r>
            <a:r>
              <a:rPr lang="ru-RU" sz="2000" dirty="0" err="1">
                <a:ea typeface="+mn-lt"/>
                <a:cs typeface="+mn-lt"/>
              </a:rPr>
              <a:t>mc</a:t>
            </a:r>
            <a:r>
              <a:rPr lang="ru-RU" sz="2000" dirty="0">
                <a:ea typeface="+mn-lt"/>
                <a:cs typeface="+mn-lt"/>
              </a:rPr>
              <a:t> (Full </a:t>
            </a:r>
            <a:r>
              <a:rPr lang="ru-RU" sz="2000" dirty="0" err="1">
                <a:ea typeface="+mn-lt"/>
                <a:cs typeface="+mn-lt"/>
              </a:rPr>
              <a:t>screen</a:t>
            </a:r>
            <a:r>
              <a:rPr lang="ru-RU" sz="2000" dirty="0">
                <a:ea typeface="+mn-lt"/>
                <a:cs typeface="+mn-lt"/>
              </a:rPr>
              <a:t>, Double </a:t>
            </a:r>
            <a:r>
              <a:rPr lang="ru-RU" sz="2000" dirty="0" err="1">
                <a:ea typeface="+mn-lt"/>
                <a:cs typeface="+mn-lt"/>
              </a:rPr>
              <a:t>Width</a:t>
            </a:r>
            <a:r>
              <a:rPr lang="ru-RU" sz="2000" dirty="0">
                <a:ea typeface="+mn-lt"/>
                <a:cs typeface="+mn-lt"/>
              </a:rPr>
              <a:t>, Show </a:t>
            </a:r>
            <a:r>
              <a:rPr lang="ru-RU" sz="2000" dirty="0" err="1">
                <a:ea typeface="+mn-lt"/>
                <a:cs typeface="+mn-lt"/>
              </a:rPr>
              <a:t>Hidden</a:t>
            </a:r>
            <a:r>
              <a:rPr lang="ru-RU" sz="2000" dirty="0">
                <a:ea typeface="+mn-lt"/>
                <a:cs typeface="+mn-lt"/>
              </a:rPr>
              <a:t> Files и т.д.)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3873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80AB5-7E89-8C41-C929-CDA03FF9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Встроенный редактор mc</a:t>
            </a:r>
          </a:p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34AEB-011D-9EE1-F882-D05963E3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262626"/>
              </a:buClr>
            </a:pPr>
            <a:r>
              <a:rPr lang="ru-RU" sz="2000" dirty="0">
                <a:ea typeface="+mn-lt"/>
                <a:cs typeface="+mn-lt"/>
              </a:rPr>
              <a:t>1. Создали текстовой файл text.txt .</a:t>
            </a:r>
          </a:p>
          <a:p>
            <a:pPr>
              <a:buClr>
                <a:srgbClr val="262626"/>
              </a:buClr>
            </a:pPr>
            <a:r>
              <a:rPr lang="ru-RU" sz="2000" dirty="0">
                <a:ea typeface="+mn-lt"/>
                <a:cs typeface="+mn-lt"/>
              </a:rPr>
              <a:t>2. Открыли этот файл с помощью встроенного в </a:t>
            </a:r>
            <a:r>
              <a:rPr lang="ru-RU" sz="2000" dirty="0" err="1">
                <a:ea typeface="+mn-lt"/>
                <a:cs typeface="+mn-lt"/>
              </a:rPr>
              <a:t>mc</a:t>
            </a:r>
            <a:r>
              <a:rPr lang="ru-RU" sz="2000" dirty="0">
                <a:ea typeface="+mn-lt"/>
                <a:cs typeface="+mn-lt"/>
              </a:rPr>
              <a:t> редактора. </a:t>
            </a:r>
          </a:p>
          <a:p>
            <a:pPr>
              <a:buClr>
                <a:srgbClr val="262626"/>
              </a:buClr>
            </a:pPr>
            <a:r>
              <a:rPr lang="ru-RU" sz="2000" dirty="0">
                <a:ea typeface="+mn-lt"/>
                <a:cs typeface="+mn-lt"/>
              </a:rPr>
              <a:t>3. Мы вставили небольшой фрагмент текста, скопированный из Интернета, в открытый файл.</a:t>
            </a:r>
          </a:p>
          <a:p>
            <a:pPr>
              <a:buClr>
                <a:srgbClr val="262626"/>
              </a:buClr>
            </a:pP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453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00737-1FD0-AB9D-70FB-144262ED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9D19BC-51BE-0B01-E95F-34FCFC3E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48379"/>
            <a:ext cx="10058400" cy="43043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800" dirty="0">
                <a:ea typeface="+mn-lt"/>
                <a:cs typeface="+mn-lt"/>
              </a:rPr>
              <a:t>4. Проделайте с текстом следующие манипуляции, используя горячие клавиши: </a:t>
            </a:r>
          </a:p>
          <a:p>
            <a:pPr>
              <a:buClr>
                <a:srgbClr val="262626"/>
              </a:buClr>
            </a:pPr>
            <a:r>
              <a:rPr lang="ru-RU" sz="1800" dirty="0">
                <a:ea typeface="+mn-lt"/>
                <a:cs typeface="+mn-lt"/>
              </a:rPr>
              <a:t>4.1. Удалите строку текста. </a:t>
            </a:r>
          </a:p>
          <a:p>
            <a:pPr>
              <a:buClr>
                <a:srgbClr val="262626"/>
              </a:buClr>
            </a:pPr>
            <a:r>
              <a:rPr lang="ru-RU" sz="1800" dirty="0">
                <a:ea typeface="+mn-lt"/>
                <a:cs typeface="+mn-lt"/>
              </a:rPr>
              <a:t>4.2. Выделите фрагмент текста и скопируйте его на новую строку. </a:t>
            </a:r>
            <a:r>
              <a:rPr lang="ru-RU" sz="1800" dirty="0" err="1">
                <a:ea typeface="+mn-lt"/>
                <a:cs typeface="+mn-lt"/>
              </a:rPr>
              <a:t>Кулябов</a:t>
            </a:r>
            <a:r>
              <a:rPr lang="ru-RU" sz="1800" dirty="0">
                <a:ea typeface="+mn-lt"/>
                <a:cs typeface="+mn-lt"/>
              </a:rPr>
              <a:t> Д. С. и др. Операционные системы 69 </a:t>
            </a:r>
          </a:p>
          <a:p>
            <a:pPr>
              <a:buClr>
                <a:srgbClr val="262626"/>
              </a:buClr>
            </a:pPr>
            <a:r>
              <a:rPr lang="ru-RU" sz="1800" dirty="0">
                <a:ea typeface="+mn-lt"/>
                <a:cs typeface="+mn-lt"/>
              </a:rPr>
              <a:t>4.3. Выделите фрагмент текста и перенесите его на новую строку. </a:t>
            </a:r>
          </a:p>
          <a:p>
            <a:pPr>
              <a:buClr>
                <a:srgbClr val="262626"/>
              </a:buClr>
            </a:pPr>
            <a:r>
              <a:rPr lang="ru-RU" sz="1800" dirty="0">
                <a:ea typeface="+mn-lt"/>
                <a:cs typeface="+mn-lt"/>
              </a:rPr>
              <a:t>4.4. Сохраните файл. </a:t>
            </a:r>
          </a:p>
          <a:p>
            <a:pPr>
              <a:buClr>
                <a:srgbClr val="262626"/>
              </a:buClr>
            </a:pPr>
            <a:r>
              <a:rPr lang="ru-RU" sz="1800" dirty="0">
                <a:ea typeface="+mn-lt"/>
                <a:cs typeface="+mn-lt"/>
              </a:rPr>
              <a:t>4.5. Отмените последнее действие. </a:t>
            </a:r>
          </a:p>
          <a:p>
            <a:pPr>
              <a:buClr>
                <a:srgbClr val="262626"/>
              </a:buClr>
            </a:pPr>
            <a:r>
              <a:rPr lang="ru-RU" sz="1800" dirty="0">
                <a:ea typeface="+mn-lt"/>
                <a:cs typeface="+mn-lt"/>
              </a:rPr>
              <a:t>4.6. Перейдите в конец файла (нажав комбинацию клавиш) и напишите некоторый текст. </a:t>
            </a:r>
          </a:p>
          <a:p>
            <a:pPr>
              <a:buClr>
                <a:srgbClr val="262626"/>
              </a:buClr>
            </a:pPr>
            <a:r>
              <a:rPr lang="ru-RU" sz="1800" dirty="0">
                <a:ea typeface="+mn-lt"/>
                <a:cs typeface="+mn-lt"/>
              </a:rPr>
              <a:t>4.7. Перейдите в начало файла (нажав комбинацию клавиш) и напишите некоторый текст. </a:t>
            </a:r>
          </a:p>
          <a:p>
            <a:pPr>
              <a:buClr>
                <a:srgbClr val="262626"/>
              </a:buClr>
            </a:pPr>
            <a:r>
              <a:rPr lang="ru-RU" sz="1800" dirty="0">
                <a:ea typeface="+mn-lt"/>
                <a:cs typeface="+mn-lt"/>
              </a:rPr>
              <a:t>4.8. Сохраните и закройте файл.</a:t>
            </a:r>
          </a:p>
          <a:p>
            <a:pPr>
              <a:buClr>
                <a:srgbClr val="262626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94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F551C-64E6-1585-0AB6-C81B6132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7C945E-A015-F0BA-AA41-A37D7C705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99217"/>
            <a:ext cx="10058400" cy="4353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b="1" dirty="0">
                <a:ea typeface="+mn-lt"/>
                <a:cs typeface="+mn-lt"/>
              </a:rPr>
              <a:t>5.</a:t>
            </a:r>
            <a:r>
              <a:rPr lang="ru-RU" sz="2000" dirty="0">
                <a:ea typeface="+mn-lt"/>
                <a:cs typeface="+mn-lt"/>
              </a:rPr>
              <a:t> Открыли файл с исходным текстом на некотором языке программирования (например C или Java)</a:t>
            </a:r>
            <a:endParaRPr lang="ru-RU" sz="2000" dirty="0"/>
          </a:p>
          <a:p>
            <a:pPr>
              <a:buClr>
                <a:srgbClr val="262626"/>
              </a:buClr>
            </a:pPr>
            <a:r>
              <a:rPr lang="ru-RU" sz="2000" b="1" dirty="0">
                <a:ea typeface="+mn-lt"/>
                <a:cs typeface="+mn-lt"/>
              </a:rPr>
              <a:t>6.</a:t>
            </a:r>
            <a:r>
              <a:rPr lang="ru-RU" sz="2000" dirty="0">
                <a:ea typeface="+mn-lt"/>
                <a:cs typeface="+mn-lt"/>
              </a:rPr>
              <a:t> Используя меню редактора, включили подсветку синтаксиса.</a:t>
            </a:r>
            <a:endParaRPr lang="ru-RU" sz="2000" dirty="0"/>
          </a:p>
          <a:p>
            <a:pPr>
              <a:buClr>
                <a:srgbClr val="262626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058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SavonVTI</vt:lpstr>
      <vt:lpstr>ЛАБОРАТОРНОЙ РАБОТЕ № 7</vt:lpstr>
      <vt:lpstr>Цель работы </vt:lpstr>
      <vt:lpstr>Ход работы </vt:lpstr>
      <vt:lpstr>Презентация PowerPoint</vt:lpstr>
      <vt:lpstr>Презентация PowerPoint</vt:lpstr>
      <vt:lpstr>Презентация PowerPoint</vt:lpstr>
      <vt:lpstr>Встроенный редактор mc </vt:lpstr>
      <vt:lpstr>Презентация PowerPoint</vt:lpstr>
      <vt:lpstr>Презентация PowerPoint</vt:lpstr>
      <vt:lpstr>Вывод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75</cp:revision>
  <dcterms:created xsi:type="dcterms:W3CDTF">2022-05-14T14:34:14Z</dcterms:created>
  <dcterms:modified xsi:type="dcterms:W3CDTF">2022-05-14T14:56:33Z</dcterms:modified>
</cp:coreProperties>
</file>