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3" r:id="rId4"/>
    <p:sldId id="268" r:id="rId5"/>
    <p:sldId id="292" r:id="rId6"/>
    <p:sldId id="293" r:id="rId7"/>
    <p:sldId id="294" r:id="rId8"/>
    <p:sldId id="298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09B19-76EE-4FCA-ABC5-E846E7BCE256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A13F-17C3-4634-A4B0-553BC23C1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8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Off-chip memory: more vulnerable compared to on-chip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46C69-7806-4D42-BC8D-B09E1FEF44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16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cost of using this baseline strategy?</a:t>
            </a:r>
          </a:p>
          <a:p>
            <a:pPr marL="171450" indent="-171450">
              <a:buFontTx/>
              <a:buChar char="-"/>
            </a:pPr>
            <a:r>
              <a:rPr lang="en-US" dirty="0"/>
              <a:t>Example </a:t>
            </a:r>
            <a:r>
              <a:rPr lang="en-US" dirty="0">
                <a:sym typeface="Wingdings" panose="05000000000000000000" pitchFamily="2" charset="2"/>
              </a:rPr>
              <a:t>layer? (layer 2 -&gt; layer 3 in ResNet18; very small input tile shape; very large output tile shape in both layers  redundant reads can blow up if use tile-as-an-</a:t>
            </a:r>
            <a:r>
              <a:rPr lang="en-US" dirty="0" err="1">
                <a:sym typeface="Wingdings" panose="05000000000000000000" pitchFamily="2" charset="2"/>
              </a:rPr>
              <a:t>AuthBlock</a:t>
            </a:r>
            <a:r>
              <a:rPr lang="en-US" dirty="0">
                <a:sym typeface="Wingdings" panose="05000000000000000000" pitchFamily="2" charset="2"/>
              </a:rPr>
              <a:t> w/o rehashing; even with rehashing, rehash cost is xxx)</a:t>
            </a:r>
          </a:p>
          <a:p>
            <a:pPr marL="171450" indent="-171450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AuthBlocks</a:t>
            </a:r>
            <a:r>
              <a:rPr lang="en-US" dirty="0">
                <a:sym typeface="Wingdings" panose="05000000000000000000" pitchFamily="2" charset="2"/>
              </a:rPr>
              <a:t> are assigned when generating output in more fine-grained manner, knowing the next layer’s input tiles? No need to rehash / no large redundant 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46C69-7806-4D42-BC8D-B09E1FEF44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9F9E-5A8C-4C7D-9441-9473B2E3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5D81B-CC7A-4193-AD44-F22AC3496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3B768-9310-4788-BEEB-2DCECE42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1335-BDFE-492C-AEB1-7EF704492AA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5480-396E-4D5F-A311-8676A83F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1A47-87E0-45B9-A3E7-ED8800F2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7741-F673-4B8B-AF23-FC9531EE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9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2B4F-E2CF-4A9E-8F56-64A1B5C6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A4282-BEEB-4DA0-B7E3-E5B019D7B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68C0B-94A9-43C8-9DD6-AE6B15EC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1335-BDFE-492C-AEB1-7EF704492AA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A508C-D7BC-4E0B-B184-B5EC52A3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0570-5FA1-47A5-8C43-1258179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7741-F673-4B8B-AF23-FC9531EE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3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BD5AB-1901-443D-9BC7-D5F72BE3B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22894-D64B-4E5C-AD6C-D1F53728E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1E04E-1DAB-4A41-8771-576D1FB4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1335-BDFE-492C-AEB1-7EF704492AA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DCBE0-640A-4D71-B056-71C7740B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FAD55-2762-4781-9EAB-C8978D49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7741-F673-4B8B-AF23-FC9531EE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3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BEA7-96E0-4EB2-B07B-00C377EF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B1CD-6091-4526-A499-9310CC10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40B57-9AA6-49D6-B15B-A611159A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1335-BDFE-492C-AEB1-7EF704492AA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642EE-57A1-4E54-86CB-2E3F0F21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035FB-1117-4BAC-95F9-64D4EA1B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7741-F673-4B8B-AF23-FC9531EE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1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4722-D2AC-48E5-834B-0ABA765C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55467-C583-4248-8C67-7A93A8448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23FA-5074-4653-9E5E-F67EFAF6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1335-BDFE-492C-AEB1-7EF704492AA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D53BC-66AA-49A9-9BB5-A28BE245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1BA3F-BBEE-492C-8902-3350BF62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7741-F673-4B8B-AF23-FC9531EE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7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CE36-B53A-4D11-BF96-787A5C7B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75523-3F9E-4BBB-90C9-438F91451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3F3F7-A0EE-4A73-A8F5-2586D240E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DC541-4DBB-4313-B037-F3F54737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1335-BDFE-492C-AEB1-7EF704492AA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41793-F48D-4870-9DCF-0AC8B67A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2F40A-24AB-4957-9768-B1A0CFEA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7741-F673-4B8B-AF23-FC9531EE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8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4C16-7D60-43DF-80DA-0D825C08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FEE94-F255-4510-ADEF-937212360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ED866-2994-40E6-B5CA-EC17417F2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2A3CF-1476-42C5-A6AB-E8A495334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592A1-AF14-4294-AAB0-1BA76A377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511D7-FB61-4C2A-9013-1CD11425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1335-BDFE-492C-AEB1-7EF704492AA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6E190-BB45-4604-9F9C-46FFA270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10003-59E2-4BC5-90C6-CE15AA2F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7741-F673-4B8B-AF23-FC9531EE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06D1-DD28-42AA-8E8D-D1F9DB73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31B18-B088-437F-9AC7-3B7D6C03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1335-BDFE-492C-AEB1-7EF704492AA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25E1E-46C3-497D-8928-4E336783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BB57E-758B-457F-99F6-8695F7D8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7741-F673-4B8B-AF23-FC9531EE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A6A71-6D2E-4FBD-89F8-9B4878F8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1335-BDFE-492C-AEB1-7EF704492AA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AC89E-B06E-4031-B16F-26B0A8A2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B9723-4DEC-474D-82CC-672DBA18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7741-F673-4B8B-AF23-FC9531EE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4C1A-48EC-4238-AF04-A46A39F8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F966-1BF9-4AA0-B529-5877327B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BA21B-D62E-45E5-AAAD-3EF301665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05698-6419-435B-A5C7-0AF99FFC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1335-BDFE-492C-AEB1-7EF704492AA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F25A7-A1A3-47D9-ACC7-775FBE8A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BD0AD-33E8-4256-8D9D-89FDAFF5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7741-F673-4B8B-AF23-FC9531EE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8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1081-10C2-4C05-9F18-3D2FD6B8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1E18E-9BF4-4205-832B-CD481192D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C141D-43AA-4E5B-88BC-434364E14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C738A-24CB-42F0-977F-48F36864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1335-BDFE-492C-AEB1-7EF704492AA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47CA4-DBA3-45FA-984A-9FE2A4F5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E694A-F9F6-48D7-BD23-90A00F4A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87741-F673-4B8B-AF23-FC9531EE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1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C966F3-1B0A-4046-BDCE-B292AEE7C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C2EBD-851E-414B-840D-3D20A6CC2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E275-79A4-495D-8276-A5D1CB45B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1335-BDFE-492C-AEB1-7EF704492AA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959F-F8AE-4071-9EDA-3B91249C0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D3AD-EC0A-4469-A70E-BD61749B0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87741-F673-4B8B-AF23-FC9531EE4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2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17/06/relationships/model3d" Target="../media/model3d1.glb"/><Relationship Id="rId7" Type="http://schemas.openxmlformats.org/officeDocument/2006/relationships/hyperlink" Target="https://en.wikipedia.org/wiki/DIM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6.sv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pdf/10.1145/3613424.3614273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AF6B-2D6B-4749-B489-5B3CF9A10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/>
              <a:t>SecureLoop</a:t>
            </a:r>
            <a:r>
              <a:rPr lang="en-US" sz="4400" dirty="0"/>
              <a:t>:</a:t>
            </a:r>
            <a:br>
              <a:rPr lang="en-US" sz="4400" dirty="0"/>
            </a:br>
            <a:r>
              <a:rPr lang="en-US" sz="4400" dirty="0"/>
              <a:t>Design Space Exploration of </a:t>
            </a:r>
            <a:br>
              <a:rPr lang="en-US" sz="4400" dirty="0"/>
            </a:br>
            <a:r>
              <a:rPr lang="en-US" sz="4400" dirty="0"/>
              <a:t>Secure DNN Accelerators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C4784-2DE2-41FB-800C-B46F46DFF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NEHWS 2024</a:t>
            </a:r>
          </a:p>
          <a:p>
            <a:endParaRPr lang="en-US" sz="2000" dirty="0"/>
          </a:p>
          <a:p>
            <a:r>
              <a:rPr lang="en-US" sz="2000" u="sng" dirty="0"/>
              <a:t>Kyungmi Lee</a:t>
            </a:r>
            <a:r>
              <a:rPr lang="en-US" sz="2000" dirty="0"/>
              <a:t>, </a:t>
            </a:r>
            <a:r>
              <a:rPr lang="en-US" sz="2000" dirty="0" err="1"/>
              <a:t>Mengjia</a:t>
            </a:r>
            <a:r>
              <a:rPr lang="en-US" sz="2000" dirty="0"/>
              <a:t> Yan, Joel S. Emer*, </a:t>
            </a:r>
            <a:r>
              <a:rPr lang="en-US" sz="2000" dirty="0" err="1"/>
              <a:t>Anantha</a:t>
            </a:r>
            <a:r>
              <a:rPr lang="en-US" sz="2000" dirty="0"/>
              <a:t> P. </a:t>
            </a:r>
            <a:r>
              <a:rPr lang="en-US" sz="2000" dirty="0" err="1"/>
              <a:t>Chandrakasan</a:t>
            </a:r>
            <a:endParaRPr lang="en-US" sz="2000" dirty="0"/>
          </a:p>
          <a:p>
            <a:r>
              <a:rPr lang="en-US" sz="2000" dirty="0"/>
              <a:t>MIT, *MIT/NVIDIA</a:t>
            </a:r>
          </a:p>
        </p:txBody>
      </p:sp>
    </p:spTree>
    <p:extLst>
      <p:ext uri="{BB962C8B-B14F-4D97-AF65-F5344CB8AC3E}">
        <p14:creationId xmlns:p14="http://schemas.microsoft.com/office/powerpoint/2010/main" val="50113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5E53-5511-429F-B385-C59958D1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Off-chip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57ADA-C5D8-4570-B82B-98A5A3192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2685"/>
          </a:xfrm>
        </p:spPr>
        <p:txBody>
          <a:bodyPr/>
          <a:lstStyle/>
          <a:p>
            <a:r>
              <a:rPr lang="en-US" dirty="0"/>
              <a:t>Off-chip DRAM acts as the main memory for DNN accelerators with large storage footprint</a:t>
            </a:r>
          </a:p>
          <a:p>
            <a:r>
              <a:rPr lang="en-US" dirty="0"/>
              <a:t>DRAM security vulnerability affecting confidentiality &amp; integrity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033759-AE0D-4D5F-BDEB-DD609031A976}"/>
              </a:ext>
            </a:extLst>
          </p:cNvPr>
          <p:cNvGrpSpPr/>
          <p:nvPr/>
        </p:nvGrpSpPr>
        <p:grpSpPr>
          <a:xfrm>
            <a:off x="2351868" y="3508310"/>
            <a:ext cx="1970843" cy="2304225"/>
            <a:chOff x="1704513" y="1179150"/>
            <a:chExt cx="1970843" cy="230422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C12EABE-1E97-48B7-AD32-5EFF1D99E826}"/>
                </a:ext>
              </a:extLst>
            </p:cNvPr>
            <p:cNvGrpSpPr/>
            <p:nvPr/>
          </p:nvGrpSpPr>
          <p:grpSpPr>
            <a:xfrm>
              <a:off x="1704513" y="1548484"/>
              <a:ext cx="1970843" cy="1934891"/>
              <a:chOff x="1704513" y="1548484"/>
              <a:chExt cx="1970843" cy="1934891"/>
            </a:xfrm>
          </p:grpSpPr>
          <mc:AlternateContent xmlns:mc="http://schemas.openxmlformats.org/markup-compatibility/2006" xmlns:am3d="http://schemas.microsoft.com/office/drawing/2017/model3d">
            <mc:Choice Requires="am3d">
              <p:graphicFrame>
                <p:nvGraphicFramePr>
                  <p:cNvPr id="7" name="3D Model 6" descr="Cpu">
                    <a:extLst>
                      <a:ext uri="{FF2B5EF4-FFF2-40B4-BE49-F238E27FC236}">
                        <a16:creationId xmlns:a16="http://schemas.microsoft.com/office/drawing/2014/main" id="{2A47210E-4D21-462B-B455-240D88B6CEBE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 flipH="1">
                  <a:off x="1797831" y="1623826"/>
                  <a:ext cx="1784205" cy="1784205"/>
                </p:xfrm>
                <a:graphic>
                  <a:graphicData uri="http://schemas.microsoft.com/office/drawing/2017/model3d">
                    <am3d:model3d r:embed="rId3">
                      <am3d:spPr>
                        <a:xfrm flipH="1">
                          <a:off x="0" y="0"/>
                          <a:ext cx="1784205" cy="1784205"/>
                        </a:xfrm>
                        <a:prstGeom prst="rect">
                          <a:avLst/>
                        </a:prstGeom>
                      </am3d:spPr>
                      <am3d:camera>
                        <am3d:pos x="0" y="0" z="66566187"/>
                        <am3d:up dx="0" dy="36000000" dz="0"/>
                        <am3d:lookAt x="0" y="0" z="0"/>
                        <am3d:perspective fov="2700000"/>
                      </am3d:camera>
                      <am3d:trans>
                        <am3d:meterPerModelUnit n="19999999" d="1000000"/>
                        <am3d:preTrans dx="0" dy="-55664" dz="0"/>
                        <am3d:scale>
                          <am3d:sx n="1000000" d="1000000"/>
                          <am3d:sy n="1000000" d="1000000"/>
                          <am3d:sz n="1000000" d="1000000"/>
                        </am3d:scale>
                        <am3d:rot ax="5400000"/>
                        <am3d:postTrans dx="0" dy="0" dz="0"/>
                      </am3d:trans>
                      <am3d:raster rName="Office3DRenderer" rVer="16.0.8326">
                        <am3d:blip r:embed="rId4"/>
                      </am3d:raster>
                      <am3d:objViewport viewportSz="2709331"/>
                      <am3d:ambientLight>
                        <am3d:clr>
                          <a:scrgbClr r="50000" g="50000" b="50000"/>
                        </am3d:clr>
                        <am3d:illuminance n="500000" d="1000000"/>
                      </am3d:ambientLight>
                      <am3d:ptLight rad="0">
                        <am3d:clr>
                          <a:scrgbClr r="100000" g="75000" b="50000"/>
                        </am3d:clr>
                        <am3d:intensity n="9765625" d="1000000"/>
                        <am3d:pos x="21959998" y="70920001" z="16344003"/>
                      </am3d:ptLight>
                      <am3d:ptLight rad="0">
                        <am3d:clr>
                          <a:scrgbClr r="40000" g="60000" b="95000"/>
                        </am3d:clr>
                        <am3d:intensity n="12250000" d="1000000"/>
                        <am3d:pos x="-37964106" y="51130435" z="57631972"/>
                      </am3d:ptLight>
                      <am3d:ptLight rad="0">
                        <am3d:clr>
                          <a:scrgbClr r="86837" g="72700" b="100000"/>
                        </am3d:clr>
                        <am3d:intensity n="3125000" d="1000000"/>
                        <am3d:pos x="-37739122" y="58056624" z="-34769649"/>
                      </am3d:ptLight>
                    </am3d:model3d>
                  </a:graphicData>
                </a:graphic>
              </p:graphicFrame>
            </mc:Choice>
            <mc:Fallback xmlns="">
              <p:pic>
                <p:nvPicPr>
                  <p:cNvPr id="7" name="3D Model 6" descr="Cpu">
                    <a:extLst>
                      <a:ext uri="{FF2B5EF4-FFF2-40B4-BE49-F238E27FC236}">
                        <a16:creationId xmlns:a16="http://schemas.microsoft.com/office/drawing/2014/main" id="{2A47210E-4D21-462B-B455-240D88B6CEB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 flipH="1">
                    <a:off x="2445186" y="3952986"/>
                    <a:ext cx="1784205" cy="1784205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CA41D8C-034F-4FBC-BFEE-AF5DB3565F67}"/>
                  </a:ext>
                </a:extLst>
              </p:cNvPr>
              <p:cNvSpPr/>
              <p:nvPr/>
            </p:nvSpPr>
            <p:spPr>
              <a:xfrm>
                <a:off x="1704513" y="1548484"/>
                <a:ext cx="1970843" cy="193489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852243-5044-4725-AC1F-C7019869F1D0}"/>
                </a:ext>
              </a:extLst>
            </p:cNvPr>
            <p:cNvSpPr txBox="1"/>
            <p:nvPr/>
          </p:nvSpPr>
          <p:spPr>
            <a:xfrm>
              <a:off x="2007695" y="1179150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Accelerator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D5A97B7-26DA-4BF4-AFFE-DE6BC90EC7B6}"/>
              </a:ext>
            </a:extLst>
          </p:cNvPr>
          <p:cNvGrpSpPr/>
          <p:nvPr/>
        </p:nvGrpSpPr>
        <p:grpSpPr>
          <a:xfrm>
            <a:off x="5443331" y="3666342"/>
            <a:ext cx="1154097" cy="1982525"/>
            <a:chOff x="4618789" y="1463177"/>
            <a:chExt cx="1154097" cy="1982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6377DF-B2EE-4709-A8C0-937D7D9B6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 rot="16200000">
              <a:off x="4426914" y="2160938"/>
              <a:ext cx="1537848" cy="95633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F5D08E-00E8-4E24-9F7C-92788E745893}"/>
                </a:ext>
              </a:extLst>
            </p:cNvPr>
            <p:cNvSpPr/>
            <p:nvPr/>
          </p:nvSpPr>
          <p:spPr>
            <a:xfrm>
              <a:off x="4618789" y="1832509"/>
              <a:ext cx="1154097" cy="1613193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825E6A-67A6-48DB-BC31-5B6744314669}"/>
                </a:ext>
              </a:extLst>
            </p:cNvPr>
            <p:cNvSpPr txBox="1"/>
            <p:nvPr/>
          </p:nvSpPr>
          <p:spPr>
            <a:xfrm>
              <a:off x="4794925" y="1463177"/>
              <a:ext cx="801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Roboto" panose="02000000000000000000" pitchFamily="2" charset="0"/>
                  <a:ea typeface="Roboto" panose="02000000000000000000" pitchFamily="2" charset="0"/>
                </a:rPr>
                <a:t>DIMM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E81C0-DB62-4F29-8AB1-E626B6EF5E09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322711" y="4842271"/>
            <a:ext cx="1120620" cy="2819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Eye">
            <a:extLst>
              <a:ext uri="{FF2B5EF4-FFF2-40B4-BE49-F238E27FC236}">
                <a16:creationId xmlns:a16="http://schemas.microsoft.com/office/drawing/2014/main" id="{6DA2F2E4-FA37-4DCF-BAE5-25951BC732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1517" y="3420442"/>
            <a:ext cx="914400" cy="914400"/>
          </a:xfrm>
          <a:prstGeom prst="rect">
            <a:avLst/>
          </a:prstGeom>
        </p:spPr>
      </p:pic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351CD494-188A-4C7F-B85D-380D363D5279}"/>
              </a:ext>
            </a:extLst>
          </p:cNvPr>
          <p:cNvSpPr/>
          <p:nvPr/>
        </p:nvSpPr>
        <p:spPr>
          <a:xfrm>
            <a:off x="6878292" y="4224890"/>
            <a:ext cx="1660849" cy="363894"/>
          </a:xfrm>
          <a:prstGeom prst="wedgeRoundRectCallout">
            <a:avLst>
              <a:gd name="adj1" fmla="val -57912"/>
              <a:gd name="adj2" fmla="val 7958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011001111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CC3E6-7059-439F-BF01-55E4B715C277}"/>
              </a:ext>
            </a:extLst>
          </p:cNvPr>
          <p:cNvSpPr txBox="1"/>
          <p:nvPr/>
        </p:nvSpPr>
        <p:spPr>
          <a:xfrm>
            <a:off x="8683137" y="4219452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Confidentiality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C7B4D2-122B-4FE2-8FA8-FDAE7E223254}"/>
              </a:ext>
            </a:extLst>
          </p:cNvPr>
          <p:cNvSpPr/>
          <p:nvPr/>
        </p:nvSpPr>
        <p:spPr>
          <a:xfrm>
            <a:off x="6878291" y="4972112"/>
            <a:ext cx="1660849" cy="363894"/>
          </a:xfrm>
          <a:prstGeom prst="roundRect">
            <a:avLst/>
          </a:prstGeom>
          <a:noFill/>
          <a:ln w="28575">
            <a:solidFill>
              <a:srgbClr val="1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0 1 0 1 0 1 0 1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13A29C-3536-40F2-8BEB-7D203883A568}"/>
              </a:ext>
            </a:extLst>
          </p:cNvPr>
          <p:cNvSpPr/>
          <p:nvPr/>
        </p:nvSpPr>
        <p:spPr>
          <a:xfrm>
            <a:off x="6878290" y="5609382"/>
            <a:ext cx="1660849" cy="363894"/>
          </a:xfrm>
          <a:prstGeom prst="roundRect">
            <a:avLst/>
          </a:prstGeom>
          <a:noFill/>
          <a:ln w="28575">
            <a:solidFill>
              <a:srgbClr val="FA1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0 1 0 1 </a:t>
            </a:r>
            <a:r>
              <a:rPr lang="en-US" b="1" dirty="0">
                <a:solidFill>
                  <a:srgbClr val="FA1423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1 0 1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5064EE-3BA7-4E7E-B5AB-44E4616EBAA7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7708715" y="5336006"/>
            <a:ext cx="1" cy="2733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D8C5F8-1AC0-47F5-A6B8-C056504B7343}"/>
              </a:ext>
            </a:extLst>
          </p:cNvPr>
          <p:cNvSpPr txBox="1"/>
          <p:nvPr/>
        </p:nvSpPr>
        <p:spPr>
          <a:xfrm>
            <a:off x="9003737" y="5248561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Integrity</a:t>
            </a:r>
          </a:p>
        </p:txBody>
      </p:sp>
      <p:pic>
        <p:nvPicPr>
          <p:cNvPr id="24" name="Graphic 23" descr="Research">
            <a:extLst>
              <a:ext uri="{FF2B5EF4-FFF2-40B4-BE49-F238E27FC236}">
                <a16:creationId xmlns:a16="http://schemas.microsoft.com/office/drawing/2014/main" id="{59EE7A7C-EF26-409E-877B-3AA3AA1507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1165" y="489531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F6F5197-F970-49EF-826A-EF68E2D03F44}"/>
              </a:ext>
            </a:extLst>
          </p:cNvPr>
          <p:cNvSpPr txBox="1"/>
          <p:nvPr/>
        </p:nvSpPr>
        <p:spPr>
          <a:xfrm>
            <a:off x="3896709" y="5887877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 metadata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3507DB-4368-48EF-A1B6-ED7A4C4A5972}"/>
              </a:ext>
            </a:extLst>
          </p:cNvPr>
          <p:cNvSpPr/>
          <p:nvPr/>
        </p:nvSpPr>
        <p:spPr>
          <a:xfrm>
            <a:off x="5172723" y="6627168"/>
            <a:ext cx="701927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dirty="0"/>
              <a:t>Image source: https://upload.wikimedia.org/wikipedia/commons/b/bc/DIMMs.jpg</a:t>
            </a:r>
          </a:p>
        </p:txBody>
      </p:sp>
    </p:spTree>
    <p:extLst>
      <p:ext uri="{BB962C8B-B14F-4D97-AF65-F5344CB8AC3E}">
        <p14:creationId xmlns:p14="http://schemas.microsoft.com/office/powerpoint/2010/main" val="27682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 animBg="1"/>
      <p:bldP spid="22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1455-FADA-43F0-BBAA-5CE0ECDD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SecureLoop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9FFAF0-6A53-4AE5-AA12-A5AFF61D4DAE}"/>
              </a:ext>
            </a:extLst>
          </p:cNvPr>
          <p:cNvSpPr/>
          <p:nvPr/>
        </p:nvSpPr>
        <p:spPr>
          <a:xfrm>
            <a:off x="838200" y="1699566"/>
            <a:ext cx="10515600" cy="1402672"/>
          </a:xfrm>
          <a:prstGeom prst="roundRect">
            <a:avLst/>
          </a:prstGeom>
          <a:noFill/>
          <a:ln w="57150">
            <a:solidFill>
              <a:srgbClr val="75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 framework for </a:t>
            </a:r>
            <a:r>
              <a:rPr lang="en-US" sz="2400" b="1" dirty="0">
                <a:solidFill>
                  <a:schemeClr val="tx1"/>
                </a:solidFill>
              </a:rPr>
              <a:t>design space exploration of secure DNN accelerators</a:t>
            </a:r>
            <a:r>
              <a:rPr lang="en-US" sz="2400" dirty="0">
                <a:solidFill>
                  <a:schemeClr val="tx1"/>
                </a:solidFill>
              </a:rPr>
              <a:t> equipped with hardware cryptographic engines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99188F-3A49-42F4-9D9B-D40D9F539817}"/>
              </a:ext>
            </a:extLst>
          </p:cNvPr>
          <p:cNvGrpSpPr/>
          <p:nvPr/>
        </p:nvGrpSpPr>
        <p:grpSpPr>
          <a:xfrm>
            <a:off x="3051712" y="3703174"/>
            <a:ext cx="4509114" cy="2206652"/>
            <a:chOff x="1995072" y="2412854"/>
            <a:chExt cx="4509114" cy="220665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0F71271-0FBE-4614-9B21-F62004D7A676}"/>
                </a:ext>
              </a:extLst>
            </p:cNvPr>
            <p:cNvCxnSpPr/>
            <p:nvPr/>
          </p:nvCxnSpPr>
          <p:spPr>
            <a:xfrm>
              <a:off x="2857500" y="4434840"/>
              <a:ext cx="276606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2F4C931-60F8-4071-9A8A-78B8F4748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4170" y="2468880"/>
              <a:ext cx="0" cy="196596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6E991C-9EB5-4103-ADFE-76B2CEE8D708}"/>
                </a:ext>
              </a:extLst>
            </p:cNvPr>
            <p:cNvSpPr txBox="1"/>
            <p:nvPr/>
          </p:nvSpPr>
          <p:spPr>
            <a:xfrm>
              <a:off x="5623560" y="4250174"/>
              <a:ext cx="88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#Cycles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439C33-EBC9-4709-9EE0-7A164B3702E4}"/>
                </a:ext>
              </a:extLst>
            </p:cNvPr>
            <p:cNvSpPr txBox="1"/>
            <p:nvPr/>
          </p:nvSpPr>
          <p:spPr>
            <a:xfrm>
              <a:off x="1995072" y="2412854"/>
              <a:ext cx="8243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Energy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902F053-5175-4EE3-805C-3E64BAE38C0E}"/>
              </a:ext>
            </a:extLst>
          </p:cNvPr>
          <p:cNvSpPr/>
          <p:nvPr/>
        </p:nvSpPr>
        <p:spPr>
          <a:xfrm>
            <a:off x="4302759" y="5131693"/>
            <a:ext cx="274320" cy="274320"/>
          </a:xfrm>
          <a:prstGeom prst="ellipse">
            <a:avLst/>
          </a:prstGeom>
          <a:solidFill>
            <a:srgbClr val="1966FF"/>
          </a:solidFill>
          <a:ln>
            <a:solidFill>
              <a:srgbClr val="1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E926A9-93A7-45DF-90C3-1559715EF39E}"/>
              </a:ext>
            </a:extLst>
          </p:cNvPr>
          <p:cNvSpPr/>
          <p:nvPr/>
        </p:nvSpPr>
        <p:spPr>
          <a:xfrm>
            <a:off x="5986779" y="4062021"/>
            <a:ext cx="274320" cy="274320"/>
          </a:xfrm>
          <a:prstGeom prst="ellipse">
            <a:avLst/>
          </a:prstGeom>
          <a:solidFill>
            <a:srgbClr val="FFB3FF"/>
          </a:solidFill>
          <a:ln>
            <a:solidFill>
              <a:srgbClr val="FFB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BE2DBB-114A-4156-8C30-B51F0141B183}"/>
              </a:ext>
            </a:extLst>
          </p:cNvPr>
          <p:cNvSpPr/>
          <p:nvPr/>
        </p:nvSpPr>
        <p:spPr>
          <a:xfrm>
            <a:off x="5240020" y="4521007"/>
            <a:ext cx="274320" cy="274320"/>
          </a:xfrm>
          <a:prstGeom prst="ellipse">
            <a:avLst/>
          </a:prstGeom>
          <a:solidFill>
            <a:srgbClr val="00AD00"/>
          </a:solidFill>
          <a:ln>
            <a:solidFill>
              <a:srgbClr val="00A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74D9F-94E7-4BD3-ACFC-19F1DABDFC17}"/>
              </a:ext>
            </a:extLst>
          </p:cNvPr>
          <p:cNvSpPr txBox="1"/>
          <p:nvPr/>
        </p:nvSpPr>
        <p:spPr>
          <a:xfrm>
            <a:off x="4577079" y="5215989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966FF"/>
                </a:solidFill>
              </a:rPr>
              <a:t>Unsecure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4B6FD-787C-4502-ABE2-83B1B3A83002}"/>
              </a:ext>
            </a:extLst>
          </p:cNvPr>
          <p:cNvSpPr txBox="1"/>
          <p:nvPr/>
        </p:nvSpPr>
        <p:spPr>
          <a:xfrm>
            <a:off x="6200139" y="375920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50062"/>
                </a:solidFill>
              </a:rPr>
              <a:t>Secure w/ baseline mapper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B2C94D-3253-40E1-BE65-B026537E5717}"/>
              </a:ext>
            </a:extLst>
          </p:cNvPr>
          <p:cNvSpPr txBox="1"/>
          <p:nvPr/>
        </p:nvSpPr>
        <p:spPr>
          <a:xfrm>
            <a:off x="5514340" y="4549194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AD00"/>
                </a:solidFill>
              </a:rPr>
              <a:t>Secure w/ our mapper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A07CEDE-2FE9-47A1-A005-A74E91C7431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48348" y="4139507"/>
            <a:ext cx="706586" cy="361999"/>
          </a:xfrm>
          <a:prstGeom prst="curvedConnector2">
            <a:avLst/>
          </a:prstGeom>
          <a:ln w="38100">
            <a:solidFill>
              <a:srgbClr val="FA14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8CE129-8830-47B1-8615-38798F6E1B6D}"/>
              </a:ext>
            </a:extLst>
          </p:cNvPr>
          <p:cNvSpPr txBox="1"/>
          <p:nvPr/>
        </p:nvSpPr>
        <p:spPr>
          <a:xfrm>
            <a:off x="4298036" y="3509117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A1423"/>
                </a:solidFill>
              </a:rPr>
              <a:t>~33% faster,</a:t>
            </a:r>
          </a:p>
          <a:p>
            <a:r>
              <a:rPr lang="en-US" dirty="0">
                <a:solidFill>
                  <a:srgbClr val="FA1423"/>
                </a:solidFill>
              </a:rPr>
              <a:t>~50% better EDP</a:t>
            </a:r>
          </a:p>
        </p:txBody>
      </p:sp>
    </p:spTree>
    <p:extLst>
      <p:ext uri="{BB962C8B-B14F-4D97-AF65-F5344CB8AC3E}">
        <p14:creationId xmlns:p14="http://schemas.microsoft.com/office/powerpoint/2010/main" val="18769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E49061-1713-49E7-AC87-84696E4D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Source of Overhead: Data Access Granularity</a:t>
            </a:r>
            <a:br>
              <a:rPr lang="en-US" dirty="0"/>
            </a:br>
            <a:r>
              <a:rPr lang="en-US" sz="3600" dirty="0"/>
              <a:t>Tile != Authentication Block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EF4B5-AC87-4944-BD9F-3EA3EE77BD1B}"/>
              </a:ext>
            </a:extLst>
          </p:cNvPr>
          <p:cNvSpPr/>
          <p:nvPr/>
        </p:nvSpPr>
        <p:spPr>
          <a:xfrm>
            <a:off x="3270626" y="2320939"/>
            <a:ext cx="1645920" cy="2468880"/>
          </a:xfrm>
          <a:prstGeom prst="rect">
            <a:avLst/>
          </a:prstGeom>
          <a:solidFill>
            <a:schemeClr val="bg1"/>
          </a:solidFill>
          <a:ln w="38100">
            <a:solidFill>
              <a:srgbClr val="750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41F65-9CDB-46B0-A6BD-68EBFFC3DF32}"/>
              </a:ext>
            </a:extLst>
          </p:cNvPr>
          <p:cNvSpPr txBox="1"/>
          <p:nvPr/>
        </p:nvSpPr>
        <p:spPr>
          <a:xfrm>
            <a:off x="3384254" y="1690688"/>
            <a:ext cx="141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Tensor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901ACF-5373-4F47-B09E-D2319230EA48}"/>
              </a:ext>
            </a:extLst>
          </p:cNvPr>
          <p:cNvSpPr/>
          <p:nvPr/>
        </p:nvSpPr>
        <p:spPr>
          <a:xfrm>
            <a:off x="3270626" y="2320939"/>
            <a:ext cx="822960" cy="822960"/>
          </a:xfrm>
          <a:prstGeom prst="rect">
            <a:avLst/>
          </a:prstGeom>
          <a:solidFill>
            <a:srgbClr val="FFB3FF"/>
          </a:solidFill>
          <a:ln w="38100">
            <a:solidFill>
              <a:srgbClr val="750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50062"/>
                </a:solidFill>
              </a:rPr>
              <a:t>Tile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09ECE6-A981-4489-89A2-C172941E7186}"/>
              </a:ext>
            </a:extLst>
          </p:cNvPr>
          <p:cNvSpPr/>
          <p:nvPr/>
        </p:nvSpPr>
        <p:spPr>
          <a:xfrm>
            <a:off x="4093586" y="2326806"/>
            <a:ext cx="822960" cy="822960"/>
          </a:xfrm>
          <a:prstGeom prst="rect">
            <a:avLst/>
          </a:prstGeom>
          <a:solidFill>
            <a:srgbClr val="FFB3FF"/>
          </a:solidFill>
          <a:ln w="38100">
            <a:solidFill>
              <a:srgbClr val="750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7AB64C-87B0-403B-BA1F-2DFE5F069346}"/>
              </a:ext>
            </a:extLst>
          </p:cNvPr>
          <p:cNvSpPr/>
          <p:nvPr/>
        </p:nvSpPr>
        <p:spPr>
          <a:xfrm>
            <a:off x="3270626" y="3143899"/>
            <a:ext cx="822960" cy="822960"/>
          </a:xfrm>
          <a:prstGeom prst="rect">
            <a:avLst/>
          </a:prstGeom>
          <a:solidFill>
            <a:srgbClr val="FFB3FF"/>
          </a:solidFill>
          <a:ln w="38100">
            <a:solidFill>
              <a:srgbClr val="750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50A69-4217-4665-BBA5-A15505F4BB96}"/>
              </a:ext>
            </a:extLst>
          </p:cNvPr>
          <p:cNvSpPr/>
          <p:nvPr/>
        </p:nvSpPr>
        <p:spPr>
          <a:xfrm>
            <a:off x="4093586" y="3143899"/>
            <a:ext cx="822960" cy="822960"/>
          </a:xfrm>
          <a:prstGeom prst="rect">
            <a:avLst/>
          </a:prstGeom>
          <a:solidFill>
            <a:srgbClr val="FFB3FF"/>
          </a:solidFill>
          <a:ln w="38100">
            <a:solidFill>
              <a:srgbClr val="750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DADF57-7C1A-4894-9155-C6868D298FD1}"/>
              </a:ext>
            </a:extLst>
          </p:cNvPr>
          <p:cNvSpPr/>
          <p:nvPr/>
        </p:nvSpPr>
        <p:spPr>
          <a:xfrm>
            <a:off x="3270626" y="3966859"/>
            <a:ext cx="822960" cy="822960"/>
          </a:xfrm>
          <a:prstGeom prst="rect">
            <a:avLst/>
          </a:prstGeom>
          <a:solidFill>
            <a:srgbClr val="FFB3FF"/>
          </a:solidFill>
          <a:ln w="38100">
            <a:solidFill>
              <a:srgbClr val="750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E73017-D653-446E-9A4C-B38BB8C65B77}"/>
              </a:ext>
            </a:extLst>
          </p:cNvPr>
          <p:cNvSpPr/>
          <p:nvPr/>
        </p:nvSpPr>
        <p:spPr>
          <a:xfrm>
            <a:off x="4093586" y="3966859"/>
            <a:ext cx="822960" cy="822960"/>
          </a:xfrm>
          <a:prstGeom prst="rect">
            <a:avLst/>
          </a:prstGeom>
          <a:solidFill>
            <a:srgbClr val="FFB3FF"/>
          </a:solidFill>
          <a:ln w="38100">
            <a:solidFill>
              <a:srgbClr val="750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EE861B-2400-4DF1-9A4B-AA16837B3EBD}"/>
              </a:ext>
            </a:extLst>
          </p:cNvPr>
          <p:cNvSpPr/>
          <p:nvPr/>
        </p:nvSpPr>
        <p:spPr>
          <a:xfrm>
            <a:off x="3270626" y="2326806"/>
            <a:ext cx="822960" cy="1234440"/>
          </a:xfrm>
          <a:prstGeom prst="rect">
            <a:avLst/>
          </a:prstGeom>
          <a:solidFill>
            <a:srgbClr val="00AD00"/>
          </a:solidFill>
          <a:ln w="38100">
            <a:solidFill>
              <a:srgbClr val="750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Auth</a:t>
            </a:r>
          </a:p>
          <a:p>
            <a:pPr algn="ctr"/>
            <a:r>
              <a:rPr lang="en-US" b="1" dirty="0"/>
              <a:t>Block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9D5838-29FE-4C3B-9EE2-6152FC50F1A1}"/>
              </a:ext>
            </a:extLst>
          </p:cNvPr>
          <p:cNvSpPr/>
          <p:nvPr/>
        </p:nvSpPr>
        <p:spPr>
          <a:xfrm>
            <a:off x="3270626" y="2329025"/>
            <a:ext cx="822960" cy="822960"/>
          </a:xfrm>
          <a:prstGeom prst="rect">
            <a:avLst/>
          </a:prstGeom>
          <a:solidFill>
            <a:srgbClr val="FFB3FF">
              <a:alpha val="50196"/>
            </a:srgbClr>
          </a:solidFill>
          <a:ln w="38100">
            <a:solidFill>
              <a:srgbClr val="750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50062"/>
                </a:solidFill>
              </a:rPr>
              <a:t>Tile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84567-EA4C-45CE-B3C2-2B1619C8B385}"/>
              </a:ext>
            </a:extLst>
          </p:cNvPr>
          <p:cNvSpPr/>
          <p:nvPr/>
        </p:nvSpPr>
        <p:spPr>
          <a:xfrm>
            <a:off x="2116196" y="2772445"/>
            <a:ext cx="742950" cy="334711"/>
          </a:xfrm>
          <a:prstGeom prst="rect">
            <a:avLst/>
          </a:prstGeom>
          <a:solidFill>
            <a:srgbClr val="00AD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hash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32EBE59-7894-4A98-B7ED-968AFE03A109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2859146" y="2939801"/>
            <a:ext cx="411480" cy="4225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AC94CD4-D74B-4D14-9448-CA336331FFB3}"/>
              </a:ext>
            </a:extLst>
          </p:cNvPr>
          <p:cNvSpPr/>
          <p:nvPr/>
        </p:nvSpPr>
        <p:spPr>
          <a:xfrm>
            <a:off x="3288406" y="3166636"/>
            <a:ext cx="787400" cy="385460"/>
          </a:xfrm>
          <a:prstGeom prst="rect">
            <a:avLst/>
          </a:prstGeom>
          <a:pattFill prst="wdDnDiag">
            <a:fgClr>
              <a:srgbClr val="00AD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CDA89B-5833-4BF1-B3FB-AA07A1B12BC0}"/>
              </a:ext>
            </a:extLst>
          </p:cNvPr>
          <p:cNvSpPr txBox="1"/>
          <p:nvPr/>
        </p:nvSpPr>
        <p:spPr>
          <a:xfrm>
            <a:off x="1667699" y="4071487"/>
            <a:ext cx="148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Redundant reads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D4C1FB-B104-4A5E-9EBF-0061173DF264}"/>
              </a:ext>
            </a:extLst>
          </p:cNvPr>
          <p:cNvCxnSpPr>
            <a:cxnSpLocks/>
            <a:stCxn id="19" idx="1"/>
            <a:endCxn id="20" idx="0"/>
          </p:cNvCxnSpPr>
          <p:nvPr/>
        </p:nvCxnSpPr>
        <p:spPr>
          <a:xfrm flipH="1">
            <a:off x="2407825" y="3359366"/>
            <a:ext cx="880581" cy="71212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3733F16-16A0-48A4-8F34-A8F1A08F9710}"/>
              </a:ext>
            </a:extLst>
          </p:cNvPr>
          <p:cNvSpPr/>
          <p:nvPr/>
        </p:nvSpPr>
        <p:spPr>
          <a:xfrm>
            <a:off x="6087595" y="3224252"/>
            <a:ext cx="1404697" cy="698086"/>
          </a:xfrm>
          <a:prstGeom prst="rect">
            <a:avLst/>
          </a:prstGeom>
          <a:solidFill>
            <a:srgbClr val="8B959E"/>
          </a:solidFill>
          <a:ln>
            <a:solidFill>
              <a:srgbClr val="8B9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DNN Accelerator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31F43F-5F15-4ABF-9329-76CC2CFB008E}"/>
              </a:ext>
            </a:extLst>
          </p:cNvPr>
          <p:cNvSpPr/>
          <p:nvPr/>
        </p:nvSpPr>
        <p:spPr>
          <a:xfrm>
            <a:off x="8796217" y="3222349"/>
            <a:ext cx="1404697" cy="698086"/>
          </a:xfrm>
          <a:prstGeom prst="rect">
            <a:avLst/>
          </a:prstGeom>
          <a:solidFill>
            <a:srgbClr val="8B959E"/>
          </a:solidFill>
          <a:ln>
            <a:solidFill>
              <a:srgbClr val="8B9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Off-chip Memory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7B6B3BF-814E-4222-BD92-2F4E3BB382C1}"/>
              </a:ext>
            </a:extLst>
          </p:cNvPr>
          <p:cNvSpPr/>
          <p:nvPr/>
        </p:nvSpPr>
        <p:spPr>
          <a:xfrm flipH="1">
            <a:off x="7547434" y="3385134"/>
            <a:ext cx="1193641" cy="156359"/>
          </a:xfrm>
          <a:prstGeom prst="rightArrow">
            <a:avLst/>
          </a:prstGeom>
          <a:solidFill>
            <a:srgbClr val="750014"/>
          </a:solidFill>
          <a:ln>
            <a:solidFill>
              <a:srgbClr val="75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7DAB84E-3CDD-49DA-8CBC-4B7D5935C54A}"/>
              </a:ext>
            </a:extLst>
          </p:cNvPr>
          <p:cNvSpPr/>
          <p:nvPr/>
        </p:nvSpPr>
        <p:spPr>
          <a:xfrm>
            <a:off x="7554534" y="3612529"/>
            <a:ext cx="1193641" cy="156359"/>
          </a:xfrm>
          <a:prstGeom prst="rightArrow">
            <a:avLst/>
          </a:prstGeom>
          <a:solidFill>
            <a:srgbClr val="750014"/>
          </a:solidFill>
          <a:ln>
            <a:solidFill>
              <a:srgbClr val="7500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B2D73-FBF7-4588-B060-A60EFA867B88}"/>
              </a:ext>
            </a:extLst>
          </p:cNvPr>
          <p:cNvSpPr/>
          <p:nvPr/>
        </p:nvSpPr>
        <p:spPr>
          <a:xfrm>
            <a:off x="9118352" y="2470906"/>
            <a:ext cx="637744" cy="635998"/>
          </a:xfrm>
          <a:prstGeom prst="rect">
            <a:avLst/>
          </a:prstGeom>
          <a:solidFill>
            <a:srgbClr val="FFB3FF"/>
          </a:solidFill>
          <a:ln w="38100">
            <a:solidFill>
              <a:srgbClr val="750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50062"/>
                </a:solidFill>
              </a:rPr>
              <a:t>Tile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6A0466-903F-413F-A411-0224C8ABE747}"/>
              </a:ext>
            </a:extLst>
          </p:cNvPr>
          <p:cNvSpPr txBox="1"/>
          <p:nvPr/>
        </p:nvSpPr>
        <p:spPr>
          <a:xfrm>
            <a:off x="6076257" y="3965681"/>
            <a:ext cx="411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Can’t get a hash only with this tile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9DB64D-8505-4D64-9269-CA5A683CCEBE}"/>
              </a:ext>
            </a:extLst>
          </p:cNvPr>
          <p:cNvSpPr/>
          <p:nvPr/>
        </p:nvSpPr>
        <p:spPr>
          <a:xfrm>
            <a:off x="9118352" y="4035880"/>
            <a:ext cx="637744" cy="257724"/>
          </a:xfrm>
          <a:prstGeom prst="rect">
            <a:avLst/>
          </a:prstGeom>
          <a:pattFill prst="wdDnDiag">
            <a:fgClr>
              <a:srgbClr val="00AD00"/>
            </a:fgClr>
            <a:bgClr>
              <a:schemeClr val="bg1"/>
            </a:bgClr>
          </a:pattFill>
          <a:ln w="38100">
            <a:solidFill>
              <a:srgbClr val="00A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6C591E-A820-4FD8-80B2-E5C941837B48}"/>
              </a:ext>
            </a:extLst>
          </p:cNvPr>
          <p:cNvSpPr txBox="1"/>
          <p:nvPr/>
        </p:nvSpPr>
        <p:spPr>
          <a:xfrm>
            <a:off x="6130759" y="4367007"/>
            <a:ext cx="4006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Fetch extra “redundant” data for hash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99CF34-6F7A-4D1A-BC0C-2511B6FB2E1F}"/>
              </a:ext>
            </a:extLst>
          </p:cNvPr>
          <p:cNvSpPr txBox="1"/>
          <p:nvPr/>
        </p:nvSpPr>
        <p:spPr>
          <a:xfrm>
            <a:off x="3270627" y="5402737"/>
            <a:ext cx="1128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Baseline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0B1583-4B43-48A9-8F1C-A4494F508221}"/>
              </a:ext>
            </a:extLst>
          </p:cNvPr>
          <p:cNvSpPr/>
          <p:nvPr/>
        </p:nvSpPr>
        <p:spPr>
          <a:xfrm>
            <a:off x="4470805" y="5269404"/>
            <a:ext cx="637744" cy="635998"/>
          </a:xfrm>
          <a:prstGeom prst="rect">
            <a:avLst/>
          </a:prstGeom>
          <a:solidFill>
            <a:srgbClr val="FFB3FF"/>
          </a:solidFill>
          <a:ln w="38100">
            <a:solidFill>
              <a:srgbClr val="750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50062"/>
                </a:solidFill>
              </a:rPr>
              <a:t>Tile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1DEC14-55E2-4FF0-BB86-B696E11B07CD}"/>
              </a:ext>
            </a:extLst>
          </p:cNvPr>
          <p:cNvSpPr txBox="1"/>
          <p:nvPr/>
        </p:nvSpPr>
        <p:spPr>
          <a:xfrm>
            <a:off x="5593866" y="5263604"/>
            <a:ext cx="1404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Secure Accelerator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7C180D-A587-417B-B8ED-858E07BE8651}"/>
              </a:ext>
            </a:extLst>
          </p:cNvPr>
          <p:cNvSpPr/>
          <p:nvPr/>
        </p:nvSpPr>
        <p:spPr>
          <a:xfrm>
            <a:off x="6985628" y="5288175"/>
            <a:ext cx="637744" cy="635998"/>
          </a:xfrm>
          <a:prstGeom prst="rect">
            <a:avLst/>
          </a:prstGeom>
          <a:solidFill>
            <a:srgbClr val="FFB3FF"/>
          </a:solidFill>
          <a:ln w="38100">
            <a:solidFill>
              <a:srgbClr val="750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50062"/>
                </a:solidFill>
              </a:rPr>
              <a:t>Tile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D0ADF1-3E1D-4D9D-8A6A-E246E823CD58}"/>
              </a:ext>
            </a:extLst>
          </p:cNvPr>
          <p:cNvSpPr/>
          <p:nvPr/>
        </p:nvSpPr>
        <p:spPr>
          <a:xfrm>
            <a:off x="8014047" y="5419413"/>
            <a:ext cx="742950" cy="334711"/>
          </a:xfrm>
          <a:prstGeom prst="rect">
            <a:avLst/>
          </a:prstGeom>
          <a:solidFill>
            <a:srgbClr val="00AD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hash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F2D29D-9F0E-41BC-A3FA-FD0630BA25DE}"/>
              </a:ext>
            </a:extLst>
          </p:cNvPr>
          <p:cNvSpPr/>
          <p:nvPr/>
        </p:nvSpPr>
        <p:spPr>
          <a:xfrm>
            <a:off x="8980159" y="5457906"/>
            <a:ext cx="637744" cy="257724"/>
          </a:xfrm>
          <a:prstGeom prst="rect">
            <a:avLst/>
          </a:prstGeom>
          <a:pattFill prst="wdDnDiag">
            <a:fgClr>
              <a:srgbClr val="00AD00"/>
            </a:fgClr>
            <a:bgClr>
              <a:schemeClr val="bg1"/>
            </a:bgClr>
          </a:pattFill>
          <a:ln w="38100">
            <a:solidFill>
              <a:srgbClr val="00A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AB584CF-ED8F-4D2D-83AF-9DA9362CDBB8}"/>
              </a:ext>
            </a:extLst>
          </p:cNvPr>
          <p:cNvSpPr/>
          <p:nvPr/>
        </p:nvSpPr>
        <p:spPr>
          <a:xfrm>
            <a:off x="7886733" y="5263604"/>
            <a:ext cx="1877126" cy="648797"/>
          </a:xfrm>
          <a:prstGeom prst="roundRect">
            <a:avLst/>
          </a:prstGeom>
          <a:noFill/>
          <a:ln w="38100">
            <a:solidFill>
              <a:srgbClr val="FA1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E02401-31A7-49C8-A4B8-C9F19B214D87}"/>
              </a:ext>
            </a:extLst>
          </p:cNvPr>
          <p:cNvSpPr txBox="1"/>
          <p:nvPr/>
        </p:nvSpPr>
        <p:spPr>
          <a:xfrm>
            <a:off x="7558442" y="4930615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A1423"/>
                </a:solidFill>
              </a:rPr>
              <a:t>additional off-chip traffic</a:t>
            </a:r>
          </a:p>
        </p:txBody>
      </p:sp>
    </p:spTree>
    <p:extLst>
      <p:ext uri="{BB962C8B-B14F-4D97-AF65-F5344CB8AC3E}">
        <p14:creationId xmlns:p14="http://schemas.microsoft.com/office/powerpoint/2010/main" val="26168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-0.21719 0.0013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5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-0.21732 0.0011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72" y="4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9" grpId="0" animBg="1"/>
      <p:bldP spid="20" grpId="0"/>
      <p:bldP spid="26" grpId="0" animBg="1"/>
      <p:bldP spid="26" grpId="1" animBg="1"/>
      <p:bldP spid="27" grpId="0"/>
      <p:bldP spid="27" grpId="1"/>
      <p:bldP spid="28" grpId="0" animBg="1"/>
      <p:bldP spid="28" grpId="1" animBg="1"/>
      <p:bldP spid="29" grpId="0"/>
      <p:bldP spid="30" grpId="0"/>
      <p:bldP spid="31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3BC0-E6C4-4708-9D6B-3DA01400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Tile-as-an-</a:t>
            </a:r>
            <a:r>
              <a:rPr lang="en-US" dirty="0" err="1"/>
              <a:t>AuthBlock</a:t>
            </a:r>
            <a:r>
              <a:rPr lang="en-US" dirty="0"/>
              <a:t> is not optimal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F945-5097-4402-AAE0-3833B1CA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2615"/>
          </a:xfrm>
        </p:spPr>
        <p:txBody>
          <a:bodyPr/>
          <a:lstStyle/>
          <a:p>
            <a:r>
              <a:rPr lang="en-US" dirty="0"/>
              <a:t>Cross-layer dependency of intermediate tensors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D92C21-1181-429A-B0B6-763087AB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92" y="3325787"/>
            <a:ext cx="1902023" cy="2634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38F205-293D-4A81-A1B4-4D5DE2327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163" y="3325787"/>
            <a:ext cx="1889673" cy="26348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04A365-D5EC-41E7-BAB7-C62D3FE9745D}"/>
              </a:ext>
            </a:extLst>
          </p:cNvPr>
          <p:cNvSpPr txBox="1"/>
          <p:nvPr/>
        </p:nvSpPr>
        <p:spPr>
          <a:xfrm>
            <a:off x="221521" y="5618182"/>
            <a:ext cx="623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Tile organizations are determined by mapping of each layer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FA3A17-2DFF-42F5-9832-C72FA59AC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5984" y="3325787"/>
            <a:ext cx="1889673" cy="2703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34A87D-FE46-4A16-88B0-1B9EF2A3677B}"/>
              </a:ext>
            </a:extLst>
          </p:cNvPr>
          <p:cNvSpPr txBox="1"/>
          <p:nvPr/>
        </p:nvSpPr>
        <p:spPr>
          <a:xfrm>
            <a:off x="5907577" y="5960625"/>
            <a:ext cx="542648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Option 1: Assign one output tile as an </a:t>
            </a:r>
            <a:r>
              <a:rPr lang="en-US" dirty="0" err="1"/>
              <a:t>AuthBlock</a:t>
            </a:r>
            <a:r>
              <a:rPr lang="en-US" dirty="0"/>
              <a:t> </a:t>
            </a:r>
            <a:r>
              <a:rPr lang="en-US" sz="2400" dirty="0">
                <a:solidFill>
                  <a:srgbClr val="FA1423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A142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67204-134B-48ED-96A4-FF9CC0437386}"/>
              </a:ext>
            </a:extLst>
          </p:cNvPr>
          <p:cNvSpPr txBox="1"/>
          <p:nvPr/>
        </p:nvSpPr>
        <p:spPr>
          <a:xfrm>
            <a:off x="3565003" y="2400617"/>
            <a:ext cx="224292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Option 2: Rehash </a:t>
            </a:r>
            <a:r>
              <a:rPr lang="en-US" sz="2400" dirty="0">
                <a:solidFill>
                  <a:srgbClr val="FA1423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A1423"/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E4A9BB4B-8918-421A-8C8E-2C68265DC067}"/>
              </a:ext>
            </a:extLst>
          </p:cNvPr>
          <p:cNvSpPr/>
          <p:nvPr/>
        </p:nvSpPr>
        <p:spPr>
          <a:xfrm>
            <a:off x="3484880" y="2885122"/>
            <a:ext cx="2611120" cy="369332"/>
          </a:xfrm>
          <a:prstGeom prst="curvedDownArrow">
            <a:avLst/>
          </a:prstGeom>
          <a:solidFill>
            <a:srgbClr val="FA1423"/>
          </a:solidFill>
          <a:ln>
            <a:solidFill>
              <a:srgbClr val="FA1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72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9A998-6F4D-4DFA-B83A-45B5F9D1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techniques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E2BD344-2D32-4EF8-8D45-202AABD3C6C6}"/>
              </a:ext>
            </a:extLst>
          </p:cNvPr>
          <p:cNvGrpSpPr/>
          <p:nvPr/>
        </p:nvGrpSpPr>
        <p:grpSpPr>
          <a:xfrm>
            <a:off x="1603432" y="2309084"/>
            <a:ext cx="3740728" cy="2995582"/>
            <a:chOff x="1471352" y="2276649"/>
            <a:chExt cx="3740728" cy="299558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459D700-EC53-41EC-B550-B3E75771D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44861" y="2276649"/>
              <a:ext cx="2193709" cy="155321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6ED97A-ED15-487E-8166-FE3027088594}"/>
                </a:ext>
              </a:extLst>
            </p:cNvPr>
            <p:cNvSpPr txBox="1"/>
            <p:nvPr/>
          </p:nvSpPr>
          <p:spPr>
            <a:xfrm>
              <a:off x="1471352" y="4071902"/>
              <a:ext cx="374072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Analytical approach to identify the optimal </a:t>
              </a:r>
              <a:r>
                <a:rPr lang="en-US" sz="2400" dirty="0" err="1"/>
                <a:t>AuthBlock</a:t>
              </a:r>
              <a:r>
                <a:rPr lang="en-US" sz="2400" dirty="0"/>
                <a:t> assignment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17AC3A3-A5A1-4E02-B74C-175E5BAA2652}"/>
              </a:ext>
            </a:extLst>
          </p:cNvPr>
          <p:cNvGrpSpPr/>
          <p:nvPr/>
        </p:nvGrpSpPr>
        <p:grpSpPr>
          <a:xfrm>
            <a:off x="6482080" y="2481313"/>
            <a:ext cx="4013507" cy="2697091"/>
            <a:chOff x="6776720" y="2390473"/>
            <a:chExt cx="4013507" cy="26970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117E7F-957F-4231-8852-8D0B50E00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6720" y="2390473"/>
              <a:ext cx="4013507" cy="132556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A87C6A-74A3-4F74-890A-27DC2098C0D3}"/>
                </a:ext>
              </a:extLst>
            </p:cNvPr>
            <p:cNvSpPr txBox="1"/>
            <p:nvPr/>
          </p:nvSpPr>
          <p:spPr>
            <a:xfrm>
              <a:off x="6832753" y="4256567"/>
              <a:ext cx="3901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Cross-layer fine tuning from the </a:t>
              </a:r>
              <a:r>
                <a:rPr lang="en-US" sz="2400" dirty="0" err="1"/>
                <a:t>loopnest</a:t>
              </a:r>
              <a:r>
                <a:rPr lang="en-US" sz="2400" dirty="0"/>
                <a:t> mapping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71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B0EA-51B1-444C-AABF-A99A71E1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AuthBlock</a:t>
            </a:r>
            <a:r>
              <a:rPr lang="en-US" dirty="0"/>
              <a:t> Assignment: Search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1B2A-E866-4982-8A5B-0893207D5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9175"/>
          </a:xfrm>
        </p:spPr>
        <p:txBody>
          <a:bodyPr/>
          <a:lstStyle/>
          <a:p>
            <a:r>
              <a:rPr lang="en-US" dirty="0"/>
              <a:t>Goal: minimize the additional off-chip traffic</a:t>
            </a:r>
          </a:p>
          <a:p>
            <a:r>
              <a:rPr lang="en-US" dirty="0"/>
              <a:t>Determine both the size and the orientation of </a:t>
            </a:r>
            <a:r>
              <a:rPr lang="en-US" dirty="0" err="1"/>
              <a:t>AuthBlocks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C2C4C-6D3D-4748-B9E7-FA9207A39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0" y="2910287"/>
            <a:ext cx="1412627" cy="323283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12B84EA-20F7-4385-B4F5-2F2EF1FC8D3C}"/>
              </a:ext>
            </a:extLst>
          </p:cNvPr>
          <p:cNvGrpSpPr/>
          <p:nvPr/>
        </p:nvGrpSpPr>
        <p:grpSpPr>
          <a:xfrm>
            <a:off x="8321886" y="2910287"/>
            <a:ext cx="1656165" cy="3847472"/>
            <a:chOff x="6261497" y="1833519"/>
            <a:chExt cx="1266444" cy="31104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991C12-C639-42B3-ADA3-0079AFAE46F8}"/>
                </a:ext>
              </a:extLst>
            </p:cNvPr>
            <p:cNvSpPr/>
            <p:nvPr/>
          </p:nvSpPr>
          <p:spPr>
            <a:xfrm>
              <a:off x="6261497" y="1833519"/>
              <a:ext cx="1266444" cy="2786422"/>
            </a:xfrm>
            <a:prstGeom prst="rect">
              <a:avLst/>
            </a:prstGeom>
            <a:noFill/>
            <a:ln w="38100">
              <a:solidFill>
                <a:srgbClr val="FA14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334436-E430-4CE6-B00F-5790EE914012}"/>
                </a:ext>
              </a:extLst>
            </p:cNvPr>
            <p:cNvSpPr txBox="1"/>
            <p:nvPr/>
          </p:nvSpPr>
          <p:spPr>
            <a:xfrm>
              <a:off x="6517052" y="4645416"/>
              <a:ext cx="755333" cy="298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A1423"/>
                  </a:solidFill>
                </a:rPr>
                <a:t>Optimal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D753CB-C87C-4BD0-B034-4AAA196FD0F6}"/>
              </a:ext>
            </a:extLst>
          </p:cNvPr>
          <p:cNvGrpSpPr/>
          <p:nvPr/>
        </p:nvGrpSpPr>
        <p:grpSpPr>
          <a:xfrm>
            <a:off x="1671535" y="2933509"/>
            <a:ext cx="2976184" cy="3358543"/>
            <a:chOff x="-21867" y="1866318"/>
            <a:chExt cx="2976184" cy="33585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49AD31-E0CC-485F-B86E-F5C5F77ACE3A}"/>
                </a:ext>
              </a:extLst>
            </p:cNvPr>
            <p:cNvSpPr txBox="1"/>
            <p:nvPr/>
          </p:nvSpPr>
          <p:spPr>
            <a:xfrm>
              <a:off x="1165725" y="1866318"/>
              <a:ext cx="1788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tile-as-an-</a:t>
              </a:r>
              <a:r>
                <a:rPr lang="en-US" sz="1400" dirty="0" err="1"/>
                <a:t>AuthBlock</a:t>
              </a:r>
              <a:endParaRPr lang="en-US" sz="14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BF28F1-4B28-407A-B09C-ABEBEDE2D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1867" y="2207341"/>
              <a:ext cx="2976184" cy="301752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C445FB-6EC8-4E90-803A-60FCF53C900B}"/>
              </a:ext>
            </a:extLst>
          </p:cNvPr>
          <p:cNvGrpSpPr/>
          <p:nvPr/>
        </p:nvGrpSpPr>
        <p:grpSpPr>
          <a:xfrm>
            <a:off x="4967629" y="2930128"/>
            <a:ext cx="1398485" cy="3361924"/>
            <a:chOff x="3659456" y="1817040"/>
            <a:chExt cx="1398485" cy="332538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3FB821-4390-4CB3-9517-F4538C59E5F0}"/>
                </a:ext>
              </a:extLst>
            </p:cNvPr>
            <p:cNvSpPr txBox="1"/>
            <p:nvPr/>
          </p:nvSpPr>
          <p:spPr>
            <a:xfrm>
              <a:off x="3730483" y="1817040"/>
              <a:ext cx="1256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Horizontal, 1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9576EB-F650-4A54-933E-5F6B6D1D7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9456" y="2159899"/>
              <a:ext cx="1398485" cy="298253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B15004-94B4-46D7-BE71-B5A7F81D93F0}"/>
              </a:ext>
            </a:extLst>
          </p:cNvPr>
          <p:cNvGrpSpPr/>
          <p:nvPr/>
        </p:nvGrpSpPr>
        <p:grpSpPr>
          <a:xfrm>
            <a:off x="6757051" y="2936062"/>
            <a:ext cx="1423791" cy="3355990"/>
            <a:chOff x="4960166" y="1771996"/>
            <a:chExt cx="1423791" cy="335599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13334B-EFC5-4349-98F3-24BF80887C52}"/>
                </a:ext>
              </a:extLst>
            </p:cNvPr>
            <p:cNvSpPr txBox="1"/>
            <p:nvPr/>
          </p:nvSpPr>
          <p:spPr>
            <a:xfrm>
              <a:off x="5012091" y="1771996"/>
              <a:ext cx="13199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Horizontal, 2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A559DC4-1091-4AD0-B600-F4CB0A018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0166" y="2110466"/>
              <a:ext cx="1423791" cy="301752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3226C0-977A-43AB-A503-E7D50733C2A7}"/>
              </a:ext>
            </a:extLst>
          </p:cNvPr>
          <p:cNvGrpSpPr/>
          <p:nvPr/>
        </p:nvGrpSpPr>
        <p:grpSpPr>
          <a:xfrm>
            <a:off x="8436209" y="2935244"/>
            <a:ext cx="1414888" cy="3356808"/>
            <a:chOff x="6330124" y="1796429"/>
            <a:chExt cx="1414888" cy="335680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0D3A0F-FF74-49D4-A12F-62CC3408C90E}"/>
                </a:ext>
              </a:extLst>
            </p:cNvPr>
            <p:cNvSpPr txBox="1"/>
            <p:nvPr/>
          </p:nvSpPr>
          <p:spPr>
            <a:xfrm>
              <a:off x="6448356" y="1796429"/>
              <a:ext cx="1170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Vertical, 3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08F4E1-0F3F-41E3-996E-404F96528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30124" y="2135717"/>
              <a:ext cx="1414888" cy="301752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9149B0-778F-445A-8435-32DA29D4F339}"/>
              </a:ext>
            </a:extLst>
          </p:cNvPr>
          <p:cNvGrpSpPr/>
          <p:nvPr/>
        </p:nvGrpSpPr>
        <p:grpSpPr>
          <a:xfrm>
            <a:off x="10301699" y="2933509"/>
            <a:ext cx="1414895" cy="3358543"/>
            <a:chOff x="7648635" y="1782858"/>
            <a:chExt cx="1414895" cy="335854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311C49-B496-48F3-AB40-8F9C03024B3E}"/>
                </a:ext>
              </a:extLst>
            </p:cNvPr>
            <p:cNvSpPr txBox="1"/>
            <p:nvPr/>
          </p:nvSpPr>
          <p:spPr>
            <a:xfrm>
              <a:off x="7771037" y="1782858"/>
              <a:ext cx="11700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Vertical, 6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7B06D5-99F3-40CC-9A57-61BC00A65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48635" y="2123881"/>
              <a:ext cx="1414895" cy="3017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1738-2DAA-4BF3-898F-261909975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Mapping Strategy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B3547C-AA93-49BC-A25A-29889E130A44}"/>
              </a:ext>
            </a:extLst>
          </p:cNvPr>
          <p:cNvSpPr/>
          <p:nvPr/>
        </p:nvSpPr>
        <p:spPr>
          <a:xfrm>
            <a:off x="3715279" y="2298545"/>
            <a:ext cx="1499347" cy="316006"/>
          </a:xfrm>
          <a:prstGeom prst="roundRect">
            <a:avLst/>
          </a:prstGeom>
          <a:solidFill>
            <a:srgbClr val="FFB3FF"/>
          </a:solidFill>
          <a:ln>
            <a:solidFill>
              <a:srgbClr val="750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Layer </a:t>
            </a:r>
            <a:r>
              <a:rPr lang="en-US" dirty="0" err="1">
                <a:solidFill>
                  <a:sysClr val="windowText" lastClr="000000"/>
                </a:solidFill>
              </a:rPr>
              <a:t>i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C80E3C-4BC1-421B-AC99-51753563152E}"/>
              </a:ext>
            </a:extLst>
          </p:cNvPr>
          <p:cNvSpPr/>
          <p:nvPr/>
        </p:nvSpPr>
        <p:spPr>
          <a:xfrm>
            <a:off x="6940887" y="2298545"/>
            <a:ext cx="1499347" cy="316006"/>
          </a:xfrm>
          <a:prstGeom prst="roundRect">
            <a:avLst/>
          </a:prstGeom>
          <a:solidFill>
            <a:srgbClr val="FFB3FF"/>
          </a:solidFill>
          <a:ln>
            <a:solidFill>
              <a:srgbClr val="750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Layer i+1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70BFA1-AA37-446F-9DC4-58CE86413D7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14626" y="2456548"/>
            <a:ext cx="1726261" cy="0"/>
          </a:xfrm>
          <a:prstGeom prst="straightConnector1">
            <a:avLst/>
          </a:prstGeom>
          <a:ln w="38100">
            <a:solidFill>
              <a:srgbClr val="7500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9FADCF-815E-4CCD-A44A-ACAD8E58FCBA}"/>
              </a:ext>
            </a:extLst>
          </p:cNvPr>
          <p:cNvCxnSpPr>
            <a:stCxn id="5" idx="3"/>
          </p:cNvCxnSpPr>
          <p:nvPr/>
        </p:nvCxnSpPr>
        <p:spPr>
          <a:xfrm>
            <a:off x="8440234" y="2456548"/>
            <a:ext cx="481453" cy="0"/>
          </a:xfrm>
          <a:prstGeom prst="straightConnector1">
            <a:avLst/>
          </a:prstGeom>
          <a:ln w="38100">
            <a:solidFill>
              <a:srgbClr val="7500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8CC3C0-E41B-4C30-8DC2-9B0EDBFBFA2C}"/>
              </a:ext>
            </a:extLst>
          </p:cNvPr>
          <p:cNvCxnSpPr/>
          <p:nvPr/>
        </p:nvCxnSpPr>
        <p:spPr>
          <a:xfrm>
            <a:off x="3233826" y="2438193"/>
            <a:ext cx="481453" cy="0"/>
          </a:xfrm>
          <a:prstGeom prst="straightConnector1">
            <a:avLst/>
          </a:prstGeom>
          <a:ln w="38100">
            <a:solidFill>
              <a:srgbClr val="7500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C291B9-BD52-4480-BFCB-F5B6603A38E2}"/>
              </a:ext>
            </a:extLst>
          </p:cNvPr>
          <p:cNvSpPr/>
          <p:nvPr/>
        </p:nvSpPr>
        <p:spPr>
          <a:xfrm>
            <a:off x="3840855" y="3691999"/>
            <a:ext cx="1248197" cy="532647"/>
          </a:xfrm>
          <a:prstGeom prst="roundRect">
            <a:avLst/>
          </a:prstGeom>
          <a:noFill/>
          <a:ln w="28575">
            <a:solidFill>
              <a:srgbClr val="1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Loopnest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32CD9A-4E80-46BD-A946-2DA51A4BAA64}"/>
              </a:ext>
            </a:extLst>
          </p:cNvPr>
          <p:cNvSpPr/>
          <p:nvPr/>
        </p:nvSpPr>
        <p:spPr>
          <a:xfrm>
            <a:off x="7066463" y="3688115"/>
            <a:ext cx="1248197" cy="532647"/>
          </a:xfrm>
          <a:prstGeom prst="roundRect">
            <a:avLst/>
          </a:prstGeom>
          <a:noFill/>
          <a:ln w="28575">
            <a:solidFill>
              <a:srgbClr val="1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Loopnest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A6B526-FCC9-4907-B5D4-8A8927B6C7E1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4464953" y="2614551"/>
            <a:ext cx="1" cy="1077448"/>
          </a:xfrm>
          <a:prstGeom prst="straightConnector1">
            <a:avLst/>
          </a:prstGeom>
          <a:ln w="38100">
            <a:solidFill>
              <a:srgbClr val="19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8252C1-AFB3-4468-BCD4-B10167DABF1A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7690561" y="2614551"/>
            <a:ext cx="1" cy="1073564"/>
          </a:xfrm>
          <a:prstGeom prst="straightConnector1">
            <a:avLst/>
          </a:prstGeom>
          <a:ln w="38100">
            <a:solidFill>
              <a:srgbClr val="19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2C40639-AFF1-49F3-9A61-F5942E48A586}"/>
              </a:ext>
            </a:extLst>
          </p:cNvPr>
          <p:cNvSpPr/>
          <p:nvPr/>
        </p:nvSpPr>
        <p:spPr>
          <a:xfrm>
            <a:off x="3508990" y="2794571"/>
            <a:ext cx="1911927" cy="627223"/>
          </a:xfrm>
          <a:prstGeom prst="roundRect">
            <a:avLst/>
          </a:prstGeom>
          <a:solidFill>
            <a:srgbClr val="1966FF"/>
          </a:solidFill>
          <a:ln>
            <a:solidFill>
              <a:srgbClr val="1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Conventional Mapping Tools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A8E6E0-A7AE-4120-91CA-CD39B0808CA7}"/>
              </a:ext>
            </a:extLst>
          </p:cNvPr>
          <p:cNvSpPr txBox="1"/>
          <p:nvPr/>
        </p:nvSpPr>
        <p:spPr>
          <a:xfrm>
            <a:off x="1696660" y="3769772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966FF"/>
                </a:solidFill>
              </a:rPr>
              <a:t>Individually Optimal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F40C97-0768-4CB2-89C8-63765F8447D4}"/>
              </a:ext>
            </a:extLst>
          </p:cNvPr>
          <p:cNvSpPr/>
          <p:nvPr/>
        </p:nvSpPr>
        <p:spPr>
          <a:xfrm>
            <a:off x="5109170" y="4417518"/>
            <a:ext cx="1911927" cy="627223"/>
          </a:xfrm>
          <a:prstGeom prst="roundRect">
            <a:avLst/>
          </a:prstGeom>
          <a:solidFill>
            <a:srgbClr val="00AD00"/>
          </a:solidFill>
          <a:ln>
            <a:solidFill>
              <a:srgbClr val="00AD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AuthBlock</a:t>
            </a:r>
            <a:endParaRPr lang="en-US" dirty="0"/>
          </a:p>
          <a:p>
            <a:pPr algn="ctr"/>
            <a:r>
              <a:rPr lang="en-US" dirty="0"/>
              <a:t>Assignment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85F8EF-7323-4F36-97B4-81E417ABF0A2}"/>
              </a:ext>
            </a:extLst>
          </p:cNvPr>
          <p:cNvSpPr/>
          <p:nvPr/>
        </p:nvSpPr>
        <p:spPr>
          <a:xfrm>
            <a:off x="6734596" y="2790180"/>
            <a:ext cx="1911927" cy="627223"/>
          </a:xfrm>
          <a:prstGeom prst="roundRect">
            <a:avLst/>
          </a:prstGeom>
          <a:solidFill>
            <a:srgbClr val="1966FF"/>
          </a:solidFill>
          <a:ln>
            <a:solidFill>
              <a:srgbClr val="1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Conventional Mapping Tools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9173575-E7B0-4469-8C83-665EBB106054}"/>
              </a:ext>
            </a:extLst>
          </p:cNvPr>
          <p:cNvCxnSpPr>
            <a:stCxn id="9" idx="2"/>
            <a:endCxn id="15" idx="1"/>
          </p:cNvCxnSpPr>
          <p:nvPr/>
        </p:nvCxnSpPr>
        <p:spPr>
          <a:xfrm rot="16200000" flipH="1">
            <a:off x="4533820" y="4155780"/>
            <a:ext cx="506484" cy="644216"/>
          </a:xfrm>
          <a:prstGeom prst="bentConnector2">
            <a:avLst/>
          </a:prstGeom>
          <a:ln w="38100">
            <a:solidFill>
              <a:srgbClr val="00A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F1D9ED-3EBB-4D5A-9766-8DEA8C9D5B43}"/>
              </a:ext>
            </a:extLst>
          </p:cNvPr>
          <p:cNvCxnSpPr>
            <a:cxnSpLocks/>
            <a:stCxn id="10" idx="2"/>
            <a:endCxn id="15" idx="3"/>
          </p:cNvCxnSpPr>
          <p:nvPr/>
        </p:nvCxnSpPr>
        <p:spPr>
          <a:xfrm rot="5400000">
            <a:off x="7100646" y="4141214"/>
            <a:ext cx="510368" cy="669465"/>
          </a:xfrm>
          <a:prstGeom prst="bentConnector2">
            <a:avLst/>
          </a:prstGeom>
          <a:ln w="38100">
            <a:solidFill>
              <a:srgbClr val="00A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05E0E5-56F9-48B0-8CE7-68698C99AF87}"/>
              </a:ext>
            </a:extLst>
          </p:cNvPr>
          <p:cNvSpPr txBox="1"/>
          <p:nvPr/>
        </p:nvSpPr>
        <p:spPr>
          <a:xfrm>
            <a:off x="1691118" y="4546463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AD00"/>
                </a:solidFill>
              </a:rPr>
              <a:t>Cross-layer Dependency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5AD9BA-516A-4215-9865-71DBBE8A6387}"/>
                  </a:ext>
                </a:extLst>
              </p:cNvPr>
              <p:cNvSpPr txBox="1"/>
              <p:nvPr/>
            </p:nvSpPr>
            <p:spPr>
              <a:xfrm>
                <a:off x="2099553" y="5533692"/>
                <a:ext cx="7992894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Loopnests</a:t>
                </a:r>
                <a:r>
                  <a:rPr lang="en-US" sz="2400" dirty="0"/>
                  <a:t> optimal for individual layer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↛</m:t>
                    </m:r>
                  </m:oMath>
                </a14:m>
                <a:r>
                  <a:rPr lang="en-US" sz="2400" dirty="0"/>
                  <a:t> globally optimal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5AD9BA-516A-4215-9865-71DBBE8A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553" y="5533692"/>
                <a:ext cx="7992894" cy="573427"/>
              </a:xfrm>
              <a:prstGeom prst="rect">
                <a:avLst/>
              </a:prstGeom>
              <a:blipFill>
                <a:blip r:embed="rId2"/>
                <a:stretch>
                  <a:fillRect l="-1143" r="-152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5218FCC-CCAB-4386-95D7-C0C7CF875EBD}"/>
              </a:ext>
            </a:extLst>
          </p:cNvPr>
          <p:cNvCxnSpPr>
            <a:stCxn id="15" idx="2"/>
            <a:endCxn id="10" idx="3"/>
          </p:cNvCxnSpPr>
          <p:nvPr/>
        </p:nvCxnSpPr>
        <p:spPr>
          <a:xfrm rot="5400000" flipH="1" flipV="1">
            <a:off x="6644746" y="3374827"/>
            <a:ext cx="1090302" cy="2249526"/>
          </a:xfrm>
          <a:prstGeom prst="curvedConnector4">
            <a:avLst>
              <a:gd name="adj1" fmla="val -20967"/>
              <a:gd name="adj2" fmla="val 110162"/>
            </a:avLst>
          </a:prstGeom>
          <a:ln w="28575">
            <a:solidFill>
              <a:srgbClr val="FA14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15A27BC-DF51-4D5F-ABC1-1297E9E1E3F6}"/>
              </a:ext>
            </a:extLst>
          </p:cNvPr>
          <p:cNvCxnSpPr>
            <a:stCxn id="15" idx="0"/>
            <a:endCxn id="9" idx="3"/>
          </p:cNvCxnSpPr>
          <p:nvPr/>
        </p:nvCxnSpPr>
        <p:spPr>
          <a:xfrm rot="16200000" flipV="1">
            <a:off x="5347496" y="3699880"/>
            <a:ext cx="459195" cy="976082"/>
          </a:xfrm>
          <a:prstGeom prst="curvedConnector2">
            <a:avLst/>
          </a:prstGeom>
          <a:ln w="28575">
            <a:solidFill>
              <a:srgbClr val="FA14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4568DD-62D1-4274-AD5B-0862DC3433A6}"/>
              </a:ext>
            </a:extLst>
          </p:cNvPr>
          <p:cNvSpPr txBox="1"/>
          <p:nvPr/>
        </p:nvSpPr>
        <p:spPr>
          <a:xfrm>
            <a:off x="8569451" y="4295739"/>
            <a:ext cx="2021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A1423"/>
                </a:solidFill>
              </a:rPr>
              <a:t>Find “globally”</a:t>
            </a:r>
          </a:p>
          <a:p>
            <a:r>
              <a:rPr lang="en-US" dirty="0">
                <a:solidFill>
                  <a:srgbClr val="FA1423"/>
                </a:solidFill>
              </a:rPr>
              <a:t>optimal </a:t>
            </a:r>
            <a:r>
              <a:rPr lang="en-US" dirty="0" err="1">
                <a:solidFill>
                  <a:srgbClr val="FA1423"/>
                </a:solidFill>
              </a:rPr>
              <a:t>loopnests</a:t>
            </a:r>
            <a:endParaRPr lang="en-US" dirty="0">
              <a:solidFill>
                <a:srgbClr val="FA1423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ED107A-8099-44AD-A2F8-013777A54D8B}"/>
              </a:ext>
            </a:extLst>
          </p:cNvPr>
          <p:cNvSpPr/>
          <p:nvPr/>
        </p:nvSpPr>
        <p:spPr>
          <a:xfrm>
            <a:off x="3321932" y="2095018"/>
            <a:ext cx="5421137" cy="3217755"/>
          </a:xfrm>
          <a:prstGeom prst="roundRect">
            <a:avLst/>
          </a:prstGeom>
          <a:noFill/>
          <a:ln>
            <a:solidFill>
              <a:srgbClr val="7500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79C4C-5494-462E-94D3-31BC246FCEB0}"/>
              </a:ext>
            </a:extLst>
          </p:cNvPr>
          <p:cNvSpPr txBox="1"/>
          <p:nvPr/>
        </p:nvSpPr>
        <p:spPr>
          <a:xfrm>
            <a:off x="519794" y="1516207"/>
            <a:ext cx="11152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Joint search from </a:t>
            </a:r>
            <a:r>
              <a:rPr lang="en-US" sz="2400" dirty="0" err="1"/>
              <a:t>loopnest</a:t>
            </a:r>
            <a:r>
              <a:rPr lang="en-US" sz="2400" dirty="0"/>
              <a:t> mapping level? Exponential increase in search space</a:t>
            </a:r>
          </a:p>
        </p:txBody>
      </p:sp>
    </p:spTree>
    <p:extLst>
      <p:ext uri="{BB962C8B-B14F-4D97-AF65-F5344CB8AC3E}">
        <p14:creationId xmlns:p14="http://schemas.microsoft.com/office/powerpoint/2010/main" val="27187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/>
      <p:bldP spid="15" grpId="0" animBg="1"/>
      <p:bldP spid="16" grpId="0" animBg="1"/>
      <p:bldP spid="19" grpId="0"/>
      <p:bldP spid="20" grpId="0"/>
      <p:bldP spid="23" grpId="0"/>
      <p:bldP spid="24" grpId="0" animBg="1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C2D99-5FE0-4F7F-B3B0-EB1B70C1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06D12D-2D78-49B6-9BDD-44A6F6BB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73" y="3245406"/>
            <a:ext cx="6652577" cy="2350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442EFC-6D4D-4D0A-AF52-6FE77163A332}"/>
              </a:ext>
            </a:extLst>
          </p:cNvPr>
          <p:cNvSpPr txBox="1"/>
          <p:nvPr/>
        </p:nvSpPr>
        <p:spPr>
          <a:xfrm>
            <a:off x="3541661" y="5443168"/>
            <a:ext cx="19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 1 only </a:t>
            </a:r>
          </a:p>
          <a:p>
            <a:pPr algn="ctr"/>
            <a:r>
              <a:rPr lang="en-US" sz="1400" dirty="0"/>
              <a:t>+ tile-as-an-</a:t>
            </a:r>
            <a:r>
              <a:rPr lang="en-US" sz="1400" dirty="0" err="1"/>
              <a:t>AuthBlock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47E97-AF4A-49F3-8EA7-80055CA55675}"/>
              </a:ext>
            </a:extLst>
          </p:cNvPr>
          <p:cNvSpPr txBox="1"/>
          <p:nvPr/>
        </p:nvSpPr>
        <p:spPr>
          <a:xfrm>
            <a:off x="5610322" y="5438239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Step 1 + Step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9C20F-8EB4-4164-A5A3-12D55E1DCC9D}"/>
              </a:ext>
            </a:extLst>
          </p:cNvPr>
          <p:cNvSpPr txBox="1"/>
          <p:nvPr/>
        </p:nvSpPr>
        <p:spPr>
          <a:xfrm>
            <a:off x="7445176" y="5437349"/>
            <a:ext cx="1409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All three steps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583398F-2FC0-44EC-9FF5-44BB196FA8E8}"/>
              </a:ext>
            </a:extLst>
          </p:cNvPr>
          <p:cNvSpPr/>
          <p:nvPr/>
        </p:nvSpPr>
        <p:spPr>
          <a:xfrm rot="2223481">
            <a:off x="7951256" y="3821414"/>
            <a:ext cx="397541" cy="85474"/>
          </a:xfrm>
          <a:prstGeom prst="rightArrow">
            <a:avLst/>
          </a:prstGeom>
          <a:solidFill>
            <a:srgbClr val="FA1423"/>
          </a:solidFill>
          <a:ln>
            <a:solidFill>
              <a:srgbClr val="FA1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35097E-19ED-4E32-B559-5EEB2E3E9E88}"/>
              </a:ext>
            </a:extLst>
          </p:cNvPr>
          <p:cNvSpPr txBox="1"/>
          <p:nvPr/>
        </p:nvSpPr>
        <p:spPr>
          <a:xfrm>
            <a:off x="8086580" y="3621363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A1423"/>
                </a:solidFill>
              </a:rPr>
              <a:t>30%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C15FB24-E7FD-454F-9173-CFB282F3AE01}"/>
              </a:ext>
            </a:extLst>
          </p:cNvPr>
          <p:cNvSpPr/>
          <p:nvPr/>
        </p:nvSpPr>
        <p:spPr>
          <a:xfrm rot="1423590">
            <a:off x="7971691" y="3846588"/>
            <a:ext cx="774961" cy="93990"/>
          </a:xfrm>
          <a:prstGeom prst="rightArrow">
            <a:avLst/>
          </a:prstGeom>
          <a:solidFill>
            <a:srgbClr val="FA1423"/>
          </a:solidFill>
          <a:ln>
            <a:solidFill>
              <a:srgbClr val="FA1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C0DE9-9F7D-4B97-9B22-65EA755E76A8}"/>
              </a:ext>
            </a:extLst>
          </p:cNvPr>
          <p:cNvSpPr txBox="1"/>
          <p:nvPr/>
        </p:nvSpPr>
        <p:spPr>
          <a:xfrm>
            <a:off x="8512731" y="3710942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A1423"/>
                </a:solidFill>
              </a:rPr>
              <a:t>33%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1BD874-0F14-4A64-AE6B-8BA2908864E3}"/>
              </a:ext>
            </a:extLst>
          </p:cNvPr>
          <p:cNvSpPr txBox="1"/>
          <p:nvPr/>
        </p:nvSpPr>
        <p:spPr>
          <a:xfrm>
            <a:off x="361898" y="6022244"/>
            <a:ext cx="11468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Summary: </a:t>
            </a:r>
            <a:r>
              <a:rPr lang="en-US" sz="2400" dirty="0"/>
              <a:t>~33% faster, ~50% better in EDP compared to the “tile-as-an-</a:t>
            </a:r>
            <a:r>
              <a:rPr lang="en-US" sz="2400" dirty="0" err="1"/>
              <a:t>AuthBlock</a:t>
            </a:r>
            <a:r>
              <a:rPr lang="en-US" sz="2400" dirty="0"/>
              <a:t>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F1874B-F6BD-4233-9FE1-5C4E762ECAD1}"/>
              </a:ext>
            </a:extLst>
          </p:cNvPr>
          <p:cNvSpPr txBox="1"/>
          <p:nvPr/>
        </p:nvSpPr>
        <p:spPr>
          <a:xfrm>
            <a:off x="195576" y="3950306"/>
            <a:ext cx="243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shallow, </a:t>
            </a:r>
          </a:p>
          <a:p>
            <a:pPr algn="ctr"/>
            <a:r>
              <a:rPr lang="en-US" i="1" dirty="0"/>
              <a:t>unavoidable rehashing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1F1118-E811-47E5-8696-07BE3FAD4A10}"/>
              </a:ext>
            </a:extLst>
          </p:cNvPr>
          <p:cNvSpPr txBox="1"/>
          <p:nvPr/>
        </p:nvSpPr>
        <p:spPr>
          <a:xfrm>
            <a:off x="9333480" y="4054998"/>
            <a:ext cx="229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deeper, ↑ opportunity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103B60D-9A1F-4412-BA1F-1E1EF3512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084"/>
            <a:ext cx="10515600" cy="1520142"/>
          </a:xfrm>
        </p:spPr>
        <p:txBody>
          <a:bodyPr>
            <a:normAutofit/>
          </a:bodyPr>
          <a:lstStyle/>
          <a:p>
            <a:r>
              <a:rPr lang="en-US" sz="2400" dirty="0"/>
              <a:t>Setup</a:t>
            </a:r>
          </a:p>
          <a:p>
            <a:pPr lvl="1"/>
            <a:r>
              <a:rPr lang="en-US" sz="2000" dirty="0" err="1"/>
              <a:t>Eyeriss</a:t>
            </a:r>
            <a:r>
              <a:rPr lang="en-US" sz="2000" dirty="0"/>
              <a:t>-like architecture + Energy-efficient AES-GCM</a:t>
            </a:r>
          </a:p>
          <a:p>
            <a:pPr lvl="1"/>
            <a:r>
              <a:rPr lang="en-US" sz="2000" dirty="0"/>
              <a:t>2D convolution workloads</a:t>
            </a:r>
          </a:p>
          <a:p>
            <a:pPr lvl="1"/>
            <a:r>
              <a:rPr lang="en-US" sz="2000" dirty="0"/>
              <a:t>Different mapping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1A91C-380B-49D5-A5C1-C0FEE5564AB6}"/>
              </a:ext>
            </a:extLst>
          </p:cNvPr>
          <p:cNvSpPr txBox="1"/>
          <p:nvPr/>
        </p:nvSpPr>
        <p:spPr>
          <a:xfrm>
            <a:off x="6182254" y="444480"/>
            <a:ext cx="393554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Check our paper: </a:t>
            </a:r>
            <a:r>
              <a:rPr lang="en-US" sz="2400" dirty="0">
                <a:hlinkClick r:id="rId3"/>
              </a:rPr>
              <a:t>https://dl.acm.org/doi/pdf/10.1145/3613424.3614273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E0BDF66-9260-4FD9-BE44-F0A26ECAD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2853" y="157503"/>
            <a:ext cx="1737249" cy="173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4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0" grpId="0" animBg="1"/>
      <p:bldP spid="11" grpId="0"/>
      <p:bldP spid="14" grpId="0"/>
      <p:bldP spid="15" grpId="0"/>
      <p:bldP spid="16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Roboto Light"/>
        <a:ea typeface="맑은 고딕"/>
        <a:cs typeface=""/>
      </a:majorFont>
      <a:minorFont>
        <a:latin typeface="Roboto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505</Words>
  <Application>Microsoft Office PowerPoint</Application>
  <PresentationFormat>Widescreen</PresentationFormat>
  <Paragraphs>99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맑은 고딕</vt:lpstr>
      <vt:lpstr>Arial</vt:lpstr>
      <vt:lpstr>Calibri</vt:lpstr>
      <vt:lpstr>Cambria Math</vt:lpstr>
      <vt:lpstr>Roboto</vt:lpstr>
      <vt:lpstr>Roboto Light</vt:lpstr>
      <vt:lpstr>Wingdings</vt:lpstr>
      <vt:lpstr>Office Theme</vt:lpstr>
      <vt:lpstr>SecureLoop: Design Space Exploration of  Secure DNN Accelerators</vt:lpstr>
      <vt:lpstr>Problem: Off-chip Memory</vt:lpstr>
      <vt:lpstr>SecureLoop</vt:lpstr>
      <vt:lpstr>Source of Overhead: Data Access Granularity Tile != Authentication Block</vt:lpstr>
      <vt:lpstr>Tile-as-an-AuthBlock is not optimal</vt:lpstr>
      <vt:lpstr>Two key techniques</vt:lpstr>
      <vt:lpstr>AuthBlock Assignment: Search Space</vt:lpstr>
      <vt:lpstr>Global Mapping Strategy</vt:lpstr>
      <vt:lpstr>Impact of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Kyungmi Lee</dc:creator>
  <cp:lastModifiedBy>Kyungmi Lee</cp:lastModifiedBy>
  <cp:revision>14</cp:revision>
  <dcterms:created xsi:type="dcterms:W3CDTF">2024-04-03T21:22:47Z</dcterms:created>
  <dcterms:modified xsi:type="dcterms:W3CDTF">2024-04-04T04:14:32Z</dcterms:modified>
</cp:coreProperties>
</file>