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2.xml" ContentType="application/vnd.openxmlformats-officedocument.theme+xml"/>
  <Override PartName="/ppt/slideLayouts/slideLayout4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comments/modernComment_115_3A9FF0DD.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omments/modernComment_156_B90176E2.xml" ContentType="application/vnd.ms-powerpoint.comment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omments/modernComment_154_E7DC43B1.xml" ContentType="application/vnd.ms-powerpoint.comments+xml"/>
  <Override PartName="/ppt/notesSlides/notesSlide17.xml" ContentType="application/vnd.openxmlformats-officedocument.presentationml.notesSlide+xml"/>
  <Override PartName="/ppt/comments/modernComment_141_84CBA918.xml" ContentType="application/vnd.ms-powerpoint.comment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omments/modernComment_13A_4C1DE38B.xml" ContentType="application/vnd.ms-powerpoint.comments+xml"/>
  <Override PartName="/ppt/notesSlides/notesSlide20.xml" ContentType="application/vnd.openxmlformats-officedocument.presentationml.notesSlide+xml"/>
  <Override PartName="/ppt/comments/modernComment_157_781DD751.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 id="2147483702" r:id="rId5"/>
    <p:sldMasterId id="2147483729" r:id="rId6"/>
  </p:sldMasterIdLst>
  <p:notesMasterIdLst>
    <p:notesMasterId r:id="rId27"/>
  </p:notesMasterIdLst>
  <p:handoutMasterIdLst>
    <p:handoutMasterId r:id="rId28"/>
  </p:handoutMasterIdLst>
  <p:sldIdLst>
    <p:sldId id="277" r:id="rId7"/>
    <p:sldId id="338" r:id="rId8"/>
    <p:sldId id="337" r:id="rId9"/>
    <p:sldId id="310" r:id="rId10"/>
    <p:sldId id="305" r:id="rId11"/>
    <p:sldId id="311" r:id="rId12"/>
    <p:sldId id="312" r:id="rId13"/>
    <p:sldId id="313" r:id="rId14"/>
    <p:sldId id="315" r:id="rId15"/>
    <p:sldId id="331" r:id="rId16"/>
    <p:sldId id="344" r:id="rId17"/>
    <p:sldId id="342" r:id="rId18"/>
    <p:sldId id="334" r:id="rId19"/>
    <p:sldId id="336" r:id="rId20"/>
    <p:sldId id="333" r:id="rId21"/>
    <p:sldId id="340" r:id="rId22"/>
    <p:sldId id="321" r:id="rId23"/>
    <p:sldId id="285" r:id="rId24"/>
    <p:sldId id="314" r:id="rId25"/>
    <p:sldId id="343"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structions" id="{6EBA0B0B-428B-3848-B126-AD9196FE6A06}">
          <p14:sldIdLst>
            <p14:sldId id="277"/>
            <p14:sldId id="338"/>
            <p14:sldId id="337"/>
            <p14:sldId id="310"/>
            <p14:sldId id="305"/>
            <p14:sldId id="311"/>
            <p14:sldId id="312"/>
            <p14:sldId id="313"/>
            <p14:sldId id="315"/>
            <p14:sldId id="331"/>
            <p14:sldId id="344"/>
            <p14:sldId id="342"/>
            <p14:sldId id="334"/>
            <p14:sldId id="336"/>
            <p14:sldId id="333"/>
            <p14:sldId id="340"/>
            <p14:sldId id="321"/>
            <p14:sldId id="285"/>
            <p14:sldId id="314"/>
            <p14:sldId id="343"/>
          </p14:sldIdLst>
        </p14:section>
        <p14:section name="Title Slides" id="{487FAE89-1E44-D042-96E9-1D92907BA97C}">
          <p14:sldIdLst/>
        </p14:section>
        <p14:section name="SmartArt and Graphs" id="{C11978B5-63E1-BF4A-B829-75D710C94B2C}">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F244A35-71A0-2C2E-A36A-D8957E106744}" name="Xiang Zhang" initials="XZ" userId="S::zhang.xiang1@northeastern.edu::723938a3-fff2-4339-a2cb-0b6f6a6b7543" providerId="AD"/>
  <p188:author id="{6285AAF1-EBCF-4EF5-D390-3757DE2E40A9}" name="Fei, Yunsi" initials="FY" userId="S::vivianneu@northeastern.edu::62eddc0a-8835-4e67-b3eb-4af2503293de"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1A2C"/>
    <a:srgbClr val="E1192B"/>
    <a:srgbClr val="BADB00"/>
    <a:srgbClr val="2CBB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Dark Style 1 - Accent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992"/>
    <p:restoredTop sz="74354"/>
  </p:normalViewPr>
  <p:slideViewPr>
    <p:cSldViewPr snapToGrid="0">
      <p:cViewPr varScale="1">
        <p:scale>
          <a:sx n="93" d="100"/>
          <a:sy n="93" d="100"/>
        </p:scale>
        <p:origin x="1392" y="208"/>
      </p:cViewPr>
      <p:guideLst/>
    </p:cSldViewPr>
  </p:slideViewPr>
  <p:notesTextViewPr>
    <p:cViewPr>
      <p:scale>
        <a:sx n="1" d="1"/>
        <a:sy n="1" d="1"/>
      </p:scale>
      <p:origin x="0" y="0"/>
    </p:cViewPr>
  </p:notesTextViewPr>
  <p:sorterViewPr>
    <p:cViewPr>
      <p:scale>
        <a:sx n="80" d="100"/>
        <a:sy n="8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 Type="http://schemas.openxmlformats.org/officeDocument/2006/relationships/customXml" Target="../customXml/item3.xml"/><Relationship Id="rId21" Type="http://schemas.openxmlformats.org/officeDocument/2006/relationships/slide" Target="slides/slide15.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slide" Target="slides/slide14.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handoutMaster" Target="handoutMasters/handoutMaster1.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2.xml"/></Relationships>
</file>

<file path=ppt/comments/modernComment_115_3A9FF0DD.xml><?xml version="1.0" encoding="utf-8"?>
<p188:cmLst xmlns:a="http://schemas.openxmlformats.org/drawingml/2006/main" xmlns:r="http://schemas.openxmlformats.org/officeDocument/2006/relationships" xmlns:p188="http://schemas.microsoft.com/office/powerpoint/2018/8/main">
  <p188:cm id="{EBA689B8-C193-7945-B914-AA9B55353AD9}" authorId="{6285AAF1-EBCF-4EF5-D390-3757DE2E40A9}" created="2024-04-01T13:50:36.866">
    <pc:sldMkLst xmlns:pc="http://schemas.microsoft.com/office/powerpoint/2013/main/command">
      <pc:docMk/>
      <pc:sldMk cId="983560413" sldId="277"/>
    </pc:sldMkLst>
    <p188:replyLst>
      <p188:reply id="{7DB73BC2-E3F0-4F4B-AD39-3AD4346B379B}" authorId="{2F244A35-71A0-2C2E-A36A-D8957E106744}" created="2024-04-01T19:10:09.896">
        <p188:txBody>
          <a:bodyPr/>
          <a:lstStyle/>
          <a:p>
            <a:r>
              <a:rPr lang="en-US"/>
              <a:t>Added</a:t>
            </a:r>
          </a:p>
        </p188:txBody>
      </p188:reply>
    </p188:replyLst>
    <p188:txBody>
      <a:bodyPr/>
      <a:lstStyle/>
      <a:p>
        <a:r>
          <a:rPr lang="en-US"/>
          <a:t>Please add grants acknowledgment</a:t>
        </a:r>
      </a:p>
    </p188:txBody>
  </p188:cm>
</p188:cmLst>
</file>

<file path=ppt/comments/modernComment_13A_4C1DE38B.xml><?xml version="1.0" encoding="utf-8"?>
<p188:cmLst xmlns:a="http://schemas.openxmlformats.org/drawingml/2006/main" xmlns:r="http://schemas.openxmlformats.org/officeDocument/2006/relationships" xmlns:p188="http://schemas.microsoft.com/office/powerpoint/2018/8/main">
  <p188:cm id="{B7BDD03F-8B49-0247-8D42-D0A7AB6401B2}" authorId="{6285AAF1-EBCF-4EF5-D390-3757DE2E40A9}" created="2024-04-01T13:59:17.104">
    <pc:sldMkLst xmlns:pc="http://schemas.microsoft.com/office/powerpoint/2013/main/command">
      <pc:docMk/>
      <pc:sldMk cId="1277027211" sldId="314"/>
    </pc:sldMkLst>
    <p188:txBody>
      <a:bodyPr/>
      <a:lstStyle/>
      <a:p>
        <a:r>
          <a:rPr lang="en-US"/>
          <a:t>This slide is not necessary to keep</a:t>
        </a:r>
      </a:p>
    </p188:txBody>
  </p188:cm>
</p188:cmLst>
</file>

<file path=ppt/comments/modernComment_141_84CBA918.xml><?xml version="1.0" encoding="utf-8"?>
<p188:cmLst xmlns:a="http://schemas.openxmlformats.org/drawingml/2006/main" xmlns:r="http://schemas.openxmlformats.org/officeDocument/2006/relationships" xmlns:p188="http://schemas.microsoft.com/office/powerpoint/2018/8/main">
  <p188:cm id="{44D06216-AF05-A14E-BF38-E975A87E6156}" authorId="{6285AAF1-EBCF-4EF5-D390-3757DE2E40A9}" created="2023-09-23T01:46:07.694">
    <pc:sldMkLst xmlns:pc="http://schemas.microsoft.com/office/powerpoint/2013/main/command">
      <pc:docMk/>
      <pc:sldMk cId="2227939608" sldId="321"/>
    </pc:sldMkLst>
    <p188:pos x="10931525" y="1263650"/>
    <p188:replyLst>
      <p188:reply id="{B676A40F-8F65-4E68-B06B-5B432CC95C6B}" authorId="{2F244A35-71A0-2C2E-A36A-D8957E106744}" created="2023-09-23T01:51:37.040">
        <p188:txBody>
          <a:bodyPr/>
          <a:lstStyle/>
          <a:p>
            <a:r>
              <a:rPr lang="en-US"/>
              <a:t>Yes, it is the same fidelity as the oracle model</a:t>
            </a:r>
          </a:p>
        </p188:txBody>
      </p188:reply>
    </p188:replyLst>
    <p188:txBody>
      <a:bodyPr/>
      <a:lstStyle/>
      <a:p>
        <a:r>
          <a:rPr lang="en-US"/>
          <a:t>What is your CNN result? Did you quantify the fidelity?</a:t>
        </a:r>
      </a:p>
    </p188:txBody>
  </p188:cm>
</p188:cmLst>
</file>

<file path=ppt/comments/modernComment_154_E7DC43B1.xml><?xml version="1.0" encoding="utf-8"?>
<p188:cmLst xmlns:a="http://schemas.openxmlformats.org/drawingml/2006/main" xmlns:r="http://schemas.openxmlformats.org/officeDocument/2006/relationships" xmlns:p188="http://schemas.microsoft.com/office/powerpoint/2018/8/main">
  <p188:cm id="{EB19251F-1FDA-0A4E-8ED5-02FA57234463}" authorId="{6285AAF1-EBCF-4EF5-D390-3757DE2E40A9}" created="2023-09-23T01:41:37.773">
    <ac:txMkLst xmlns:ac="http://schemas.microsoft.com/office/drawing/2013/main/command">
      <pc:docMk xmlns:pc="http://schemas.microsoft.com/office/powerpoint/2013/main/command"/>
      <pc:sldMk xmlns:pc="http://schemas.microsoft.com/office/powerpoint/2013/main/command" cId="3889972145" sldId="340"/>
      <ac:spMk id="2" creationId="{F9611FE2-C6E2-3D0E-86D4-646C244B1230}"/>
      <ac:txMk cp="205">
        <ac:context len="394" hash="1830189824"/>
      </ac:txMk>
    </ac:txMkLst>
    <p188:pos x="2835729" y="626656"/>
    <p188:txBody>
      <a:bodyPr/>
      <a:lstStyle/>
      <a:p>
        <a:r>
          <a:rPr lang="en-US"/>
          <a:t>Finish this slide</a:t>
        </a:r>
      </a:p>
    </p188:txBody>
  </p188:cm>
</p188:cmLst>
</file>

<file path=ppt/comments/modernComment_156_B90176E2.xml><?xml version="1.0" encoding="utf-8"?>
<p188:cmLst xmlns:a="http://schemas.openxmlformats.org/drawingml/2006/main" xmlns:r="http://schemas.openxmlformats.org/officeDocument/2006/relationships" xmlns:p188="http://schemas.microsoft.com/office/powerpoint/2018/8/main">
  <p188:cm id="{4FD6E9C9-856C-574F-899E-BFD9984430D7}" authorId="{6285AAF1-EBCF-4EF5-D390-3757DE2E40A9}" created="2024-04-01T14:23:03.064">
    <ac:deMkLst xmlns:ac="http://schemas.microsoft.com/office/drawing/2013/main/command">
      <pc:docMk xmlns:pc="http://schemas.microsoft.com/office/powerpoint/2013/main/command"/>
      <pc:sldMk xmlns:pc="http://schemas.microsoft.com/office/powerpoint/2013/main/command" cId="3103880930" sldId="342"/>
      <ac:spMk id="3" creationId="{CA2C83C9-43CA-57BA-D8EE-4B776BDE99DA}"/>
    </ac:deMkLst>
    <p188:pos x="10515600" y="599281"/>
    <p188:txBody>
      <a:bodyPr/>
      <a:lstStyle/>
      <a:p>
        <a:r>
          <a:rPr lang="en-US"/>
          <a:t>Terminology: activation pattern means for the entire model; activation value for an individual neuron</a:t>
        </a:r>
      </a:p>
    </p188:txBody>
  </p188:cm>
</p188:cmLst>
</file>

<file path=ppt/comments/modernComment_157_781DD751.xml><?xml version="1.0" encoding="utf-8"?>
<p188:cmLst xmlns:a="http://schemas.openxmlformats.org/drawingml/2006/main" xmlns:r="http://schemas.openxmlformats.org/officeDocument/2006/relationships" xmlns:p188="http://schemas.microsoft.com/office/powerpoint/2018/8/main">
  <p188:cm id="{3C443543-7410-9F44-9A2D-E8F0173FE596}" authorId="{6285AAF1-EBCF-4EF5-D390-3757DE2E40A9}" created="2024-04-01T14:16:00.247">
    <pc:sldMkLst xmlns:pc="http://schemas.microsoft.com/office/powerpoint/2013/main/command">
      <pc:docMk/>
      <pc:sldMk cId="2015221585" sldId="343"/>
    </pc:sldMkLst>
    <p188:txBody>
      <a:bodyPr/>
      <a:lstStyle/>
      <a:p>
        <a:r>
          <a:rPr lang="en-US"/>
          <a:t>The insights are better to be presented in text.  Your figure is not helping much. Remove this slide. </a:t>
        </a:r>
      </a:p>
    </p188:txBody>
  </p188:cm>
</p188: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14CC0CE-8773-1042-AFD7-6A7F6CAD531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85E2A34-AE50-CF40-90F0-C1EED5125D1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833340E-501F-DB46-B690-A7F59A20148D}" type="datetimeFigureOut">
              <a:rPr lang="en-US" smtClean="0"/>
              <a:t>4/4/24</a:t>
            </a:fld>
            <a:endParaRPr lang="en-US"/>
          </a:p>
        </p:txBody>
      </p:sp>
      <p:sp>
        <p:nvSpPr>
          <p:cNvPr id="4" name="Footer Placeholder 3">
            <a:extLst>
              <a:ext uri="{FF2B5EF4-FFF2-40B4-BE49-F238E27FC236}">
                <a16:creationId xmlns:a16="http://schemas.microsoft.com/office/drawing/2014/main" id="{EE570711-67E5-7541-8368-8E03855EED4C}"/>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4054FC9-C693-5D4C-BDAE-FF06D411394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820A896-6874-F840-B011-92782F1A5C34}" type="slidenum">
              <a:rPr lang="en-US" smtClean="0"/>
              <a:t>‹#›</a:t>
            </a:fld>
            <a:endParaRPr lang="en-US"/>
          </a:p>
        </p:txBody>
      </p:sp>
    </p:spTree>
    <p:extLst>
      <p:ext uri="{BB962C8B-B14F-4D97-AF65-F5344CB8AC3E}">
        <p14:creationId xmlns:p14="http://schemas.microsoft.com/office/powerpoint/2010/main" val="45032798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2F0B893-2D33-C143-95DB-B9BF721B1FC5}" type="datetimeFigureOut">
              <a:rPr lang="en-US" smtClean="0"/>
              <a:t>4/4/24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6B03E4E-4774-E944-990E-761C025100EC}" type="slidenum">
              <a:rPr lang="en-US" smtClean="0"/>
              <a:t>‹#›</a:t>
            </a:fld>
            <a:endParaRPr lang="en-US"/>
          </a:p>
        </p:txBody>
      </p:sp>
    </p:spTree>
    <p:extLst>
      <p:ext uri="{BB962C8B-B14F-4D97-AF65-F5344CB8AC3E}">
        <p14:creationId xmlns:p14="http://schemas.microsoft.com/office/powerpoint/2010/main" val="8846150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Hello everyone, This is </a:t>
            </a:r>
            <a:r>
              <a:rPr lang="en-US" dirty="0" err="1"/>
              <a:t>xiang</a:t>
            </a:r>
            <a:r>
              <a:rPr lang="en-US" dirty="0"/>
              <a:t> Zhang from ECE department of northeastern university, working with Professor </a:t>
            </a:r>
            <a:r>
              <a:rPr lang="en-US" dirty="0" err="1"/>
              <a:t>Yunsi</a:t>
            </a:r>
            <a:r>
              <a:rPr lang="en-US" dirty="0"/>
              <a:t> Fei. </a:t>
            </a:r>
          </a:p>
          <a:p>
            <a:r>
              <a:rPr lang="en-US" dirty="0"/>
              <a:t>Here we are going to present our recent work: </a:t>
            </a:r>
            <a:r>
              <a:rPr lang="en-US" dirty="0">
                <a:ea typeface="+mn-ea"/>
                <a:cs typeface="+mn-cs"/>
              </a:rPr>
              <a:t>Software Power Side-channel Assisted Model Extraction of Deep Neural Networks </a:t>
            </a:r>
          </a:p>
          <a:p>
            <a:endParaRPr lang="en-US" dirty="0"/>
          </a:p>
          <a:p>
            <a:r>
              <a:rPr lang="en-US" dirty="0"/>
              <a:t>This work was supported by NSF grants and  presented in ICCAD 2023.</a:t>
            </a:r>
          </a:p>
        </p:txBody>
      </p:sp>
      <p:sp>
        <p:nvSpPr>
          <p:cNvPr id="4" name="Slide Number Placeholder 3"/>
          <p:cNvSpPr>
            <a:spLocks noGrp="1"/>
          </p:cNvSpPr>
          <p:nvPr>
            <p:ph type="sldNum" sz="quarter" idx="5"/>
          </p:nvPr>
        </p:nvSpPr>
        <p:spPr/>
        <p:txBody>
          <a:bodyPr/>
          <a:lstStyle/>
          <a:p>
            <a:fld id="{46B03E4E-4774-E944-990E-761C025100EC}" type="slidenum">
              <a:rPr lang="en-US" smtClean="0"/>
              <a:t>1</a:t>
            </a:fld>
            <a:endParaRPr lang="en-US"/>
          </a:p>
        </p:txBody>
      </p:sp>
    </p:spTree>
    <p:extLst>
      <p:ext uri="{BB962C8B-B14F-4D97-AF65-F5344CB8AC3E}">
        <p14:creationId xmlns:p14="http://schemas.microsoft.com/office/powerpoint/2010/main" val="207295560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sz="1200" dirty="0"/>
                  <a:t>Our Approach is:  Model Extraction based on Software Power Side-channel and Input Gradients</a:t>
                </a:r>
                <a:endParaRPr lang="en-US" dirty="0"/>
              </a:p>
              <a:p>
                <a:endParaRPr lang="en-US" dirty="0"/>
              </a:p>
              <a:p>
                <a:r>
                  <a:rPr lang="en-US" dirty="0"/>
                  <a:t>Input gradient describes how minute variations in the input can affect the output.</a:t>
                </a:r>
              </a:p>
              <a:p>
                <a:endParaRPr lang="en-US" dirty="0"/>
              </a:p>
              <a:p>
                <a:r>
                  <a:rPr lang="en-US" dirty="0"/>
                  <a:t>It can be defined as</a:t>
                </a:r>
                <a:r>
                  <a:rPr lang="zh-CN" altLang="en-US" dirty="0"/>
                  <a:t> </a:t>
                </a:r>
                <a:r>
                  <a:rPr lang="en-US" altLang="zh-CN" dirty="0"/>
                  <a:t>the</a:t>
                </a:r>
                <a:r>
                  <a:rPr lang="en-US" dirty="0"/>
                  <a:t> Differentiation of Y over X, where Y is the output and X is the input.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a:t>
                </a:r>
                <a:r>
                  <a:rPr lang="en-US" baseline="0" dirty="0"/>
                  <a:t> input gradient </a:t>
                </a:r>
                <a:r>
                  <a:rPr lang="en-US" dirty="0"/>
                  <a:t>can be obtained easily by querying the model, </a:t>
                </a:r>
                <a:r>
                  <a:rPr lang="en-US" sz="1200" dirty="0"/>
                  <a:t>adjusting the input with small variations, and collecting model outputs.</a:t>
                </a:r>
                <a:r>
                  <a:rPr lang="en-US" sz="1200"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Input gradient is a m by n matrix, m is the number of input entries and n is the number of output classes.</a:t>
                </a:r>
                <a:endParaRPr lang="en-US" sz="1200" dirty="0"/>
              </a:p>
              <a:p>
                <a:endParaRPr lang="en-US" dirty="0"/>
              </a:p>
            </p:txBody>
          </p:sp>
        </mc:Choice>
        <mc:Fallback xmlns="">
          <p:sp>
            <p:nvSpPr>
              <p:cNvPr id="3" name="Notes Placeholder 2"/>
              <p:cNvSpPr>
                <a:spLocks noGrp="1"/>
              </p:cNvSpPr>
              <p:nvPr>
                <p:ph type="body" idx="1"/>
              </p:nvPr>
            </p:nvSpPr>
            <p:spPr/>
            <p:txBody>
              <a:bodyPr/>
              <a:lstStyle/>
              <a:p>
                <a:r>
                  <a:rPr lang="en-US" sz="1200" dirty="0"/>
                  <a:t>So Our Approach is:  Model Extraction based on Software Power Side-channel and Input Gradients</a:t>
                </a:r>
                <a:endParaRPr lang="en-US" dirty="0"/>
              </a:p>
              <a:p>
                <a:endParaRPr lang="en-US" dirty="0"/>
              </a:p>
              <a:p>
                <a:endParaRPr lang="en-US" dirty="0"/>
              </a:p>
              <a:p>
                <a:r>
                  <a:rPr lang="en-US" dirty="0"/>
                  <a:t>Input gradient describes how minute variations in the input can impact the output.</a:t>
                </a:r>
              </a:p>
              <a:p>
                <a:endParaRPr lang="en-US" dirty="0"/>
              </a:p>
              <a:p>
                <a:r>
                  <a:rPr lang="en-US" dirty="0"/>
                  <a:t>It can be defined as</a:t>
                </a:r>
                <a:r>
                  <a:rPr lang="zh-CN" altLang="en-US" dirty="0"/>
                  <a:t> </a:t>
                </a:r>
                <a:r>
                  <a:rPr lang="en-US" altLang="zh-CN" dirty="0"/>
                  <a:t>the</a:t>
                </a:r>
                <a:r>
                  <a:rPr lang="en-US" dirty="0"/>
                  <a:t> Differentiation of Y on X, where Y is the output and X is the input.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It can be obtained easily from querying the model, </a:t>
                </a:r>
                <a:r>
                  <a:rPr lang="en-US" sz="1200" dirty="0"/>
                  <a:t>adjusting the input with small variations </a:t>
                </a:r>
                <a:r>
                  <a:rPr lang="en-US" sz="1200" i="0">
                    <a:latin typeface="Cambria Math" panose="02040503050406030204" pitchFamily="18" charset="0"/>
                    <a:ea typeface="Cambria Math" panose="02040503050406030204" pitchFamily="18" charset="0"/>
                  </a:rPr>
                  <a:t>𝛿</a:t>
                </a:r>
                <a:r>
                  <a:rPr lang="en-US" sz="1200" dirty="0"/>
                  <a:t>, and collecting model outputs.</a:t>
                </a:r>
                <a:r>
                  <a:rPr lang="en-US" sz="1200" baseline="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aseline="0" dirty="0"/>
                  <a:t>Input gradient is a matrix I, which is m by n, m is the number of input entries and n is the number of output classes.</a:t>
                </a:r>
                <a:endParaRPr lang="en-US" sz="1200" dirty="0"/>
              </a:p>
              <a:p>
                <a:endParaRPr lang="en-US" dirty="0"/>
              </a:p>
            </p:txBody>
          </p:sp>
        </mc:Fallback>
      </mc:AlternateContent>
      <p:sp>
        <p:nvSpPr>
          <p:cNvPr id="4" name="Slide Number Placeholder 3"/>
          <p:cNvSpPr>
            <a:spLocks noGrp="1"/>
          </p:cNvSpPr>
          <p:nvPr>
            <p:ph type="sldNum" sz="quarter" idx="5"/>
          </p:nvPr>
        </p:nvSpPr>
        <p:spPr/>
        <p:txBody>
          <a:bodyPr/>
          <a:lstStyle/>
          <a:p>
            <a:fld id="{46B03E4E-4774-E944-990E-761C025100EC}" type="slidenum">
              <a:rPr lang="en-US" smtClean="0"/>
              <a:t>10</a:t>
            </a:fld>
            <a:endParaRPr lang="en-US"/>
          </a:p>
        </p:txBody>
      </p:sp>
    </p:spTree>
    <p:extLst>
      <p:ext uri="{BB962C8B-B14F-4D97-AF65-F5344CB8AC3E}">
        <p14:creationId xmlns:p14="http://schemas.microsoft.com/office/powerpoint/2010/main" val="1364178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insights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input and the weights determine current activation pattern</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input gradient is determined by the model activation pattern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work, Our software power side-channel can capture the model activation pattern accurately. So we can search our desired activation pattern by querying the model.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prior work, they only rely on the input and output. So they are trying to set the activation in a critical condition, then solving the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We are trying to solve the weights from input gradients, by searching special activation patterns.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11</a:t>
            </a:fld>
            <a:endParaRPr lang="en-US"/>
          </a:p>
        </p:txBody>
      </p:sp>
    </p:spTree>
    <p:extLst>
      <p:ext uri="{BB962C8B-B14F-4D97-AF65-F5344CB8AC3E}">
        <p14:creationId xmlns:p14="http://schemas.microsoft.com/office/powerpoint/2010/main" val="253045417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Here is our weights recovery algorithm, starting from the last layer and recover weights layer by layer, and neuron by neuron.</a:t>
                </a:r>
              </a:p>
              <a:p>
                <a:endParaRPr lang="en-US" dirty="0"/>
              </a:p>
              <a:p>
                <a:endParaRPr lang="en-US" dirty="0"/>
              </a:p>
              <a:p>
                <a:r>
                  <a:rPr lang="en-US" dirty="0"/>
                  <a:t>Generally, we pick a neuron </a:t>
                </a:r>
                <a:r>
                  <a:rPr lang="en-US" dirty="0" err="1"/>
                  <a:t>Nij</a:t>
                </a:r>
                <a:r>
                  <a:rPr lang="en-US" dirty="0"/>
                  <a:t> as target neuron, which is </a:t>
                </a:r>
                <a:r>
                  <a:rPr lang="en-US" dirty="0" err="1"/>
                  <a:t>jth</a:t>
                </a:r>
                <a:r>
                  <a:rPr lang="en-US" dirty="0"/>
                  <a:t> neuron in the </a:t>
                </a:r>
                <a:r>
                  <a:rPr lang="en-US" dirty="0" err="1"/>
                  <a:t>ith</a:t>
                </a:r>
                <a:r>
                  <a:rPr lang="en-US" dirty="0"/>
                  <a:t> layer.</a:t>
                </a:r>
              </a:p>
              <a:p>
                <a:endParaRPr lang="en-US" dirty="0"/>
              </a:p>
              <a:p>
                <a:r>
                  <a:rPr lang="en-US" dirty="0"/>
                  <a:t>Select two inputs X1 and X2, if the activation on the target neuron is not the same, but activation of other neurons are the same. We say they form a flip pair.</a:t>
                </a:r>
              </a:p>
              <a:p>
                <a:endParaRPr lang="en-US" dirty="0"/>
              </a:p>
              <a:p>
                <a:r>
                  <a:rPr lang="en-US" dirty="0"/>
                  <a:t>We want to find such flip pairs to help us in weights recovery.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a:t>
                </a:r>
                <a:r>
                  <a:rPr lang="en-US" baseline="0" dirty="0"/>
                  <a:t> can do, </a:t>
                </a:r>
                <a:r>
                  <a:rPr lang="en-US" dirty="0"/>
                  <a:t>Randomly select two inputs </a:t>
                </a:r>
                <a14:m>
                  <m:oMath xmlns:m="http://schemas.openxmlformats.org/officeDocument/2006/math">
                    <m:r>
                      <a:rPr lang="en-US" b="1" i="1" smtClean="0">
                        <a:latin typeface="Cambria Math" panose="02040503050406030204" pitchFamily="18" charset="0"/>
                      </a:rPr>
                      <m:t>𝑿</m:t>
                    </m:r>
                    <m:r>
                      <a:rPr lang="en-US" b="1" i="1" baseline="-25000" smtClean="0">
                        <a:latin typeface="Cambria Math" panose="02040503050406030204" pitchFamily="18" charset="0"/>
                      </a:rPr>
                      <m:t>𝟏</m:t>
                    </m:r>
                  </m:oMath>
                </a14:m>
                <a:r>
                  <a:rPr lang="en-US" dirty="0"/>
                  <a:t>’ and </a:t>
                </a:r>
                <a14:m>
                  <m:oMath xmlns:m="http://schemas.openxmlformats.org/officeDocument/2006/math">
                    <m:r>
                      <a:rPr lang="en-US" b="1" i="1">
                        <a:latin typeface="Cambria Math" panose="02040503050406030204" pitchFamily="18" charset="0"/>
                      </a:rPr>
                      <m:t>𝑿</m:t>
                    </m:r>
                    <m:r>
                      <a:rPr lang="en-US" b="1" i="1" baseline="-25000" smtClean="0">
                        <a:latin typeface="Cambria Math" panose="02040503050406030204" pitchFamily="18" charset="0"/>
                      </a:rPr>
                      <m:t>𝟐</m:t>
                    </m:r>
                  </m:oMath>
                </a14:m>
                <a:r>
                  <a:rPr lang="en-US" dirty="0"/>
                  <a:t>’, which only differ in one element of the input,  and their</a:t>
                </a:r>
                <a:r>
                  <a:rPr lang="en-US" baseline="0" dirty="0"/>
                  <a:t> activation differs on the target neuron.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dirty="0">
                    <a:latin typeface="Helvetica" pitchFamily="2" charset="0"/>
                  </a:rPr>
                  <a:t>A flip pair </a:t>
                </a:r>
                <a14:m>
                  <m:oMath xmlns:m="http://schemas.openxmlformats.org/officeDocument/2006/math">
                    <m:r>
                      <a:rPr lang="en-US" b="1" i="1" smtClean="0">
                        <a:latin typeface="Cambria Math" panose="02040503050406030204" pitchFamily="18" charset="0"/>
                      </a:rPr>
                      <m:t>𝑿</m:t>
                    </m:r>
                    <m:r>
                      <a:rPr lang="en-US" b="1" i="1" baseline="-25000" smtClean="0">
                        <a:latin typeface="Cambria Math" panose="02040503050406030204" pitchFamily="18" charset="0"/>
                      </a:rPr>
                      <m:t>𝟏</m:t>
                    </m:r>
                    <m:r>
                      <a:rPr lang="en-US" b="1" i="1" baseline="-25000" smtClean="0">
                        <a:latin typeface="Cambria Math" panose="02040503050406030204" pitchFamily="18" charset="0"/>
                      </a:rPr>
                      <m:t> </m:t>
                    </m:r>
                  </m:oMath>
                </a14:m>
                <a:r>
                  <a:rPr lang="en-US" dirty="0"/>
                  <a:t>and </a:t>
                </a:r>
                <a14:m>
                  <m:oMath xmlns:m="http://schemas.openxmlformats.org/officeDocument/2006/math">
                    <m:r>
                      <a:rPr lang="en-US" b="1" i="1">
                        <a:latin typeface="Cambria Math" panose="02040503050406030204" pitchFamily="18" charset="0"/>
                      </a:rPr>
                      <m:t>𝑿</m:t>
                    </m:r>
                    <m:r>
                      <a:rPr lang="en-US" b="1" i="1" baseline="-25000" smtClean="0">
                        <a:latin typeface="Cambria Math" panose="02040503050406030204" pitchFamily="18" charset="0"/>
                      </a:rPr>
                      <m:t>𝟐</m:t>
                    </m:r>
                  </m:oMath>
                </a14:m>
                <a:r>
                  <a:rPr lang="en-US" dirty="0">
                    <a:latin typeface="Helvetica" pitchFamily="2" charset="0"/>
                  </a:rPr>
                  <a:t> must exist on the line segment between </a:t>
                </a:r>
                <a14:m>
                  <m:oMath xmlns:m="http://schemas.openxmlformats.org/officeDocument/2006/math">
                    <m:r>
                      <a:rPr lang="en-US" b="1" i="1">
                        <a:latin typeface="Cambria Math" panose="02040503050406030204" pitchFamily="18" charset="0"/>
                      </a:rPr>
                      <m:t>𝑿</m:t>
                    </m:r>
                    <m:r>
                      <a:rPr lang="en-US" b="1" i="1" baseline="-25000">
                        <a:latin typeface="Cambria Math" panose="02040503050406030204" pitchFamily="18" charset="0"/>
                      </a:rPr>
                      <m:t>𝟏</m:t>
                    </m:r>
                  </m:oMath>
                </a14:m>
                <a:r>
                  <a:rPr lang="en-US" dirty="0"/>
                  <a:t>’ and </a:t>
                </a:r>
                <a14:m>
                  <m:oMath xmlns:m="http://schemas.openxmlformats.org/officeDocument/2006/math">
                    <m:r>
                      <a:rPr lang="en-US" b="1" i="1">
                        <a:latin typeface="Cambria Math" panose="02040503050406030204" pitchFamily="18" charset="0"/>
                      </a:rPr>
                      <m:t>𝑿</m:t>
                    </m:r>
                    <m:r>
                      <a:rPr lang="en-US" b="1" i="1" baseline="-25000">
                        <a:latin typeface="Cambria Math" panose="02040503050406030204" pitchFamily="18" charset="0"/>
                      </a:rPr>
                      <m:t>𝟐</m:t>
                    </m:r>
                  </m:oMath>
                </a14:m>
                <a:r>
                  <a:rPr lang="en-US" dirty="0"/>
                  <a:t>’. </a:t>
                </a:r>
              </a:p>
              <a:p>
                <a:r>
                  <a:rPr lang="en-US" dirty="0">
                    <a:latin typeface="Helvetica" pitchFamily="2" charset="0"/>
                  </a:rPr>
                  <a:t>With activation patterns observed from side-channel, the flip pair can be found through binary search.</a:t>
                </a:r>
              </a:p>
              <a:p>
                <a:endParaRPr lang="en-US" dirty="0"/>
              </a:p>
              <a:p>
                <a:r>
                  <a:rPr lang="en-US" dirty="0"/>
                  <a:t>Once we find the flip pair on the target neuron, The weights can be calculated by the difference in input gradients of the flip pair.</a:t>
                </a:r>
              </a:p>
              <a:p>
                <a:endParaRPr lang="en-US" dirty="0"/>
              </a:p>
            </p:txBody>
          </p:sp>
        </mc:Choice>
        <mc:Fallback xmlns="">
          <p:sp>
            <p:nvSpPr>
              <p:cNvPr id="3" name="Notes Placeholder 2"/>
              <p:cNvSpPr>
                <a:spLocks noGrp="1"/>
              </p:cNvSpPr>
              <p:nvPr>
                <p:ph type="body" idx="1"/>
              </p:nvPr>
            </p:nvSpPr>
            <p:spPr/>
            <p:txBody>
              <a:bodyPr/>
              <a:lstStyle/>
              <a:p>
                <a:r>
                  <a:rPr lang="en-US" dirty="0"/>
                  <a:t>Here is our weights recovery algorithm, starting from the last layer and recover weights layer by layer, and neuron by neuron.</a:t>
                </a:r>
              </a:p>
              <a:p>
                <a:endParaRPr lang="en-US" dirty="0"/>
              </a:p>
              <a:p>
                <a:endParaRPr lang="en-US" dirty="0"/>
              </a:p>
              <a:p>
                <a:r>
                  <a:rPr lang="en-US" dirty="0"/>
                  <a:t>Generally, we pick a neuron </a:t>
                </a:r>
                <a:r>
                  <a:rPr lang="en-US" dirty="0" err="1"/>
                  <a:t>Nij</a:t>
                </a:r>
                <a:r>
                  <a:rPr lang="en-US" dirty="0"/>
                  <a:t> as target neuron, which is </a:t>
                </a:r>
                <a:r>
                  <a:rPr lang="en-US" dirty="0" err="1"/>
                  <a:t>jth</a:t>
                </a:r>
                <a:r>
                  <a:rPr lang="en-US" dirty="0"/>
                  <a:t> neuron in the </a:t>
                </a:r>
                <a:r>
                  <a:rPr lang="en-US" dirty="0" err="1"/>
                  <a:t>ith</a:t>
                </a:r>
                <a:r>
                  <a:rPr lang="en-US" dirty="0"/>
                  <a:t> layer.</a:t>
                </a:r>
              </a:p>
              <a:p>
                <a:endParaRPr lang="en-US" dirty="0"/>
              </a:p>
              <a:p>
                <a:r>
                  <a:rPr lang="en-US" dirty="0"/>
                  <a:t>Select two inputs X1 and X2, if the activation on the target neuron is not the same, but activation of other neurons are the same. We say they form a flip pair.</a:t>
                </a:r>
              </a:p>
              <a:p>
                <a:endParaRPr lang="en-US" dirty="0"/>
              </a:p>
              <a:p>
                <a:r>
                  <a:rPr lang="en-US" dirty="0"/>
                  <a:t>We want to find such flip pairs to help us in weights recovery.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we</a:t>
                </a:r>
                <a:r>
                  <a:rPr lang="en-US" baseline="0" dirty="0"/>
                  <a:t> can do, </a:t>
                </a:r>
                <a:r>
                  <a:rPr lang="en-US" dirty="0"/>
                  <a:t>Randomly select two inputs </a:t>
                </a:r>
                <a:r>
                  <a:rPr lang="en-US" b="1" i="0">
                    <a:latin typeface="Cambria Math" panose="02040503050406030204" pitchFamily="18" charset="0"/>
                  </a:rPr>
                  <a:t>𝑿</a:t>
                </a:r>
                <a:r>
                  <a:rPr lang="en-US" b="1" i="0" baseline="-25000">
                    <a:latin typeface="Cambria Math" panose="02040503050406030204" pitchFamily="18" charset="0"/>
                  </a:rPr>
                  <a:t>𝟏</a:t>
                </a:r>
                <a:r>
                  <a:rPr lang="en-US" dirty="0"/>
                  <a:t>’ and </a:t>
                </a:r>
                <a:r>
                  <a:rPr lang="en-US" b="1" i="0">
                    <a:latin typeface="Cambria Math" panose="02040503050406030204" pitchFamily="18" charset="0"/>
                  </a:rPr>
                  <a:t>𝑿</a:t>
                </a:r>
                <a:r>
                  <a:rPr lang="en-US" b="1" i="0" baseline="-25000">
                    <a:latin typeface="Cambria Math" panose="02040503050406030204" pitchFamily="18" charset="0"/>
                  </a:rPr>
                  <a:t>𝟐</a:t>
                </a:r>
                <a:r>
                  <a:rPr lang="en-US" dirty="0"/>
                  <a:t>’, which only differ in one element of the input,  and their</a:t>
                </a:r>
                <a:r>
                  <a:rPr lang="en-US" baseline="0" dirty="0"/>
                  <a:t> activation differs on the target neuron.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a:p>
                <a:r>
                  <a:rPr lang="en-US" dirty="0">
                    <a:latin typeface="Helvetica" pitchFamily="2" charset="0"/>
                  </a:rPr>
                  <a:t>A flip pair </a:t>
                </a:r>
                <a:r>
                  <a:rPr lang="en-US" b="1" i="0">
                    <a:latin typeface="Cambria Math" panose="02040503050406030204" pitchFamily="18" charset="0"/>
                  </a:rPr>
                  <a:t>𝑿</a:t>
                </a:r>
                <a:r>
                  <a:rPr lang="en-US" b="1" i="0" baseline="-25000">
                    <a:latin typeface="Cambria Math" panose="02040503050406030204" pitchFamily="18" charset="0"/>
                  </a:rPr>
                  <a:t>𝟏 </a:t>
                </a:r>
                <a:r>
                  <a:rPr lang="en-US" dirty="0"/>
                  <a:t>and </a:t>
                </a:r>
                <a:r>
                  <a:rPr lang="en-US" b="1" i="0">
                    <a:latin typeface="Cambria Math" panose="02040503050406030204" pitchFamily="18" charset="0"/>
                  </a:rPr>
                  <a:t>𝑿</a:t>
                </a:r>
                <a:r>
                  <a:rPr lang="en-US" b="1" i="0" baseline="-25000">
                    <a:latin typeface="Cambria Math" panose="02040503050406030204" pitchFamily="18" charset="0"/>
                  </a:rPr>
                  <a:t>𝟐</a:t>
                </a:r>
                <a:r>
                  <a:rPr lang="en-US" dirty="0">
                    <a:latin typeface="Helvetica" pitchFamily="2" charset="0"/>
                  </a:rPr>
                  <a:t> must exist on the line segment between </a:t>
                </a:r>
                <a:r>
                  <a:rPr lang="en-US" b="1" i="0">
                    <a:latin typeface="Cambria Math" panose="02040503050406030204" pitchFamily="18" charset="0"/>
                  </a:rPr>
                  <a:t>𝑿</a:t>
                </a:r>
                <a:r>
                  <a:rPr lang="en-US" b="1" i="0" baseline="-25000">
                    <a:latin typeface="Cambria Math" panose="02040503050406030204" pitchFamily="18" charset="0"/>
                  </a:rPr>
                  <a:t>𝟏</a:t>
                </a:r>
                <a:r>
                  <a:rPr lang="en-US" dirty="0"/>
                  <a:t>’ and </a:t>
                </a:r>
                <a:r>
                  <a:rPr lang="en-US" b="1" i="0">
                    <a:latin typeface="Cambria Math" panose="02040503050406030204" pitchFamily="18" charset="0"/>
                  </a:rPr>
                  <a:t>𝑿</a:t>
                </a:r>
                <a:r>
                  <a:rPr lang="en-US" b="1" i="0" baseline="-25000">
                    <a:latin typeface="Cambria Math" panose="02040503050406030204" pitchFamily="18" charset="0"/>
                  </a:rPr>
                  <a:t>𝟐</a:t>
                </a:r>
                <a:r>
                  <a:rPr lang="en-US" dirty="0"/>
                  <a:t>’. </a:t>
                </a:r>
                <a:r>
                  <a:rPr lang="en-US" dirty="0">
                    <a:latin typeface="Helvetica" pitchFamily="2" charset="0"/>
                  </a:rPr>
                  <a:t>With activation patterns observed from side-channel, the flip pair can be found through binary search.</a:t>
                </a:r>
              </a:p>
              <a:p>
                <a:endParaRPr lang="en-US" dirty="0"/>
              </a:p>
              <a:p>
                <a:r>
                  <a:rPr lang="en-US" dirty="0"/>
                  <a:t>Once we find the flip pair on the target neuron, The weights can be calculated by the difference in input gradients of the flip pair.</a:t>
                </a:r>
              </a:p>
              <a:p>
                <a:endParaRPr lang="en-US" dirty="0"/>
              </a:p>
            </p:txBody>
          </p:sp>
        </mc:Fallback>
      </mc:AlternateContent>
      <p:sp>
        <p:nvSpPr>
          <p:cNvPr id="4" name="Slide Number Placeholder 3"/>
          <p:cNvSpPr>
            <a:spLocks noGrp="1"/>
          </p:cNvSpPr>
          <p:nvPr>
            <p:ph type="sldNum" sz="quarter" idx="5"/>
          </p:nvPr>
        </p:nvSpPr>
        <p:spPr/>
        <p:txBody>
          <a:bodyPr/>
          <a:lstStyle/>
          <a:p>
            <a:fld id="{46B03E4E-4774-E944-990E-761C025100EC}" type="slidenum">
              <a:rPr lang="en-US" smtClean="0"/>
              <a:t>12</a:t>
            </a:fld>
            <a:endParaRPr lang="en-US"/>
          </a:p>
        </p:txBody>
      </p:sp>
    </p:spTree>
    <p:extLst>
      <p:ext uri="{BB962C8B-B14F-4D97-AF65-F5344CB8AC3E}">
        <p14:creationId xmlns:p14="http://schemas.microsoft.com/office/powerpoint/2010/main" val="23610934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 use a toy example to illustrate:</a:t>
            </a:r>
          </a:p>
          <a:p>
            <a:endParaRPr lang="en-US" dirty="0"/>
          </a:p>
          <a:p>
            <a:r>
              <a:rPr lang="en-US" dirty="0"/>
              <a:t>Assume we have an input X1, with corresponding </a:t>
            </a:r>
            <a:r>
              <a:rPr lang="en-US" sz="1200" dirty="0"/>
              <a:t>Input Gradient</a:t>
            </a:r>
            <a:r>
              <a:rPr lang="en-US" sz="1200" baseline="0" dirty="0"/>
              <a:t> IG1</a:t>
            </a:r>
            <a:r>
              <a:rPr lang="en-US" dirty="0"/>
              <a:t>, </a:t>
            </a:r>
          </a:p>
          <a:p>
            <a:r>
              <a:rPr lang="en-US" dirty="0"/>
              <a:t>and the activation pattern of </a:t>
            </a:r>
            <a:r>
              <a:rPr lang="en-US" dirty="0" err="1"/>
              <a:t>ReLU</a:t>
            </a:r>
            <a:r>
              <a:rPr lang="en-US" dirty="0"/>
              <a:t> is A1. As shown in the first part, we can get the activation pattern with the help of side channel.</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13</a:t>
            </a:fld>
            <a:endParaRPr lang="en-US"/>
          </a:p>
        </p:txBody>
      </p:sp>
    </p:spTree>
    <p:extLst>
      <p:ext uri="{BB962C8B-B14F-4D97-AF65-F5344CB8AC3E}">
        <p14:creationId xmlns:p14="http://schemas.microsoft.com/office/powerpoint/2010/main" val="7058487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altering the first element of input X1, we have another input X2, with input gradient IG2, and activation A2,</a:t>
            </a:r>
          </a:p>
          <a:p>
            <a:endParaRPr lang="en-US" dirty="0"/>
          </a:p>
          <a:p>
            <a:r>
              <a:rPr lang="en-US" dirty="0"/>
              <a:t>Compared with A1 and A2, there is only one element different, as shown in the figure, which is the bottom neuron in the last hidden layer. so It is the target neuron. And input X1 and X2 are a flip pair on the target neuron. </a:t>
            </a:r>
          </a:p>
          <a:p>
            <a:r>
              <a:rPr lang="en-US" dirty="0"/>
              <a:t>From the target neuron to the output neuron, there are 2 weights, w1 and w2.</a:t>
            </a:r>
          </a:p>
          <a:p>
            <a:endParaRPr lang="en-US" dirty="0"/>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14</a:t>
            </a:fld>
            <a:endParaRPr lang="en-US"/>
          </a:p>
        </p:txBody>
      </p:sp>
    </p:spTree>
    <p:extLst>
      <p:ext uri="{BB962C8B-B14F-4D97-AF65-F5344CB8AC3E}">
        <p14:creationId xmlns:p14="http://schemas.microsoft.com/office/powerpoint/2010/main" val="57196004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reason of input gradient changing is the target neuron is triggered, which means w1 and w2 were added to the input gradient IG2.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Since </a:t>
            </a:r>
            <a:r>
              <a:rPr lang="en-US" b="1" i="0" dirty="0">
                <a:latin typeface="Cambria Math" panose="02040503050406030204" pitchFamily="18" charset="0"/>
              </a:rPr>
              <a:t>𝑿</a:t>
            </a:r>
            <a:r>
              <a:rPr lang="en-US" b="1" i="0" baseline="-25000" dirty="0">
                <a:latin typeface="Cambria Math" panose="02040503050406030204" pitchFamily="18" charset="0"/>
              </a:rPr>
              <a:t>𝟏 </a:t>
            </a:r>
            <a:r>
              <a:rPr lang="en-US" dirty="0"/>
              <a:t>and </a:t>
            </a:r>
            <a:r>
              <a:rPr lang="en-US" b="1" i="0" dirty="0">
                <a:latin typeface="Cambria Math" panose="02040503050406030204" pitchFamily="18" charset="0"/>
              </a:rPr>
              <a:t>𝑿</a:t>
            </a:r>
            <a:r>
              <a:rPr lang="en-US" b="1" i="0" baseline="-25000" dirty="0">
                <a:latin typeface="Cambria Math" panose="02040503050406030204" pitchFamily="18" charset="0"/>
              </a:rPr>
              <a:t>𝟐</a:t>
            </a:r>
            <a:r>
              <a:rPr lang="en-US" dirty="0"/>
              <a:t> only differ in the first entry, we only need the first row of input gradient:</a:t>
            </a:r>
          </a:p>
          <a:p>
            <a:endParaRPr lang="en-US" dirty="0"/>
          </a:p>
          <a:p>
            <a:r>
              <a:rPr lang="en-US" dirty="0"/>
              <a:t>The difference of input gradients, IG2 – IG1 of the first row, is the w1 and w2.</a:t>
            </a:r>
          </a:p>
          <a:p>
            <a:endParaRPr lang="en-US" dirty="0"/>
          </a:p>
          <a:p>
            <a:r>
              <a:rPr lang="en-US" dirty="0"/>
              <a:t>By enumerating all neurons in the model, we can get all weights.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15</a:t>
            </a:fld>
            <a:endParaRPr lang="en-US"/>
          </a:p>
        </p:txBody>
      </p:sp>
    </p:spTree>
    <p:extLst>
      <p:ext uri="{BB962C8B-B14F-4D97-AF65-F5344CB8AC3E}">
        <p14:creationId xmlns:p14="http://schemas.microsoft.com/office/powerpoint/2010/main" val="284672707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Then we do bias recovery. When recovering weights, we got a set of flip pairs. So in the biases Recovery, we can reuse the same set of flip pairs, but using raw output rather than input gradient.</a:t>
                </a:r>
              </a:p>
              <a:p>
                <a:endParaRPr lang="en-US" dirty="0"/>
              </a:p>
              <a:p>
                <a:endParaRPr lang="en-US" dirty="0"/>
              </a:p>
              <a:p>
                <a:pPr marL="227965" indent="-227965"/>
                <a:r>
                  <a:rPr lang="en-US" dirty="0">
                    <a:solidFill>
                      <a:srgbClr val="000000"/>
                    </a:solidFill>
                    <a:latin typeface="Arial"/>
                    <a:cs typeface="Arial"/>
                  </a:rPr>
                  <a:t>Same as the weights recovery, for a selected target neuron</a:t>
                </a:r>
                <a:r>
                  <a:rPr lang="en-US" dirty="0"/>
                  <a:t> </a:t>
                </a:r>
                <a14:m>
                  <m:oMath xmlns:m="http://schemas.openxmlformats.org/officeDocument/2006/math">
                    <m:r>
                      <a:rPr lang="en-US" i="1" dirty="0" smtClean="0">
                        <a:latin typeface="Cambria Math" panose="02040503050406030204" pitchFamily="18" charset="0"/>
                      </a:rPr>
                      <m:t>𝑁</m:t>
                    </m:r>
                    <m:r>
                      <a:rPr lang="en-US" i="1" baseline="-25000" dirty="0" err="1" smtClean="0">
                        <a:latin typeface="Cambria Math" panose="02040503050406030204" pitchFamily="18" charset="0"/>
                      </a:rPr>
                      <m:t>𝑖𝑗</m:t>
                    </m:r>
                  </m:oMath>
                </a14:m>
                <a:endParaRPr lang="en-US" baseline="-25000" dirty="0"/>
              </a:p>
              <a:p>
                <a:pPr marL="227965" indent="-227965"/>
                <a:endParaRPr lang="en-US" b="0" i="0" u="none" strike="noStrike" dirty="0">
                  <a:effectLst/>
                  <a:latin typeface="Helvetica" pitchFamily="2" charset="0"/>
                </a:endParaRPr>
              </a:p>
              <a:p>
                <a:pPr marL="227965" indent="-227965"/>
                <a:r>
                  <a:rPr lang="en-US" b="0" i="0" u="none" strike="noStrike" dirty="0">
                    <a:effectLst/>
                    <a:latin typeface="Helvetica" pitchFamily="2" charset="0"/>
                  </a:rPr>
                  <a:t>The </a:t>
                </a:r>
                <a:r>
                  <a:rPr lang="en-US" b="0" i="1" u="sng" strike="noStrike" dirty="0">
                    <a:effectLst/>
                    <a:latin typeface="Helvetica" pitchFamily="2" charset="0"/>
                  </a:rPr>
                  <a:t>difference between outputs</a:t>
                </a:r>
                <a:r>
                  <a:rPr lang="en-US" b="0" i="0" u="none" strike="noStrike" dirty="0">
                    <a:effectLst/>
                    <a:latin typeface="Helvetica" pitchFamily="2" charset="0"/>
                  </a:rPr>
                  <a:t> for a flip pair of </a:t>
                </a:r>
                <a14:m>
                  <m:oMath xmlns:m="http://schemas.openxmlformats.org/officeDocument/2006/math">
                    <m:r>
                      <a:rPr lang="en-US" i="1" dirty="0" smtClean="0">
                        <a:latin typeface="Cambria Math" panose="02040503050406030204" pitchFamily="18" charset="0"/>
                      </a:rPr>
                      <m:t>𝑁</m:t>
                    </m:r>
                    <m:r>
                      <a:rPr lang="en-US" i="1" baseline="-25000" dirty="0" err="1" smtClean="0">
                        <a:latin typeface="Cambria Math" panose="02040503050406030204" pitchFamily="18" charset="0"/>
                      </a:rPr>
                      <m:t>𝑖𝑗</m:t>
                    </m:r>
                  </m:oMath>
                </a14:m>
                <a:r>
                  <a:rPr lang="en-US" b="0" i="0" u="none" strike="noStrike" dirty="0">
                    <a:effectLst/>
                    <a:latin typeface="Helvetica" pitchFamily="2" charset="0"/>
                  </a:rPr>
                  <a:t> depends on weights, activation pattern, and only biases up to the </a:t>
                </a:r>
                <a14:m>
                  <m:oMath xmlns:m="http://schemas.openxmlformats.org/officeDocument/2006/math">
                    <m:r>
                      <a:rPr lang="en-US" i="1" dirty="0">
                        <a:latin typeface="Cambria Math" panose="02040503050406030204" pitchFamily="18" charset="0"/>
                      </a:rPr>
                      <m:t>𝑖</m:t>
                    </m:r>
                    <m:r>
                      <a:rPr lang="en-US" i="1" baseline="30000" dirty="0" err="1">
                        <a:latin typeface="Cambria Math" panose="02040503050406030204" pitchFamily="18" charset="0"/>
                      </a:rPr>
                      <m:t>𝑡h</m:t>
                    </m:r>
                  </m:oMath>
                </a14:m>
                <a:r>
                  <a:rPr lang="en-US" b="0" i="0" u="none" strike="noStrike" dirty="0">
                    <a:effectLst/>
                    <a:latin typeface="Helvetica" pitchFamily="2" charset="0"/>
                  </a:rPr>
                  <a:t> layer.</a:t>
                </a:r>
              </a:p>
              <a:p>
                <a:pPr marL="227965" indent="-227965"/>
                <a:endParaRPr lang="en-US" dirty="0">
                  <a:solidFill>
                    <a:srgbClr val="000000"/>
                  </a:solidFill>
                  <a:latin typeface="Arial"/>
                  <a:cs typeface="Arial"/>
                </a:endParaRPr>
              </a:p>
              <a:p>
                <a:pPr marL="685154" lvl="1" indent="-227965"/>
                <a:r>
                  <a:rPr lang="en-US" b="0" i="0" u="none" strike="noStrike" dirty="0">
                    <a:effectLst/>
                    <a:latin typeface="Helvetica" pitchFamily="2" charset="0"/>
                  </a:rPr>
                  <a:t>With weights already recovered and activation pattern known from side-channel, we can recover the biases neuron by neuron, starting from the first layer, progressing  layer by layer</a:t>
                </a:r>
                <a:endParaRPr lang="en-US" dirty="0">
                  <a:solidFill>
                    <a:srgbClr val="000000"/>
                  </a:solidFill>
                  <a:latin typeface="Arial"/>
                  <a:cs typeface="Arial"/>
                </a:endParaRPr>
              </a:p>
              <a:p>
                <a:endParaRPr lang="en-US" dirty="0"/>
              </a:p>
            </p:txBody>
          </p:sp>
        </mc:Choice>
        <mc:Fallback xmlns="">
          <p:sp>
            <p:nvSpPr>
              <p:cNvPr id="3" name="Notes Placeholder 2"/>
              <p:cNvSpPr>
                <a:spLocks noGrp="1"/>
              </p:cNvSpPr>
              <p:nvPr>
                <p:ph type="body" idx="1"/>
              </p:nvPr>
            </p:nvSpPr>
            <p:spPr/>
            <p:txBody>
              <a:bodyPr/>
              <a:lstStyle/>
              <a:p>
                <a:r>
                  <a:rPr lang="en-US" dirty="0"/>
                  <a:t>Then we do bias recovery. When recovering weights, we got a set of flip pairs. So in the biases Recovery, we can reuse the same set of flip pairs, but using raw output rather than input gradient.</a:t>
                </a:r>
              </a:p>
              <a:p>
                <a:endParaRPr lang="en-US" dirty="0"/>
              </a:p>
              <a:p>
                <a:endParaRPr lang="en-US" dirty="0"/>
              </a:p>
              <a:p>
                <a:pPr marL="227965" indent="-227965"/>
                <a:r>
                  <a:rPr lang="en-US" dirty="0">
                    <a:solidFill>
                      <a:srgbClr val="000000"/>
                    </a:solidFill>
                    <a:latin typeface="Arial"/>
                    <a:cs typeface="Arial"/>
                  </a:rPr>
                  <a:t>Same as the weights recovery, for a selected target neuron</a:t>
                </a:r>
                <a:r>
                  <a:rPr lang="en-US" dirty="0"/>
                  <a:t> </a:t>
                </a:r>
                <a:r>
                  <a:rPr lang="en-US" i="0" dirty="0">
                    <a:latin typeface="Cambria Math" panose="02040503050406030204" pitchFamily="18" charset="0"/>
                  </a:rPr>
                  <a:t>𝑁</a:t>
                </a:r>
                <a:r>
                  <a:rPr lang="en-US" i="0" baseline="-25000" dirty="0" err="1">
                    <a:latin typeface="Cambria Math" panose="02040503050406030204" pitchFamily="18" charset="0"/>
                  </a:rPr>
                  <a:t>𝑖𝑗</a:t>
                </a:r>
                <a:endParaRPr lang="en-US" baseline="-25000" dirty="0"/>
              </a:p>
              <a:p>
                <a:pPr marL="227965" indent="-227965"/>
                <a:endParaRPr lang="en-US" b="0" i="0" u="none" strike="noStrike" dirty="0">
                  <a:effectLst/>
                  <a:latin typeface="Helvetica" pitchFamily="2" charset="0"/>
                </a:endParaRPr>
              </a:p>
              <a:p>
                <a:pPr marL="227965" indent="-227965"/>
                <a:r>
                  <a:rPr lang="en-US" b="0" i="0" u="none" strike="noStrike" dirty="0">
                    <a:effectLst/>
                    <a:latin typeface="Helvetica" pitchFamily="2" charset="0"/>
                  </a:rPr>
                  <a:t>The </a:t>
                </a:r>
                <a:r>
                  <a:rPr lang="en-US" b="0" i="1" u="sng" strike="noStrike" dirty="0">
                    <a:effectLst/>
                    <a:latin typeface="Helvetica" pitchFamily="2" charset="0"/>
                  </a:rPr>
                  <a:t>difference between outputs</a:t>
                </a:r>
                <a:r>
                  <a:rPr lang="en-US" b="0" i="0" u="none" strike="noStrike" dirty="0">
                    <a:effectLst/>
                    <a:latin typeface="Helvetica" pitchFamily="2" charset="0"/>
                  </a:rPr>
                  <a:t> for a flip pair of </a:t>
                </a:r>
                <a:r>
                  <a:rPr lang="en-US" i="0" dirty="0">
                    <a:latin typeface="Cambria Math" panose="02040503050406030204" pitchFamily="18" charset="0"/>
                  </a:rPr>
                  <a:t>𝑁</a:t>
                </a:r>
                <a:r>
                  <a:rPr lang="en-US" i="0" baseline="-25000" dirty="0" err="1">
                    <a:latin typeface="Cambria Math" panose="02040503050406030204" pitchFamily="18" charset="0"/>
                  </a:rPr>
                  <a:t>𝑖𝑗</a:t>
                </a:r>
                <a:r>
                  <a:rPr lang="en-US" b="0" i="0" u="none" strike="noStrike" dirty="0">
                    <a:effectLst/>
                    <a:latin typeface="Helvetica" pitchFamily="2" charset="0"/>
                  </a:rPr>
                  <a:t> depends on weights, activation pattern, and only biases up to the </a:t>
                </a:r>
                <a:r>
                  <a:rPr lang="en-US" i="0" dirty="0">
                    <a:latin typeface="Cambria Math" panose="02040503050406030204" pitchFamily="18" charset="0"/>
                  </a:rPr>
                  <a:t>𝑖</a:t>
                </a:r>
                <a:r>
                  <a:rPr lang="en-US" i="0" baseline="30000" dirty="0" err="1">
                    <a:latin typeface="Cambria Math" panose="02040503050406030204" pitchFamily="18" charset="0"/>
                  </a:rPr>
                  <a:t>𝑡ℎ</a:t>
                </a:r>
                <a:r>
                  <a:rPr lang="en-US" b="0" i="0" u="none" strike="noStrike" dirty="0">
                    <a:effectLst/>
                    <a:latin typeface="Helvetica" pitchFamily="2" charset="0"/>
                  </a:rPr>
                  <a:t> layer.</a:t>
                </a:r>
              </a:p>
              <a:p>
                <a:pPr marL="227965" indent="-227965"/>
                <a:endParaRPr lang="en-US" dirty="0">
                  <a:solidFill>
                    <a:srgbClr val="000000"/>
                  </a:solidFill>
                  <a:latin typeface="Arial"/>
                  <a:cs typeface="Arial"/>
                </a:endParaRPr>
              </a:p>
              <a:p>
                <a:pPr marL="685154" lvl="1" indent="-227965"/>
                <a:r>
                  <a:rPr lang="en-US" b="0" i="0" u="none" strike="noStrike" dirty="0">
                    <a:effectLst/>
                    <a:latin typeface="Helvetica" pitchFamily="2" charset="0"/>
                  </a:rPr>
                  <a:t>With weights already recovered and activation pattern known from side-channel, we can recover the biases neuron by neuron, starting from the first layer, progressing  layer by layer</a:t>
                </a:r>
                <a:endParaRPr lang="en-US" dirty="0">
                  <a:solidFill>
                    <a:srgbClr val="000000"/>
                  </a:solidFill>
                  <a:latin typeface="Arial"/>
                  <a:cs typeface="Arial"/>
                </a:endParaRPr>
              </a:p>
              <a:p>
                <a:endParaRPr lang="en-US" dirty="0"/>
              </a:p>
            </p:txBody>
          </p:sp>
        </mc:Fallback>
      </mc:AlternateContent>
      <p:sp>
        <p:nvSpPr>
          <p:cNvPr id="4" name="Slide Number Placeholder 3"/>
          <p:cNvSpPr>
            <a:spLocks noGrp="1"/>
          </p:cNvSpPr>
          <p:nvPr>
            <p:ph type="sldNum" sz="quarter" idx="5"/>
          </p:nvPr>
        </p:nvSpPr>
        <p:spPr/>
        <p:txBody>
          <a:bodyPr/>
          <a:lstStyle/>
          <a:p>
            <a:fld id="{46B03E4E-4774-E944-990E-761C025100EC}" type="slidenum">
              <a:rPr lang="en-US" smtClean="0"/>
              <a:t>16</a:t>
            </a:fld>
            <a:endParaRPr lang="en-US"/>
          </a:p>
        </p:txBody>
      </p:sp>
    </p:spTree>
    <p:extLst>
      <p:ext uri="{BB962C8B-B14F-4D97-AF65-F5344CB8AC3E}">
        <p14:creationId xmlns:p14="http://schemas.microsoft.com/office/powerpoint/2010/main" val="22258584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we evaluate our method by the requirement of queries. </a:t>
            </a:r>
          </a:p>
          <a:p>
            <a:r>
              <a:rPr lang="en-US" dirty="0"/>
              <a:t>Compared with prior works, we only require 0.8% queries to extract a 5-layer MLP.</a:t>
            </a:r>
          </a:p>
          <a:p>
            <a:r>
              <a:rPr lang="en-US" dirty="0"/>
              <a:t>We also make model extraction of CNN possible. We extract a lenet-5  within 2 to 17 queries.</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17</a:t>
            </a:fld>
            <a:endParaRPr lang="en-US"/>
          </a:p>
        </p:txBody>
      </p:sp>
    </p:spTree>
    <p:extLst>
      <p:ext uri="{BB962C8B-B14F-4D97-AF65-F5344CB8AC3E}">
        <p14:creationId xmlns:p14="http://schemas.microsoft.com/office/powerpoint/2010/main" val="34000907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that is all of the presentation.</a:t>
            </a:r>
          </a:p>
          <a:p>
            <a:r>
              <a:rPr lang="en-US" dirty="0"/>
              <a:t>Thank you for your attention.</a:t>
            </a:r>
          </a:p>
        </p:txBody>
      </p:sp>
      <p:sp>
        <p:nvSpPr>
          <p:cNvPr id="4" name="Slide Number Placeholder 3"/>
          <p:cNvSpPr>
            <a:spLocks noGrp="1"/>
          </p:cNvSpPr>
          <p:nvPr>
            <p:ph type="sldNum" sz="quarter" idx="5"/>
          </p:nvPr>
        </p:nvSpPr>
        <p:spPr/>
        <p:txBody>
          <a:bodyPr/>
          <a:lstStyle/>
          <a:p>
            <a:fld id="{46B03E4E-4774-E944-990E-761C025100EC}" type="slidenum">
              <a:rPr lang="en-US" smtClean="0"/>
              <a:t>18</a:t>
            </a:fld>
            <a:endParaRPr lang="en-US"/>
          </a:p>
        </p:txBody>
      </p:sp>
    </p:spTree>
    <p:extLst>
      <p:ext uri="{BB962C8B-B14F-4D97-AF65-F5344CB8AC3E}">
        <p14:creationId xmlns:p14="http://schemas.microsoft.com/office/powerpoint/2010/main" val="151308779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shows the density plot of </a:t>
            </a:r>
            <a:r>
              <a:rPr lang="en-US" dirty="0" err="1"/>
              <a:t>ReLU</a:t>
            </a:r>
            <a:r>
              <a:rPr lang="en-US" dirty="0"/>
              <a:t> energy consumption.</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plot, the x-axis is the energy consumption over 10B execution of </a:t>
            </a:r>
            <a:r>
              <a:rPr lang="en-US" dirty="0" err="1"/>
              <a:t>ReLU</a:t>
            </a:r>
            <a:r>
              <a:rPr lang="en-US" dirty="0"/>
              <a:t>.</a:t>
            </a:r>
          </a:p>
          <a:p>
            <a:r>
              <a:rPr lang="en-US" dirty="0"/>
              <a:t>We can easily differentiate the positive branch and the negative branch from energy consumption.</a:t>
            </a:r>
          </a:p>
          <a:p>
            <a:endParaRPr lang="en-US" dirty="0"/>
          </a:p>
          <a:p>
            <a:r>
              <a:rPr lang="en-US" dirty="0"/>
              <a:t>We can see that there is a clear boundary between them. As we expected, the negative branch is consuming more energy than positive branch. </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19</a:t>
            </a:fld>
            <a:endParaRPr lang="en-US"/>
          </a:p>
        </p:txBody>
      </p:sp>
    </p:spTree>
    <p:extLst>
      <p:ext uri="{BB962C8B-B14F-4D97-AF65-F5344CB8AC3E}">
        <p14:creationId xmlns:p14="http://schemas.microsoft.com/office/powerpoint/2010/main" val="2770227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first introduce the background of the deep learning model extraction and software-based power side channel.</a:t>
            </a:r>
          </a:p>
          <a:p>
            <a:r>
              <a:rPr lang="en-US" dirty="0"/>
              <a:t>Then present the power leakage on deep learning model. </a:t>
            </a:r>
          </a:p>
          <a:p>
            <a:r>
              <a:rPr lang="en-US" dirty="0"/>
              <a:t>After that, I will present the model extraction method based on the power leakage and input gradients.</a:t>
            </a:r>
          </a:p>
          <a:p>
            <a:r>
              <a:rPr lang="en-US" dirty="0"/>
              <a:t>The last is experimental results.</a:t>
            </a:r>
          </a:p>
        </p:txBody>
      </p:sp>
      <p:sp>
        <p:nvSpPr>
          <p:cNvPr id="4" name="Slide Number Placeholder 3"/>
          <p:cNvSpPr>
            <a:spLocks noGrp="1"/>
          </p:cNvSpPr>
          <p:nvPr>
            <p:ph type="sldNum" sz="quarter" idx="5"/>
          </p:nvPr>
        </p:nvSpPr>
        <p:spPr/>
        <p:txBody>
          <a:bodyPr/>
          <a:lstStyle/>
          <a:p>
            <a:fld id="{46B03E4E-4774-E944-990E-761C025100EC}" type="slidenum">
              <a:rPr lang="en-US" smtClean="0"/>
              <a:t>2</a:t>
            </a:fld>
            <a:endParaRPr lang="en-US"/>
          </a:p>
        </p:txBody>
      </p:sp>
    </p:spTree>
    <p:extLst>
      <p:ext uri="{BB962C8B-B14F-4D97-AF65-F5344CB8AC3E}">
        <p14:creationId xmlns:p14="http://schemas.microsoft.com/office/powerpoint/2010/main" val="4437402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key insights 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specific model activation pattern is determined by the input and weights.</a:t>
            </a:r>
          </a:p>
          <a:p>
            <a:r>
              <a:rPr lang="en-US" dirty="0"/>
              <a:t>The model activation pattern and weights determine the input gradient.</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the prior work, they only rely on the input and output. So they are trying to set the activation in a critical condition, then solving the weights, which is the first weights in the figure.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our work, Our software power side-channel can capture the model activation pattern accurately. So we can search our desired activation pattern by querying the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We are trying to solve the weights from input gradients, by searching special activation patterns.</a:t>
            </a:r>
          </a:p>
          <a:p>
            <a:endParaRPr lang="en-US" dirty="0"/>
          </a:p>
          <a:p>
            <a:endParaRPr lang="en-US" dirty="0"/>
          </a:p>
          <a:p>
            <a:endParaRPr lang="en-US" dirty="0">
              <a:solidFill>
                <a:srgbClr val="FF0000"/>
              </a:solidFill>
            </a:endParaRPr>
          </a:p>
        </p:txBody>
      </p:sp>
      <p:sp>
        <p:nvSpPr>
          <p:cNvPr id="4" name="Slide Number Placeholder 3"/>
          <p:cNvSpPr>
            <a:spLocks noGrp="1"/>
          </p:cNvSpPr>
          <p:nvPr>
            <p:ph type="sldNum" sz="quarter" idx="5"/>
          </p:nvPr>
        </p:nvSpPr>
        <p:spPr/>
        <p:txBody>
          <a:bodyPr/>
          <a:lstStyle/>
          <a:p>
            <a:fld id="{46B03E4E-4774-E944-990E-761C025100EC}" type="slidenum">
              <a:rPr lang="en-US" smtClean="0"/>
              <a:t>20</a:t>
            </a:fld>
            <a:endParaRPr lang="en-US"/>
          </a:p>
        </p:txBody>
      </p:sp>
    </p:spTree>
    <p:extLst>
      <p:ext uri="{BB962C8B-B14F-4D97-AF65-F5344CB8AC3E}">
        <p14:creationId xmlns:p14="http://schemas.microsoft.com/office/powerpoint/2010/main" val="27927347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NimbusRomNo9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Deep learning has been widely applied in various application domains. However, DNN models and their implementations are facing increasing threats.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800" dirty="0">
              <a:effectLst/>
              <a:latin typeface="NimbusRomNo9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effectLst/>
                <a:latin typeface="NimbusRomNo9L"/>
              </a:rPr>
              <a:t>Model extraction is one of IP stealing attacks. </a:t>
            </a:r>
            <a:r>
              <a:rPr lang="en-US" dirty="0"/>
              <a:t>It aims at recovering </a:t>
            </a:r>
            <a:r>
              <a:rPr lang="en-US" sz="1200" dirty="0"/>
              <a:t>the Oracle deep-learning model (structure, parameters).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existing model extraction methods are mostly </a:t>
            </a:r>
            <a:r>
              <a:rPr lang="en-US" dirty="0" err="1"/>
              <a:t>algo'rithmic</a:t>
            </a:r>
            <a:r>
              <a:rPr lang="en-US" dirty="0"/>
              <a:t>. </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3</a:t>
            </a:fld>
            <a:endParaRPr lang="en-US"/>
          </a:p>
        </p:txBody>
      </p:sp>
    </p:spTree>
    <p:extLst>
      <p:ext uri="{BB962C8B-B14F-4D97-AF65-F5344CB8AC3E}">
        <p14:creationId xmlns:p14="http://schemas.microsoft.com/office/powerpoint/2010/main" val="2138746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Deep learning model extraction has two typical methods generally:</a:t>
            </a:r>
          </a:p>
          <a:p>
            <a:r>
              <a:rPr lang="en-US" dirty="0">
                <a:latin typeface="+mn-lt"/>
              </a:rPr>
              <a:t>Learning-based model extraction</a:t>
            </a:r>
          </a:p>
          <a:p>
            <a:r>
              <a:rPr lang="en-US" dirty="0">
                <a:latin typeface="+mn-lt"/>
              </a:rPr>
              <a:t>Cryptanalytic model extraction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Learning -based model extraction, which </a:t>
            </a:r>
            <a:r>
              <a:rPr lang="en-US" sz="1200" dirty="0">
                <a:effectLst/>
                <a:latin typeface="+mn-lt"/>
              </a:rPr>
              <a:t>relies on querying the oracle model and using machine learning methods on the query results to obtain an approximate model. Some prior works could get a very similar accuracy and fidelity of oracle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effectLst/>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Cryptanalytic model extraction will treat the DNN model extraction as a cryptanalytic problem.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With finding some special inputs that set the model in critical condition, which is  making a neuron output as zero, and get the model output, then recover the model parameters by equation solving.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latin typeface="+mn-lt"/>
              </a:rPr>
              <a:t>In this work, we want to get the exact model, not just an approximate model. So we improve the cryptanalytic model extraction algorithm, assisted by side channel, to extract multi-hidden layer deep learning model.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latin typeface="+mn-lt"/>
            </a:endParaRP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4</a:t>
            </a:fld>
            <a:endParaRPr lang="en-US"/>
          </a:p>
        </p:txBody>
      </p:sp>
    </p:spTree>
    <p:extLst>
      <p:ext uri="{BB962C8B-B14F-4D97-AF65-F5344CB8AC3E}">
        <p14:creationId xmlns:p14="http://schemas.microsoft.com/office/powerpoint/2010/main" val="32526181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latin typeface="+mn-lt"/>
              </a:rPr>
              <a:t>Our contributions</a:t>
            </a:r>
          </a:p>
          <a:p>
            <a:r>
              <a:rPr lang="en-US" dirty="0">
                <a:latin typeface="+mn-lt"/>
              </a:rPr>
              <a:t>The first is, we are using software-based power side channel, </a:t>
            </a:r>
            <a:r>
              <a:rPr lang="en-US" dirty="0"/>
              <a:t>to monitor the activation direction of neurons in deep learning model.</a:t>
            </a:r>
          </a:p>
          <a:p>
            <a:endParaRPr lang="en-US" dirty="0"/>
          </a:p>
          <a:p>
            <a:r>
              <a:rPr lang="en-US" dirty="0"/>
              <a:t>The second is:</a:t>
            </a:r>
          </a:p>
          <a:p>
            <a:r>
              <a:rPr lang="en-US" dirty="0"/>
              <a:t>Using activation directions to extract model parameters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Neurons do not need to reach the critical condition (such as output zero) and we requires much fewer queries.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a:solidFill>
                  <a:srgbClr val="E1192B"/>
                </a:solidFill>
                <a:latin typeface="Arial" panose="020B0604020202020204" pitchFamily="34" charset="0"/>
                <a:cs typeface="Arial" panose="020B0604020202020204" pitchFamily="34" charset="0"/>
              </a:rPr>
              <a:t>generally, Our new model extraction is much more efficient than the prior work, with high fidelity to the oracle model!</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5</a:t>
            </a:fld>
            <a:endParaRPr lang="en-US"/>
          </a:p>
        </p:txBody>
      </p:sp>
    </p:spTree>
    <p:extLst>
      <p:ext uri="{BB962C8B-B14F-4D97-AF65-F5344CB8AC3E}">
        <p14:creationId xmlns:p14="http://schemas.microsoft.com/office/powerpoint/2010/main" val="40932228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Next Let’s introduce the RAPL-based power side channel.</a:t>
            </a:r>
          </a:p>
          <a:p>
            <a:endParaRPr lang="en-US" dirty="0"/>
          </a:p>
          <a:p>
            <a:r>
              <a:rPr lang="en-US" dirty="0"/>
              <a:t>RAPL, which is the running average power limit, is a technique that provides an interface for users to read computer energy consumption at run-time.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dirty="0">
                <a:effectLst/>
                <a:latin typeface="Arial"/>
                <a:cs typeface="Arial"/>
              </a:rPr>
              <a:t>It reports the accumulated energy consumption of various power domains.</a:t>
            </a:r>
            <a:endParaRPr lang="en-US" dirty="0"/>
          </a:p>
          <a:p>
            <a:endParaRPr lang="en-US" dirty="0"/>
          </a:p>
          <a:p>
            <a:r>
              <a:rPr lang="en-US" dirty="0"/>
              <a:t>Intel RAPL provides 4 power domains for measuring energy consumption.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We are using the energy consumption of PP0, as the corresponding register has been observed to be updated frequently.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A prior work adopts this RAPL-based side channel to break cryptography algorithms by repeating the instructions in Intel SGX.</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In this work, we apply a similar method for measuring DNN model and detect the neuron activation direction. </a:t>
            </a:r>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6</a:t>
            </a:fld>
            <a:endParaRPr lang="en-US"/>
          </a:p>
        </p:txBody>
      </p:sp>
    </p:spTree>
    <p:extLst>
      <p:ext uri="{BB962C8B-B14F-4D97-AF65-F5344CB8AC3E}">
        <p14:creationId xmlns:p14="http://schemas.microsoft.com/office/powerpoint/2010/main" val="120674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the power leakage of DNN</a:t>
            </a:r>
          </a:p>
          <a:p>
            <a:endParaRPr lang="en-US" dirty="0"/>
          </a:p>
          <a:p>
            <a:r>
              <a:rPr lang="en-US" dirty="0" err="1"/>
              <a:t>ReLU</a:t>
            </a:r>
            <a:r>
              <a:rPr lang="en-US" dirty="0"/>
              <a:t> activation is the most popular activation function nowadays as it is very simple. </a:t>
            </a:r>
          </a:p>
          <a:p>
            <a:r>
              <a:rPr lang="en-US" dirty="0"/>
              <a:t>It is a piece-wise function, that will set the output as 0 if the input is less than 0.</a:t>
            </a:r>
          </a:p>
          <a:p>
            <a:endParaRPr lang="en-US" dirty="0"/>
          </a:p>
          <a:p>
            <a:r>
              <a:rPr lang="en-US" dirty="0"/>
              <a:t>It varies in implementation</a:t>
            </a:r>
          </a:p>
          <a:p>
            <a:r>
              <a:rPr lang="en-US" dirty="0"/>
              <a:t>Native </a:t>
            </a:r>
            <a:r>
              <a:rPr lang="en-US" dirty="0" err="1"/>
              <a:t>Tensorflow</a:t>
            </a:r>
            <a:r>
              <a:rPr lang="en-US" dirty="0"/>
              <a:t> implements </a:t>
            </a:r>
            <a:r>
              <a:rPr lang="en-US" dirty="0" err="1"/>
              <a:t>relu</a:t>
            </a:r>
            <a:r>
              <a:rPr lang="en-US" dirty="0"/>
              <a:t> with max or clamp function in standard C++ library.</a:t>
            </a:r>
          </a:p>
          <a:p>
            <a:endParaRPr lang="en-US" dirty="0"/>
          </a:p>
          <a:p>
            <a:r>
              <a:rPr lang="en-US" dirty="0"/>
              <a:t>Some implementations are using the unbalanced branch, which is vulnerable to the side channel attack. We are going to focus on those vulnerable implementation.</a:t>
            </a:r>
          </a:p>
          <a:p>
            <a:r>
              <a:rPr lang="en-US" dirty="0"/>
              <a:t> </a:t>
            </a:r>
          </a:p>
        </p:txBody>
      </p:sp>
      <p:sp>
        <p:nvSpPr>
          <p:cNvPr id="4" name="Slide Number Placeholder 3"/>
          <p:cNvSpPr>
            <a:spLocks noGrp="1"/>
          </p:cNvSpPr>
          <p:nvPr>
            <p:ph type="sldNum" sz="quarter" idx="5"/>
          </p:nvPr>
        </p:nvSpPr>
        <p:spPr/>
        <p:txBody>
          <a:bodyPr/>
          <a:lstStyle/>
          <a:p>
            <a:fld id="{46B03E4E-4774-E944-990E-761C025100EC}" type="slidenum">
              <a:rPr lang="en-US" smtClean="0"/>
              <a:t>7</a:t>
            </a:fld>
            <a:endParaRPr lang="en-US"/>
          </a:p>
        </p:txBody>
      </p:sp>
    </p:spTree>
    <p:extLst>
      <p:ext uri="{BB962C8B-B14F-4D97-AF65-F5344CB8AC3E}">
        <p14:creationId xmlns:p14="http://schemas.microsoft.com/office/powerpoint/2010/main" val="42220353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a:t>
            </a:r>
            <a:r>
              <a:rPr lang="en-US" dirty="0" err="1"/>
              <a:t>ReLU</a:t>
            </a:r>
            <a:r>
              <a:rPr lang="en-US" dirty="0"/>
              <a:t> implementation in </a:t>
            </a:r>
            <a:r>
              <a:rPr lang="en-US" dirty="0" err="1"/>
              <a:t>oneDNN</a:t>
            </a:r>
            <a:r>
              <a:rPr lang="en-US" dirty="0"/>
              <a:t> is vulnerable . </a:t>
            </a:r>
            <a:r>
              <a:rPr lang="en-US" dirty="0" err="1"/>
              <a:t>oneDNN</a:t>
            </a:r>
            <a:r>
              <a:rPr lang="en-US" dirty="0"/>
              <a:t> is the common DNN library, which is deeply optimized by Intel. It has been widely used as the computational backend of </a:t>
            </a:r>
            <a:r>
              <a:rPr lang="en-US" dirty="0" err="1"/>
              <a:t>Tensorflow</a:t>
            </a:r>
            <a:r>
              <a:rPr lang="en-US" dirty="0"/>
              <a:t> and </a:t>
            </a:r>
            <a:r>
              <a:rPr lang="en-US" dirty="0" err="1"/>
              <a:t>Pytorch</a:t>
            </a:r>
            <a:r>
              <a:rPr lang="en-US" dirty="0"/>
              <a:t> on Intel Processors.</a:t>
            </a:r>
          </a:p>
          <a:p>
            <a:endParaRPr lang="en-US" dirty="0"/>
          </a:p>
          <a:p>
            <a:r>
              <a:rPr lang="en-US" dirty="0"/>
              <a:t>The </a:t>
            </a:r>
            <a:r>
              <a:rPr lang="en-US" dirty="0" err="1"/>
              <a:t>ReLU</a:t>
            </a:r>
            <a:r>
              <a:rPr lang="en-US" dirty="0"/>
              <a:t> in </a:t>
            </a:r>
            <a:r>
              <a:rPr lang="en-US" dirty="0" err="1"/>
              <a:t>oneDNN</a:t>
            </a:r>
            <a:r>
              <a:rPr lang="en-US" dirty="0"/>
              <a:t> is implemented in unbalanced branches. All </a:t>
            </a:r>
            <a:r>
              <a:rPr lang="en-US" dirty="0" err="1"/>
              <a:t>relu</a:t>
            </a:r>
            <a:r>
              <a:rPr lang="en-US" dirty="0"/>
              <a:t> variants are using this function in </a:t>
            </a:r>
            <a:r>
              <a:rPr lang="en-US" dirty="0" err="1"/>
              <a:t>oneDNN</a:t>
            </a:r>
            <a:r>
              <a:rPr lang="en-US" dirty="0"/>
              <a:t>. </a:t>
            </a:r>
          </a:p>
          <a:p>
            <a:endParaRPr lang="en-US" dirty="0"/>
          </a:p>
          <a:p>
            <a:r>
              <a:rPr lang="en-US" dirty="0"/>
              <a:t>As we can see from the piece of code, when the input is less than 0, the output is the product of input and a parameter alpha. However, when the input is greater than 0, the output is the input itself.</a:t>
            </a:r>
          </a:p>
          <a:p>
            <a:r>
              <a:rPr lang="en-US" dirty="0"/>
              <a:t>So when the input is less than 0, the program is expected to consume more energy as it contains a floating point multiplication. </a:t>
            </a:r>
          </a:p>
          <a:p>
            <a:endParaRPr lang="en-US" dirty="0"/>
          </a:p>
          <a:p>
            <a:r>
              <a:rPr lang="en-US" dirty="0"/>
              <a:t>After we check the corresponding assembly code, we confirm that it is an unbalanced branch to power side channel. Next we show the energy consumption of </a:t>
            </a:r>
            <a:r>
              <a:rPr lang="en-US" dirty="0" err="1"/>
              <a:t>relu</a:t>
            </a:r>
            <a:r>
              <a:rPr lang="en-US" dirty="0"/>
              <a:t> branches. </a:t>
            </a:r>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8</a:t>
            </a:fld>
            <a:endParaRPr lang="en-US"/>
          </a:p>
        </p:txBody>
      </p:sp>
    </p:spTree>
    <p:extLst>
      <p:ext uri="{BB962C8B-B14F-4D97-AF65-F5344CB8AC3E}">
        <p14:creationId xmlns:p14="http://schemas.microsoft.com/office/powerpoint/2010/main" val="43698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same as prior work, we are using SGX-Step to repeat the instruction execution of </a:t>
            </a:r>
            <a:r>
              <a:rPr lang="en-US" dirty="0" err="1"/>
              <a:t>ReLU</a:t>
            </a:r>
            <a:r>
              <a:rPr lang="en-US" dirty="0"/>
              <a:t>. SGX-Step is an attack framework, allowing us to automatically repeat instruction execution without changing the data flow</a:t>
            </a:r>
            <a:endParaRPr lang="en-US" dirty="0">
              <a:latin typeface="+mn-lt"/>
            </a:endParaRPr>
          </a:p>
          <a:p>
            <a:endParaRPr lang="en-US" dirty="0">
              <a:latin typeface="+mn-lt"/>
            </a:endParaRPr>
          </a:p>
          <a:p>
            <a:r>
              <a:rPr lang="en-US" dirty="0">
                <a:latin typeface="+mn-lt"/>
              </a:rPr>
              <a:t>This density plot shows the energy consumption in SGX enclave. We can also get 2 distributions of negative and positive branches.  But the result shows the positive branch is consuming more energy compared with the negative branch. </a:t>
            </a:r>
          </a:p>
          <a:p>
            <a:r>
              <a:rPr lang="en-US" dirty="0">
                <a:latin typeface="+mn-lt"/>
              </a:rPr>
              <a:t>We </a:t>
            </a:r>
            <a:r>
              <a:rPr lang="en-US" sz="1800" dirty="0">
                <a:effectLst/>
                <a:latin typeface="+mn-lt"/>
              </a:rPr>
              <a:t>attribute this to complex operations in Intel SGX enclave, such as encryption and decryption. </a:t>
            </a:r>
          </a:p>
          <a:p>
            <a:endParaRPr lang="en-US" dirty="0"/>
          </a:p>
          <a:p>
            <a:r>
              <a:rPr lang="en-US" dirty="0"/>
              <a:t>Now we can get the </a:t>
            </a:r>
            <a:r>
              <a:rPr lang="en-US" dirty="0" err="1"/>
              <a:t>ReLU</a:t>
            </a:r>
            <a:r>
              <a:rPr lang="en-US" dirty="0"/>
              <a:t> direction from the RAPL-based power side channel. Next, we are going to apply such leakage on model extraction algorithm.</a:t>
            </a:r>
          </a:p>
          <a:p>
            <a:endParaRPr lang="en-US" dirty="0"/>
          </a:p>
        </p:txBody>
      </p:sp>
      <p:sp>
        <p:nvSpPr>
          <p:cNvPr id="4" name="Slide Number Placeholder 3"/>
          <p:cNvSpPr>
            <a:spLocks noGrp="1"/>
          </p:cNvSpPr>
          <p:nvPr>
            <p:ph type="sldNum" sz="quarter" idx="5"/>
          </p:nvPr>
        </p:nvSpPr>
        <p:spPr/>
        <p:txBody>
          <a:bodyPr/>
          <a:lstStyle/>
          <a:p>
            <a:fld id="{46B03E4E-4774-E944-990E-761C025100EC}" type="slidenum">
              <a:rPr lang="en-US" smtClean="0"/>
              <a:t>9</a:t>
            </a:fld>
            <a:endParaRPr lang="en-US"/>
          </a:p>
        </p:txBody>
      </p:sp>
    </p:spTree>
    <p:extLst>
      <p:ext uri="{BB962C8B-B14F-4D97-AF65-F5344CB8AC3E}">
        <p14:creationId xmlns:p14="http://schemas.microsoft.com/office/powerpoint/2010/main" val="176005364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8.emf"/><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Slide1">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p:nvPr>
        </p:nvSpPr>
        <p:spPr>
          <a:xfrm>
            <a:off x="631373" y="1122363"/>
            <a:ext cx="6096807" cy="2038526"/>
          </a:xfrm>
        </p:spPr>
        <p:txBody>
          <a:bodyPr anchor="b"/>
          <a:lstStyle>
            <a:lvl1pPr algn="l">
              <a:defRPr sz="6000">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7" name="Subtitle 2"/>
          <p:cNvSpPr>
            <a:spLocks noGrp="1"/>
          </p:cNvSpPr>
          <p:nvPr>
            <p:ph type="subTitle" idx="1"/>
          </p:nvPr>
        </p:nvSpPr>
        <p:spPr>
          <a:xfrm>
            <a:off x="631373" y="3376260"/>
            <a:ext cx="6096807" cy="1655762"/>
          </a:xfrm>
        </p:spPr>
        <p:txBody>
          <a:bodyPr/>
          <a:lstStyle>
            <a:lvl1pPr marL="0" indent="0" algn="l">
              <a:buNone/>
              <a:defRPr sz="2400">
                <a:latin typeface="Arial" panose="020B0604020202020204" pitchFamily="34" charset="0"/>
                <a:ea typeface="Arial" panose="020B0604020202020204" pitchFamily="34" charset="0"/>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5" name="Picture 4">
            <a:extLst>
              <a:ext uri="{FF2B5EF4-FFF2-40B4-BE49-F238E27FC236}">
                <a16:creationId xmlns:a16="http://schemas.microsoft.com/office/drawing/2014/main" id="{DA7408CD-683D-814F-8E2C-5A817D4F0091}"/>
              </a:ext>
            </a:extLst>
          </p:cNvPr>
          <p:cNvPicPr>
            <a:picLocks noChangeAspect="1"/>
          </p:cNvPicPr>
          <p:nvPr userDrawn="1"/>
        </p:nvPicPr>
        <p:blipFill>
          <a:blip r:embed="rId2"/>
          <a:srcRect/>
          <a:stretch/>
        </p:blipFill>
        <p:spPr>
          <a:xfrm>
            <a:off x="5570471" y="1294228"/>
            <a:ext cx="7027484" cy="7027484"/>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_b">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11" name="Title 1"/>
          <p:cNvSpPr>
            <a:spLocks noGrp="1"/>
          </p:cNvSpPr>
          <p:nvPr>
            <p:ph type="title"/>
          </p:nvPr>
        </p:nvSpPr>
        <p:spPr>
          <a:xfrm>
            <a:off x="838200" y="365127"/>
            <a:ext cx="4944533" cy="1325563"/>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half" idx="2"/>
          </p:nvPr>
        </p:nvSpPr>
        <p:spPr>
          <a:xfrm>
            <a:off x="6553200" y="1825625"/>
            <a:ext cx="5181600" cy="4351338"/>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2"/>
          <a:stretch>
            <a:fillRect/>
          </a:stretch>
        </p:blipFill>
        <p:spPr>
          <a:xfrm>
            <a:off x="838201" y="6397397"/>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_dark">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365127"/>
            <a:ext cx="4944533" cy="1325563"/>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6535995" y="1825625"/>
            <a:ext cx="4944533" cy="4351338"/>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_light">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7"/>
            <a:ext cx="4944533" cy="1325563"/>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2"/>
          <a:stretch>
            <a:fillRect/>
          </a:stretch>
        </p:blipFill>
        <p:spPr>
          <a:xfrm>
            <a:off x="838201" y="6397397"/>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sz="half" idx="10"/>
          </p:nvPr>
        </p:nvSpPr>
        <p:spPr>
          <a:xfrm>
            <a:off x="6553200" y="1825625"/>
            <a:ext cx="4944533" cy="4351338"/>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8" name="Picture 17"/>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 with Image_a">
    <p:spTree>
      <p:nvGrpSpPr>
        <p:cNvPr id="1" name=""/>
        <p:cNvGrpSpPr/>
        <p:nvPr/>
      </p:nvGrpSpPr>
      <p:grpSpPr>
        <a:xfrm>
          <a:off x="0" y="0"/>
          <a:ext cx="0" cy="0"/>
          <a:chOff x="0" y="0"/>
          <a:chExt cx="0" cy="0"/>
        </a:xfrm>
      </p:grpSpPr>
      <p:sp>
        <p:nvSpPr>
          <p:cNvPr id="9" name="Rectangle 8"/>
          <p:cNvSpPr/>
          <p:nvPr userDrawn="1"/>
        </p:nvSpPr>
        <p:spPr>
          <a:xfrm>
            <a:off x="4974772"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4" name="Text Placeholder 3"/>
          <p:cNvSpPr>
            <a:spLocks noGrp="1"/>
          </p:cNvSpPr>
          <p:nvPr>
            <p:ph type="body" sz="half" idx="2" hasCustomPrompt="1"/>
          </p:nvPr>
        </p:nvSpPr>
        <p:spPr>
          <a:xfrm>
            <a:off x="839788" y="2057400"/>
            <a:ext cx="3932237" cy="3811588"/>
          </a:xfrm>
        </p:spPr>
        <p:txBody>
          <a:bodyPr/>
          <a:lstStyle>
            <a:lvl1pPr marL="285750" indent="-285750">
              <a:buFont typeface="Arial" panose="020B0604020202020204" pitchFamily="34" charset="0"/>
              <a:buChar char="•"/>
              <a:defRPr sz="1600">
                <a:latin typeface="Arial" panose="020B0604020202020204" pitchFamily="34" charset="0"/>
                <a:ea typeface="Arial" panose="020B0604020202020204" pitchFamily="34" charset="0"/>
                <a:cs typeface="Arial" panose="020B0604020202020204" pitchFamily="34" charset="0"/>
              </a:defRPr>
            </a:lvl1pPr>
            <a:lvl2pPr marL="742939" indent="-285750">
              <a:buFont typeface="Arial" panose="020B0604020202020204" pitchFamily="34" charset="0"/>
              <a:buChar char="•"/>
              <a:defRPr sz="1400">
                <a:latin typeface="Arial" panose="020B0604020202020204" pitchFamily="34" charset="0"/>
                <a:cs typeface="Arial" panose="020B0604020202020204" pitchFamily="34" charset="0"/>
              </a:defRPr>
            </a:lvl2pPr>
            <a:lvl3pPr marL="1085827" indent="-171450">
              <a:buFont typeface="Arial" panose="020B0604020202020204" pitchFamily="34" charset="0"/>
              <a:buChar char="•"/>
              <a:defRPr sz="1200">
                <a:latin typeface="Arial" panose="020B0604020202020204" pitchFamily="34" charset="0"/>
                <a:cs typeface="Arial" panose="020B0604020202020204" pitchFamily="34" charset="0"/>
              </a:defRPr>
            </a:lvl3pPr>
            <a:lvl4pPr marL="1543016" indent="-171450">
              <a:buFont typeface="Arial" panose="020B0604020202020204" pitchFamily="34" charset="0"/>
              <a:buChar char="•"/>
              <a:defRPr sz="1000"/>
            </a:lvl4pPr>
            <a:lvl5pPr marL="2000204" indent="-171450">
              <a:buFont typeface="Arial" panose="020B0604020202020204" pitchFamily="34" charset="0"/>
              <a:buChar char="•"/>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p:txBody>
      </p:sp>
      <p:sp>
        <p:nvSpPr>
          <p:cNvPr id="7" name="Title 1"/>
          <p:cNvSpPr>
            <a:spLocks noGrp="1"/>
          </p:cNvSpPr>
          <p:nvPr>
            <p:ph type="title" hasCustomPrompt="1"/>
          </p:nvPr>
        </p:nvSpPr>
        <p:spPr>
          <a:xfrm>
            <a:off x="839788" y="457200"/>
            <a:ext cx="3932237" cy="1379768"/>
          </a:xfrm>
        </p:spPr>
        <p:txBody>
          <a:bodyPr anchor="b"/>
          <a:lstStyle>
            <a:lvl1pPr>
              <a:defRPr sz="320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a:t>Title Here – Image on Black</a:t>
            </a:r>
          </a:p>
        </p:txBody>
      </p:sp>
      <p:cxnSp>
        <p:nvCxnSpPr>
          <p:cNvPr id="10" name="Straight Connector 9"/>
          <p:cNvCxnSpPr/>
          <p:nvPr userDrawn="1"/>
        </p:nvCxnSpPr>
        <p:spPr>
          <a:xfrm>
            <a:off x="838201"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6" name="Picture Placeholder 5">
            <a:extLst>
              <a:ext uri="{FF2B5EF4-FFF2-40B4-BE49-F238E27FC236}">
                <a16:creationId xmlns:a16="http://schemas.microsoft.com/office/drawing/2014/main" id="{2ADCC06A-3F72-4A46-B666-4BC6A0CBBE09}"/>
              </a:ext>
            </a:extLst>
          </p:cNvPr>
          <p:cNvSpPr>
            <a:spLocks noGrp="1"/>
          </p:cNvSpPr>
          <p:nvPr>
            <p:ph type="pic" sz="quarter" idx="11"/>
          </p:nvPr>
        </p:nvSpPr>
        <p:spPr>
          <a:xfrm>
            <a:off x="5576888" y="1262590"/>
            <a:ext cx="6183312" cy="3965575"/>
          </a:xfrm>
        </p:spPr>
        <p:txBody>
          <a:bodyPr/>
          <a:lstStyle/>
          <a:p>
            <a:endParaRPr lang="en-US"/>
          </a:p>
        </p:txBody>
      </p:sp>
    </p:spTree>
    <p:extLst>
      <p:ext uri="{BB962C8B-B14F-4D97-AF65-F5344CB8AC3E}">
        <p14:creationId xmlns:p14="http://schemas.microsoft.com/office/powerpoint/2010/main" val="3172585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Image_b">
    <p:spTree>
      <p:nvGrpSpPr>
        <p:cNvPr id="1" name=""/>
        <p:cNvGrpSpPr/>
        <p:nvPr/>
      </p:nvGrpSpPr>
      <p:grpSpPr>
        <a:xfrm>
          <a:off x="0" y="0"/>
          <a:ext cx="0" cy="0"/>
          <a:chOff x="0" y="0"/>
          <a:chExt cx="0" cy="0"/>
        </a:xfrm>
      </p:grpSpPr>
      <p:sp>
        <p:nvSpPr>
          <p:cNvPr id="6" name="Rectangle 5"/>
          <p:cNvSpPr/>
          <p:nvPr userDrawn="1"/>
        </p:nvSpPr>
        <p:spPr>
          <a:xfrm>
            <a:off x="0" y="0"/>
            <a:ext cx="5102578"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4" name="Text Placeholder 3"/>
          <p:cNvSpPr>
            <a:spLocks noGrp="1"/>
          </p:cNvSpPr>
          <p:nvPr>
            <p:ph type="body" sz="half" idx="2" hasCustomPrompt="1"/>
          </p:nvPr>
        </p:nvSpPr>
        <p:spPr>
          <a:xfrm>
            <a:off x="839788" y="2057400"/>
            <a:ext cx="3932237" cy="3811588"/>
          </a:xfrm>
        </p:spPr>
        <p:txBody>
          <a:bodyPr/>
          <a:lstStyle>
            <a:lvl1pPr marL="285750" indent="-285750">
              <a:buFont typeface="Arial" panose="020B0604020202020204" pitchFamily="34" charset="0"/>
              <a:buChar char="•"/>
              <a:defRPr sz="1600">
                <a:solidFill>
                  <a:schemeClr val="bg1"/>
                </a:solidFill>
                <a:latin typeface="Arial" panose="020B0604020202020204" pitchFamily="34" charset="0"/>
                <a:ea typeface="Arial" panose="020B0604020202020204" pitchFamily="34" charset="0"/>
                <a:cs typeface="Arial" panose="020B0604020202020204" pitchFamily="34" charset="0"/>
              </a:defRPr>
            </a:lvl1pPr>
            <a:lvl2pPr marL="742939" indent="-285750">
              <a:buFont typeface="Arial" panose="020B0604020202020204" pitchFamily="34" charset="0"/>
              <a:buChar char="•"/>
              <a:defRPr sz="1400">
                <a:solidFill>
                  <a:schemeClr val="bg1"/>
                </a:solidFill>
                <a:latin typeface="Arial" panose="020B0604020202020204" pitchFamily="34" charset="0"/>
                <a:cs typeface="Arial" panose="020B0604020202020204" pitchFamily="34" charset="0"/>
              </a:defRPr>
            </a:lvl2pPr>
            <a:lvl3pPr marL="1085827" indent="-171450">
              <a:buFont typeface="Arial" panose="020B0604020202020204" pitchFamily="34" charset="0"/>
              <a:buChar char="•"/>
              <a:defRPr sz="1200">
                <a:solidFill>
                  <a:schemeClr val="bg1"/>
                </a:solidFill>
                <a:latin typeface="Arial" panose="020B0604020202020204" pitchFamily="34" charset="0"/>
                <a:cs typeface="Arial" panose="020B0604020202020204" pitchFamily="34" charset="0"/>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a:p>
            <a:pPr lvl="0"/>
            <a:endParaRPr lang="en-US"/>
          </a:p>
        </p:txBody>
      </p:sp>
      <p:sp>
        <p:nvSpPr>
          <p:cNvPr id="8" name="Title 1"/>
          <p:cNvSpPr>
            <a:spLocks noGrp="1"/>
          </p:cNvSpPr>
          <p:nvPr>
            <p:ph type="title" hasCustomPrompt="1"/>
          </p:nvPr>
        </p:nvSpPr>
        <p:spPr>
          <a:xfrm>
            <a:off x="839788" y="457200"/>
            <a:ext cx="3932237" cy="1379768"/>
          </a:xfrm>
        </p:spPr>
        <p:txBody>
          <a:bodyPr anchor="b"/>
          <a:lstStyle>
            <a:lvl1pPr>
              <a:defRPr sz="32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Title Here – Image on White</a:t>
            </a:r>
          </a:p>
        </p:txBody>
      </p:sp>
      <p:cxnSp>
        <p:nvCxnSpPr>
          <p:cNvPr id="9" name="Straight Connector 8"/>
          <p:cNvCxnSpPr/>
          <p:nvPr userDrawn="1"/>
        </p:nvCxnSpPr>
        <p:spPr>
          <a:xfrm>
            <a:off x="838201"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11" name="Picture Placeholder 5">
            <a:extLst>
              <a:ext uri="{FF2B5EF4-FFF2-40B4-BE49-F238E27FC236}">
                <a16:creationId xmlns:a16="http://schemas.microsoft.com/office/drawing/2014/main" id="{D2D8BB13-04C6-4244-BF0F-D230697E6160}"/>
              </a:ext>
            </a:extLst>
          </p:cNvPr>
          <p:cNvSpPr>
            <a:spLocks noGrp="1"/>
          </p:cNvSpPr>
          <p:nvPr>
            <p:ph type="pic" sz="quarter" idx="11"/>
          </p:nvPr>
        </p:nvSpPr>
        <p:spPr>
          <a:xfrm>
            <a:off x="5576888" y="1262590"/>
            <a:ext cx="6183312" cy="3965575"/>
          </a:xfrm>
        </p:spPr>
        <p:txBody>
          <a:bodyPr/>
          <a:lstStyle/>
          <a:p>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Full Bleed Image with Content_Light">
    <p:spTree>
      <p:nvGrpSpPr>
        <p:cNvPr id="1" name=""/>
        <p:cNvGrpSpPr/>
        <p:nvPr/>
      </p:nvGrpSpPr>
      <p:grpSpPr>
        <a:xfrm>
          <a:off x="0" y="0"/>
          <a:ext cx="0" cy="0"/>
          <a:chOff x="0" y="0"/>
          <a:chExt cx="0" cy="0"/>
        </a:xfrm>
      </p:grpSpPr>
      <p:sp>
        <p:nvSpPr>
          <p:cNvPr id="9" name="Rectangle 8"/>
          <p:cNvSpPr/>
          <p:nvPr userDrawn="1"/>
        </p:nvSpPr>
        <p:spPr>
          <a:xfrm>
            <a:off x="0" y="0"/>
            <a:ext cx="4963887"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5355343" y="558800"/>
            <a:ext cx="6588301" cy="1379768"/>
          </a:xfrm>
        </p:spPr>
        <p:txBody>
          <a:bodyPr anchor="b"/>
          <a:lstStyle>
            <a:lvl1pPr>
              <a:defRPr sz="320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a:t>Title – Full Bleed Picture</a:t>
            </a:r>
          </a:p>
        </p:txBody>
      </p:sp>
      <p:sp>
        <p:nvSpPr>
          <p:cNvPr id="4" name="Text Placeholder 3"/>
          <p:cNvSpPr>
            <a:spLocks noGrp="1"/>
          </p:cNvSpPr>
          <p:nvPr>
            <p:ph type="body" sz="half" idx="2" hasCustomPrompt="1"/>
          </p:nvPr>
        </p:nvSpPr>
        <p:spPr>
          <a:xfrm>
            <a:off x="5355343" y="2159000"/>
            <a:ext cx="6588301" cy="3811588"/>
          </a:xfrm>
        </p:spPr>
        <p:txBody>
          <a:bodyPr/>
          <a:lstStyle>
            <a:lvl1pPr marL="285750" indent="-285750">
              <a:buFont typeface="Arial" panose="020B0604020202020204" pitchFamily="34" charset="0"/>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742939" indent="-285750">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2pPr>
            <a:lvl3pPr marL="1085827" indent="-171450">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p:txBody>
      </p:sp>
      <p:cxnSp>
        <p:nvCxnSpPr>
          <p:cNvPr id="8" name="Straight Connector 7"/>
          <p:cNvCxnSpPr>
            <a:cxnSpLocks/>
          </p:cNvCxnSpPr>
          <p:nvPr userDrawn="1"/>
        </p:nvCxnSpPr>
        <p:spPr>
          <a:xfrm>
            <a:off x="5353755" y="1917531"/>
            <a:ext cx="6589889"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7" name="Picture Placeholder 6">
            <a:extLst>
              <a:ext uri="{FF2B5EF4-FFF2-40B4-BE49-F238E27FC236}">
                <a16:creationId xmlns:a16="http://schemas.microsoft.com/office/drawing/2014/main" id="{8C42540C-E1DF-4747-A482-F000E036E307}"/>
              </a:ext>
            </a:extLst>
          </p:cNvPr>
          <p:cNvSpPr>
            <a:spLocks noGrp="1"/>
          </p:cNvSpPr>
          <p:nvPr>
            <p:ph type="pic" sz="quarter" idx="11"/>
          </p:nvPr>
        </p:nvSpPr>
        <p:spPr>
          <a:xfrm>
            <a:off x="-109973" y="-44532"/>
            <a:ext cx="5226933" cy="6947063"/>
          </a:xfrm>
        </p:spPr>
        <p:txBody>
          <a:bodyPr/>
          <a:lstStyle>
            <a:lvl1pPr marL="0" indent="0">
              <a:buNone/>
              <a:defRPr/>
            </a:lvl1pPr>
          </a:lstStyle>
          <a:p>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Full Bleed Image with Content_Dark">
    <p:spTree>
      <p:nvGrpSpPr>
        <p:cNvPr id="1" name=""/>
        <p:cNvGrpSpPr/>
        <p:nvPr/>
      </p:nvGrpSpPr>
      <p:grpSpPr>
        <a:xfrm>
          <a:off x="0" y="0"/>
          <a:ext cx="0" cy="0"/>
          <a:chOff x="0" y="0"/>
          <a:chExt cx="0" cy="0"/>
        </a:xfrm>
      </p:grpSpPr>
      <p:sp>
        <p:nvSpPr>
          <p:cNvPr id="9" name="Rectangle 8"/>
          <p:cNvSpPr/>
          <p:nvPr userDrawn="1"/>
        </p:nvSpPr>
        <p:spPr>
          <a:xfrm>
            <a:off x="4989689" y="-1"/>
            <a:ext cx="7202311" cy="69025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5355343" y="558800"/>
            <a:ext cx="6588301" cy="1379768"/>
          </a:xfrm>
        </p:spPr>
        <p:txBody>
          <a:bodyPr anchor="b"/>
          <a:lstStyle>
            <a:lvl1pPr>
              <a:defRPr sz="32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Title – Full Bleed Picture</a:t>
            </a:r>
          </a:p>
        </p:txBody>
      </p:sp>
      <p:sp>
        <p:nvSpPr>
          <p:cNvPr id="4" name="Text Placeholder 3"/>
          <p:cNvSpPr>
            <a:spLocks noGrp="1"/>
          </p:cNvSpPr>
          <p:nvPr>
            <p:ph type="body" sz="half" idx="2" hasCustomPrompt="1"/>
          </p:nvPr>
        </p:nvSpPr>
        <p:spPr>
          <a:xfrm>
            <a:off x="5355343" y="2159000"/>
            <a:ext cx="6588301" cy="3811588"/>
          </a:xfrm>
        </p:spPr>
        <p:txBody>
          <a:bodyPr/>
          <a:lstStyle>
            <a:lvl1pPr marL="285750" indent="-285750">
              <a:buFont typeface="Arial" panose="020B0604020202020204" pitchFamily="34" charset="0"/>
              <a:buChar char="•"/>
              <a:defRPr sz="1600">
                <a:solidFill>
                  <a:schemeClr val="bg1"/>
                </a:solidFill>
                <a:latin typeface="Arial" panose="020B0604020202020204" pitchFamily="34" charset="0"/>
                <a:ea typeface="Arial" panose="020B0604020202020204" pitchFamily="34" charset="0"/>
                <a:cs typeface="Arial" panose="020B0604020202020204" pitchFamily="34" charset="0"/>
              </a:defRPr>
            </a:lvl1pPr>
            <a:lvl2pPr marL="742939" indent="-285750">
              <a:buFont typeface="Arial" panose="020B0604020202020204" pitchFamily="34" charset="0"/>
              <a:buChar char="•"/>
              <a:defRPr sz="1400">
                <a:solidFill>
                  <a:schemeClr val="bg1"/>
                </a:solidFill>
                <a:latin typeface="Arial" panose="020B0604020202020204" pitchFamily="34" charset="0"/>
                <a:cs typeface="Arial" panose="020B0604020202020204" pitchFamily="34" charset="0"/>
              </a:defRPr>
            </a:lvl2pPr>
            <a:lvl3pPr marL="1085827" indent="-171450">
              <a:buFont typeface="Arial" panose="020B0604020202020204" pitchFamily="34" charset="0"/>
              <a:buChar char="•"/>
              <a:defRPr sz="1200">
                <a:solidFill>
                  <a:schemeClr val="bg1"/>
                </a:solidFill>
                <a:latin typeface="Arial" panose="020B0604020202020204" pitchFamily="34" charset="0"/>
                <a:cs typeface="Arial" panose="020B0604020202020204" pitchFamily="34" charset="0"/>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p:txBody>
      </p:sp>
      <p:cxnSp>
        <p:nvCxnSpPr>
          <p:cNvPr id="8" name="Straight Connector 7"/>
          <p:cNvCxnSpPr>
            <a:cxnSpLocks/>
          </p:cNvCxnSpPr>
          <p:nvPr userDrawn="1"/>
        </p:nvCxnSpPr>
        <p:spPr>
          <a:xfrm>
            <a:off x="5353755" y="1917531"/>
            <a:ext cx="6589889"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7" name="Picture Placeholder 6">
            <a:extLst>
              <a:ext uri="{FF2B5EF4-FFF2-40B4-BE49-F238E27FC236}">
                <a16:creationId xmlns:a16="http://schemas.microsoft.com/office/drawing/2014/main" id="{8C42540C-E1DF-4747-A482-F000E036E307}"/>
              </a:ext>
            </a:extLst>
          </p:cNvPr>
          <p:cNvSpPr>
            <a:spLocks noGrp="1"/>
          </p:cNvSpPr>
          <p:nvPr>
            <p:ph type="pic" sz="quarter" idx="11" hasCustomPrompt="1"/>
          </p:nvPr>
        </p:nvSpPr>
        <p:spPr>
          <a:xfrm>
            <a:off x="-237244" y="-44532"/>
            <a:ext cx="5226933" cy="6947063"/>
          </a:xfrm>
        </p:spPr>
        <p:txBody>
          <a:bodyPr/>
          <a:lstStyle>
            <a:lvl1pPr marL="0" indent="0">
              <a:buNone/>
              <a:defRPr/>
            </a:lvl1pPr>
          </a:lstStyle>
          <a:p>
            <a:r>
              <a:rPr lang="en-US"/>
              <a:t>	</a:t>
            </a:r>
          </a:p>
          <a:p>
            <a:r>
              <a:rPr lang="en-US"/>
              <a:t>	</a:t>
            </a:r>
          </a:p>
        </p:txBody>
      </p:sp>
      <p:pic>
        <p:nvPicPr>
          <p:cNvPr id="10" name="Picture 9">
            <a:extLst>
              <a:ext uri="{FF2B5EF4-FFF2-40B4-BE49-F238E27FC236}">
                <a16:creationId xmlns:a16="http://schemas.microsoft.com/office/drawing/2014/main" id="{E683422E-96A1-C046-B5A3-EBB9EF54C189}"/>
              </a:ext>
            </a:extLst>
          </p:cNvPr>
          <p:cNvPicPr>
            <a:picLocks noChangeAspect="1"/>
          </p:cNvPicPr>
          <p:nvPr userDrawn="1"/>
        </p:nvPicPr>
        <p:blipFill>
          <a:blip r:embed="rId2"/>
          <a:stretch>
            <a:fillRect/>
          </a:stretch>
        </p:blipFill>
        <p:spPr>
          <a:xfrm>
            <a:off x="10604771" y="5559425"/>
            <a:ext cx="1079500" cy="830792"/>
          </a:xfrm>
          <a:prstGeom prst="rect">
            <a:avLst/>
          </a:prstGeom>
        </p:spPr>
      </p:pic>
    </p:spTree>
    <p:extLst>
      <p:ext uri="{BB962C8B-B14F-4D97-AF65-F5344CB8AC3E}">
        <p14:creationId xmlns:p14="http://schemas.microsoft.com/office/powerpoint/2010/main" val="4026122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1"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4" name="Title 3"/>
          <p:cNvSpPr>
            <a:spLocks noGrp="1"/>
          </p:cNvSpPr>
          <p:nvPr>
            <p:ph type="title" hasCustomPrompt="1"/>
          </p:nvPr>
        </p:nvSpPr>
        <p:spPr/>
        <p:txBody>
          <a:bodyPr/>
          <a:lstStyle>
            <a:lvl1pPr>
              <a:defRPr/>
            </a:lvl1pPr>
          </a:lstStyle>
          <a:p>
            <a:r>
              <a:rPr lang="en-US"/>
              <a:t>Title – Chart Example</a:t>
            </a:r>
          </a:p>
        </p:txBody>
      </p:sp>
      <p:sp>
        <p:nvSpPr>
          <p:cNvPr id="5" name="Chart Placeholder 4">
            <a:extLst>
              <a:ext uri="{FF2B5EF4-FFF2-40B4-BE49-F238E27FC236}">
                <a16:creationId xmlns:a16="http://schemas.microsoft.com/office/drawing/2014/main" id="{2C436304-74C6-2A49-A8C4-DA04D212BCAE}"/>
              </a:ext>
            </a:extLst>
          </p:cNvPr>
          <p:cNvSpPr>
            <a:spLocks noGrp="1"/>
          </p:cNvSpPr>
          <p:nvPr>
            <p:ph type="chart" sz="quarter" idx="11"/>
          </p:nvPr>
        </p:nvSpPr>
        <p:spPr>
          <a:xfrm>
            <a:off x="838200" y="1843088"/>
            <a:ext cx="10515600" cy="4248150"/>
          </a:xfrm>
        </p:spPr>
        <p:txBody>
          <a:bodyPr/>
          <a:lstStyle/>
          <a:p>
            <a:endParaRPr lang="en-US"/>
          </a:p>
        </p:txBody>
      </p:sp>
    </p:spTree>
    <p:extLst>
      <p:ext uri="{BB962C8B-B14F-4D97-AF65-F5344CB8AC3E}">
        <p14:creationId xmlns:p14="http://schemas.microsoft.com/office/powerpoint/2010/main" val="15936518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SmartArt">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1"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4" name="Title 3"/>
          <p:cNvSpPr>
            <a:spLocks noGrp="1"/>
          </p:cNvSpPr>
          <p:nvPr>
            <p:ph type="title" hasCustomPrompt="1"/>
          </p:nvPr>
        </p:nvSpPr>
        <p:spPr/>
        <p:txBody>
          <a:bodyPr/>
          <a:lstStyle>
            <a:lvl1pPr>
              <a:defRPr/>
            </a:lvl1pPr>
          </a:lstStyle>
          <a:p>
            <a:r>
              <a:rPr lang="en-US"/>
              <a:t>Title – SmartArt Example</a:t>
            </a:r>
          </a:p>
        </p:txBody>
      </p:sp>
      <p:sp>
        <p:nvSpPr>
          <p:cNvPr id="6" name="SmartArt Placeholder 5">
            <a:extLst>
              <a:ext uri="{FF2B5EF4-FFF2-40B4-BE49-F238E27FC236}">
                <a16:creationId xmlns:a16="http://schemas.microsoft.com/office/drawing/2014/main" id="{12773BB6-5B99-1C4F-8F4B-472D3A76FEE3}"/>
              </a:ext>
            </a:extLst>
          </p:cNvPr>
          <p:cNvSpPr>
            <a:spLocks noGrp="1"/>
          </p:cNvSpPr>
          <p:nvPr>
            <p:ph type="dgm" sz="quarter" idx="11"/>
          </p:nvPr>
        </p:nvSpPr>
        <p:spPr>
          <a:xfrm>
            <a:off x="838200" y="1690688"/>
            <a:ext cx="10515600" cy="4665662"/>
          </a:xfrm>
        </p:spPr>
        <p:txBody>
          <a:bodyPr/>
          <a:lstStyle/>
          <a:p>
            <a:endParaRPr lang="en-US"/>
          </a:p>
        </p:txBody>
      </p:sp>
    </p:spTree>
    <p:extLst>
      <p:ext uri="{BB962C8B-B14F-4D97-AF65-F5344CB8AC3E}">
        <p14:creationId xmlns:p14="http://schemas.microsoft.com/office/powerpoint/2010/main" val="62710124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1"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4" name="Title 3"/>
          <p:cNvSpPr>
            <a:spLocks noGrp="1"/>
          </p:cNvSpPr>
          <p:nvPr>
            <p:ph type="title" hasCustomPrompt="1"/>
          </p:nvPr>
        </p:nvSpPr>
        <p:spPr/>
        <p:txBody>
          <a:bodyPr/>
          <a:lstStyle>
            <a:lvl1pPr>
              <a:defRPr/>
            </a:lvl1pPr>
          </a:lstStyle>
          <a:p>
            <a:r>
              <a:rPr lang="en-US"/>
              <a:t>Title – Table Example</a:t>
            </a:r>
          </a:p>
        </p:txBody>
      </p:sp>
      <p:sp>
        <p:nvSpPr>
          <p:cNvPr id="5" name="Table Placeholder 4">
            <a:extLst>
              <a:ext uri="{FF2B5EF4-FFF2-40B4-BE49-F238E27FC236}">
                <a16:creationId xmlns:a16="http://schemas.microsoft.com/office/drawing/2014/main" id="{4836C344-5A38-7644-96BD-E1AA1C795819}"/>
              </a:ext>
            </a:extLst>
          </p:cNvPr>
          <p:cNvSpPr>
            <a:spLocks noGrp="1"/>
          </p:cNvSpPr>
          <p:nvPr>
            <p:ph type="tbl" sz="quarter" idx="11"/>
          </p:nvPr>
        </p:nvSpPr>
        <p:spPr>
          <a:xfrm>
            <a:off x="838200" y="1690688"/>
            <a:ext cx="10515600" cy="4410075"/>
          </a:xfrm>
        </p:spPr>
        <p:txBody>
          <a:bodyPr/>
          <a:lstStyle/>
          <a:p>
            <a:endParaRPr lang="en-US"/>
          </a:p>
        </p:txBody>
      </p:sp>
    </p:spTree>
    <p:extLst>
      <p:ext uri="{BB962C8B-B14F-4D97-AF65-F5344CB8AC3E}">
        <p14:creationId xmlns:p14="http://schemas.microsoft.com/office/powerpoint/2010/main" val="4059738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2">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831851" y="1709740"/>
            <a:ext cx="5824589" cy="2852737"/>
          </a:xfrm>
        </p:spPr>
        <p:txBody>
          <a:bodyPr anchor="b"/>
          <a:lstStyle>
            <a:lvl1pPr>
              <a:defRPr sz="6000">
                <a:solidFill>
                  <a:schemeClr val="tx1"/>
                </a:solidFill>
              </a:defRPr>
            </a:lvl1pPr>
          </a:lstStyle>
          <a:p>
            <a:r>
              <a:rPr lang="en-US"/>
              <a:t>Click to edit Master title style</a:t>
            </a:r>
          </a:p>
        </p:txBody>
      </p:sp>
      <p:sp>
        <p:nvSpPr>
          <p:cNvPr id="9" name="Text Placeholder 2"/>
          <p:cNvSpPr>
            <a:spLocks noGrp="1"/>
          </p:cNvSpPr>
          <p:nvPr>
            <p:ph type="body" idx="1"/>
          </p:nvPr>
        </p:nvSpPr>
        <p:spPr>
          <a:xfrm>
            <a:off x="831851" y="4589465"/>
            <a:ext cx="5824589"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a:stretch>
            <a:fillRect/>
          </a:stretch>
        </p:blipFill>
        <p:spPr>
          <a:xfrm>
            <a:off x="7404101" y="368300"/>
            <a:ext cx="4552951" cy="6325056"/>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End Slide_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90" y="1206500"/>
            <a:ext cx="5839012" cy="1524000"/>
          </a:xfrm>
        </p:spPr>
        <p:txBody>
          <a:bodyPr>
            <a:normAutofit/>
          </a:bodyPr>
          <a:lstStyle>
            <a:lvl1pPr algn="ctr">
              <a:defRPr sz="6000" b="1" i="0">
                <a:latin typeface="Arial" panose="020B0604020202020204" pitchFamily="34" charset="0"/>
                <a:ea typeface="Arial" panose="020B0604020202020204" pitchFamily="34" charset="0"/>
                <a:cs typeface="Arial" panose="020B0604020202020204" pitchFamily="34" charset="0"/>
              </a:defRPr>
            </a:lvl1pPr>
          </a:lstStyle>
          <a:p>
            <a:r>
              <a:rPr lang="en-US"/>
              <a:t>Thank You!</a:t>
            </a:r>
          </a:p>
        </p:txBody>
      </p:sp>
      <p:cxnSp>
        <p:nvCxnSpPr>
          <p:cNvPr id="5" name="Straight Connector 4"/>
          <p:cNvCxnSpPr/>
          <p:nvPr userDrawn="1"/>
        </p:nvCxnSpPr>
        <p:spPr>
          <a:xfrm>
            <a:off x="2514600" y="2997200"/>
            <a:ext cx="737044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stretch>
            <a:fillRect/>
          </a:stretch>
        </p:blipFill>
        <p:spPr>
          <a:xfrm>
            <a:off x="4509995" y="3528579"/>
            <a:ext cx="3505201" cy="2336801"/>
          </a:xfrm>
          <a:prstGeom prst="rect">
            <a:avLst/>
          </a:prstGeom>
        </p:spPr>
      </p:pic>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End Slide_Dark">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90" y="1206500"/>
            <a:ext cx="5839012" cy="1524000"/>
          </a:xfrm>
        </p:spPr>
        <p:txBody>
          <a:bodyPr>
            <a:normAutofit/>
          </a:bodyPr>
          <a:lstStyle>
            <a:lvl1pPr algn="ctr">
              <a:defRPr sz="6000" b="1" i="0">
                <a:latin typeface="Arial" panose="020B0604020202020204" pitchFamily="34" charset="0"/>
                <a:ea typeface="Arial" panose="020B0604020202020204" pitchFamily="34" charset="0"/>
                <a:cs typeface="Arial" panose="020B0604020202020204" pitchFamily="34" charset="0"/>
              </a:defRPr>
            </a:lvl1pPr>
          </a:lstStyle>
          <a:p>
            <a:r>
              <a:rPr lang="en-US"/>
              <a:t>Thank You!</a:t>
            </a:r>
          </a:p>
        </p:txBody>
      </p:sp>
      <p:cxnSp>
        <p:nvCxnSpPr>
          <p:cNvPr id="10" name="Straight Connector 9"/>
          <p:cNvCxnSpPr/>
          <p:nvPr userDrawn="1"/>
        </p:nvCxnSpPr>
        <p:spPr>
          <a:xfrm>
            <a:off x="2514600" y="2997200"/>
            <a:ext cx="737044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4509993" y="3528578"/>
            <a:ext cx="3505203" cy="2336801"/>
          </a:xfrm>
          <a:prstGeom prst="rect">
            <a:avLst/>
          </a:prstGeom>
        </p:spPr>
      </p:pic>
    </p:spTree>
  </p:cSld>
  <p:clrMapOvr>
    <a:overrideClrMapping bg1="dk1" tx1="lt1" bg2="dk2" tx2="lt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Slide1">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p:nvPr>
        </p:nvSpPr>
        <p:spPr>
          <a:xfrm>
            <a:off x="631373" y="1122363"/>
            <a:ext cx="6096807" cy="2038526"/>
          </a:xfrm>
        </p:spPr>
        <p:txBody>
          <a:bodyPr anchor="b"/>
          <a:lstStyle>
            <a:lvl1pPr algn="l">
              <a:defRPr sz="6000">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7" name="Subtitle 2"/>
          <p:cNvSpPr>
            <a:spLocks noGrp="1"/>
          </p:cNvSpPr>
          <p:nvPr>
            <p:ph type="subTitle" idx="1"/>
          </p:nvPr>
        </p:nvSpPr>
        <p:spPr>
          <a:xfrm>
            <a:off x="631373" y="3376260"/>
            <a:ext cx="6096807" cy="1655762"/>
          </a:xfrm>
        </p:spPr>
        <p:txBody>
          <a:bodyPr/>
          <a:lstStyle>
            <a:lvl1pPr marL="0" indent="0" algn="l">
              <a:buNone/>
              <a:defRPr sz="2400">
                <a:latin typeface="Arial" panose="020B0604020202020204" pitchFamily="34" charset="0"/>
                <a:ea typeface="Arial" panose="020B0604020202020204" pitchFamily="34" charset="0"/>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8" name="Picture 7">
            <a:extLst>
              <a:ext uri="{FF2B5EF4-FFF2-40B4-BE49-F238E27FC236}">
                <a16:creationId xmlns:a16="http://schemas.microsoft.com/office/drawing/2014/main" id="{3C37B0A4-4810-9B4F-998C-6AF20A816489}"/>
              </a:ext>
            </a:extLst>
          </p:cNvPr>
          <p:cNvPicPr>
            <a:picLocks noChangeAspect="1"/>
          </p:cNvPicPr>
          <p:nvPr userDrawn="1"/>
        </p:nvPicPr>
        <p:blipFill>
          <a:blip r:embed="rId2"/>
          <a:stretch>
            <a:fillRect/>
          </a:stretch>
        </p:blipFill>
        <p:spPr>
          <a:xfrm>
            <a:off x="6318913" y="1596789"/>
            <a:ext cx="6637296" cy="6637296"/>
          </a:xfrm>
          <a:prstGeom prst="rect">
            <a:avLst/>
          </a:prstGeom>
        </p:spPr>
      </p:pic>
    </p:spTree>
    <p:extLst>
      <p:ext uri="{BB962C8B-B14F-4D97-AF65-F5344CB8AC3E}">
        <p14:creationId xmlns:p14="http://schemas.microsoft.com/office/powerpoint/2010/main" val="2400101762"/>
      </p:ext>
    </p:extLst>
  </p:cSld>
  <p:clrMapOvr>
    <a:overrideClrMapping bg1="dk1" tx1="lt1" bg2="dk2" tx2="lt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Slide2">
    <p:bg>
      <p:bgRef idx="1001">
        <a:schemeClr val="bg1"/>
      </p:bgRef>
    </p:bg>
    <p:spTree>
      <p:nvGrpSpPr>
        <p:cNvPr id="1" name=""/>
        <p:cNvGrpSpPr/>
        <p:nvPr/>
      </p:nvGrpSpPr>
      <p:grpSpPr>
        <a:xfrm>
          <a:off x="0" y="0"/>
          <a:ext cx="0" cy="0"/>
          <a:chOff x="0" y="0"/>
          <a:chExt cx="0" cy="0"/>
        </a:xfrm>
      </p:grpSpPr>
      <p:sp>
        <p:nvSpPr>
          <p:cNvPr id="8" name="Title 1"/>
          <p:cNvSpPr>
            <a:spLocks noGrp="1"/>
          </p:cNvSpPr>
          <p:nvPr>
            <p:ph type="title"/>
          </p:nvPr>
        </p:nvSpPr>
        <p:spPr>
          <a:xfrm>
            <a:off x="831851" y="1709740"/>
            <a:ext cx="5824589" cy="2852737"/>
          </a:xfrm>
        </p:spPr>
        <p:txBody>
          <a:bodyPr anchor="b"/>
          <a:lstStyle>
            <a:lvl1pPr>
              <a:defRPr sz="6000">
                <a:solidFill>
                  <a:schemeClr val="tx1"/>
                </a:solidFill>
              </a:defRPr>
            </a:lvl1pPr>
          </a:lstStyle>
          <a:p>
            <a:r>
              <a:rPr lang="en-US"/>
              <a:t>Click to edit Master title style</a:t>
            </a:r>
          </a:p>
        </p:txBody>
      </p:sp>
      <p:sp>
        <p:nvSpPr>
          <p:cNvPr id="9" name="Text Placeholder 2"/>
          <p:cNvSpPr>
            <a:spLocks noGrp="1"/>
          </p:cNvSpPr>
          <p:nvPr>
            <p:ph type="body" idx="1"/>
          </p:nvPr>
        </p:nvSpPr>
        <p:spPr>
          <a:xfrm>
            <a:off x="831851" y="4589465"/>
            <a:ext cx="5824589"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pic>
        <p:nvPicPr>
          <p:cNvPr id="10" name="Picture 9"/>
          <p:cNvPicPr>
            <a:picLocks noChangeAspect="1"/>
          </p:cNvPicPr>
          <p:nvPr userDrawn="1"/>
        </p:nvPicPr>
        <p:blipFill>
          <a:blip r:embed="rId2"/>
          <a:stretch>
            <a:fillRect/>
          </a:stretch>
        </p:blipFill>
        <p:spPr>
          <a:xfrm>
            <a:off x="7404101" y="368300"/>
            <a:ext cx="4552951" cy="6325056"/>
          </a:xfrm>
          <a:prstGeom prst="rect">
            <a:avLst/>
          </a:prstGeom>
        </p:spPr>
      </p:pic>
    </p:spTree>
    <p:extLst>
      <p:ext uri="{BB962C8B-B14F-4D97-AF65-F5344CB8AC3E}">
        <p14:creationId xmlns:p14="http://schemas.microsoft.com/office/powerpoint/2010/main" val="963110337"/>
      </p:ext>
    </p:extLst>
  </p:cSld>
  <p:clrMapOvr>
    <a:overrideClrMapping bg1="dk1" tx1="lt1" bg2="dk2" tx2="lt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Slide1b">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3" y="1122363"/>
            <a:ext cx="6096807" cy="2387600"/>
          </a:xfrm>
        </p:spPr>
        <p:txBody>
          <a:bodyPr anchor="b"/>
          <a:lstStyle>
            <a:lvl1pPr algn="l">
              <a:defRPr sz="6000">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12" name="Subtitle 2"/>
          <p:cNvSpPr>
            <a:spLocks noGrp="1"/>
          </p:cNvSpPr>
          <p:nvPr>
            <p:ph type="subTitle" idx="1"/>
          </p:nvPr>
        </p:nvSpPr>
        <p:spPr>
          <a:xfrm>
            <a:off x="631373" y="3602038"/>
            <a:ext cx="6096807" cy="1655762"/>
          </a:xfrm>
        </p:spPr>
        <p:txBody>
          <a:bodyPr/>
          <a:lstStyle>
            <a:lvl1pPr marL="0" indent="0" algn="l">
              <a:buNone/>
              <a:defRPr sz="2400">
                <a:latin typeface="Arial" panose="020B0604020202020204" pitchFamily="34" charset="0"/>
                <a:ea typeface="Arial" panose="020B0604020202020204" pitchFamily="34" charset="0"/>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3" name="Picture 2">
            <a:extLst>
              <a:ext uri="{FF2B5EF4-FFF2-40B4-BE49-F238E27FC236}">
                <a16:creationId xmlns:a16="http://schemas.microsoft.com/office/drawing/2014/main" id="{04D5C361-C930-D14F-86CB-4BC427DEAC21}"/>
              </a:ext>
            </a:extLst>
          </p:cNvPr>
          <p:cNvPicPr>
            <a:picLocks noChangeAspect="1"/>
          </p:cNvPicPr>
          <p:nvPr userDrawn="1"/>
        </p:nvPicPr>
        <p:blipFill>
          <a:blip r:embed="rId2"/>
          <a:stretch>
            <a:fillRect/>
          </a:stretch>
        </p:blipFill>
        <p:spPr>
          <a:xfrm>
            <a:off x="5934531" y="1248552"/>
            <a:ext cx="7075199" cy="7075199"/>
          </a:xfrm>
          <a:prstGeom prst="rect">
            <a:avLst/>
          </a:prstGeom>
        </p:spPr>
      </p:pic>
    </p:spTree>
    <p:extLst>
      <p:ext uri="{BB962C8B-B14F-4D97-AF65-F5344CB8AC3E}">
        <p14:creationId xmlns:p14="http://schemas.microsoft.com/office/powerpoint/2010/main" val="1805844907"/>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Slide2b">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831851" y="1709740"/>
            <a:ext cx="5824589" cy="2852737"/>
          </a:xfrm>
        </p:spPr>
        <p:txBody>
          <a:bodyPr anchor="b"/>
          <a:lstStyle>
            <a:lvl1pPr>
              <a:defRPr sz="6000">
                <a:solidFill>
                  <a:schemeClr val="tx1"/>
                </a:solidFill>
                <a:latin typeface="Arial" panose="020B0604020202020204" pitchFamily="34" charset="0"/>
                <a:cs typeface="Arial" panose="020B0604020202020204" pitchFamily="34" charset="0"/>
              </a:defRPr>
            </a:lvl1pPr>
          </a:lstStyle>
          <a:p>
            <a:r>
              <a:rPr lang="en-US"/>
              <a:t>Click to edit Master title style</a:t>
            </a:r>
          </a:p>
        </p:txBody>
      </p:sp>
      <p:sp>
        <p:nvSpPr>
          <p:cNvPr id="11" name="Text Placeholder 2"/>
          <p:cNvSpPr>
            <a:spLocks noGrp="1"/>
          </p:cNvSpPr>
          <p:nvPr>
            <p:ph type="body" idx="1"/>
          </p:nvPr>
        </p:nvSpPr>
        <p:spPr>
          <a:xfrm>
            <a:off x="831851" y="4589465"/>
            <a:ext cx="5824589" cy="1500187"/>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pic>
        <p:nvPicPr>
          <p:cNvPr id="2" name="Picture 1"/>
          <p:cNvPicPr>
            <a:picLocks noChangeAspect="1"/>
          </p:cNvPicPr>
          <p:nvPr userDrawn="1"/>
        </p:nvPicPr>
        <p:blipFill>
          <a:blip r:embed="rId2"/>
          <a:stretch>
            <a:fillRect/>
          </a:stretch>
        </p:blipFill>
        <p:spPr>
          <a:xfrm>
            <a:off x="7404101" y="368300"/>
            <a:ext cx="4552951" cy="6325056"/>
          </a:xfrm>
          <a:prstGeom prst="rect">
            <a:avLst/>
          </a:prstGeom>
        </p:spPr>
      </p:pic>
    </p:spTree>
    <p:extLst>
      <p:ext uri="{BB962C8B-B14F-4D97-AF65-F5344CB8AC3E}">
        <p14:creationId xmlns:p14="http://schemas.microsoft.com/office/powerpoint/2010/main" val="1683345305"/>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Slide1c">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3" y="1122363"/>
            <a:ext cx="6096807" cy="2387600"/>
          </a:xfrm>
        </p:spPr>
        <p:txBody>
          <a:bodyPr anchor="b"/>
          <a:lstStyle>
            <a:lvl1pPr algn="l">
              <a:defRPr sz="6000">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12" name="Subtitle 2"/>
          <p:cNvSpPr>
            <a:spLocks noGrp="1"/>
          </p:cNvSpPr>
          <p:nvPr>
            <p:ph type="subTitle" idx="1"/>
          </p:nvPr>
        </p:nvSpPr>
        <p:spPr>
          <a:xfrm>
            <a:off x="631373" y="3602038"/>
            <a:ext cx="6096807" cy="1655762"/>
          </a:xfrm>
        </p:spPr>
        <p:txBody>
          <a:bodyPr/>
          <a:lstStyle>
            <a:lvl1pPr marL="0" indent="0" algn="l">
              <a:buNone/>
              <a:defRPr sz="2400">
                <a:latin typeface="Arial" panose="020B0604020202020204" pitchFamily="34" charset="0"/>
                <a:ea typeface="Arial" panose="020B0604020202020204" pitchFamily="34" charset="0"/>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4" name="Picture 3">
            <a:extLst>
              <a:ext uri="{FF2B5EF4-FFF2-40B4-BE49-F238E27FC236}">
                <a16:creationId xmlns:a16="http://schemas.microsoft.com/office/drawing/2014/main" id="{AA7869F9-CB14-FF4B-ADA3-C32AF9509A80}"/>
              </a:ext>
            </a:extLst>
          </p:cNvPr>
          <p:cNvPicPr>
            <a:picLocks noChangeAspect="1"/>
          </p:cNvPicPr>
          <p:nvPr userDrawn="1"/>
        </p:nvPicPr>
        <p:blipFill>
          <a:blip r:embed="rId2"/>
          <a:stretch>
            <a:fillRect/>
          </a:stretch>
        </p:blipFill>
        <p:spPr>
          <a:xfrm>
            <a:off x="5936610" y="1248551"/>
            <a:ext cx="7075199" cy="7075199"/>
          </a:xfrm>
          <a:prstGeom prst="rect">
            <a:avLst/>
          </a:prstGeom>
        </p:spPr>
      </p:pic>
    </p:spTree>
    <p:extLst>
      <p:ext uri="{BB962C8B-B14F-4D97-AF65-F5344CB8AC3E}">
        <p14:creationId xmlns:p14="http://schemas.microsoft.com/office/powerpoint/2010/main" val="4047839810"/>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lstStyle>
            <a:lvl1pPr>
              <a:defRPr sz="6000">
                <a:latin typeface="Arial" panose="020B0604020202020204" pitchFamily="34" charset="0"/>
                <a:cs typeface="Arial" panose="020B0604020202020204" pitchFamily="34" charset="0"/>
              </a:defRPr>
            </a:lvl1pPr>
          </a:lstStyle>
          <a:p>
            <a:r>
              <a:rPr lang="en-US"/>
              <a:t>Section Page</a:t>
            </a:r>
          </a:p>
        </p:txBody>
      </p:sp>
      <p:sp>
        <p:nvSpPr>
          <p:cNvPr id="3" name="Text Placeholder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latin typeface="Arial" panose="020B0604020202020204" pitchFamily="34" charset="0"/>
                <a:cs typeface="Arial" panose="020B0604020202020204" pitchFamily="34" charset="0"/>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Subtitle</a:t>
            </a:r>
          </a:p>
        </p:txBody>
      </p:sp>
      <p:cxnSp>
        <p:nvCxnSpPr>
          <p:cNvPr id="5" name="Straight Connector 4"/>
          <p:cNvCxnSpPr/>
          <p:nvPr userDrawn="1"/>
        </p:nvCxnSpPr>
        <p:spPr>
          <a:xfrm>
            <a:off x="838200" y="4515556"/>
            <a:ext cx="98298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09958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and Content_Whit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2001"/>
            <a:ext cx="10515600" cy="4351338"/>
          </a:xfrm>
        </p:spPr>
        <p:txBody>
          <a:bodyPr/>
          <a:lstStyle>
            <a:lvl1pPr>
              <a:defRPr>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p:cNvCxnSpPr/>
          <p:nvPr userDrawn="1"/>
        </p:nvCxnSpPr>
        <p:spPr>
          <a:xfrm>
            <a:off x="838201"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838200" y="302419"/>
            <a:ext cx="10515600" cy="1325563"/>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pic>
        <p:nvPicPr>
          <p:cNvPr id="9" name="Picture 8"/>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11991708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_Black">
    <p:bg>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692001"/>
            <a:ext cx="10515600" cy="4351338"/>
          </a:xfrm>
        </p:spPr>
        <p:txBody>
          <a:bodyPr/>
          <a:lstStyle>
            <a:lvl1pPr>
              <a:defRPr>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1"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02419"/>
            <a:ext cx="10515600" cy="1325563"/>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pic>
        <p:nvPicPr>
          <p:cNvPr id="8" name="Picture 7"/>
          <p:cNvPicPr>
            <a:picLocks noChangeAspect="1"/>
          </p:cNvPicPr>
          <p:nvPr userDrawn="1"/>
        </p:nvPicPr>
        <p:blipFill>
          <a:blip r:embed="rId2"/>
          <a:stretch>
            <a:fillRect/>
          </a:stretch>
        </p:blipFill>
        <p:spPr>
          <a:xfrm>
            <a:off x="10604771" y="5559425"/>
            <a:ext cx="1079500" cy="830792"/>
          </a:xfrm>
          <a:prstGeom prst="rect">
            <a:avLst/>
          </a:prstGeom>
        </p:spPr>
      </p:pic>
      <p:sp>
        <p:nvSpPr>
          <p:cNvPr id="10" name="Slide Number Placeholder 3"/>
          <p:cNvSpPr>
            <a:spLocks noGrp="1"/>
          </p:cNvSpPr>
          <p:nvPr>
            <p:ph type="sldNum" sz="quarter" idx="4"/>
          </p:nvPr>
        </p:nvSpPr>
        <p:spPr>
          <a:xfrm>
            <a:off x="9017000" y="6356352"/>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236577392"/>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lide1b">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3" y="1122363"/>
            <a:ext cx="6096807" cy="2387600"/>
          </a:xfrm>
        </p:spPr>
        <p:txBody>
          <a:bodyPr anchor="b"/>
          <a:lstStyle>
            <a:lvl1pPr algn="l">
              <a:defRPr sz="6000">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12" name="Subtitle 2"/>
          <p:cNvSpPr>
            <a:spLocks noGrp="1"/>
          </p:cNvSpPr>
          <p:nvPr>
            <p:ph type="subTitle" idx="1"/>
          </p:nvPr>
        </p:nvSpPr>
        <p:spPr>
          <a:xfrm>
            <a:off x="631373" y="3602038"/>
            <a:ext cx="6096807" cy="1655762"/>
          </a:xfrm>
        </p:spPr>
        <p:txBody>
          <a:bodyPr/>
          <a:lstStyle>
            <a:lvl1pPr marL="0" indent="0" algn="l">
              <a:buNone/>
              <a:defRPr sz="2400">
                <a:latin typeface="Arial" panose="020B0604020202020204" pitchFamily="34" charset="0"/>
                <a:ea typeface="Arial" panose="020B0604020202020204" pitchFamily="34" charset="0"/>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5" name="Picture 4">
            <a:extLst>
              <a:ext uri="{FF2B5EF4-FFF2-40B4-BE49-F238E27FC236}">
                <a16:creationId xmlns:a16="http://schemas.microsoft.com/office/drawing/2014/main" id="{B8C2DA85-9E0D-3A43-8244-C947D9F4D9FE}"/>
              </a:ext>
            </a:extLst>
          </p:cNvPr>
          <p:cNvPicPr>
            <a:picLocks noChangeAspect="1"/>
          </p:cNvPicPr>
          <p:nvPr userDrawn="1"/>
        </p:nvPicPr>
        <p:blipFill>
          <a:blip r:embed="rId2"/>
          <a:srcRect/>
          <a:stretch/>
        </p:blipFill>
        <p:spPr>
          <a:xfrm>
            <a:off x="5571193" y="1308294"/>
            <a:ext cx="7001807" cy="7001807"/>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lumn_a">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365127"/>
            <a:ext cx="4944533" cy="1325563"/>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5995" y="1825625"/>
            <a:ext cx="5181600" cy="4351338"/>
          </a:xfrm>
        </p:spPr>
        <p:txBody>
          <a:bodyPr/>
          <a:lstStyle>
            <a:lvl1pPr>
              <a:defRPr>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195534904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_b">
    <p:spTree>
      <p:nvGrpSpPr>
        <p:cNvPr id="1" name=""/>
        <p:cNvGrpSpPr/>
        <p:nvPr/>
      </p:nvGrpSpPr>
      <p:grpSpPr>
        <a:xfrm>
          <a:off x="0" y="0"/>
          <a:ext cx="0" cy="0"/>
          <a:chOff x="0" y="0"/>
          <a:chExt cx="0" cy="0"/>
        </a:xfrm>
      </p:grpSpPr>
      <p:sp>
        <p:nvSpPr>
          <p:cNvPr id="10" name="Rectangle 9"/>
          <p:cNvSpPr/>
          <p:nvPr userDrawn="1"/>
        </p:nvSpPr>
        <p:spPr>
          <a:xfrm>
            <a:off x="609600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11" name="Title 1"/>
          <p:cNvSpPr>
            <a:spLocks noGrp="1"/>
          </p:cNvSpPr>
          <p:nvPr>
            <p:ph type="title"/>
          </p:nvPr>
        </p:nvSpPr>
        <p:spPr>
          <a:xfrm>
            <a:off x="838200" y="365127"/>
            <a:ext cx="4944533" cy="1325563"/>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Content Placeholder 3"/>
          <p:cNvSpPr>
            <a:spLocks noGrp="1"/>
          </p:cNvSpPr>
          <p:nvPr>
            <p:ph sz="half" idx="2"/>
          </p:nvPr>
        </p:nvSpPr>
        <p:spPr>
          <a:xfrm>
            <a:off x="6553200" y="1825625"/>
            <a:ext cx="5181600" cy="4351338"/>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2"/>
          <a:stretch>
            <a:fillRect/>
          </a:stretch>
        </p:blipFill>
        <p:spPr>
          <a:xfrm>
            <a:off x="838201" y="6397397"/>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7" name="Picture 16"/>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55388887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_dark">
    <p:spTree>
      <p:nvGrpSpPr>
        <p:cNvPr id="1" name=""/>
        <p:cNvGrpSpPr/>
        <p:nvPr/>
      </p:nvGrpSpPr>
      <p:grpSpPr>
        <a:xfrm>
          <a:off x="0" y="0"/>
          <a:ext cx="0" cy="0"/>
          <a:chOff x="0" y="0"/>
          <a:chExt cx="0" cy="0"/>
        </a:xfrm>
      </p:grpSpPr>
      <p:sp>
        <p:nvSpPr>
          <p:cNvPr id="8" name="Rectangle 7"/>
          <p:cNvSpPr/>
          <p:nvPr userDrawn="1"/>
        </p:nvSpPr>
        <p:spPr>
          <a:xfrm>
            <a:off x="0" y="0"/>
            <a:ext cx="12192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365127"/>
            <a:ext cx="4944533" cy="1325563"/>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0" name="Content Placeholder 2"/>
          <p:cNvSpPr>
            <a:spLocks noGrp="1"/>
          </p:cNvSpPr>
          <p:nvPr>
            <p:ph sz="half" idx="10"/>
          </p:nvPr>
        </p:nvSpPr>
        <p:spPr>
          <a:xfrm>
            <a:off x="6535995" y="1825625"/>
            <a:ext cx="4944533" cy="4351338"/>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4" name="Picture 13"/>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4206803564"/>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_light">
    <p:spTree>
      <p:nvGrpSpPr>
        <p:cNvPr id="1" name=""/>
        <p:cNvGrpSpPr/>
        <p:nvPr/>
      </p:nvGrpSpPr>
      <p:grpSpPr>
        <a:xfrm>
          <a:off x="0" y="0"/>
          <a:ext cx="0" cy="0"/>
          <a:chOff x="0" y="0"/>
          <a:chExt cx="0" cy="0"/>
        </a:xfrm>
      </p:grpSpPr>
      <p:sp>
        <p:nvSpPr>
          <p:cNvPr id="11" name="Title 1"/>
          <p:cNvSpPr>
            <a:spLocks noGrp="1"/>
          </p:cNvSpPr>
          <p:nvPr>
            <p:ph type="title"/>
          </p:nvPr>
        </p:nvSpPr>
        <p:spPr>
          <a:xfrm>
            <a:off x="838200" y="365127"/>
            <a:ext cx="4944533" cy="1325563"/>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12" name="Content Placeholder 2"/>
          <p:cNvSpPr>
            <a:spLocks noGrp="1"/>
          </p:cNvSpPr>
          <p:nvPr>
            <p:ph sz="half" idx="1"/>
          </p:nvPr>
        </p:nvSpPr>
        <p:spPr>
          <a:xfrm>
            <a:off x="838200" y="1825625"/>
            <a:ext cx="4944533" cy="4351338"/>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4" name="Picture 13"/>
          <p:cNvPicPr>
            <a:picLocks noChangeAspect="1"/>
          </p:cNvPicPr>
          <p:nvPr userDrawn="1"/>
        </p:nvPicPr>
        <p:blipFill>
          <a:blip r:embed="rId2"/>
          <a:stretch>
            <a:fillRect/>
          </a:stretch>
        </p:blipFill>
        <p:spPr>
          <a:xfrm>
            <a:off x="838201" y="6397397"/>
            <a:ext cx="2688771" cy="240173"/>
          </a:xfrm>
          <a:prstGeom prst="rect">
            <a:avLst/>
          </a:prstGeom>
        </p:spPr>
      </p:pic>
      <p:cxnSp>
        <p:nvCxnSpPr>
          <p:cNvPr id="16" name="Straight Connector 15"/>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a:off x="6150761" y="1825625"/>
            <a:ext cx="0" cy="4571772"/>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7" name="Content Placeholder 2"/>
          <p:cNvSpPr>
            <a:spLocks noGrp="1"/>
          </p:cNvSpPr>
          <p:nvPr>
            <p:ph sz="half" idx="10"/>
          </p:nvPr>
        </p:nvSpPr>
        <p:spPr>
          <a:xfrm>
            <a:off x="6553200" y="1825625"/>
            <a:ext cx="4944533" cy="4351338"/>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vl2pPr>
              <a:defRPr>
                <a:solidFill>
                  <a:schemeClr val="tx1"/>
                </a:solidFill>
                <a:latin typeface="Arial" panose="020B0604020202020204" pitchFamily="34" charset="0"/>
                <a:ea typeface="Arial" panose="020B0604020202020204" pitchFamily="34" charset="0"/>
                <a:cs typeface="Arial" panose="020B0604020202020204" pitchFamily="34" charset="0"/>
              </a:defRPr>
            </a:lvl2pPr>
            <a:lvl3pPr>
              <a:defRPr>
                <a:solidFill>
                  <a:schemeClr val="tx1"/>
                </a:solidFill>
                <a:latin typeface="Arial" panose="020B0604020202020204" pitchFamily="34" charset="0"/>
                <a:ea typeface="Arial" panose="020B0604020202020204" pitchFamily="34" charset="0"/>
                <a:cs typeface="Arial" panose="020B0604020202020204" pitchFamily="34" charset="0"/>
              </a:defRPr>
            </a:lvl3pPr>
            <a:lvl4pPr>
              <a:defRPr>
                <a:solidFill>
                  <a:schemeClr val="tx1"/>
                </a:solidFill>
                <a:latin typeface="Arial" panose="020B0604020202020204" pitchFamily="34" charset="0"/>
                <a:ea typeface="Arial" panose="020B0604020202020204" pitchFamily="34" charset="0"/>
                <a:cs typeface="Arial" panose="020B0604020202020204" pitchFamily="34" charset="0"/>
              </a:defRPr>
            </a:lvl4pPr>
            <a:lvl5pPr>
              <a:defRPr>
                <a:solidFill>
                  <a:schemeClr val="tx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18" name="Picture 17"/>
          <p:cNvPicPr>
            <a:picLocks noChangeAspect="1"/>
          </p:cNvPicPr>
          <p:nvPr userDrawn="1"/>
        </p:nvPicPr>
        <p:blipFill>
          <a:blip r:embed="rId3"/>
          <a:stretch>
            <a:fillRect/>
          </a:stretch>
        </p:blipFill>
        <p:spPr>
          <a:xfrm>
            <a:off x="10604771" y="5559425"/>
            <a:ext cx="1079500" cy="830792"/>
          </a:xfrm>
          <a:prstGeom prst="rect">
            <a:avLst/>
          </a:prstGeom>
        </p:spPr>
      </p:pic>
      <p:sp>
        <p:nvSpPr>
          <p:cNvPr id="2" name="Slide Number Placeholder 1"/>
          <p:cNvSpPr>
            <a:spLocks noGrp="1"/>
          </p:cNvSpPr>
          <p:nvPr>
            <p:ph type="sldNum" sz="quarter" idx="11"/>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13259479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Content with Image_a">
    <p:spTree>
      <p:nvGrpSpPr>
        <p:cNvPr id="1" name=""/>
        <p:cNvGrpSpPr/>
        <p:nvPr/>
      </p:nvGrpSpPr>
      <p:grpSpPr>
        <a:xfrm>
          <a:off x="0" y="0"/>
          <a:ext cx="0" cy="0"/>
          <a:chOff x="0" y="0"/>
          <a:chExt cx="0" cy="0"/>
        </a:xfrm>
      </p:grpSpPr>
      <p:sp>
        <p:nvSpPr>
          <p:cNvPr id="9" name="Rectangle 8"/>
          <p:cNvSpPr/>
          <p:nvPr userDrawn="1"/>
        </p:nvSpPr>
        <p:spPr>
          <a:xfrm>
            <a:off x="4974772" y="0"/>
            <a:ext cx="7217229"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4" name="Text Placeholder 3"/>
          <p:cNvSpPr>
            <a:spLocks noGrp="1"/>
          </p:cNvSpPr>
          <p:nvPr>
            <p:ph type="body" sz="half" idx="2" hasCustomPrompt="1"/>
          </p:nvPr>
        </p:nvSpPr>
        <p:spPr>
          <a:xfrm>
            <a:off x="839788" y="2057400"/>
            <a:ext cx="3932237" cy="3811588"/>
          </a:xfrm>
        </p:spPr>
        <p:txBody>
          <a:bodyPr/>
          <a:lstStyle>
            <a:lvl1pPr marL="285750" indent="-285750">
              <a:buFont typeface="Arial" panose="020B0604020202020204" pitchFamily="34" charset="0"/>
              <a:buChar char="•"/>
              <a:defRPr sz="1600">
                <a:latin typeface="Arial" panose="020B0604020202020204" pitchFamily="34" charset="0"/>
                <a:ea typeface="Arial" panose="020B0604020202020204" pitchFamily="34" charset="0"/>
                <a:cs typeface="Arial" panose="020B0604020202020204" pitchFamily="34" charset="0"/>
              </a:defRPr>
            </a:lvl1pPr>
            <a:lvl2pPr marL="742939" indent="-285750">
              <a:buFont typeface="Arial" panose="020B0604020202020204" pitchFamily="34" charset="0"/>
              <a:buChar char="•"/>
              <a:defRPr sz="1400">
                <a:latin typeface="Arial" panose="020B0604020202020204" pitchFamily="34" charset="0"/>
                <a:cs typeface="Arial" panose="020B0604020202020204" pitchFamily="34" charset="0"/>
              </a:defRPr>
            </a:lvl2pPr>
            <a:lvl3pPr marL="1085827" indent="-171450">
              <a:buFont typeface="Arial" panose="020B0604020202020204" pitchFamily="34" charset="0"/>
              <a:buChar char="•"/>
              <a:defRPr sz="1200">
                <a:latin typeface="Arial" panose="020B0604020202020204" pitchFamily="34" charset="0"/>
                <a:cs typeface="Arial" panose="020B0604020202020204" pitchFamily="34" charset="0"/>
              </a:defRPr>
            </a:lvl3pPr>
            <a:lvl4pPr marL="1543016" indent="-171450">
              <a:buFont typeface="Arial" panose="020B0604020202020204" pitchFamily="34" charset="0"/>
              <a:buChar char="•"/>
              <a:defRPr sz="1000"/>
            </a:lvl4pPr>
            <a:lvl5pPr marL="2000204" indent="-171450">
              <a:buFont typeface="Arial" panose="020B0604020202020204" pitchFamily="34" charset="0"/>
              <a:buChar char="•"/>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p:txBody>
      </p:sp>
      <p:sp>
        <p:nvSpPr>
          <p:cNvPr id="7" name="Title 1"/>
          <p:cNvSpPr>
            <a:spLocks noGrp="1"/>
          </p:cNvSpPr>
          <p:nvPr>
            <p:ph type="title" hasCustomPrompt="1"/>
          </p:nvPr>
        </p:nvSpPr>
        <p:spPr>
          <a:xfrm>
            <a:off x="839788" y="457200"/>
            <a:ext cx="3932237" cy="1379768"/>
          </a:xfrm>
        </p:spPr>
        <p:txBody>
          <a:bodyPr anchor="b"/>
          <a:lstStyle>
            <a:lvl1pPr>
              <a:defRPr sz="320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a:t>Title Here – Image on Black</a:t>
            </a:r>
          </a:p>
        </p:txBody>
      </p:sp>
      <p:cxnSp>
        <p:nvCxnSpPr>
          <p:cNvPr id="10" name="Straight Connector 9"/>
          <p:cNvCxnSpPr/>
          <p:nvPr userDrawn="1"/>
        </p:nvCxnSpPr>
        <p:spPr>
          <a:xfrm>
            <a:off x="838201"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2" name="Picture 11"/>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6" name="Picture Placeholder 5">
            <a:extLst>
              <a:ext uri="{FF2B5EF4-FFF2-40B4-BE49-F238E27FC236}">
                <a16:creationId xmlns:a16="http://schemas.microsoft.com/office/drawing/2014/main" id="{2ADCC06A-3F72-4A46-B666-4BC6A0CBBE09}"/>
              </a:ext>
            </a:extLst>
          </p:cNvPr>
          <p:cNvSpPr>
            <a:spLocks noGrp="1"/>
          </p:cNvSpPr>
          <p:nvPr>
            <p:ph type="pic" sz="quarter" idx="11"/>
          </p:nvPr>
        </p:nvSpPr>
        <p:spPr>
          <a:xfrm>
            <a:off x="5576888" y="1262590"/>
            <a:ext cx="6183312" cy="3965575"/>
          </a:xfrm>
        </p:spPr>
        <p:txBody>
          <a:bodyPr/>
          <a:lstStyle/>
          <a:p>
            <a:endParaRPr lang="en-US"/>
          </a:p>
        </p:txBody>
      </p:sp>
    </p:spTree>
    <p:extLst>
      <p:ext uri="{BB962C8B-B14F-4D97-AF65-F5344CB8AC3E}">
        <p14:creationId xmlns:p14="http://schemas.microsoft.com/office/powerpoint/2010/main" val="416246648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Content with Image_b">
    <p:spTree>
      <p:nvGrpSpPr>
        <p:cNvPr id="1" name=""/>
        <p:cNvGrpSpPr/>
        <p:nvPr/>
      </p:nvGrpSpPr>
      <p:grpSpPr>
        <a:xfrm>
          <a:off x="0" y="0"/>
          <a:ext cx="0" cy="0"/>
          <a:chOff x="0" y="0"/>
          <a:chExt cx="0" cy="0"/>
        </a:xfrm>
      </p:grpSpPr>
      <p:sp>
        <p:nvSpPr>
          <p:cNvPr id="6" name="Rectangle 5"/>
          <p:cNvSpPr/>
          <p:nvPr userDrawn="1"/>
        </p:nvSpPr>
        <p:spPr>
          <a:xfrm>
            <a:off x="0" y="0"/>
            <a:ext cx="5102578"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4" name="Text Placeholder 3"/>
          <p:cNvSpPr>
            <a:spLocks noGrp="1"/>
          </p:cNvSpPr>
          <p:nvPr>
            <p:ph type="body" sz="half" idx="2" hasCustomPrompt="1"/>
          </p:nvPr>
        </p:nvSpPr>
        <p:spPr>
          <a:xfrm>
            <a:off x="839788" y="2057400"/>
            <a:ext cx="3932237" cy="3811588"/>
          </a:xfrm>
        </p:spPr>
        <p:txBody>
          <a:bodyPr/>
          <a:lstStyle>
            <a:lvl1pPr marL="285750" indent="-285750">
              <a:buFont typeface="Arial" panose="020B0604020202020204" pitchFamily="34" charset="0"/>
              <a:buChar char="•"/>
              <a:defRPr sz="1600">
                <a:solidFill>
                  <a:schemeClr val="bg1"/>
                </a:solidFill>
                <a:latin typeface="Arial" panose="020B0604020202020204" pitchFamily="34" charset="0"/>
                <a:ea typeface="Arial" panose="020B0604020202020204" pitchFamily="34" charset="0"/>
                <a:cs typeface="Arial" panose="020B0604020202020204" pitchFamily="34" charset="0"/>
              </a:defRPr>
            </a:lvl1pPr>
            <a:lvl2pPr marL="742939" indent="-285750">
              <a:buFont typeface="Arial" panose="020B0604020202020204" pitchFamily="34" charset="0"/>
              <a:buChar char="•"/>
              <a:defRPr sz="1400">
                <a:solidFill>
                  <a:schemeClr val="bg1"/>
                </a:solidFill>
                <a:latin typeface="Arial" panose="020B0604020202020204" pitchFamily="34" charset="0"/>
                <a:cs typeface="Arial" panose="020B0604020202020204" pitchFamily="34" charset="0"/>
              </a:defRPr>
            </a:lvl2pPr>
            <a:lvl3pPr marL="1085827" indent="-171450">
              <a:buFont typeface="Arial" panose="020B0604020202020204" pitchFamily="34" charset="0"/>
              <a:buChar char="•"/>
              <a:defRPr sz="1200">
                <a:solidFill>
                  <a:schemeClr val="bg1"/>
                </a:solidFill>
                <a:latin typeface="Arial" panose="020B0604020202020204" pitchFamily="34" charset="0"/>
                <a:cs typeface="Arial" panose="020B0604020202020204" pitchFamily="34" charset="0"/>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a:p>
            <a:pPr lvl="0"/>
            <a:endParaRPr lang="en-US"/>
          </a:p>
        </p:txBody>
      </p:sp>
      <p:sp>
        <p:nvSpPr>
          <p:cNvPr id="8" name="Title 1"/>
          <p:cNvSpPr>
            <a:spLocks noGrp="1"/>
          </p:cNvSpPr>
          <p:nvPr>
            <p:ph type="title" hasCustomPrompt="1"/>
          </p:nvPr>
        </p:nvSpPr>
        <p:spPr>
          <a:xfrm>
            <a:off x="839788" y="457200"/>
            <a:ext cx="3932237" cy="1379768"/>
          </a:xfrm>
        </p:spPr>
        <p:txBody>
          <a:bodyPr anchor="b"/>
          <a:lstStyle>
            <a:lvl1pPr>
              <a:defRPr sz="32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Title Here – Image on White</a:t>
            </a:r>
          </a:p>
        </p:txBody>
      </p:sp>
      <p:cxnSp>
        <p:nvCxnSpPr>
          <p:cNvPr id="9" name="Straight Connector 8"/>
          <p:cNvCxnSpPr/>
          <p:nvPr userDrawn="1"/>
        </p:nvCxnSpPr>
        <p:spPr>
          <a:xfrm>
            <a:off x="838201" y="1841630"/>
            <a:ext cx="3933825"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2" name="Slide Number Placeholder 1"/>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11" name="Picture Placeholder 5">
            <a:extLst>
              <a:ext uri="{FF2B5EF4-FFF2-40B4-BE49-F238E27FC236}">
                <a16:creationId xmlns:a16="http://schemas.microsoft.com/office/drawing/2014/main" id="{D2D8BB13-04C6-4244-BF0F-D230697E6160}"/>
              </a:ext>
            </a:extLst>
          </p:cNvPr>
          <p:cNvSpPr>
            <a:spLocks noGrp="1"/>
          </p:cNvSpPr>
          <p:nvPr>
            <p:ph type="pic" sz="quarter" idx="11"/>
          </p:nvPr>
        </p:nvSpPr>
        <p:spPr>
          <a:xfrm>
            <a:off x="5576888" y="1262590"/>
            <a:ext cx="6183312" cy="3965575"/>
          </a:xfrm>
        </p:spPr>
        <p:txBody>
          <a:bodyPr/>
          <a:lstStyle/>
          <a:p>
            <a:endParaRPr lang="en-US"/>
          </a:p>
        </p:txBody>
      </p:sp>
    </p:spTree>
    <p:extLst>
      <p:ext uri="{BB962C8B-B14F-4D97-AF65-F5344CB8AC3E}">
        <p14:creationId xmlns:p14="http://schemas.microsoft.com/office/powerpoint/2010/main" val="95189200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Bleed Image with Content_Light">
    <p:spTree>
      <p:nvGrpSpPr>
        <p:cNvPr id="1" name=""/>
        <p:cNvGrpSpPr/>
        <p:nvPr/>
      </p:nvGrpSpPr>
      <p:grpSpPr>
        <a:xfrm>
          <a:off x="0" y="0"/>
          <a:ext cx="0" cy="0"/>
          <a:chOff x="0" y="0"/>
          <a:chExt cx="0" cy="0"/>
        </a:xfrm>
      </p:grpSpPr>
      <p:sp>
        <p:nvSpPr>
          <p:cNvPr id="9" name="Rectangle 8"/>
          <p:cNvSpPr/>
          <p:nvPr userDrawn="1"/>
        </p:nvSpPr>
        <p:spPr>
          <a:xfrm>
            <a:off x="0" y="0"/>
            <a:ext cx="4963887"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5355343" y="558800"/>
            <a:ext cx="6588301" cy="1379768"/>
          </a:xfrm>
        </p:spPr>
        <p:txBody>
          <a:bodyPr anchor="b"/>
          <a:lstStyle>
            <a:lvl1pPr>
              <a:defRPr sz="3200">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a:t>Title – Full Bleed Picture</a:t>
            </a:r>
          </a:p>
        </p:txBody>
      </p:sp>
      <p:sp>
        <p:nvSpPr>
          <p:cNvPr id="4" name="Text Placeholder 3"/>
          <p:cNvSpPr>
            <a:spLocks noGrp="1"/>
          </p:cNvSpPr>
          <p:nvPr>
            <p:ph type="body" sz="half" idx="2" hasCustomPrompt="1"/>
          </p:nvPr>
        </p:nvSpPr>
        <p:spPr>
          <a:xfrm>
            <a:off x="5355343" y="2159000"/>
            <a:ext cx="6588301" cy="3811588"/>
          </a:xfrm>
        </p:spPr>
        <p:txBody>
          <a:bodyPr/>
          <a:lstStyle>
            <a:lvl1pPr marL="285750" indent="-285750">
              <a:buFont typeface="Arial" panose="020B0604020202020204" pitchFamily="34" charset="0"/>
              <a:buChar char="•"/>
              <a:defRPr sz="16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742939" indent="-285750">
              <a:buFont typeface="Arial" panose="020B0604020202020204" pitchFamily="34" charset="0"/>
              <a:buChar char="•"/>
              <a:defRPr sz="1400">
                <a:solidFill>
                  <a:schemeClr val="tx1"/>
                </a:solidFill>
                <a:latin typeface="Arial" panose="020B0604020202020204" pitchFamily="34" charset="0"/>
                <a:cs typeface="Arial" panose="020B0604020202020204" pitchFamily="34" charset="0"/>
              </a:defRPr>
            </a:lvl2pPr>
            <a:lvl3pPr marL="1085827" indent="-171450">
              <a:buFont typeface="Arial" panose="020B0604020202020204" pitchFamily="34" charset="0"/>
              <a:buChar char="•"/>
              <a:defRPr sz="1200">
                <a:solidFill>
                  <a:schemeClr val="tx1"/>
                </a:solidFill>
                <a:latin typeface="Arial" panose="020B0604020202020204" pitchFamily="34" charset="0"/>
                <a:cs typeface="Arial" panose="020B0604020202020204" pitchFamily="34" charset="0"/>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p:txBody>
      </p:sp>
      <p:cxnSp>
        <p:nvCxnSpPr>
          <p:cNvPr id="8" name="Straight Connector 7"/>
          <p:cNvCxnSpPr>
            <a:cxnSpLocks/>
          </p:cNvCxnSpPr>
          <p:nvPr userDrawn="1"/>
        </p:nvCxnSpPr>
        <p:spPr>
          <a:xfrm>
            <a:off x="5353755" y="1917531"/>
            <a:ext cx="6589889"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7" name="Picture Placeholder 6">
            <a:extLst>
              <a:ext uri="{FF2B5EF4-FFF2-40B4-BE49-F238E27FC236}">
                <a16:creationId xmlns:a16="http://schemas.microsoft.com/office/drawing/2014/main" id="{8C42540C-E1DF-4747-A482-F000E036E307}"/>
              </a:ext>
            </a:extLst>
          </p:cNvPr>
          <p:cNvSpPr>
            <a:spLocks noGrp="1"/>
          </p:cNvSpPr>
          <p:nvPr>
            <p:ph type="pic" sz="quarter" idx="11"/>
          </p:nvPr>
        </p:nvSpPr>
        <p:spPr>
          <a:xfrm>
            <a:off x="-109973" y="-44532"/>
            <a:ext cx="5226933" cy="6947063"/>
          </a:xfrm>
        </p:spPr>
        <p:txBody>
          <a:bodyPr/>
          <a:lstStyle>
            <a:lvl1pPr marL="0" indent="0">
              <a:buNone/>
              <a:defRPr/>
            </a:lvl1pPr>
          </a:lstStyle>
          <a:p>
            <a:endParaRPr lang="en-US"/>
          </a:p>
        </p:txBody>
      </p:sp>
    </p:spTree>
    <p:extLst>
      <p:ext uri="{BB962C8B-B14F-4D97-AF65-F5344CB8AC3E}">
        <p14:creationId xmlns:p14="http://schemas.microsoft.com/office/powerpoint/2010/main" val="30699947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Full Bleed Image with Content_Dark">
    <p:spTree>
      <p:nvGrpSpPr>
        <p:cNvPr id="1" name=""/>
        <p:cNvGrpSpPr/>
        <p:nvPr/>
      </p:nvGrpSpPr>
      <p:grpSpPr>
        <a:xfrm>
          <a:off x="0" y="0"/>
          <a:ext cx="0" cy="0"/>
          <a:chOff x="0" y="0"/>
          <a:chExt cx="0" cy="0"/>
        </a:xfrm>
      </p:grpSpPr>
      <p:sp>
        <p:nvSpPr>
          <p:cNvPr id="9" name="Rectangle 8"/>
          <p:cNvSpPr/>
          <p:nvPr userDrawn="1"/>
        </p:nvSpPr>
        <p:spPr>
          <a:xfrm>
            <a:off x="4989689" y="-1"/>
            <a:ext cx="7202311" cy="690253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hasCustomPrompt="1"/>
          </p:nvPr>
        </p:nvSpPr>
        <p:spPr>
          <a:xfrm>
            <a:off x="5355343" y="558800"/>
            <a:ext cx="6588301" cy="1379768"/>
          </a:xfrm>
        </p:spPr>
        <p:txBody>
          <a:bodyPr anchor="b"/>
          <a:lstStyle>
            <a:lvl1pPr>
              <a:defRPr sz="32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Title – Full Bleed Picture</a:t>
            </a:r>
          </a:p>
        </p:txBody>
      </p:sp>
      <p:sp>
        <p:nvSpPr>
          <p:cNvPr id="4" name="Text Placeholder 3"/>
          <p:cNvSpPr>
            <a:spLocks noGrp="1"/>
          </p:cNvSpPr>
          <p:nvPr>
            <p:ph type="body" sz="half" idx="2" hasCustomPrompt="1"/>
          </p:nvPr>
        </p:nvSpPr>
        <p:spPr>
          <a:xfrm>
            <a:off x="5355343" y="2159000"/>
            <a:ext cx="6588301" cy="3811588"/>
          </a:xfrm>
        </p:spPr>
        <p:txBody>
          <a:bodyPr/>
          <a:lstStyle>
            <a:lvl1pPr marL="285750" indent="-285750">
              <a:buFont typeface="Arial" panose="020B0604020202020204" pitchFamily="34" charset="0"/>
              <a:buChar char="•"/>
              <a:defRPr sz="1600">
                <a:solidFill>
                  <a:schemeClr val="bg1"/>
                </a:solidFill>
                <a:latin typeface="Arial" panose="020B0604020202020204" pitchFamily="34" charset="0"/>
                <a:ea typeface="Arial" panose="020B0604020202020204" pitchFamily="34" charset="0"/>
                <a:cs typeface="Arial" panose="020B0604020202020204" pitchFamily="34" charset="0"/>
              </a:defRPr>
            </a:lvl1pPr>
            <a:lvl2pPr marL="742939" indent="-285750">
              <a:buFont typeface="Arial" panose="020B0604020202020204" pitchFamily="34" charset="0"/>
              <a:buChar char="•"/>
              <a:defRPr sz="1400">
                <a:solidFill>
                  <a:schemeClr val="bg1"/>
                </a:solidFill>
                <a:latin typeface="Arial" panose="020B0604020202020204" pitchFamily="34" charset="0"/>
                <a:cs typeface="Arial" panose="020B0604020202020204" pitchFamily="34" charset="0"/>
              </a:defRPr>
            </a:lvl2pPr>
            <a:lvl3pPr marL="1085827" indent="-171450">
              <a:buFont typeface="Arial" panose="020B0604020202020204" pitchFamily="34" charset="0"/>
              <a:buChar char="•"/>
              <a:defRPr sz="1200">
                <a:solidFill>
                  <a:schemeClr val="bg1"/>
                </a:solidFill>
                <a:latin typeface="Arial" panose="020B0604020202020204" pitchFamily="34" charset="0"/>
                <a:cs typeface="Arial" panose="020B0604020202020204" pitchFamily="34" charset="0"/>
              </a:defRPr>
            </a:lvl3pPr>
            <a:lvl4pPr marL="1371566" indent="0">
              <a:buNone/>
              <a:defRPr sz="1000"/>
            </a:lvl4pPr>
            <a:lvl5pPr marL="1828754" indent="0">
              <a:buNone/>
              <a:defRPr sz="1000"/>
            </a:lvl5pPr>
            <a:lvl6pPr marL="2285943" indent="0">
              <a:buNone/>
              <a:defRPr sz="1000"/>
            </a:lvl6pPr>
            <a:lvl7pPr marL="2743131" indent="0">
              <a:buNone/>
              <a:defRPr sz="1000"/>
            </a:lvl7pPr>
            <a:lvl8pPr marL="3200320" indent="0">
              <a:buNone/>
              <a:defRPr sz="1000"/>
            </a:lvl8pPr>
            <a:lvl9pPr marL="3657509" indent="0">
              <a:buNone/>
              <a:defRPr sz="1000"/>
            </a:lvl9pPr>
          </a:lstStyle>
          <a:p>
            <a:pPr lvl="0"/>
            <a:r>
              <a:rPr lang="en-US"/>
              <a:t>Edit Master text styles</a:t>
            </a:r>
          </a:p>
          <a:p>
            <a:pPr lvl="1"/>
            <a:r>
              <a:rPr lang="en-US"/>
              <a:t>Second level</a:t>
            </a:r>
          </a:p>
          <a:p>
            <a:pPr lvl="2"/>
            <a:r>
              <a:rPr lang="en-US"/>
              <a:t>Third level</a:t>
            </a:r>
          </a:p>
        </p:txBody>
      </p:sp>
      <p:cxnSp>
        <p:nvCxnSpPr>
          <p:cNvPr id="8" name="Straight Connector 7"/>
          <p:cNvCxnSpPr>
            <a:cxnSpLocks/>
          </p:cNvCxnSpPr>
          <p:nvPr userDrawn="1"/>
        </p:nvCxnSpPr>
        <p:spPr>
          <a:xfrm>
            <a:off x="5353755" y="1917531"/>
            <a:ext cx="6589889"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7" name="Picture Placeholder 6">
            <a:extLst>
              <a:ext uri="{FF2B5EF4-FFF2-40B4-BE49-F238E27FC236}">
                <a16:creationId xmlns:a16="http://schemas.microsoft.com/office/drawing/2014/main" id="{8C42540C-E1DF-4747-A482-F000E036E307}"/>
              </a:ext>
            </a:extLst>
          </p:cNvPr>
          <p:cNvSpPr>
            <a:spLocks noGrp="1"/>
          </p:cNvSpPr>
          <p:nvPr>
            <p:ph type="pic" sz="quarter" idx="11" hasCustomPrompt="1"/>
          </p:nvPr>
        </p:nvSpPr>
        <p:spPr>
          <a:xfrm>
            <a:off x="-237244" y="-44532"/>
            <a:ext cx="5226933" cy="6947063"/>
          </a:xfrm>
        </p:spPr>
        <p:txBody>
          <a:bodyPr/>
          <a:lstStyle>
            <a:lvl1pPr marL="0" indent="0">
              <a:buNone/>
              <a:defRPr/>
            </a:lvl1pPr>
          </a:lstStyle>
          <a:p>
            <a:r>
              <a:rPr lang="en-US"/>
              <a:t>	</a:t>
            </a:r>
          </a:p>
          <a:p>
            <a:r>
              <a:rPr lang="en-US"/>
              <a:t>	</a:t>
            </a:r>
          </a:p>
        </p:txBody>
      </p:sp>
      <p:pic>
        <p:nvPicPr>
          <p:cNvPr id="10" name="Picture 9">
            <a:extLst>
              <a:ext uri="{FF2B5EF4-FFF2-40B4-BE49-F238E27FC236}">
                <a16:creationId xmlns:a16="http://schemas.microsoft.com/office/drawing/2014/main" id="{E683422E-96A1-C046-B5A3-EBB9EF54C189}"/>
              </a:ext>
            </a:extLst>
          </p:cNvPr>
          <p:cNvPicPr>
            <a:picLocks noChangeAspect="1"/>
          </p:cNvPicPr>
          <p:nvPr userDrawn="1"/>
        </p:nvPicPr>
        <p:blipFill>
          <a:blip r:embed="rId2"/>
          <a:stretch>
            <a:fillRect/>
          </a:stretch>
        </p:blipFill>
        <p:spPr>
          <a:xfrm>
            <a:off x="10604771" y="5559425"/>
            <a:ext cx="1079500" cy="830792"/>
          </a:xfrm>
          <a:prstGeom prst="rect">
            <a:avLst/>
          </a:prstGeom>
        </p:spPr>
      </p:pic>
    </p:spTree>
    <p:extLst>
      <p:ext uri="{BB962C8B-B14F-4D97-AF65-F5344CB8AC3E}">
        <p14:creationId xmlns:p14="http://schemas.microsoft.com/office/powerpoint/2010/main" val="238961293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Chart">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1"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4" name="Title 3"/>
          <p:cNvSpPr>
            <a:spLocks noGrp="1"/>
          </p:cNvSpPr>
          <p:nvPr>
            <p:ph type="title" hasCustomPrompt="1"/>
          </p:nvPr>
        </p:nvSpPr>
        <p:spPr/>
        <p:txBody>
          <a:bodyPr/>
          <a:lstStyle>
            <a:lvl1pPr>
              <a:defRPr>
                <a:latin typeface="Arial" panose="020B0604020202020204" pitchFamily="34" charset="0"/>
                <a:cs typeface="Arial" panose="020B0604020202020204" pitchFamily="34" charset="0"/>
              </a:defRPr>
            </a:lvl1pPr>
          </a:lstStyle>
          <a:p>
            <a:r>
              <a:rPr lang="en-US"/>
              <a:t>Title – Chart Example</a:t>
            </a:r>
          </a:p>
        </p:txBody>
      </p:sp>
      <p:sp>
        <p:nvSpPr>
          <p:cNvPr id="5" name="Chart Placeholder 4">
            <a:extLst>
              <a:ext uri="{FF2B5EF4-FFF2-40B4-BE49-F238E27FC236}">
                <a16:creationId xmlns:a16="http://schemas.microsoft.com/office/drawing/2014/main" id="{2C436304-74C6-2A49-A8C4-DA04D212BCAE}"/>
              </a:ext>
            </a:extLst>
          </p:cNvPr>
          <p:cNvSpPr>
            <a:spLocks noGrp="1"/>
          </p:cNvSpPr>
          <p:nvPr>
            <p:ph type="chart" sz="quarter" idx="11"/>
          </p:nvPr>
        </p:nvSpPr>
        <p:spPr>
          <a:xfrm>
            <a:off x="838200" y="1843088"/>
            <a:ext cx="10515600" cy="4248150"/>
          </a:xfrm>
        </p:spPr>
        <p:txBody>
          <a:bodyPr/>
          <a:lstStyle>
            <a:lvl1pPr>
              <a:defRPr>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577542288"/>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martArt">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1"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4" name="Title 3"/>
          <p:cNvSpPr>
            <a:spLocks noGrp="1"/>
          </p:cNvSpPr>
          <p:nvPr>
            <p:ph type="title" hasCustomPrompt="1"/>
          </p:nvPr>
        </p:nvSpPr>
        <p:spPr/>
        <p:txBody>
          <a:bodyPr/>
          <a:lstStyle>
            <a:lvl1pPr>
              <a:defRPr>
                <a:latin typeface="Arial" panose="020B0604020202020204" pitchFamily="34" charset="0"/>
                <a:cs typeface="Arial" panose="020B0604020202020204" pitchFamily="34" charset="0"/>
              </a:defRPr>
            </a:lvl1pPr>
          </a:lstStyle>
          <a:p>
            <a:r>
              <a:rPr lang="en-US"/>
              <a:t>Title – SmartArt Example</a:t>
            </a:r>
          </a:p>
        </p:txBody>
      </p:sp>
      <p:sp>
        <p:nvSpPr>
          <p:cNvPr id="6" name="SmartArt Placeholder 5">
            <a:extLst>
              <a:ext uri="{FF2B5EF4-FFF2-40B4-BE49-F238E27FC236}">
                <a16:creationId xmlns:a16="http://schemas.microsoft.com/office/drawing/2014/main" id="{12773BB6-5B99-1C4F-8F4B-472D3A76FEE3}"/>
              </a:ext>
            </a:extLst>
          </p:cNvPr>
          <p:cNvSpPr>
            <a:spLocks noGrp="1"/>
          </p:cNvSpPr>
          <p:nvPr>
            <p:ph type="dgm" sz="quarter" idx="11"/>
          </p:nvPr>
        </p:nvSpPr>
        <p:spPr>
          <a:xfrm>
            <a:off x="838200" y="1690688"/>
            <a:ext cx="10515600" cy="4665662"/>
          </a:xfrm>
        </p:spPr>
        <p:txBody>
          <a:bodyPr/>
          <a:lstStyle>
            <a:lvl1pPr>
              <a:defRPr>
                <a:latin typeface="Arial" panose="020B0604020202020204" pitchFamily="34" charset="0"/>
                <a:cs typeface="Arial" panose="020B0604020202020204" pitchFamily="34" charset="0"/>
              </a:defRPr>
            </a:lvl1pPr>
          </a:lstStyle>
          <a:p>
            <a:endParaRPr lang="en-US"/>
          </a:p>
        </p:txBody>
      </p:sp>
    </p:spTree>
    <p:extLst>
      <p:ext uri="{BB962C8B-B14F-4D97-AF65-F5344CB8AC3E}">
        <p14:creationId xmlns:p14="http://schemas.microsoft.com/office/powerpoint/2010/main" val="4013290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Slide2b">
    <p:bg>
      <p:bgRef idx="1001">
        <a:schemeClr val="bg1"/>
      </p:bgRef>
    </p:bg>
    <p:spTree>
      <p:nvGrpSpPr>
        <p:cNvPr id="1" name=""/>
        <p:cNvGrpSpPr/>
        <p:nvPr/>
      </p:nvGrpSpPr>
      <p:grpSpPr>
        <a:xfrm>
          <a:off x="0" y="0"/>
          <a:ext cx="0" cy="0"/>
          <a:chOff x="0" y="0"/>
          <a:chExt cx="0" cy="0"/>
        </a:xfrm>
      </p:grpSpPr>
      <p:sp>
        <p:nvSpPr>
          <p:cNvPr id="10" name="Title 1"/>
          <p:cNvSpPr>
            <a:spLocks noGrp="1"/>
          </p:cNvSpPr>
          <p:nvPr>
            <p:ph type="title"/>
          </p:nvPr>
        </p:nvSpPr>
        <p:spPr>
          <a:xfrm>
            <a:off x="831851" y="1709740"/>
            <a:ext cx="5824589" cy="2852737"/>
          </a:xfrm>
        </p:spPr>
        <p:txBody>
          <a:bodyPr anchor="b"/>
          <a:lstStyle>
            <a:lvl1pPr>
              <a:defRPr sz="6000">
                <a:solidFill>
                  <a:schemeClr val="tx1"/>
                </a:solidFill>
              </a:defRPr>
            </a:lvl1pPr>
          </a:lstStyle>
          <a:p>
            <a:r>
              <a:rPr lang="en-US"/>
              <a:t>Click to edit Master title style</a:t>
            </a:r>
          </a:p>
        </p:txBody>
      </p:sp>
      <p:sp>
        <p:nvSpPr>
          <p:cNvPr id="11" name="Text Placeholder 2"/>
          <p:cNvSpPr>
            <a:spLocks noGrp="1"/>
          </p:cNvSpPr>
          <p:nvPr>
            <p:ph type="body" idx="1"/>
          </p:nvPr>
        </p:nvSpPr>
        <p:spPr>
          <a:xfrm>
            <a:off x="831851" y="4589465"/>
            <a:ext cx="5824589" cy="1500187"/>
          </a:xfrm>
        </p:spPr>
        <p:txBody>
          <a:bodyPr/>
          <a:lstStyle>
            <a:lvl1pPr marL="0" indent="0">
              <a:buNone/>
              <a:defRPr sz="2400">
                <a:solidFill>
                  <a:schemeClr val="tx1"/>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Edit Master text styles</a:t>
            </a:r>
          </a:p>
        </p:txBody>
      </p:sp>
      <p:pic>
        <p:nvPicPr>
          <p:cNvPr id="2" name="Picture 1"/>
          <p:cNvPicPr>
            <a:picLocks noChangeAspect="1"/>
          </p:cNvPicPr>
          <p:nvPr userDrawn="1"/>
        </p:nvPicPr>
        <p:blipFill>
          <a:blip r:embed="rId2"/>
          <a:stretch>
            <a:fillRect/>
          </a:stretch>
        </p:blipFill>
        <p:spPr>
          <a:xfrm>
            <a:off x="7404101" y="368300"/>
            <a:ext cx="4552951" cy="6325056"/>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able">
    <p:bg>
      <p:bgPr>
        <a:solidFill>
          <a:schemeClr val="bg1">
            <a:alpha val="45000"/>
          </a:schemeClr>
        </a:solidFill>
        <a:effectLst/>
      </p:bgPr>
    </p:bg>
    <p:spTree>
      <p:nvGrpSpPr>
        <p:cNvPr id="1" name=""/>
        <p:cNvGrpSpPr/>
        <p:nvPr/>
      </p:nvGrpSpPr>
      <p:grpSpPr>
        <a:xfrm>
          <a:off x="0" y="0"/>
          <a:ext cx="0" cy="0"/>
          <a:chOff x="0" y="0"/>
          <a:chExt cx="0" cy="0"/>
        </a:xfrm>
      </p:grpSpPr>
      <p:cxnSp>
        <p:nvCxnSpPr>
          <p:cNvPr id="14" name="Straight Connector 13"/>
          <p:cNvCxnSpPr/>
          <p:nvPr userDrawn="1"/>
        </p:nvCxnSpPr>
        <p:spPr>
          <a:xfrm>
            <a:off x="838201" y="1332089"/>
            <a:ext cx="9766571"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5" name="Picture 14"/>
          <p:cNvPicPr>
            <a:picLocks noChangeAspect="1"/>
          </p:cNvPicPr>
          <p:nvPr userDrawn="1"/>
        </p:nvPicPr>
        <p:blipFill>
          <a:blip r:embed="rId2"/>
          <a:stretch>
            <a:fillRect/>
          </a:stretch>
        </p:blipFill>
        <p:spPr>
          <a:xfrm>
            <a:off x="10604771" y="5559425"/>
            <a:ext cx="1079500" cy="830792"/>
          </a:xfrm>
          <a:prstGeom prst="rect">
            <a:avLst/>
          </a:prstGeom>
        </p:spPr>
      </p:pic>
      <p:sp>
        <p:nvSpPr>
          <p:cNvPr id="3" name="Slide Number Placeholder 2"/>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
        <p:nvSpPr>
          <p:cNvPr id="4" name="Title 3"/>
          <p:cNvSpPr>
            <a:spLocks noGrp="1"/>
          </p:cNvSpPr>
          <p:nvPr>
            <p:ph type="title" hasCustomPrompt="1"/>
          </p:nvPr>
        </p:nvSpPr>
        <p:spPr/>
        <p:txBody>
          <a:bodyPr/>
          <a:lstStyle>
            <a:lvl1pPr>
              <a:defRPr/>
            </a:lvl1pPr>
          </a:lstStyle>
          <a:p>
            <a:r>
              <a:rPr lang="en-US"/>
              <a:t>Title – Table Example</a:t>
            </a:r>
          </a:p>
        </p:txBody>
      </p:sp>
      <p:sp>
        <p:nvSpPr>
          <p:cNvPr id="5" name="Table Placeholder 4">
            <a:extLst>
              <a:ext uri="{FF2B5EF4-FFF2-40B4-BE49-F238E27FC236}">
                <a16:creationId xmlns:a16="http://schemas.microsoft.com/office/drawing/2014/main" id="{4836C344-5A38-7644-96BD-E1AA1C795819}"/>
              </a:ext>
            </a:extLst>
          </p:cNvPr>
          <p:cNvSpPr>
            <a:spLocks noGrp="1"/>
          </p:cNvSpPr>
          <p:nvPr>
            <p:ph type="tbl" sz="quarter" idx="11"/>
          </p:nvPr>
        </p:nvSpPr>
        <p:spPr>
          <a:xfrm>
            <a:off x="838200" y="1690688"/>
            <a:ext cx="10515600" cy="4410075"/>
          </a:xfrm>
        </p:spPr>
        <p:txBody>
          <a:bodyPr/>
          <a:lstStyle/>
          <a:p>
            <a:endParaRPr lang="en-US"/>
          </a:p>
        </p:txBody>
      </p:sp>
    </p:spTree>
    <p:extLst>
      <p:ext uri="{BB962C8B-B14F-4D97-AF65-F5344CB8AC3E}">
        <p14:creationId xmlns:p14="http://schemas.microsoft.com/office/powerpoint/2010/main" val="20984864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End Slide_Ligh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343090"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a:t>Thank You!</a:t>
            </a:r>
          </a:p>
        </p:txBody>
      </p:sp>
      <p:cxnSp>
        <p:nvCxnSpPr>
          <p:cNvPr id="5" name="Straight Connector 4"/>
          <p:cNvCxnSpPr/>
          <p:nvPr userDrawn="1"/>
        </p:nvCxnSpPr>
        <p:spPr>
          <a:xfrm>
            <a:off x="2514600" y="2997200"/>
            <a:ext cx="737044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userDrawn="1"/>
        </p:nvPicPr>
        <p:blipFill>
          <a:blip r:embed="rId2"/>
          <a:stretch>
            <a:fillRect/>
          </a:stretch>
        </p:blipFill>
        <p:spPr>
          <a:xfrm>
            <a:off x="4509995" y="3528579"/>
            <a:ext cx="3505201" cy="2336801"/>
          </a:xfrm>
          <a:prstGeom prst="rect">
            <a:avLst/>
          </a:prstGeom>
        </p:spPr>
      </p:pic>
    </p:spTree>
    <p:extLst>
      <p:ext uri="{BB962C8B-B14F-4D97-AF65-F5344CB8AC3E}">
        <p14:creationId xmlns:p14="http://schemas.microsoft.com/office/powerpoint/2010/main" val="204750933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End Slide_Dark">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90"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a:t>Thank You!</a:t>
            </a:r>
          </a:p>
        </p:txBody>
      </p:sp>
      <p:cxnSp>
        <p:nvCxnSpPr>
          <p:cNvPr id="10" name="Straight Connector 9"/>
          <p:cNvCxnSpPr/>
          <p:nvPr userDrawn="1"/>
        </p:nvCxnSpPr>
        <p:spPr>
          <a:xfrm>
            <a:off x="2514600" y="2997200"/>
            <a:ext cx="737044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userDrawn="1"/>
        </p:nvPicPr>
        <p:blipFill>
          <a:blip r:embed="rId2"/>
          <a:stretch>
            <a:fillRect/>
          </a:stretch>
        </p:blipFill>
        <p:spPr>
          <a:xfrm>
            <a:off x="4509993" y="3528578"/>
            <a:ext cx="3505203" cy="2336801"/>
          </a:xfrm>
          <a:prstGeom prst="rect">
            <a:avLst/>
          </a:prstGeom>
        </p:spPr>
      </p:pic>
    </p:spTree>
    <p:extLst>
      <p:ext uri="{BB962C8B-B14F-4D97-AF65-F5344CB8AC3E}">
        <p14:creationId xmlns:p14="http://schemas.microsoft.com/office/powerpoint/2010/main" val="265051578"/>
      </p:ext>
    </p:extLst>
  </p:cSld>
  <p:clrMapOvr>
    <a:overrideClrMapping bg1="dk1" tx1="lt1" bg2="dk2" tx2="lt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End Slide_Dark">
    <p:bg>
      <p:bgRef idx="1001">
        <a:schemeClr val="bg1"/>
      </p:bgRef>
    </p:bg>
    <p:spTree>
      <p:nvGrpSpPr>
        <p:cNvPr id="1" name=""/>
        <p:cNvGrpSpPr/>
        <p:nvPr/>
      </p:nvGrpSpPr>
      <p:grpSpPr>
        <a:xfrm>
          <a:off x="0" y="0"/>
          <a:ext cx="0" cy="0"/>
          <a:chOff x="0" y="0"/>
          <a:chExt cx="0" cy="0"/>
        </a:xfrm>
      </p:grpSpPr>
      <p:sp>
        <p:nvSpPr>
          <p:cNvPr id="6" name="Title 1"/>
          <p:cNvSpPr>
            <a:spLocks noGrp="1"/>
          </p:cNvSpPr>
          <p:nvPr>
            <p:ph type="title" hasCustomPrompt="1"/>
          </p:nvPr>
        </p:nvSpPr>
        <p:spPr>
          <a:xfrm>
            <a:off x="3343090" y="1206500"/>
            <a:ext cx="5839012" cy="1524000"/>
          </a:xfrm>
        </p:spPr>
        <p:txBody>
          <a:bodyPr>
            <a:normAutofit/>
          </a:bodyPr>
          <a:lstStyle>
            <a:lvl1pPr algn="ctr">
              <a:defRPr sz="6000" b="1" i="0">
                <a:latin typeface="Real Text Pro Demibold" charset="0"/>
                <a:ea typeface="Real Text Pro Demibold" charset="0"/>
                <a:cs typeface="Real Text Pro Demibold" charset="0"/>
              </a:defRPr>
            </a:lvl1pPr>
          </a:lstStyle>
          <a:p>
            <a:r>
              <a:rPr lang="en-US"/>
              <a:t>Thank You!</a:t>
            </a:r>
          </a:p>
        </p:txBody>
      </p:sp>
      <p:cxnSp>
        <p:nvCxnSpPr>
          <p:cNvPr id="10" name="Straight Connector 9"/>
          <p:cNvCxnSpPr/>
          <p:nvPr userDrawn="1"/>
        </p:nvCxnSpPr>
        <p:spPr>
          <a:xfrm>
            <a:off x="2514600" y="2997200"/>
            <a:ext cx="737044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5051578"/>
      </p:ext>
    </p:extLst>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Slide1c">
    <p:bg>
      <p:bgRef idx="1001">
        <a:schemeClr val="bg1"/>
      </p:bgRef>
    </p:bg>
    <p:spTree>
      <p:nvGrpSpPr>
        <p:cNvPr id="1" name=""/>
        <p:cNvGrpSpPr/>
        <p:nvPr/>
      </p:nvGrpSpPr>
      <p:grpSpPr>
        <a:xfrm>
          <a:off x="0" y="0"/>
          <a:ext cx="0" cy="0"/>
          <a:chOff x="0" y="0"/>
          <a:chExt cx="0" cy="0"/>
        </a:xfrm>
      </p:grpSpPr>
      <p:sp>
        <p:nvSpPr>
          <p:cNvPr id="11" name="Title 1"/>
          <p:cNvSpPr>
            <a:spLocks noGrp="1"/>
          </p:cNvSpPr>
          <p:nvPr>
            <p:ph type="ctrTitle"/>
          </p:nvPr>
        </p:nvSpPr>
        <p:spPr>
          <a:xfrm>
            <a:off x="631373" y="1122363"/>
            <a:ext cx="6096807" cy="2387600"/>
          </a:xfrm>
        </p:spPr>
        <p:txBody>
          <a:bodyPr anchor="b"/>
          <a:lstStyle>
            <a:lvl1pPr algn="l">
              <a:defRPr sz="6000">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12" name="Subtitle 2"/>
          <p:cNvSpPr>
            <a:spLocks noGrp="1"/>
          </p:cNvSpPr>
          <p:nvPr>
            <p:ph type="subTitle" idx="1"/>
          </p:nvPr>
        </p:nvSpPr>
        <p:spPr>
          <a:xfrm>
            <a:off x="631373" y="3602038"/>
            <a:ext cx="6096807" cy="1655762"/>
          </a:xfrm>
        </p:spPr>
        <p:txBody>
          <a:bodyPr/>
          <a:lstStyle>
            <a:lvl1pPr marL="0" indent="0" algn="l">
              <a:buNone/>
              <a:defRPr sz="2400">
                <a:latin typeface="Arial" panose="020B0604020202020204" pitchFamily="34" charset="0"/>
                <a:ea typeface="Arial" panose="020B0604020202020204" pitchFamily="34" charset="0"/>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pic>
        <p:nvPicPr>
          <p:cNvPr id="4" name="Picture 3">
            <a:extLst>
              <a:ext uri="{FF2B5EF4-FFF2-40B4-BE49-F238E27FC236}">
                <a16:creationId xmlns:a16="http://schemas.microsoft.com/office/drawing/2014/main" id="{AA7869F9-CB14-FF4B-ADA3-C32AF9509A80}"/>
              </a:ext>
            </a:extLst>
          </p:cNvPr>
          <p:cNvPicPr>
            <a:picLocks noChangeAspect="1"/>
          </p:cNvPicPr>
          <p:nvPr userDrawn="1"/>
        </p:nvPicPr>
        <p:blipFill>
          <a:blip r:embed="rId2"/>
          <a:srcRect/>
          <a:stretch/>
        </p:blipFill>
        <p:spPr>
          <a:xfrm>
            <a:off x="5591908" y="1302434"/>
            <a:ext cx="6986147" cy="6986147"/>
          </a:xfrm>
          <a:prstGeom prst="rect">
            <a:avLst/>
          </a:prstGeom>
        </p:spPr>
      </p:pic>
    </p:spTree>
    <p:extLst>
      <p:ext uri="{BB962C8B-B14F-4D97-AF65-F5344CB8AC3E}">
        <p14:creationId xmlns:p14="http://schemas.microsoft.com/office/powerpoint/2010/main" val="1902004765"/>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831851" y="1709740"/>
            <a:ext cx="10515600" cy="2852737"/>
          </a:xfrm>
        </p:spPr>
        <p:txBody>
          <a:bodyPr anchor="b"/>
          <a:lstStyle>
            <a:lvl1pPr>
              <a:defRPr sz="6000"/>
            </a:lvl1pPr>
          </a:lstStyle>
          <a:p>
            <a:r>
              <a:rPr lang="en-US"/>
              <a:t>Section Page</a:t>
            </a:r>
          </a:p>
        </p:txBody>
      </p:sp>
      <p:sp>
        <p:nvSpPr>
          <p:cNvPr id="3" name="Text Placeholder 2"/>
          <p:cNvSpPr>
            <a:spLocks noGrp="1"/>
          </p:cNvSpPr>
          <p:nvPr>
            <p:ph type="body" idx="1" hasCustomPrompt="1"/>
          </p:nvPr>
        </p:nvSpPr>
        <p:spPr>
          <a:xfrm>
            <a:off x="831851" y="4589465"/>
            <a:ext cx="10515600" cy="1500187"/>
          </a:xfrm>
        </p:spPr>
        <p:txBody>
          <a:bodyPr/>
          <a:lstStyle>
            <a:lvl1pPr marL="0" indent="0">
              <a:buNone/>
              <a:defRPr sz="2400">
                <a:solidFill>
                  <a:schemeClr val="tx1">
                    <a:tint val="75000"/>
                  </a:schemeClr>
                </a:solidFill>
              </a:defRPr>
            </a:lvl1pPr>
            <a:lvl2pPr marL="457189" indent="0">
              <a:buNone/>
              <a:defRPr sz="2000">
                <a:solidFill>
                  <a:schemeClr val="tx1">
                    <a:tint val="75000"/>
                  </a:schemeClr>
                </a:solidFill>
              </a:defRPr>
            </a:lvl2pPr>
            <a:lvl3pPr marL="914377" indent="0">
              <a:buNone/>
              <a:defRPr sz="1800">
                <a:solidFill>
                  <a:schemeClr val="tx1">
                    <a:tint val="75000"/>
                  </a:schemeClr>
                </a:solidFill>
              </a:defRPr>
            </a:lvl3pPr>
            <a:lvl4pPr marL="1371566" indent="0">
              <a:buNone/>
              <a:defRPr sz="1600">
                <a:solidFill>
                  <a:schemeClr val="tx1">
                    <a:tint val="75000"/>
                  </a:schemeClr>
                </a:solidFill>
              </a:defRPr>
            </a:lvl4pPr>
            <a:lvl5pPr marL="1828754" indent="0">
              <a:buNone/>
              <a:defRPr sz="1600">
                <a:solidFill>
                  <a:schemeClr val="tx1">
                    <a:tint val="75000"/>
                  </a:schemeClr>
                </a:solidFill>
              </a:defRPr>
            </a:lvl5pPr>
            <a:lvl6pPr marL="2285943" indent="0">
              <a:buNone/>
              <a:defRPr sz="1600">
                <a:solidFill>
                  <a:schemeClr val="tx1">
                    <a:tint val="75000"/>
                  </a:schemeClr>
                </a:solidFill>
              </a:defRPr>
            </a:lvl6pPr>
            <a:lvl7pPr marL="2743131" indent="0">
              <a:buNone/>
              <a:defRPr sz="1600">
                <a:solidFill>
                  <a:schemeClr val="tx1">
                    <a:tint val="75000"/>
                  </a:schemeClr>
                </a:solidFill>
              </a:defRPr>
            </a:lvl7pPr>
            <a:lvl8pPr marL="3200320" indent="0">
              <a:buNone/>
              <a:defRPr sz="1600">
                <a:solidFill>
                  <a:schemeClr val="tx1">
                    <a:tint val="75000"/>
                  </a:schemeClr>
                </a:solidFill>
              </a:defRPr>
            </a:lvl8pPr>
            <a:lvl9pPr marL="3657509" indent="0">
              <a:buNone/>
              <a:defRPr sz="1600">
                <a:solidFill>
                  <a:schemeClr val="tx1">
                    <a:tint val="75000"/>
                  </a:schemeClr>
                </a:solidFill>
              </a:defRPr>
            </a:lvl9pPr>
          </a:lstStyle>
          <a:p>
            <a:pPr lvl="0"/>
            <a:r>
              <a:rPr lang="en-US"/>
              <a:t>Subtitle</a:t>
            </a:r>
          </a:p>
        </p:txBody>
      </p:sp>
      <p:cxnSp>
        <p:nvCxnSpPr>
          <p:cNvPr id="5" name="Straight Connector 4"/>
          <p:cNvCxnSpPr/>
          <p:nvPr userDrawn="1"/>
        </p:nvCxnSpPr>
        <p:spPr>
          <a:xfrm>
            <a:off x="838200" y="4515556"/>
            <a:ext cx="9829800"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335051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_White">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692001"/>
            <a:ext cx="10515600" cy="4351338"/>
          </a:xfrm>
        </p:spPr>
        <p:txBody>
          <a:bodyPr/>
          <a:lstStyle>
            <a:lvl1pPr>
              <a:defRPr>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6" name="Straight Connector 5"/>
          <p:cNvCxnSpPr/>
          <p:nvPr userDrawn="1"/>
        </p:nvCxnSpPr>
        <p:spPr>
          <a:xfrm>
            <a:off x="838201"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838200" y="302419"/>
            <a:ext cx="10515600" cy="1325563"/>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pic>
        <p:nvPicPr>
          <p:cNvPr id="9" name="Picture 8"/>
          <p:cNvPicPr>
            <a:picLocks noChangeAspect="1"/>
          </p:cNvPicPr>
          <p:nvPr userDrawn="1"/>
        </p:nvPicPr>
        <p:blipFill>
          <a:blip r:embed="rId2"/>
          <a:stretch>
            <a:fillRect/>
          </a:stretch>
        </p:blipFill>
        <p:spPr>
          <a:xfrm>
            <a:off x="10604771" y="5559425"/>
            <a:ext cx="1079500" cy="830792"/>
          </a:xfrm>
          <a:prstGeom prst="rect">
            <a:avLst/>
          </a:prstGeom>
        </p:spPr>
      </p:pic>
      <p:sp>
        <p:nvSpPr>
          <p:cNvPr id="4" name="Slide Number Placeholder 3"/>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17459659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_Black">
    <p:bg>
      <p:bgRef idx="1001">
        <a:schemeClr val="bg1"/>
      </p:bgRef>
    </p:bg>
    <p:spTree>
      <p:nvGrpSpPr>
        <p:cNvPr id="1" name=""/>
        <p:cNvGrpSpPr/>
        <p:nvPr/>
      </p:nvGrpSpPr>
      <p:grpSpPr>
        <a:xfrm>
          <a:off x="0" y="0"/>
          <a:ext cx="0" cy="0"/>
          <a:chOff x="0" y="0"/>
          <a:chExt cx="0" cy="0"/>
        </a:xfrm>
      </p:grpSpPr>
      <p:sp>
        <p:nvSpPr>
          <p:cNvPr id="5" name="Content Placeholder 2"/>
          <p:cNvSpPr>
            <a:spLocks noGrp="1"/>
          </p:cNvSpPr>
          <p:nvPr>
            <p:ph idx="1"/>
          </p:nvPr>
        </p:nvSpPr>
        <p:spPr>
          <a:xfrm>
            <a:off x="838200" y="1692001"/>
            <a:ext cx="10515600" cy="4351338"/>
          </a:xfrm>
        </p:spPr>
        <p:txBody>
          <a:bodyPr/>
          <a:lstStyle>
            <a:lvl1pPr>
              <a:defRPr>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1" y="1332089"/>
            <a:ext cx="9810044"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sp>
        <p:nvSpPr>
          <p:cNvPr id="9" name="Title 1"/>
          <p:cNvSpPr>
            <a:spLocks noGrp="1"/>
          </p:cNvSpPr>
          <p:nvPr>
            <p:ph type="title"/>
          </p:nvPr>
        </p:nvSpPr>
        <p:spPr>
          <a:xfrm>
            <a:off x="838200" y="302419"/>
            <a:ext cx="10515600" cy="1325563"/>
          </a:xfrm>
        </p:spPr>
        <p:txBody>
          <a:bodyPr/>
          <a:lstStyle>
            <a:lvl1pPr>
              <a:defRPr>
                <a:solidFill>
                  <a:schemeClr val="tx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pic>
        <p:nvPicPr>
          <p:cNvPr id="8" name="Picture 7"/>
          <p:cNvPicPr>
            <a:picLocks noChangeAspect="1"/>
          </p:cNvPicPr>
          <p:nvPr userDrawn="1"/>
        </p:nvPicPr>
        <p:blipFill>
          <a:blip r:embed="rId2"/>
          <a:stretch>
            <a:fillRect/>
          </a:stretch>
        </p:blipFill>
        <p:spPr>
          <a:xfrm>
            <a:off x="10604771" y="5559425"/>
            <a:ext cx="1079500" cy="830792"/>
          </a:xfrm>
          <a:prstGeom prst="rect">
            <a:avLst/>
          </a:prstGeom>
        </p:spPr>
      </p:pic>
      <p:sp>
        <p:nvSpPr>
          <p:cNvPr id="10" name="Slide Number Placeholder 3"/>
          <p:cNvSpPr>
            <a:spLocks noGrp="1"/>
          </p:cNvSpPr>
          <p:nvPr>
            <p:ph type="sldNum" sz="quarter" idx="4"/>
          </p:nvPr>
        </p:nvSpPr>
        <p:spPr>
          <a:xfrm>
            <a:off x="9017000" y="6356352"/>
            <a:ext cx="2743200" cy="365125"/>
          </a:xfrm>
          <a:prstGeom prst="rect">
            <a:avLst/>
          </a:prstGeom>
        </p:spPr>
        <p:txBody>
          <a:bodyPr vert="horz" lIns="91440" tIns="45720" rIns="91440" bIns="45720" rtlCol="0" anchor="ctr"/>
          <a:lstStyle>
            <a:lvl1pPr algn="r">
              <a:defRPr sz="1200">
                <a:solidFill>
                  <a:schemeClr val="tx1">
                    <a:lumMod val="75000"/>
                  </a:schemeClr>
                </a:solidFill>
              </a:defRPr>
            </a:lvl1pPr>
          </a:lstStyle>
          <a:p>
            <a:fld id="{2BE017B6-6466-CA44-A203-DCC007137B39}"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Two Column_a">
    <p:spTree>
      <p:nvGrpSpPr>
        <p:cNvPr id="1" name=""/>
        <p:cNvGrpSpPr/>
        <p:nvPr/>
      </p:nvGrpSpPr>
      <p:grpSpPr>
        <a:xfrm>
          <a:off x="0" y="0"/>
          <a:ext cx="0" cy="0"/>
          <a:chOff x="0" y="0"/>
          <a:chExt cx="0" cy="0"/>
        </a:xfrm>
      </p:grpSpPr>
      <p:sp>
        <p:nvSpPr>
          <p:cNvPr id="8" name="Rectangle 7"/>
          <p:cNvSpPr/>
          <p:nvPr userDrawn="1"/>
        </p:nvSpPr>
        <p:spPr>
          <a:xfrm>
            <a:off x="0" y="0"/>
            <a:ext cx="6096000" cy="68580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2" name="Title 1"/>
          <p:cNvSpPr>
            <a:spLocks noGrp="1"/>
          </p:cNvSpPr>
          <p:nvPr>
            <p:ph type="title"/>
          </p:nvPr>
        </p:nvSpPr>
        <p:spPr>
          <a:xfrm>
            <a:off x="838200" y="365127"/>
            <a:ext cx="4944533" cy="1325563"/>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p>
        </p:txBody>
      </p:sp>
      <p:sp>
        <p:nvSpPr>
          <p:cNvPr id="3" name="Content Placeholder 2"/>
          <p:cNvSpPr>
            <a:spLocks noGrp="1"/>
          </p:cNvSpPr>
          <p:nvPr>
            <p:ph sz="half" idx="1"/>
          </p:nvPr>
        </p:nvSpPr>
        <p:spPr>
          <a:xfrm>
            <a:off x="838200" y="1825625"/>
            <a:ext cx="4944533" cy="4351338"/>
          </a:xfrm>
        </p:spPr>
        <p:txBody>
          <a:bodyPr/>
          <a:lstStyle>
            <a:lvl1pPr>
              <a:defRPr>
                <a:solidFill>
                  <a:schemeClr val="bg1"/>
                </a:solidFill>
                <a:latin typeface="Arial" panose="020B0604020202020204" pitchFamily="34" charset="0"/>
                <a:ea typeface="Arial" panose="020B0604020202020204" pitchFamily="34" charset="0"/>
                <a:cs typeface="Arial" panose="020B0604020202020204" pitchFamily="34" charset="0"/>
              </a:defRPr>
            </a:lvl1pPr>
            <a:lvl2pPr>
              <a:defRPr>
                <a:solidFill>
                  <a:schemeClr val="bg1"/>
                </a:solidFill>
                <a:latin typeface="Arial" panose="020B0604020202020204" pitchFamily="34" charset="0"/>
                <a:ea typeface="Arial" panose="020B0604020202020204" pitchFamily="34" charset="0"/>
                <a:cs typeface="Arial" panose="020B0604020202020204" pitchFamily="34" charset="0"/>
              </a:defRPr>
            </a:lvl2pPr>
            <a:lvl3pPr>
              <a:defRPr>
                <a:solidFill>
                  <a:schemeClr val="bg1"/>
                </a:solidFill>
                <a:latin typeface="Arial" panose="020B0604020202020204" pitchFamily="34" charset="0"/>
                <a:ea typeface="Arial" panose="020B0604020202020204" pitchFamily="34" charset="0"/>
                <a:cs typeface="Arial" panose="020B0604020202020204" pitchFamily="34" charset="0"/>
              </a:defRPr>
            </a:lvl3pPr>
            <a:lvl4pPr>
              <a:defRPr>
                <a:solidFill>
                  <a:schemeClr val="bg1"/>
                </a:solidFill>
                <a:latin typeface="Arial" panose="020B0604020202020204" pitchFamily="34" charset="0"/>
                <a:ea typeface="Arial" panose="020B0604020202020204" pitchFamily="34" charset="0"/>
                <a:cs typeface="Arial" panose="020B0604020202020204" pitchFamily="34" charset="0"/>
              </a:defRPr>
            </a:lvl4pPr>
            <a:lvl5pPr>
              <a:defRPr>
                <a:solidFill>
                  <a:schemeClr val="bg1"/>
                </a:solidFill>
                <a:latin typeface="Arial" panose="020B0604020202020204" pitchFamily="34" charset="0"/>
                <a:ea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535995" y="1825625"/>
            <a:ext cx="5181600" cy="4351338"/>
          </a:xfrm>
        </p:spPr>
        <p:txBody>
          <a:bodyPr/>
          <a:lstStyle>
            <a:lvl1pPr>
              <a:defRPr>
                <a:latin typeface="Real Text Pro" charset="0"/>
                <a:ea typeface="Real Text Pro" charset="0"/>
                <a:cs typeface="Real Text Pro" charset="0"/>
              </a:defRPr>
            </a:lvl1pPr>
            <a:lvl2pPr>
              <a:defRPr>
                <a:latin typeface="Real Text Pro" charset="0"/>
                <a:ea typeface="Real Text Pro" charset="0"/>
                <a:cs typeface="Real Text Pro" charset="0"/>
              </a:defRPr>
            </a:lvl2pPr>
            <a:lvl3pPr>
              <a:defRPr>
                <a:latin typeface="Real Text Pro" charset="0"/>
                <a:ea typeface="Real Text Pro" charset="0"/>
                <a:cs typeface="Real Text Pro" charset="0"/>
              </a:defRPr>
            </a:lvl3pPr>
            <a:lvl4pPr>
              <a:defRPr>
                <a:latin typeface="Real Text Pro" charset="0"/>
                <a:ea typeface="Real Text Pro" charset="0"/>
                <a:cs typeface="Real Text Pro" charset="0"/>
              </a:defRPr>
            </a:lvl4pPr>
            <a:lvl5pPr>
              <a:defRPr>
                <a:latin typeface="Real Text Pro" charset="0"/>
                <a:ea typeface="Real Text Pro" charset="0"/>
                <a:cs typeface="Real Text Pro"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7" name="Straight Connector 6"/>
          <p:cNvCxnSpPr/>
          <p:nvPr userDrawn="1"/>
        </p:nvCxnSpPr>
        <p:spPr>
          <a:xfrm>
            <a:off x="838200" y="1690688"/>
            <a:ext cx="4944533" cy="0"/>
          </a:xfrm>
          <a:prstGeom prst="line">
            <a:avLst/>
          </a:prstGeom>
          <a:ln w="25400">
            <a:solidFill>
              <a:srgbClr val="E1192B"/>
            </a:solidFill>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userDrawn="1"/>
        </p:nvPicPr>
        <p:blipFill>
          <a:blip r:embed="rId2"/>
          <a:stretch>
            <a:fillRect/>
          </a:stretch>
        </p:blipFill>
        <p:spPr>
          <a:xfrm>
            <a:off x="10604771" y="5559425"/>
            <a:ext cx="1079500" cy="830792"/>
          </a:xfrm>
          <a:prstGeom prst="rect">
            <a:avLst/>
          </a:prstGeom>
        </p:spPr>
      </p:pic>
      <p:sp>
        <p:nvSpPr>
          <p:cNvPr id="5" name="Slide Number Placeholder 4"/>
          <p:cNvSpPr>
            <a:spLocks noGrp="1"/>
          </p:cNvSpPr>
          <p:nvPr>
            <p:ph type="sldNum" sz="quarter" idx="10"/>
          </p:nvPr>
        </p:nvSpPr>
        <p:spPr/>
        <p:txBody>
          <a:bodyPr/>
          <a:lstStyle>
            <a:lvl1pPr>
              <a:defRPr>
                <a:solidFill>
                  <a:schemeClr val="bg1">
                    <a:lumMod val="75000"/>
                  </a:schemeClr>
                </a:solidFill>
              </a:defRPr>
            </a:lvl1pPr>
          </a:lstStyle>
          <a:p>
            <a:fld id="{2BE017B6-6466-CA44-A203-DCC007137B39}" type="slidenum">
              <a:rPr lang="en-US" smtClean="0"/>
              <a:pPr/>
              <a:t>‹#›</a:t>
            </a:fld>
            <a:endParaRPr lang="en-US"/>
          </a:p>
        </p:txBody>
      </p:sp>
    </p:spTree>
    <p:extLst>
      <p:ext uri="{BB962C8B-B14F-4D97-AF65-F5344CB8AC3E}">
        <p14:creationId xmlns:p14="http://schemas.microsoft.com/office/powerpoint/2010/main" val="18619493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9.xml"/><Relationship Id="rId13" Type="http://schemas.openxmlformats.org/officeDocument/2006/relationships/slideLayout" Target="../slideLayouts/slideLayout34.xml"/><Relationship Id="rId18" Type="http://schemas.openxmlformats.org/officeDocument/2006/relationships/slideLayout" Target="../slideLayouts/slideLayout39.xml"/><Relationship Id="rId3" Type="http://schemas.openxmlformats.org/officeDocument/2006/relationships/slideLayout" Target="../slideLayouts/slideLayout24.xml"/><Relationship Id="rId21" Type="http://schemas.openxmlformats.org/officeDocument/2006/relationships/slideLayout" Target="../slideLayouts/slideLayout42.xml"/><Relationship Id="rId7" Type="http://schemas.openxmlformats.org/officeDocument/2006/relationships/slideLayout" Target="../slideLayouts/slideLayout28.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4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COE Brand Template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4"/>
          </p:nvPr>
        </p:nvSpPr>
        <p:spPr>
          <a:xfrm>
            <a:off x="90170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a:p>
        </p:txBody>
      </p:sp>
    </p:spTree>
    <p:extLst>
      <p:ext uri="{BB962C8B-B14F-4D97-AF65-F5344CB8AC3E}">
        <p14:creationId xmlns:p14="http://schemas.microsoft.com/office/powerpoint/2010/main" val="445032995"/>
      </p:ext>
    </p:extLst>
  </p:cSld>
  <p:clrMap bg1="lt1" tx1="dk1" bg2="lt2" tx2="dk2" accent1="accent1" accent2="accent2" accent3="accent3" accent4="accent4" accent5="accent5" accent6="accent6" hlink="hlink" folHlink="folHlink"/>
  <p:sldLayoutIdLst>
    <p:sldLayoutId id="2147483662" r:id="rId1"/>
    <p:sldLayoutId id="2147483661" r:id="rId2"/>
    <p:sldLayoutId id="2147483663" r:id="rId3"/>
    <p:sldLayoutId id="2147483672" r:id="rId4"/>
    <p:sldLayoutId id="2147483723" r:id="rId5"/>
    <p:sldLayoutId id="2147483651" r:id="rId6"/>
    <p:sldLayoutId id="2147483650" r:id="rId7"/>
    <p:sldLayoutId id="2147483667" r:id="rId8"/>
    <p:sldLayoutId id="2147483652" r:id="rId9"/>
    <p:sldLayoutId id="2147483668" r:id="rId10"/>
    <p:sldLayoutId id="2147483692" r:id="rId11"/>
    <p:sldLayoutId id="2147483691" r:id="rId12"/>
    <p:sldLayoutId id="2147483656" r:id="rId13"/>
    <p:sldLayoutId id="2147483675" r:id="rId14"/>
    <p:sldLayoutId id="2147483671" r:id="rId15"/>
    <p:sldLayoutId id="2147483700" r:id="rId16"/>
    <p:sldLayoutId id="2147483698" r:id="rId17"/>
    <p:sldLayoutId id="2147483699" r:id="rId18"/>
    <p:sldLayoutId id="2147483701" r:id="rId19"/>
    <p:sldLayoutId id="2147483693" r:id="rId20"/>
    <p:sldLayoutId id="2147483694" r:id="rId21"/>
  </p:sldLayoutIdLst>
  <p:hf hdr="0" ftr="0" dt="0"/>
  <p:txStyles>
    <p:titleStyle>
      <a:lvl1pPr algn="l" defTabSz="914377"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Northeastern Brand Template - Neutral</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4"/>
          </p:nvPr>
        </p:nvSpPr>
        <p:spPr>
          <a:xfrm>
            <a:off x="90170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a:p>
        </p:txBody>
      </p:sp>
    </p:spTree>
    <p:extLst>
      <p:ext uri="{BB962C8B-B14F-4D97-AF65-F5344CB8AC3E}">
        <p14:creationId xmlns:p14="http://schemas.microsoft.com/office/powerpoint/2010/main" val="3442814533"/>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07" r:id="rId6"/>
    <p:sldLayoutId id="2147483708" r:id="rId7"/>
    <p:sldLayoutId id="2147483709" r:id="rId8"/>
    <p:sldLayoutId id="2147483710" r:id="rId9"/>
    <p:sldLayoutId id="2147483711" r:id="rId10"/>
    <p:sldLayoutId id="2147483712" r:id="rId11"/>
    <p:sldLayoutId id="2147483713" r:id="rId12"/>
    <p:sldLayoutId id="2147483714" r:id="rId13"/>
    <p:sldLayoutId id="2147483715" r:id="rId14"/>
    <p:sldLayoutId id="2147483716" r:id="rId15"/>
    <p:sldLayoutId id="2147483717" r:id="rId16"/>
    <p:sldLayoutId id="2147483718" r:id="rId17"/>
    <p:sldLayoutId id="2147483719" r:id="rId18"/>
    <p:sldLayoutId id="2147483720" r:id="rId19"/>
    <p:sldLayoutId id="2147483721" r:id="rId20"/>
    <p:sldLayoutId id="2147483722" r:id="rId21"/>
  </p:sldLayoutIdLst>
  <p:hf hdr="0" ftr="0" dt="0"/>
  <p:txStyles>
    <p:titleStyle>
      <a:lvl1pPr algn="l" defTabSz="914377"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7"/>
            <a:ext cx="10515600" cy="1325563"/>
          </a:xfrm>
          <a:prstGeom prst="rect">
            <a:avLst/>
          </a:prstGeom>
        </p:spPr>
        <p:txBody>
          <a:bodyPr vert="horz" lIns="91440" tIns="45720" rIns="91440" bIns="45720" rtlCol="0" anchor="ctr">
            <a:normAutofit/>
          </a:bodyPr>
          <a:lstStyle/>
          <a:p>
            <a:r>
              <a:rPr lang="en-US"/>
              <a:t>Northeastern Brand Template - Neutral</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Slide Number Placeholder 3"/>
          <p:cNvSpPr>
            <a:spLocks noGrp="1"/>
          </p:cNvSpPr>
          <p:nvPr>
            <p:ph type="sldNum" sz="quarter" idx="4"/>
          </p:nvPr>
        </p:nvSpPr>
        <p:spPr>
          <a:xfrm>
            <a:off x="9017000" y="6356352"/>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BE017B6-6466-CA44-A203-DCC007137B39}" type="slidenum">
              <a:rPr lang="en-US" smtClean="0"/>
              <a:t>‹#›</a:t>
            </a:fld>
            <a:endParaRPr lang="en-US"/>
          </a:p>
        </p:txBody>
      </p:sp>
    </p:spTree>
    <p:extLst>
      <p:ext uri="{BB962C8B-B14F-4D97-AF65-F5344CB8AC3E}">
        <p14:creationId xmlns:p14="http://schemas.microsoft.com/office/powerpoint/2010/main" val="3442814533"/>
      </p:ext>
    </p:extLst>
  </p:cSld>
  <p:clrMap bg1="lt1" tx1="dk1" bg2="lt2" tx2="dk2" accent1="accent1" accent2="accent2" accent3="accent3" accent4="accent4" accent5="accent5" accent6="accent6" hlink="hlink" folHlink="folHlink"/>
  <p:sldLayoutIdLst>
    <p:sldLayoutId id="2147483730" r:id="rId1"/>
  </p:sldLayoutIdLst>
  <p:hf hdr="0" ftr="0" dt="0"/>
  <p:txStyles>
    <p:titleStyle>
      <a:lvl1pPr algn="l" defTabSz="914377" rtl="0" eaLnBrk="1" latinLnBrk="0" hangingPunct="1">
        <a:lnSpc>
          <a:spcPct val="90000"/>
        </a:lnSpc>
        <a:spcBef>
          <a:spcPct val="0"/>
        </a:spcBef>
        <a:buNone/>
        <a:defRPr sz="4400" kern="1200">
          <a:solidFill>
            <a:schemeClr val="tx1"/>
          </a:solidFill>
          <a:latin typeface="Arial" panose="020B0604020202020204" pitchFamily="34" charset="0"/>
          <a:ea typeface="Arial" panose="020B0604020202020204" pitchFamily="34" charset="0"/>
          <a:cs typeface="Arial" panose="020B0604020202020204" pitchFamily="34" charset="0"/>
        </a:defRPr>
      </a:lvl1pPr>
    </p:titleStyle>
    <p:bodyStyle>
      <a:lvl1pPr marL="228594" indent="-228594" algn="l" defTabSz="914377" rtl="0" eaLnBrk="1" latinLnBrk="0" hangingPunct="1">
        <a:lnSpc>
          <a:spcPct val="90000"/>
        </a:lnSpc>
        <a:spcBef>
          <a:spcPts val="1000"/>
        </a:spcBef>
        <a:buFont typeface="Arial"/>
        <a:buChar char="•"/>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microsoft.com/office/2018/10/relationships/comments" Target="../comments/modernComment_115_3A9FF0DD.xml"/><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microsoft.com/office/2018/10/relationships/comments" Target="../comments/modernComment_156_B90176E2.xml"/><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13.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14.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notesSlide" Target="../notesSlides/notesSlide14.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1.emf"/></Relationships>
</file>

<file path=ppt/slides/_rels/slide16.xml.rels><?xml version="1.0" encoding="UTF-8" standalone="yes"?>
<Relationships xmlns="http://schemas.openxmlformats.org/package/2006/relationships"><Relationship Id="rId3" Type="http://schemas.microsoft.com/office/2018/10/relationships/comments" Target="../comments/modernComment_154_E7DC43B1.xml"/><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7.xml.rels><?xml version="1.0" encoding="UTF-8" standalone="yes"?>
<Relationships xmlns="http://schemas.openxmlformats.org/package/2006/relationships"><Relationship Id="rId3" Type="http://schemas.microsoft.com/office/2018/10/relationships/comments" Target="../comments/modernComment_141_84CBA918.xml"/><Relationship Id="rId2" Type="http://schemas.openxmlformats.org/officeDocument/2006/relationships/notesSlide" Target="../notesSlides/notesSlide17.xml"/><Relationship Id="rId1" Type="http://schemas.openxmlformats.org/officeDocument/2006/relationships/slideLayout" Target="../slideLayouts/slideLayout7.xml"/><Relationship Id="rId5" Type="http://schemas.openxmlformats.org/officeDocument/2006/relationships/image" Target="../media/image23.png"/><Relationship Id="rId4" Type="http://schemas.openxmlformats.org/officeDocument/2006/relationships/image" Target="../media/image28.png"/></Relationships>
</file>

<file path=ppt/slides/_rels/slide1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43.xml"/></Relationships>
</file>

<file path=ppt/slides/_rels/slide19.xml.rels><?xml version="1.0" encoding="UTF-8" standalone="yes"?>
<Relationships xmlns="http://schemas.openxmlformats.org/package/2006/relationships"><Relationship Id="rId3" Type="http://schemas.microsoft.com/office/2018/10/relationships/comments" Target="../comments/modernComment_13A_4C1DE38B.xml"/><Relationship Id="rId2" Type="http://schemas.openxmlformats.org/officeDocument/2006/relationships/notesSlide" Target="../notesSlides/notesSlide19.xml"/><Relationship Id="rId1" Type="http://schemas.openxmlformats.org/officeDocument/2006/relationships/slideLayout" Target="../slideLayouts/slideLayout7.xml"/><Relationship Id="rId4" Type="http://schemas.openxmlformats.org/officeDocument/2006/relationships/image" Target="../media/image30.emf"/></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157_781DD751.xml"/><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925BA-E99F-0142-A647-3CB212B70269}"/>
              </a:ext>
            </a:extLst>
          </p:cNvPr>
          <p:cNvSpPr>
            <a:spLocks noGrp="1"/>
          </p:cNvSpPr>
          <p:nvPr>
            <p:ph type="ctrTitle"/>
          </p:nvPr>
        </p:nvSpPr>
        <p:spPr>
          <a:xfrm>
            <a:off x="0" y="157163"/>
            <a:ext cx="12001500" cy="2387600"/>
          </a:xfrm>
        </p:spPr>
        <p:txBody>
          <a:bodyPr>
            <a:normAutofit/>
          </a:bodyPr>
          <a:lstStyle/>
          <a:p>
            <a:pPr algn="ctr"/>
            <a:r>
              <a:rPr lang="en-US" sz="4800" dirty="0">
                <a:ea typeface="+mn-ea"/>
              </a:rPr>
              <a:t>Software Power Side-channel Assisted Model Extraction of Deep Neural Networks </a:t>
            </a:r>
            <a:endParaRPr lang="en-US" sz="4800" dirty="0"/>
          </a:p>
        </p:txBody>
      </p:sp>
      <p:sp>
        <p:nvSpPr>
          <p:cNvPr id="3" name="Subtitle 2">
            <a:extLst>
              <a:ext uri="{FF2B5EF4-FFF2-40B4-BE49-F238E27FC236}">
                <a16:creationId xmlns:a16="http://schemas.microsoft.com/office/drawing/2014/main" id="{9A6F6799-58DB-F447-9D2B-05BAF8DC2EE4}"/>
              </a:ext>
            </a:extLst>
          </p:cNvPr>
          <p:cNvSpPr>
            <a:spLocks noGrp="1"/>
          </p:cNvSpPr>
          <p:nvPr>
            <p:ph type="subTitle" idx="1"/>
          </p:nvPr>
        </p:nvSpPr>
        <p:spPr>
          <a:xfrm>
            <a:off x="-27214" y="3429000"/>
            <a:ext cx="6973109" cy="1655762"/>
          </a:xfrm>
        </p:spPr>
        <p:txBody>
          <a:bodyPr>
            <a:normAutofit fontScale="92500" lnSpcReduction="10000"/>
          </a:bodyPr>
          <a:lstStyle/>
          <a:p>
            <a:pPr algn="ctr"/>
            <a:r>
              <a:rPr lang="en-US" dirty="0"/>
              <a:t>Xiang Zhang, Adam Ding*, and </a:t>
            </a:r>
            <a:r>
              <a:rPr lang="en-US" dirty="0" err="1"/>
              <a:t>Yunsi</a:t>
            </a:r>
            <a:r>
              <a:rPr lang="en-US" dirty="0"/>
              <a:t> Fei</a:t>
            </a:r>
          </a:p>
          <a:p>
            <a:pPr algn="ctr"/>
            <a:r>
              <a:rPr lang="en-US" dirty="0"/>
              <a:t>Department of Electrical and Computer Engineering </a:t>
            </a:r>
          </a:p>
          <a:p>
            <a:pPr algn="ctr"/>
            <a:r>
              <a:rPr lang="en-US" dirty="0"/>
              <a:t>*: Department of Mathematics</a:t>
            </a:r>
          </a:p>
          <a:p>
            <a:pPr algn="ctr"/>
            <a:r>
              <a:rPr lang="en-US" dirty="0"/>
              <a:t>Northeastern University</a:t>
            </a:r>
          </a:p>
        </p:txBody>
      </p:sp>
      <p:sp>
        <p:nvSpPr>
          <p:cNvPr id="4" name="TextBox 3">
            <a:extLst>
              <a:ext uri="{FF2B5EF4-FFF2-40B4-BE49-F238E27FC236}">
                <a16:creationId xmlns:a16="http://schemas.microsoft.com/office/drawing/2014/main" id="{BEF55C81-BA3D-2B40-D148-E7673297A895}"/>
              </a:ext>
            </a:extLst>
          </p:cNvPr>
          <p:cNvSpPr txBox="1"/>
          <p:nvPr/>
        </p:nvSpPr>
        <p:spPr>
          <a:xfrm>
            <a:off x="-27214" y="6300727"/>
            <a:ext cx="5666014" cy="800219"/>
          </a:xfrm>
          <a:prstGeom prst="rect">
            <a:avLst/>
          </a:prstGeom>
          <a:noFill/>
        </p:spPr>
        <p:txBody>
          <a:bodyPr wrap="square" rtlCol="0">
            <a:spAutoFit/>
          </a:bodyPr>
          <a:lstStyle/>
          <a:p>
            <a:r>
              <a:rPr lang="en-US" sz="1400" i="1" dirty="0">
                <a:solidFill>
                  <a:schemeClr val="tx2">
                    <a:lumMod val="50000"/>
                    <a:lumOff val="50000"/>
                  </a:schemeClr>
                </a:solidFill>
                <a:effectLst/>
                <a:latin typeface="NimbusRomNo9L"/>
              </a:rPr>
              <a:t>This work was supported in part by National Science Foundation under grants CNS- 2212010 and SaTC-1929300 and presented at ICCAD 2023 </a:t>
            </a:r>
            <a:endParaRPr lang="en-US" sz="1400" i="1" dirty="0">
              <a:solidFill>
                <a:schemeClr val="tx2">
                  <a:lumMod val="50000"/>
                  <a:lumOff val="50000"/>
                </a:schemeClr>
              </a:solidFill>
            </a:endParaRPr>
          </a:p>
          <a:p>
            <a:endParaRPr lang="en-US" dirty="0"/>
          </a:p>
        </p:txBody>
      </p:sp>
    </p:spTree>
    <p:extLst>
      <p:ext uri="{BB962C8B-B14F-4D97-AF65-F5344CB8AC3E}">
        <p14:creationId xmlns:p14="http://schemas.microsoft.com/office/powerpoint/2010/main" val="983560413"/>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A4CFF94-4245-0B82-F5DA-542A151CC5F3}"/>
                  </a:ext>
                </a:extLst>
              </p:cNvPr>
              <p:cNvSpPr>
                <a:spLocks noGrp="1"/>
              </p:cNvSpPr>
              <p:nvPr>
                <p:ph idx="1"/>
              </p:nvPr>
            </p:nvSpPr>
            <p:spPr>
              <a:xfrm>
                <a:off x="838200" y="1692001"/>
                <a:ext cx="10922000" cy="4351338"/>
              </a:xfrm>
            </p:spPr>
            <p:txBody>
              <a:bodyPr>
                <a:normAutofit/>
              </a:bodyPr>
              <a:lstStyle/>
              <a:p>
                <a:r>
                  <a:rPr lang="en-US" sz="3200" dirty="0"/>
                  <a:t>Input gradient</a:t>
                </a:r>
              </a:p>
              <a:p>
                <a:pPr lvl="1"/>
                <a:r>
                  <a:rPr lang="en-US" sz="2800" dirty="0"/>
                  <a:t>How minute variations on the input affect the output of a model </a:t>
                </a:r>
              </a:p>
              <a:p>
                <a:pPr lvl="1"/>
                <a:r>
                  <a:rPr lang="en-US" sz="2800" dirty="0"/>
                  <a:t>Given a DNN model, the input gradient is defined for each specific input:	</a:t>
                </a:r>
              </a:p>
              <a:p>
                <a:pPr marL="914377" lvl="2" indent="0">
                  <a:buNone/>
                </a:pPr>
                <a14:m>
                  <m:oMath xmlns:m="http://schemas.openxmlformats.org/officeDocument/2006/math">
                    <m:r>
                      <a:rPr lang="en-US" sz="2800" b="1" i="0" smtClean="0">
                        <a:solidFill>
                          <a:srgbClr val="FF0000"/>
                        </a:solidFill>
                        <a:latin typeface="Cambria Math" panose="02040503050406030204" pitchFamily="18" charset="0"/>
                      </a:rPr>
                      <m:t>𝐈</m:t>
                    </m:r>
                    <m:r>
                      <a:rPr lang="en-US" sz="2800" b="0" i="0" smtClean="0">
                        <a:solidFill>
                          <a:srgbClr val="FF0000"/>
                        </a:solidFill>
                        <a:latin typeface="Cambria Math" panose="02040503050406030204" pitchFamily="18" charset="0"/>
                      </a:rPr>
                      <m:t>=</m:t>
                    </m:r>
                    <m:f>
                      <m:fPr>
                        <m:ctrlPr>
                          <a:rPr lang="en-US" sz="2800" b="1" i="1" smtClean="0">
                            <a:solidFill>
                              <a:srgbClr val="FF0000"/>
                            </a:solidFill>
                            <a:latin typeface="Cambria Math" panose="02040503050406030204" pitchFamily="18" charset="0"/>
                          </a:rPr>
                        </m:ctrlPr>
                      </m:fPr>
                      <m:num>
                        <m:r>
                          <a:rPr lang="en-US" sz="2800" b="1" i="1" smtClean="0">
                            <a:solidFill>
                              <a:srgbClr val="FF0000"/>
                            </a:solidFill>
                            <a:latin typeface="Cambria Math" panose="02040503050406030204" pitchFamily="18" charset="0"/>
                          </a:rPr>
                          <m:t>𝝏</m:t>
                        </m:r>
                        <m:r>
                          <a:rPr lang="en-US" sz="2800" b="1" i="1" smtClean="0">
                            <a:solidFill>
                              <a:srgbClr val="FF0000"/>
                            </a:solidFill>
                            <a:latin typeface="Cambria Math" panose="02040503050406030204" pitchFamily="18" charset="0"/>
                          </a:rPr>
                          <m:t>𝒀</m:t>
                        </m:r>
                      </m:num>
                      <m:den>
                        <m:r>
                          <a:rPr lang="en-US" sz="2800" b="1" i="1" smtClean="0">
                            <a:solidFill>
                              <a:srgbClr val="FF0000"/>
                            </a:solidFill>
                            <a:latin typeface="Cambria Math" panose="02040503050406030204" pitchFamily="18" charset="0"/>
                          </a:rPr>
                          <m:t>𝝏</m:t>
                        </m:r>
                        <m:r>
                          <a:rPr lang="en-US" sz="2800" b="1" i="1" smtClean="0">
                            <a:solidFill>
                              <a:srgbClr val="FF0000"/>
                            </a:solidFill>
                            <a:latin typeface="Cambria Math" panose="02040503050406030204" pitchFamily="18" charset="0"/>
                          </a:rPr>
                          <m:t>𝑿</m:t>
                        </m:r>
                      </m:den>
                    </m:f>
                    <m:r>
                      <a:rPr lang="en-US" sz="2800" b="1" i="1" smtClean="0">
                        <a:solidFill>
                          <a:srgbClr val="FF0000"/>
                        </a:solidFill>
                        <a:latin typeface="Cambria Math" panose="02040503050406030204" pitchFamily="18" charset="0"/>
                      </a:rPr>
                      <m:t>,   </m:t>
                    </m:r>
                    <m:r>
                      <a:rPr lang="en-US" sz="2800" b="1" i="1" smtClean="0">
                        <a:solidFill>
                          <a:srgbClr val="FF0000"/>
                        </a:solidFill>
                        <a:latin typeface="Cambria Math" panose="02040503050406030204" pitchFamily="18" charset="0"/>
                      </a:rPr>
                      <m:t>𝒀</m:t>
                    </m:r>
                    <m:r>
                      <a:rPr lang="en-US" sz="2800" b="1" i="1" smtClean="0">
                        <a:solidFill>
                          <a:srgbClr val="FF0000"/>
                        </a:solidFill>
                        <a:latin typeface="Cambria Math" panose="02040503050406030204" pitchFamily="18" charset="0"/>
                      </a:rPr>
                      <m:t>=</m:t>
                    </m:r>
                    <m:r>
                      <a:rPr lang="en-US" sz="2800" b="1" i="1" smtClean="0">
                        <a:solidFill>
                          <a:srgbClr val="FF0000"/>
                        </a:solidFill>
                        <a:latin typeface="Cambria Math" panose="02040503050406030204" pitchFamily="18" charset="0"/>
                      </a:rPr>
                      <m:t>𝒇</m:t>
                    </m:r>
                    <m:d>
                      <m:dPr>
                        <m:ctrlPr>
                          <a:rPr lang="en-US" sz="2800" b="1" i="1" smtClean="0">
                            <a:solidFill>
                              <a:srgbClr val="FF0000"/>
                            </a:solidFill>
                            <a:latin typeface="Cambria Math" panose="02040503050406030204" pitchFamily="18" charset="0"/>
                          </a:rPr>
                        </m:ctrlPr>
                      </m:dPr>
                      <m:e>
                        <m:r>
                          <a:rPr lang="en-US" sz="2800" b="1" i="1" smtClean="0">
                            <a:solidFill>
                              <a:srgbClr val="FF0000"/>
                            </a:solidFill>
                            <a:latin typeface="Cambria Math" panose="02040503050406030204" pitchFamily="18" charset="0"/>
                          </a:rPr>
                          <m:t>𝑿</m:t>
                        </m:r>
                      </m:e>
                    </m:d>
                  </m:oMath>
                </a14:m>
                <a:r>
                  <a:rPr lang="en-US" sz="2800" dirty="0"/>
                  <a:t>   (</a:t>
                </a:r>
                <a14:m>
                  <m:oMath xmlns:m="http://schemas.openxmlformats.org/officeDocument/2006/math">
                    <m:r>
                      <a:rPr lang="en-US" sz="2800" b="1" i="1" smtClean="0">
                        <a:solidFill>
                          <a:schemeClr val="tx1"/>
                        </a:solidFill>
                        <a:latin typeface="Cambria Math" panose="02040503050406030204" pitchFamily="18" charset="0"/>
                      </a:rPr>
                      <m:t>𝒇</m:t>
                    </m:r>
                  </m:oMath>
                </a14:m>
                <a:r>
                  <a:rPr lang="en-US" sz="2800" dirty="0"/>
                  <a:t> is the model, </a:t>
                </a:r>
                <a14:m>
                  <m:oMath xmlns:m="http://schemas.openxmlformats.org/officeDocument/2006/math">
                    <m:r>
                      <a:rPr lang="en-US" sz="2800" b="1" i="1" smtClean="0">
                        <a:latin typeface="Cambria Math" panose="02040503050406030204" pitchFamily="18" charset="0"/>
                      </a:rPr>
                      <m:t>𝑿</m:t>
                    </m:r>
                  </m:oMath>
                </a14:m>
                <a:r>
                  <a:rPr lang="en-US" sz="2800" dirty="0"/>
                  <a:t> input, </a:t>
                </a:r>
                <a14:m>
                  <m:oMath xmlns:m="http://schemas.openxmlformats.org/officeDocument/2006/math">
                    <m:r>
                      <a:rPr lang="en-US" sz="2800" b="1" i="1" smtClean="0">
                        <a:latin typeface="Cambria Math" panose="02040503050406030204" pitchFamily="18" charset="0"/>
                      </a:rPr>
                      <m:t>𝒀</m:t>
                    </m:r>
                  </m:oMath>
                </a14:m>
                <a:r>
                  <a:rPr lang="en-US" sz="2800" dirty="0"/>
                  <a:t> output)</a:t>
                </a:r>
                <a:endParaRPr lang="en-US" sz="2400" dirty="0"/>
              </a:p>
              <a:p>
                <a:pPr lvl="1"/>
                <a:r>
                  <a:rPr lang="en-US" sz="2800" dirty="0"/>
                  <a:t>Easily calculated by querying the model – black-box</a:t>
                </a:r>
              </a:p>
              <a:p>
                <a:pPr lvl="2"/>
                <a:r>
                  <a:rPr lang="en-US" sz="2400" dirty="0"/>
                  <a:t>Adjusting the input with small variations </a:t>
                </a:r>
                <a14:m>
                  <m:oMath xmlns:m="http://schemas.openxmlformats.org/officeDocument/2006/math">
                    <m:r>
                      <a:rPr lang="en-US" sz="2400" i="1" smtClean="0">
                        <a:latin typeface="Cambria Math" panose="02040503050406030204" pitchFamily="18" charset="0"/>
                        <a:ea typeface="Cambria Math" panose="02040503050406030204" pitchFamily="18" charset="0"/>
                      </a:rPr>
                      <m:t>𝛿</m:t>
                    </m:r>
                  </m:oMath>
                </a14:m>
                <a:r>
                  <a:rPr lang="en-US" sz="2400" dirty="0"/>
                  <a:t>, and collecting model outputs </a:t>
                </a:r>
              </a:p>
              <a:p>
                <a:pPr lvl="2"/>
                <a:r>
                  <a:rPr lang="en-US" sz="2400" dirty="0"/>
                  <a:t>Input gradient is a matrix </a:t>
                </a:r>
                <a14:m>
                  <m:oMath xmlns:m="http://schemas.openxmlformats.org/officeDocument/2006/math">
                    <m:r>
                      <a:rPr lang="en-US" sz="2400" b="1" i="0" smtClean="0">
                        <a:solidFill>
                          <a:srgbClr val="FF0000"/>
                        </a:solidFill>
                        <a:latin typeface="Cambria Math" panose="02040503050406030204" pitchFamily="18" charset="0"/>
                      </a:rPr>
                      <m:t>𝐈</m:t>
                    </m:r>
                    <m:r>
                      <m:rPr>
                        <m:sty m:val="p"/>
                      </m:rPr>
                      <a:rPr lang="en-US" sz="2400" b="0" i="0" baseline="-25000" smtClean="0">
                        <a:solidFill>
                          <a:srgbClr val="FF0000"/>
                        </a:solidFill>
                        <a:latin typeface="Cambria Math" panose="02040503050406030204" pitchFamily="18" charset="0"/>
                      </a:rPr>
                      <m:t>mxn</m:t>
                    </m:r>
                  </m:oMath>
                </a14:m>
                <a:r>
                  <a:rPr lang="en-US" sz="2400" baseline="-25000" dirty="0"/>
                  <a:t>, </a:t>
                </a:r>
                <a:r>
                  <a:rPr lang="en-US" sz="2400" i="1" dirty="0"/>
                  <a:t>m</a:t>
                </a:r>
                <a:r>
                  <a:rPr lang="en-US" sz="2400" dirty="0"/>
                  <a:t> is the number of input entries,             </a:t>
                </a:r>
                <a:r>
                  <a:rPr lang="en-US" sz="2400" i="1" dirty="0"/>
                  <a:t>n</a:t>
                </a:r>
                <a:r>
                  <a:rPr lang="en-US" sz="2400" dirty="0"/>
                  <a:t> is the number of output classes</a:t>
                </a:r>
                <a:endParaRPr lang="en-US" sz="2400" baseline="-25000" dirty="0"/>
              </a:p>
              <a:p>
                <a:pPr lvl="1"/>
                <a:endParaRPr lang="en-US" sz="2800" dirty="0"/>
              </a:p>
            </p:txBody>
          </p:sp>
        </mc:Choice>
        <mc:Fallback xmlns="">
          <p:sp>
            <p:nvSpPr>
              <p:cNvPr id="2" name="Content Placeholder 1">
                <a:extLst>
                  <a:ext uri="{FF2B5EF4-FFF2-40B4-BE49-F238E27FC236}">
                    <a16:creationId xmlns:a16="http://schemas.microsoft.com/office/drawing/2014/main" id="{5A4CFF94-4245-0B82-F5DA-542A151CC5F3}"/>
                  </a:ext>
                </a:extLst>
              </p:cNvPr>
              <p:cNvSpPr>
                <a:spLocks noGrp="1" noRot="1" noChangeAspect="1" noMove="1" noResize="1" noEditPoints="1" noAdjustHandles="1" noChangeArrowheads="1" noChangeShapeType="1" noTextEdit="1"/>
              </p:cNvSpPr>
              <p:nvPr>
                <p:ph idx="1"/>
              </p:nvPr>
            </p:nvSpPr>
            <p:spPr>
              <a:xfrm>
                <a:off x="838200" y="1692001"/>
                <a:ext cx="10922000" cy="4351338"/>
              </a:xfrm>
              <a:blipFill>
                <a:blip r:embed="rId3"/>
                <a:stretch>
                  <a:fillRect l="-1279" t="-3207" r="-465" b="-26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C933210-3D82-5DC3-8DC6-DD031F206FF5}"/>
              </a:ext>
            </a:extLst>
          </p:cNvPr>
          <p:cNvSpPr>
            <a:spLocks noGrp="1"/>
          </p:cNvSpPr>
          <p:nvPr>
            <p:ph type="title"/>
          </p:nvPr>
        </p:nvSpPr>
        <p:spPr>
          <a:xfrm>
            <a:off x="838200" y="204445"/>
            <a:ext cx="11353800" cy="1325563"/>
          </a:xfrm>
        </p:spPr>
        <p:txBody>
          <a:bodyPr>
            <a:noAutofit/>
          </a:bodyPr>
          <a:lstStyle/>
          <a:p>
            <a:r>
              <a:rPr lang="en-US" sz="3600" dirty="0"/>
              <a:t>Our Approach:  Model Extraction based on Software Power Side-channel and Input Gradients</a:t>
            </a:r>
          </a:p>
        </p:txBody>
      </p:sp>
      <p:sp>
        <p:nvSpPr>
          <p:cNvPr id="4" name="Slide Number Placeholder 3">
            <a:extLst>
              <a:ext uri="{FF2B5EF4-FFF2-40B4-BE49-F238E27FC236}">
                <a16:creationId xmlns:a16="http://schemas.microsoft.com/office/drawing/2014/main" id="{56ECB4C4-BB84-8BD0-7AA1-348052895C6C}"/>
              </a:ext>
            </a:extLst>
          </p:cNvPr>
          <p:cNvSpPr>
            <a:spLocks noGrp="1"/>
          </p:cNvSpPr>
          <p:nvPr>
            <p:ph type="sldNum" sz="quarter" idx="10"/>
          </p:nvPr>
        </p:nvSpPr>
        <p:spPr/>
        <p:txBody>
          <a:bodyPr/>
          <a:lstStyle/>
          <a:p>
            <a:fld id="{2BE017B6-6466-CA44-A203-DCC007137B39}" type="slidenum">
              <a:rPr lang="en-US" smtClean="0"/>
              <a:pPr/>
              <a:t>10</a:t>
            </a:fld>
            <a:endParaRPr lang="en-US" dirty="0"/>
          </a:p>
        </p:txBody>
      </p:sp>
    </p:spTree>
    <p:extLst>
      <p:ext uri="{BB962C8B-B14F-4D97-AF65-F5344CB8AC3E}">
        <p14:creationId xmlns:p14="http://schemas.microsoft.com/office/powerpoint/2010/main" val="14077876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A4CFF94-4245-0B82-F5DA-542A151CC5F3}"/>
              </a:ext>
            </a:extLst>
          </p:cNvPr>
          <p:cNvSpPr>
            <a:spLocks noGrp="1"/>
          </p:cNvSpPr>
          <p:nvPr>
            <p:ph idx="1"/>
          </p:nvPr>
        </p:nvSpPr>
        <p:spPr>
          <a:xfrm>
            <a:off x="838200" y="1692001"/>
            <a:ext cx="10922000" cy="4351338"/>
          </a:xfrm>
        </p:spPr>
        <p:txBody>
          <a:bodyPr>
            <a:normAutofit/>
          </a:bodyPr>
          <a:lstStyle/>
          <a:p>
            <a:pPr defTabSz="914400">
              <a:lnSpc>
                <a:spcPct val="100000"/>
              </a:lnSpc>
              <a:spcBef>
                <a:spcPts val="0"/>
              </a:spcBef>
              <a:defRPr/>
            </a:pPr>
            <a:r>
              <a:rPr lang="en-US" sz="2400" dirty="0"/>
              <a:t>For a model execution, the input and the weights determine current activation pattern (including all the neurons) </a:t>
            </a:r>
          </a:p>
          <a:p>
            <a:pPr defTabSz="914400">
              <a:lnSpc>
                <a:spcPct val="100000"/>
              </a:lnSpc>
              <a:spcBef>
                <a:spcPts val="0"/>
              </a:spcBef>
              <a:defRPr/>
            </a:pPr>
            <a:r>
              <a:rPr lang="en-US" sz="2400" dirty="0"/>
              <a:t>The input gradient is determined by the model activation pattern</a:t>
            </a:r>
          </a:p>
          <a:p>
            <a:r>
              <a:rPr lang="en-US" sz="2400" dirty="0"/>
              <a:t>Our software power side-channel leaks model execution run-time information: can capture the </a:t>
            </a:r>
            <a:r>
              <a:rPr lang="en-US" sz="2400" b="1" dirty="0"/>
              <a:t>entire </a:t>
            </a:r>
            <a:r>
              <a:rPr lang="en-US" sz="2400" dirty="0"/>
              <a:t>model activation pattern at once</a:t>
            </a:r>
          </a:p>
          <a:p>
            <a:pPr lvl="1"/>
            <a:r>
              <a:rPr lang="en-US" sz="1800" dirty="0"/>
              <a:t>The prior work </a:t>
            </a:r>
            <a:r>
              <a:rPr lang="en-US" sz="1800" baseline="30000" dirty="0"/>
              <a:t>[1]</a:t>
            </a:r>
            <a:r>
              <a:rPr lang="en-US" sz="1800" dirty="0"/>
              <a:t> can only determine the direction of a </a:t>
            </a:r>
            <a:r>
              <a:rPr lang="en-US" sz="1800" b="1" dirty="0"/>
              <a:t>single neuron activation</a:t>
            </a:r>
            <a:r>
              <a:rPr lang="en-US" sz="1800" dirty="0"/>
              <a:t> (based on the model inputs and outputs)</a:t>
            </a:r>
          </a:p>
          <a:p>
            <a:pPr lvl="1"/>
            <a:r>
              <a:rPr lang="en-US" sz="1800" dirty="0"/>
              <a:t>Our work searches the desired model activation pattern by varying the input queries to find certain input gradients</a:t>
            </a:r>
          </a:p>
          <a:p>
            <a:endParaRPr lang="en-US" sz="2400" dirty="0"/>
          </a:p>
          <a:p>
            <a:endParaRPr lang="en-US" sz="3200" dirty="0"/>
          </a:p>
        </p:txBody>
      </p:sp>
      <p:sp>
        <p:nvSpPr>
          <p:cNvPr id="3" name="Title 2">
            <a:extLst>
              <a:ext uri="{FF2B5EF4-FFF2-40B4-BE49-F238E27FC236}">
                <a16:creationId xmlns:a16="http://schemas.microsoft.com/office/drawing/2014/main" id="{8C933210-3D82-5DC3-8DC6-DD031F206FF5}"/>
              </a:ext>
            </a:extLst>
          </p:cNvPr>
          <p:cNvSpPr>
            <a:spLocks noGrp="1"/>
          </p:cNvSpPr>
          <p:nvPr>
            <p:ph type="title"/>
          </p:nvPr>
        </p:nvSpPr>
        <p:spPr>
          <a:xfrm>
            <a:off x="838200" y="204445"/>
            <a:ext cx="11353800" cy="1325563"/>
          </a:xfrm>
        </p:spPr>
        <p:txBody>
          <a:bodyPr>
            <a:noAutofit/>
          </a:bodyPr>
          <a:lstStyle/>
          <a:p>
            <a:r>
              <a:rPr lang="en-US" sz="3600" dirty="0"/>
              <a:t>Key Insights</a:t>
            </a:r>
          </a:p>
        </p:txBody>
      </p:sp>
      <p:sp>
        <p:nvSpPr>
          <p:cNvPr id="4" name="Slide Number Placeholder 3">
            <a:extLst>
              <a:ext uri="{FF2B5EF4-FFF2-40B4-BE49-F238E27FC236}">
                <a16:creationId xmlns:a16="http://schemas.microsoft.com/office/drawing/2014/main" id="{56ECB4C4-BB84-8BD0-7AA1-348052895C6C}"/>
              </a:ext>
            </a:extLst>
          </p:cNvPr>
          <p:cNvSpPr>
            <a:spLocks noGrp="1"/>
          </p:cNvSpPr>
          <p:nvPr>
            <p:ph type="sldNum" sz="quarter" idx="10"/>
          </p:nvPr>
        </p:nvSpPr>
        <p:spPr/>
        <p:txBody>
          <a:bodyPr/>
          <a:lstStyle/>
          <a:p>
            <a:fld id="{2BE017B6-6466-CA44-A203-DCC007137B39}" type="slidenum">
              <a:rPr lang="en-US" smtClean="0"/>
              <a:pPr/>
              <a:t>11</a:t>
            </a:fld>
            <a:endParaRPr lang="en-US" dirty="0"/>
          </a:p>
        </p:txBody>
      </p:sp>
    </p:spTree>
    <p:extLst>
      <p:ext uri="{BB962C8B-B14F-4D97-AF65-F5344CB8AC3E}">
        <p14:creationId xmlns:p14="http://schemas.microsoft.com/office/powerpoint/2010/main" val="248745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ACC5F59-3D32-271F-062C-9DCF94430B08}"/>
                  </a:ext>
                </a:extLst>
              </p:cNvPr>
              <p:cNvSpPr>
                <a:spLocks noGrp="1"/>
              </p:cNvSpPr>
              <p:nvPr>
                <p:ph idx="1"/>
              </p:nvPr>
            </p:nvSpPr>
            <p:spPr>
              <a:xfrm>
                <a:off x="693964" y="1598614"/>
                <a:ext cx="10804071" cy="5029476"/>
              </a:xfrm>
            </p:spPr>
            <p:txBody>
              <a:bodyPr>
                <a:normAutofit fontScale="92500" lnSpcReduction="10000"/>
              </a:bodyPr>
              <a:lstStyle/>
              <a:p>
                <a:r>
                  <a:rPr lang="en-US" dirty="0"/>
                  <a:t>Starting from the last layer, recover weights layer by layer, neuron by neuron.</a:t>
                </a:r>
              </a:p>
              <a:p>
                <a:r>
                  <a:rPr lang="en-US" dirty="0"/>
                  <a:t>For a selected target neuron </a:t>
                </a:r>
                <a14:m>
                  <m:oMath xmlns:m="http://schemas.openxmlformats.org/officeDocument/2006/math">
                    <m:r>
                      <a:rPr lang="en-US" i="1" dirty="0" smtClean="0">
                        <a:latin typeface="Cambria Math" panose="02040503050406030204" pitchFamily="18" charset="0"/>
                      </a:rPr>
                      <m:t>𝑁</m:t>
                    </m:r>
                    <m:r>
                      <a:rPr lang="en-US" i="1" baseline="-25000" dirty="0" err="1" smtClean="0">
                        <a:latin typeface="Cambria Math" panose="02040503050406030204" pitchFamily="18" charset="0"/>
                      </a:rPr>
                      <m:t>𝑖𝑗</m:t>
                    </m:r>
                    <m:r>
                      <a:rPr lang="en-US" b="0" i="0" baseline="-25000" dirty="0" smtClean="0">
                        <a:latin typeface="Cambria Math" panose="02040503050406030204" pitchFamily="18" charset="0"/>
                      </a:rPr>
                      <m:t> </m:t>
                    </m:r>
                  </m:oMath>
                </a14:m>
                <a:r>
                  <a:rPr lang="en-US" dirty="0"/>
                  <a:t> (the </a:t>
                </a:r>
                <a14:m>
                  <m:oMath xmlns:m="http://schemas.openxmlformats.org/officeDocument/2006/math">
                    <m:r>
                      <a:rPr lang="en-US" i="1" dirty="0" smtClean="0">
                        <a:latin typeface="Cambria Math" panose="02040503050406030204" pitchFamily="18" charset="0"/>
                      </a:rPr>
                      <m:t>𝑗</m:t>
                    </m:r>
                    <m:r>
                      <a:rPr lang="en-US" i="1" baseline="30000" dirty="0" err="1">
                        <a:latin typeface="Cambria Math" panose="02040503050406030204" pitchFamily="18" charset="0"/>
                      </a:rPr>
                      <m:t>𝑡h</m:t>
                    </m:r>
                  </m:oMath>
                </a14:m>
                <a:r>
                  <a:rPr lang="en-US" dirty="0"/>
                  <a:t> neuron on the </a:t>
                </a:r>
                <a14:m>
                  <m:oMath xmlns:m="http://schemas.openxmlformats.org/officeDocument/2006/math">
                    <m:r>
                      <a:rPr lang="en-US" i="1" dirty="0" smtClean="0">
                        <a:latin typeface="Cambria Math" panose="02040503050406030204" pitchFamily="18" charset="0"/>
                      </a:rPr>
                      <m:t>𝑖</m:t>
                    </m:r>
                    <m:r>
                      <a:rPr lang="en-US" i="1" baseline="30000" dirty="0" err="1">
                        <a:latin typeface="Cambria Math" panose="02040503050406030204" pitchFamily="18" charset="0"/>
                      </a:rPr>
                      <m:t>𝑡h</m:t>
                    </m:r>
                  </m:oMath>
                </a14:m>
                <a:r>
                  <a:rPr lang="en-US" dirty="0"/>
                  <a:t> layer), its activation value is </a:t>
                </a:r>
                <a14:m>
                  <m:oMath xmlns:m="http://schemas.openxmlformats.org/officeDocument/2006/math">
                    <m:r>
                      <a:rPr lang="en-US" i="1" dirty="0" smtClean="0">
                        <a:latin typeface="Cambria Math" panose="02040503050406030204" pitchFamily="18" charset="0"/>
                      </a:rPr>
                      <m:t>𝐴</m:t>
                    </m:r>
                    <m:r>
                      <a:rPr lang="en-US" i="1" baseline="-25000" dirty="0" err="1">
                        <a:latin typeface="Cambria Math" panose="02040503050406030204" pitchFamily="18" charset="0"/>
                      </a:rPr>
                      <m:t>𝑖𝑗</m:t>
                    </m:r>
                  </m:oMath>
                </a14:m>
                <a:r>
                  <a:rPr lang="en-US" dirty="0"/>
                  <a:t> (1 means on, 0 means off)</a:t>
                </a:r>
              </a:p>
              <a:p>
                <a:pPr lvl="1"/>
                <a:r>
                  <a:rPr lang="en-US" dirty="0"/>
                  <a:t>If for two inputs </a:t>
                </a:r>
                <a14:m>
                  <m:oMath xmlns:m="http://schemas.openxmlformats.org/officeDocument/2006/math">
                    <m:r>
                      <a:rPr lang="en-US" b="1" i="1">
                        <a:latin typeface="Cambria Math" panose="02040503050406030204" pitchFamily="18" charset="0"/>
                      </a:rPr>
                      <m:t>𝑿</m:t>
                    </m:r>
                    <m:r>
                      <a:rPr lang="en-US" b="1" i="1" baseline="-25000" smtClean="0">
                        <a:latin typeface="Cambria Math" panose="02040503050406030204" pitchFamily="18" charset="0"/>
                      </a:rPr>
                      <m:t>𝟏</m:t>
                    </m:r>
                    <m:r>
                      <a:rPr lang="en-US" b="1" i="1" baseline="-25000" smtClean="0">
                        <a:latin typeface="Cambria Math" panose="02040503050406030204" pitchFamily="18" charset="0"/>
                      </a:rPr>
                      <m:t> </m:t>
                    </m:r>
                  </m:oMath>
                </a14:m>
                <a:r>
                  <a:rPr lang="en-US" dirty="0"/>
                  <a:t>and </a:t>
                </a:r>
                <a14:m>
                  <m:oMath xmlns:m="http://schemas.openxmlformats.org/officeDocument/2006/math">
                    <m:r>
                      <a:rPr lang="en-US" b="1" i="1">
                        <a:latin typeface="Cambria Math" panose="02040503050406030204" pitchFamily="18" charset="0"/>
                      </a:rPr>
                      <m:t>𝑿</m:t>
                    </m:r>
                    <m:r>
                      <a:rPr lang="en-US" b="1" i="1" baseline="-25000" smtClean="0">
                        <a:latin typeface="Cambria Math" panose="02040503050406030204" pitchFamily="18" charset="0"/>
                      </a:rPr>
                      <m:t>𝟐</m:t>
                    </m:r>
                  </m:oMath>
                </a14:m>
                <a:r>
                  <a:rPr lang="en-US" dirty="0"/>
                  <a:t>, </a:t>
                </a:r>
                <a14:m>
                  <m:oMath xmlns:m="http://schemas.openxmlformats.org/officeDocument/2006/math">
                    <m:r>
                      <a:rPr lang="en-US" i="1" dirty="0" smtClean="0">
                        <a:latin typeface="Cambria Math" panose="02040503050406030204" pitchFamily="18" charset="0"/>
                      </a:rPr>
                      <m:t>𝐴</m:t>
                    </m:r>
                    <m:r>
                      <a:rPr lang="en-US" i="1" baseline="-25000" dirty="0" err="1">
                        <a:latin typeface="Cambria Math" panose="02040503050406030204" pitchFamily="18" charset="0"/>
                      </a:rPr>
                      <m:t>𝑖𝑗</m:t>
                    </m:r>
                    <m:r>
                      <a:rPr lang="en-US" i="1" dirty="0">
                        <a:latin typeface="Cambria Math" panose="02040503050406030204" pitchFamily="18" charset="0"/>
                      </a:rPr>
                      <m:t>(</m:t>
                    </m:r>
                    <m:r>
                      <a:rPr lang="en-US" b="1" i="1">
                        <a:latin typeface="Cambria Math" panose="02040503050406030204" pitchFamily="18" charset="0"/>
                      </a:rPr>
                      <m:t>𝑿</m:t>
                    </m:r>
                    <m:r>
                      <a:rPr lang="en-US" b="1" i="1" baseline="-25000">
                        <a:latin typeface="Cambria Math" panose="02040503050406030204" pitchFamily="18" charset="0"/>
                      </a:rPr>
                      <m:t>𝟏</m:t>
                    </m:r>
                    <m:r>
                      <a:rPr lang="en-US" i="1" dirty="0" smtClean="0">
                        <a:latin typeface="Cambria Math" panose="02040503050406030204" pitchFamily="18" charset="0"/>
                      </a:rPr>
                      <m:t>) </m:t>
                    </m:r>
                    <m:r>
                      <a:rPr lang="en-US" b="1" i="1" smtClean="0">
                        <a:latin typeface="Cambria Math" panose="02040503050406030204" pitchFamily="18" charset="0"/>
                        <a:ea typeface="Cambria Math" panose="02040503050406030204" pitchFamily="18" charset="0"/>
                      </a:rPr>
                      <m:t>≠</m:t>
                    </m:r>
                    <m:r>
                      <a:rPr lang="en-US" i="1" dirty="0" smtClean="0">
                        <a:latin typeface="Cambria Math" panose="02040503050406030204" pitchFamily="18" charset="0"/>
                      </a:rPr>
                      <m:t> </m:t>
                    </m:r>
                    <m:r>
                      <a:rPr lang="en-US" i="1" dirty="0" err="1">
                        <a:latin typeface="Cambria Math" panose="02040503050406030204" pitchFamily="18" charset="0"/>
                      </a:rPr>
                      <m:t>𝐴</m:t>
                    </m:r>
                    <m:r>
                      <a:rPr lang="en-US" i="1" baseline="-25000" dirty="0" err="1">
                        <a:latin typeface="Cambria Math" panose="02040503050406030204" pitchFamily="18" charset="0"/>
                      </a:rPr>
                      <m:t>𝑖𝑗</m:t>
                    </m:r>
                    <m:r>
                      <a:rPr lang="en-US" i="1" dirty="0">
                        <a:latin typeface="Cambria Math" panose="02040503050406030204" pitchFamily="18" charset="0"/>
                      </a:rPr>
                      <m:t>(</m:t>
                    </m:r>
                    <m:r>
                      <a:rPr lang="en-US" b="1" i="1">
                        <a:latin typeface="Cambria Math" panose="02040503050406030204" pitchFamily="18" charset="0"/>
                      </a:rPr>
                      <m:t>𝑿</m:t>
                    </m:r>
                    <m:r>
                      <a:rPr lang="en-US" b="1" i="1" baseline="-25000" smtClean="0">
                        <a:latin typeface="Cambria Math" panose="02040503050406030204" pitchFamily="18" charset="0"/>
                      </a:rPr>
                      <m:t>𝟐</m:t>
                    </m:r>
                    <m:r>
                      <a:rPr lang="en-US" i="1" dirty="0" smtClean="0">
                        <a:latin typeface="Cambria Math" panose="02040503050406030204" pitchFamily="18" charset="0"/>
                      </a:rPr>
                      <m:t>)</m:t>
                    </m:r>
                  </m:oMath>
                </a14:m>
                <a:r>
                  <a:rPr lang="en-US" dirty="0"/>
                  <a:t>, but all other neurons’ activation pattern under the two inputs are the same, </a:t>
                </a:r>
                <a14:m>
                  <m:oMath xmlns:m="http://schemas.openxmlformats.org/officeDocument/2006/math">
                    <m:r>
                      <a:rPr lang="en-US" b="1" i="1" smtClean="0">
                        <a:latin typeface="Cambria Math" panose="02040503050406030204" pitchFamily="18" charset="0"/>
                      </a:rPr>
                      <m:t>𝑿</m:t>
                    </m:r>
                    <m:r>
                      <a:rPr lang="en-US" b="1" i="1" baseline="-25000" smtClean="0">
                        <a:latin typeface="Cambria Math" panose="02040503050406030204" pitchFamily="18" charset="0"/>
                      </a:rPr>
                      <m:t>𝟏</m:t>
                    </m:r>
                    <m:r>
                      <a:rPr lang="en-US" b="1" i="1" baseline="-25000" smtClean="0">
                        <a:latin typeface="Cambria Math" panose="02040503050406030204" pitchFamily="18" charset="0"/>
                      </a:rPr>
                      <m:t> </m:t>
                    </m:r>
                  </m:oMath>
                </a14:m>
                <a:r>
                  <a:rPr lang="en-US" dirty="0"/>
                  <a:t>and </a:t>
                </a:r>
                <a14:m>
                  <m:oMath xmlns:m="http://schemas.openxmlformats.org/officeDocument/2006/math">
                    <m:r>
                      <a:rPr lang="en-US" b="1" i="1">
                        <a:latin typeface="Cambria Math" panose="02040503050406030204" pitchFamily="18" charset="0"/>
                      </a:rPr>
                      <m:t>𝑿</m:t>
                    </m:r>
                    <m:r>
                      <a:rPr lang="en-US" b="1" i="1" baseline="-25000" smtClean="0">
                        <a:latin typeface="Cambria Math" panose="02040503050406030204" pitchFamily="18" charset="0"/>
                      </a:rPr>
                      <m:t>𝟐</m:t>
                    </m:r>
                  </m:oMath>
                </a14:m>
                <a:r>
                  <a:rPr lang="en-US" dirty="0"/>
                  <a:t> form </a:t>
                </a:r>
                <a:r>
                  <a:rPr lang="en-US" dirty="0">
                    <a:solidFill>
                      <a:srgbClr val="FF0000"/>
                    </a:solidFill>
                  </a:rPr>
                  <a:t>a Flip Pair</a:t>
                </a:r>
                <a:r>
                  <a:rPr lang="en-US" dirty="0"/>
                  <a:t>.</a:t>
                </a:r>
              </a:p>
              <a:p>
                <a:pPr marL="457189" lvl="1" indent="0">
                  <a:buNone/>
                </a:pPr>
                <a:endParaRPr lang="en-US" dirty="0"/>
              </a:p>
              <a:p>
                <a:pPr marL="514350" indent="-514350">
                  <a:buFont typeface="+mj-lt"/>
                  <a:buAutoNum type="arabicPeriod"/>
                </a:pPr>
                <a:r>
                  <a:rPr lang="en-US" dirty="0"/>
                  <a:t>For the target neuron </a:t>
                </a:r>
                <a14:m>
                  <m:oMath xmlns:m="http://schemas.openxmlformats.org/officeDocument/2006/math">
                    <m:r>
                      <a:rPr lang="en-US" i="1" dirty="0" smtClean="0">
                        <a:latin typeface="Cambria Math" panose="02040503050406030204" pitchFamily="18" charset="0"/>
                      </a:rPr>
                      <m:t>𝑁</m:t>
                    </m:r>
                    <m:r>
                      <a:rPr lang="en-US" i="1" baseline="-25000" dirty="0" err="1" smtClean="0">
                        <a:latin typeface="Cambria Math" panose="02040503050406030204" pitchFamily="18" charset="0"/>
                      </a:rPr>
                      <m:t>𝑖𝑗</m:t>
                    </m:r>
                  </m:oMath>
                </a14:m>
                <a:r>
                  <a:rPr lang="en-US" dirty="0"/>
                  <a:t>, randomly select two inputs </a:t>
                </a:r>
                <a14:m>
                  <m:oMath xmlns:m="http://schemas.openxmlformats.org/officeDocument/2006/math">
                    <m:r>
                      <a:rPr lang="en-US" b="1" i="1">
                        <a:latin typeface="Cambria Math" panose="02040503050406030204" pitchFamily="18" charset="0"/>
                      </a:rPr>
                      <m:t>𝑿</m:t>
                    </m:r>
                    <m:r>
                      <a:rPr lang="en-US" b="1" i="1" baseline="-25000">
                        <a:latin typeface="Cambria Math" panose="02040503050406030204" pitchFamily="18" charset="0"/>
                      </a:rPr>
                      <m:t>𝟏</m:t>
                    </m:r>
                  </m:oMath>
                </a14:m>
                <a:r>
                  <a:rPr lang="en-US" dirty="0"/>
                  <a:t>’ and </a:t>
                </a:r>
                <a14:m>
                  <m:oMath xmlns:m="http://schemas.openxmlformats.org/officeDocument/2006/math">
                    <m:r>
                      <a:rPr lang="en-US" b="1" i="1">
                        <a:latin typeface="Cambria Math" panose="02040503050406030204" pitchFamily="18" charset="0"/>
                      </a:rPr>
                      <m:t>𝑿</m:t>
                    </m:r>
                    <m:r>
                      <a:rPr lang="en-US" b="1" i="1" baseline="-25000">
                        <a:latin typeface="Cambria Math" panose="02040503050406030204" pitchFamily="18" charset="0"/>
                      </a:rPr>
                      <m:t>𝟐</m:t>
                    </m:r>
                  </m:oMath>
                </a14:m>
                <a:r>
                  <a:rPr lang="en-US" dirty="0"/>
                  <a:t>’, which only differ in one element of the input, and </a:t>
                </a:r>
                <a14:m>
                  <m:oMath xmlns:m="http://schemas.openxmlformats.org/officeDocument/2006/math">
                    <m:r>
                      <a:rPr lang="en-US" i="1" dirty="0">
                        <a:latin typeface="Cambria Math" panose="02040503050406030204" pitchFamily="18" charset="0"/>
                      </a:rPr>
                      <m:t>𝐴</m:t>
                    </m:r>
                    <m:r>
                      <a:rPr lang="en-US" i="1" baseline="-25000" dirty="0" err="1">
                        <a:latin typeface="Cambria Math" panose="02040503050406030204" pitchFamily="18" charset="0"/>
                      </a:rPr>
                      <m:t>𝑖𝑗</m:t>
                    </m:r>
                    <m:r>
                      <a:rPr lang="en-US" i="1" dirty="0">
                        <a:latin typeface="Cambria Math" panose="02040503050406030204" pitchFamily="18" charset="0"/>
                      </a:rPr>
                      <m:t>(</m:t>
                    </m:r>
                    <m:r>
                      <a:rPr lang="en-US" b="1" i="1">
                        <a:latin typeface="Cambria Math" panose="02040503050406030204" pitchFamily="18" charset="0"/>
                      </a:rPr>
                      <m:t>𝑿</m:t>
                    </m:r>
                    <m:r>
                      <a:rPr lang="en-US" b="1" i="1" baseline="-25000">
                        <a:latin typeface="Cambria Math" panose="02040503050406030204" pitchFamily="18" charset="0"/>
                      </a:rPr>
                      <m:t>𝟏</m:t>
                    </m:r>
                    <m:r>
                      <a:rPr lang="en-US" i="1" dirty="0">
                        <a:latin typeface="Cambria Math" panose="02040503050406030204" pitchFamily="18" charset="0"/>
                      </a:rPr>
                      <m:t>′) </m:t>
                    </m:r>
                    <m:r>
                      <a:rPr lang="en-US" b="1" i="1">
                        <a:latin typeface="Cambria Math" panose="02040503050406030204" pitchFamily="18" charset="0"/>
                        <a:ea typeface="Cambria Math" panose="02040503050406030204" pitchFamily="18" charset="0"/>
                      </a:rPr>
                      <m:t>≠</m:t>
                    </m:r>
                    <m:r>
                      <a:rPr lang="en-US" i="1" dirty="0">
                        <a:latin typeface="Cambria Math" panose="02040503050406030204" pitchFamily="18" charset="0"/>
                      </a:rPr>
                      <m:t> </m:t>
                    </m:r>
                    <m:r>
                      <a:rPr lang="en-US" i="1" dirty="0" err="1">
                        <a:latin typeface="Cambria Math" panose="02040503050406030204" pitchFamily="18" charset="0"/>
                      </a:rPr>
                      <m:t>𝐴</m:t>
                    </m:r>
                    <m:r>
                      <a:rPr lang="en-US" i="1" baseline="-25000" dirty="0" err="1">
                        <a:latin typeface="Cambria Math" panose="02040503050406030204" pitchFamily="18" charset="0"/>
                      </a:rPr>
                      <m:t>𝑖𝑗</m:t>
                    </m:r>
                    <m:r>
                      <a:rPr lang="en-US" i="1" dirty="0">
                        <a:latin typeface="Cambria Math" panose="02040503050406030204" pitchFamily="18" charset="0"/>
                      </a:rPr>
                      <m:t>(</m:t>
                    </m:r>
                    <m:r>
                      <a:rPr lang="en-US" b="1" i="1">
                        <a:latin typeface="Cambria Math" panose="02040503050406030204" pitchFamily="18" charset="0"/>
                      </a:rPr>
                      <m:t>𝑿</m:t>
                    </m:r>
                    <m:r>
                      <a:rPr lang="en-US" b="1" i="1" baseline="-25000">
                        <a:latin typeface="Cambria Math" panose="02040503050406030204" pitchFamily="18" charset="0"/>
                      </a:rPr>
                      <m:t>𝟐</m:t>
                    </m:r>
                    <m:r>
                      <a:rPr lang="en-US" i="1" dirty="0">
                        <a:latin typeface="Cambria Math" panose="02040503050406030204" pitchFamily="18" charset="0"/>
                      </a:rPr>
                      <m:t>′)</m:t>
                    </m:r>
                  </m:oMath>
                </a14:m>
                <a:r>
                  <a:rPr lang="en-US" dirty="0"/>
                  <a:t>.</a:t>
                </a:r>
              </a:p>
              <a:p>
                <a:pPr marL="514350" indent="-514350">
                  <a:buFont typeface="+mj-lt"/>
                  <a:buAutoNum type="arabicPeriod"/>
                </a:pPr>
                <a:r>
                  <a:rPr lang="en-US" dirty="0"/>
                  <a:t>A flip pair </a:t>
                </a:r>
                <a14:m>
                  <m:oMath xmlns:m="http://schemas.openxmlformats.org/officeDocument/2006/math">
                    <m:r>
                      <a:rPr lang="en-US" b="1" i="1" smtClean="0">
                        <a:latin typeface="Cambria Math" panose="02040503050406030204" pitchFamily="18" charset="0"/>
                      </a:rPr>
                      <m:t>𝑿</m:t>
                    </m:r>
                    <m:r>
                      <a:rPr lang="en-US" b="1" i="1" baseline="-25000" smtClean="0">
                        <a:latin typeface="Cambria Math" panose="02040503050406030204" pitchFamily="18" charset="0"/>
                      </a:rPr>
                      <m:t>𝟏</m:t>
                    </m:r>
                    <m:r>
                      <a:rPr lang="en-US" b="1" i="1" baseline="-25000" smtClean="0">
                        <a:latin typeface="Cambria Math" panose="02040503050406030204" pitchFamily="18" charset="0"/>
                      </a:rPr>
                      <m:t> </m:t>
                    </m:r>
                  </m:oMath>
                </a14:m>
                <a:r>
                  <a:rPr lang="en-US" dirty="0"/>
                  <a:t>and </a:t>
                </a:r>
                <a14:m>
                  <m:oMath xmlns:m="http://schemas.openxmlformats.org/officeDocument/2006/math">
                    <m:r>
                      <a:rPr lang="en-US" b="1" i="1">
                        <a:latin typeface="Cambria Math" panose="02040503050406030204" pitchFamily="18" charset="0"/>
                      </a:rPr>
                      <m:t>𝑿</m:t>
                    </m:r>
                    <m:r>
                      <a:rPr lang="en-US" b="1" i="1" baseline="-25000" smtClean="0">
                        <a:latin typeface="Cambria Math" panose="02040503050406030204" pitchFamily="18" charset="0"/>
                      </a:rPr>
                      <m:t>𝟐</m:t>
                    </m:r>
                  </m:oMath>
                </a14:m>
                <a:r>
                  <a:rPr lang="en-US" dirty="0"/>
                  <a:t> must exist on the line segment between </a:t>
                </a:r>
                <a14:m>
                  <m:oMath xmlns:m="http://schemas.openxmlformats.org/officeDocument/2006/math">
                    <m:r>
                      <a:rPr lang="en-US" b="1" i="1">
                        <a:latin typeface="Cambria Math" panose="02040503050406030204" pitchFamily="18" charset="0"/>
                      </a:rPr>
                      <m:t>𝑿</m:t>
                    </m:r>
                    <m:r>
                      <a:rPr lang="en-US" b="1" i="1" baseline="-25000">
                        <a:latin typeface="Cambria Math" panose="02040503050406030204" pitchFamily="18" charset="0"/>
                      </a:rPr>
                      <m:t>𝟏</m:t>
                    </m:r>
                  </m:oMath>
                </a14:m>
                <a:r>
                  <a:rPr lang="en-US" dirty="0"/>
                  <a:t>’ and </a:t>
                </a:r>
                <a14:m>
                  <m:oMath xmlns:m="http://schemas.openxmlformats.org/officeDocument/2006/math">
                    <m:r>
                      <a:rPr lang="en-US" b="1" i="1">
                        <a:latin typeface="Cambria Math" panose="02040503050406030204" pitchFamily="18" charset="0"/>
                      </a:rPr>
                      <m:t>𝑿</m:t>
                    </m:r>
                    <m:r>
                      <a:rPr lang="en-US" b="1" i="1" baseline="-25000">
                        <a:latin typeface="Cambria Math" panose="02040503050406030204" pitchFamily="18" charset="0"/>
                      </a:rPr>
                      <m:t>𝟐</m:t>
                    </m:r>
                  </m:oMath>
                </a14:m>
                <a:r>
                  <a:rPr lang="en-US" dirty="0"/>
                  <a:t>’. With the entire model activation pattern observed from the power side-channel, this flip pair can be found through binary search.</a:t>
                </a:r>
              </a:p>
              <a:p>
                <a:pPr marL="514350" indent="-514350">
                  <a:buFont typeface="+mj-lt"/>
                  <a:buAutoNum type="arabicPeriod"/>
                </a:pPr>
                <a:r>
                  <a:rPr lang="en-US" b="0" i="0" u="none" strike="noStrike" dirty="0">
                    <a:effectLst/>
                  </a:rPr>
                  <a:t>Recover the weight vector between </a:t>
                </a:r>
                <a14:m>
                  <m:oMath xmlns:m="http://schemas.openxmlformats.org/officeDocument/2006/math">
                    <m:r>
                      <a:rPr lang="en-US" i="1" dirty="0" smtClean="0">
                        <a:latin typeface="Cambria Math" panose="02040503050406030204" pitchFamily="18" charset="0"/>
                      </a:rPr>
                      <m:t>𝑁</m:t>
                    </m:r>
                    <m:r>
                      <a:rPr lang="en-US" i="1" baseline="-25000" dirty="0" err="1" smtClean="0">
                        <a:latin typeface="Cambria Math" panose="02040503050406030204" pitchFamily="18" charset="0"/>
                      </a:rPr>
                      <m:t>𝑖𝑗</m:t>
                    </m:r>
                    <m:r>
                      <a:rPr lang="en-US" i="1" baseline="-25000" dirty="0" err="1" smtClean="0">
                        <a:latin typeface="Cambria Math" panose="02040503050406030204" pitchFamily="18" charset="0"/>
                      </a:rPr>
                      <m:t> </m:t>
                    </m:r>
                  </m:oMath>
                </a14:m>
                <a:r>
                  <a:rPr lang="en-US" b="0" i="0" u="none" strike="noStrike" dirty="0">
                    <a:effectLst/>
                  </a:rPr>
                  <a:t> and the next-layer from       the input gradients’ difference of the flip pair.  </a:t>
                </a:r>
              </a:p>
              <a:p>
                <a:pPr lvl="1"/>
                <a:endParaRPr lang="en-US" dirty="0"/>
              </a:p>
              <a:p>
                <a:endParaRPr lang="en-US" dirty="0"/>
              </a:p>
              <a:p>
                <a:pPr marL="914389" lvl="1" indent="-457200">
                  <a:buFont typeface="+mj-lt"/>
                  <a:buAutoNum type="arabicPeriod"/>
                </a:pPr>
                <a:endParaRPr lang="en-US" dirty="0"/>
              </a:p>
            </p:txBody>
          </p:sp>
        </mc:Choice>
        <mc:Fallback xmlns="">
          <p:sp>
            <p:nvSpPr>
              <p:cNvPr id="2" name="Content Placeholder 1">
                <a:extLst>
                  <a:ext uri="{FF2B5EF4-FFF2-40B4-BE49-F238E27FC236}">
                    <a16:creationId xmlns:a16="http://schemas.microsoft.com/office/drawing/2014/main" id="{8ACC5F59-3D32-271F-062C-9DCF94430B08}"/>
                  </a:ext>
                </a:extLst>
              </p:cNvPr>
              <p:cNvSpPr>
                <a:spLocks noGrp="1" noRot="1" noChangeAspect="1" noMove="1" noResize="1" noEditPoints="1" noAdjustHandles="1" noChangeArrowheads="1" noChangeShapeType="1" noTextEdit="1"/>
              </p:cNvSpPr>
              <p:nvPr>
                <p:ph idx="1"/>
              </p:nvPr>
            </p:nvSpPr>
            <p:spPr>
              <a:xfrm>
                <a:off x="693964" y="1598614"/>
                <a:ext cx="10804071" cy="5029476"/>
              </a:xfrm>
              <a:blipFill>
                <a:blip r:embed="rId4"/>
                <a:stretch>
                  <a:fillRect l="-822" t="-2519" r="-1761" b="-302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CA2C83C9-43CA-57BA-D8EE-4B776BDE99DA}"/>
              </a:ext>
            </a:extLst>
          </p:cNvPr>
          <p:cNvSpPr>
            <a:spLocks noGrp="1"/>
          </p:cNvSpPr>
          <p:nvPr>
            <p:ph type="title"/>
          </p:nvPr>
        </p:nvSpPr>
        <p:spPr/>
        <p:txBody>
          <a:bodyPr/>
          <a:lstStyle/>
          <a:p>
            <a:r>
              <a:rPr lang="en-US" dirty="0"/>
              <a:t>Weight Recovery Algorithm</a:t>
            </a:r>
          </a:p>
        </p:txBody>
      </p:sp>
      <p:sp>
        <p:nvSpPr>
          <p:cNvPr id="4" name="Slide Number Placeholder 3">
            <a:extLst>
              <a:ext uri="{FF2B5EF4-FFF2-40B4-BE49-F238E27FC236}">
                <a16:creationId xmlns:a16="http://schemas.microsoft.com/office/drawing/2014/main" id="{8B029AB3-1696-C182-127B-02AEAB07279E}"/>
              </a:ext>
            </a:extLst>
          </p:cNvPr>
          <p:cNvSpPr>
            <a:spLocks noGrp="1"/>
          </p:cNvSpPr>
          <p:nvPr>
            <p:ph type="sldNum" sz="quarter" idx="10"/>
          </p:nvPr>
        </p:nvSpPr>
        <p:spPr/>
        <p:txBody>
          <a:bodyPr/>
          <a:lstStyle/>
          <a:p>
            <a:fld id="{2BE017B6-6466-CA44-A203-DCC007137B39}" type="slidenum">
              <a:rPr lang="en-US" smtClean="0"/>
              <a:pPr/>
              <a:t>12</a:t>
            </a:fld>
            <a:endParaRPr lang="en-US" dirty="0"/>
          </a:p>
        </p:txBody>
      </p:sp>
    </p:spTree>
    <p:extLst>
      <p:ext uri="{BB962C8B-B14F-4D97-AF65-F5344CB8AC3E}">
        <p14:creationId xmlns:p14="http://schemas.microsoft.com/office/powerpoint/2010/main" val="3103880930"/>
      </p:ext>
    </p:extLst>
  </p:cSld>
  <p:clrMapOvr>
    <a:masterClrMapping/>
  </p:clrMapOvr>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8872082-72C7-4280-D8CB-C25B714F1986}"/>
              </a:ext>
            </a:extLst>
          </p:cNvPr>
          <p:cNvSpPr>
            <a:spLocks noGrp="1"/>
          </p:cNvSpPr>
          <p:nvPr>
            <p:ph type="title"/>
          </p:nvPr>
        </p:nvSpPr>
        <p:spPr>
          <a:xfrm>
            <a:off x="620130" y="85296"/>
            <a:ext cx="11140070" cy="1325563"/>
          </a:xfrm>
        </p:spPr>
        <p:txBody>
          <a:bodyPr/>
          <a:lstStyle/>
          <a:p>
            <a:r>
              <a:rPr lang="en-US" dirty="0"/>
              <a:t>Illustrative Example of the Last Layer (The Bottom Neuron) – Output of Binary Search</a:t>
            </a:r>
          </a:p>
        </p:txBody>
      </p:sp>
      <p:sp>
        <p:nvSpPr>
          <p:cNvPr id="4" name="Slide Number Placeholder 3">
            <a:extLst>
              <a:ext uri="{FF2B5EF4-FFF2-40B4-BE49-F238E27FC236}">
                <a16:creationId xmlns:a16="http://schemas.microsoft.com/office/drawing/2014/main" id="{1E5D213F-9F1B-631A-C60F-63CC31802305}"/>
              </a:ext>
            </a:extLst>
          </p:cNvPr>
          <p:cNvSpPr>
            <a:spLocks noGrp="1"/>
          </p:cNvSpPr>
          <p:nvPr>
            <p:ph type="sldNum" sz="quarter" idx="10"/>
          </p:nvPr>
        </p:nvSpPr>
        <p:spPr/>
        <p:txBody>
          <a:bodyPr/>
          <a:lstStyle/>
          <a:p>
            <a:fld id="{2BE017B6-6466-CA44-A203-DCC007137B39}" type="slidenum">
              <a:rPr lang="en-US" smtClean="0"/>
              <a:pPr/>
              <a:t>13</a:t>
            </a:fld>
            <a:endParaRPr lang="en-US"/>
          </a:p>
        </p:txBody>
      </p:sp>
      <p:pic>
        <p:nvPicPr>
          <p:cNvPr id="5" name="Content Placeholder 4">
            <a:extLst>
              <a:ext uri="{FF2B5EF4-FFF2-40B4-BE49-F238E27FC236}">
                <a16:creationId xmlns:a16="http://schemas.microsoft.com/office/drawing/2014/main" id="{1638F573-1C17-53DC-FDEC-C92BC0869617}"/>
              </a:ext>
            </a:extLst>
          </p:cNvPr>
          <p:cNvPicPr>
            <a:picLocks noGrp="1" noChangeAspect="1"/>
          </p:cNvPicPr>
          <p:nvPr>
            <p:ph idx="1"/>
          </p:nvPr>
        </p:nvPicPr>
        <p:blipFill>
          <a:blip r:embed="rId3"/>
          <a:stretch>
            <a:fillRect/>
          </a:stretch>
        </p:blipFill>
        <p:spPr>
          <a:xfrm>
            <a:off x="213730" y="1422816"/>
            <a:ext cx="8227743" cy="5142341"/>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2C1885A-B4A2-E9A0-87A7-9C5C1AA4F2F5}"/>
                  </a:ext>
                </a:extLst>
              </p:cNvPr>
              <p:cNvSpPr txBox="1"/>
              <p:nvPr/>
            </p:nvSpPr>
            <p:spPr>
              <a:xfrm>
                <a:off x="7752523" y="1776175"/>
                <a:ext cx="3599418" cy="2215991"/>
              </a:xfrm>
              <a:prstGeom prst="rect">
                <a:avLst/>
              </a:prstGeom>
              <a:noFill/>
            </p:spPr>
            <p:txBody>
              <a:bodyPr wrap="square" lIns="0" tIns="0" rIns="0" bIns="0" rtlCol="0">
                <a:spAutoFit/>
              </a:bodyPr>
              <a:lstStyle/>
              <a:p>
                <a:r>
                  <a:rPr lang="en-US" sz="2400" dirty="0"/>
                  <a:t>Input </a:t>
                </a:r>
                <a14:m>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panose="02040503050406030204" pitchFamily="18" charset="0"/>
                          </a:rPr>
                          <m:t>𝑿</m:t>
                        </m:r>
                      </m:e>
                      <m:sub>
                        <m:r>
                          <a:rPr lang="en-US" sz="2400" b="0" i="1" smtClean="0">
                            <a:latin typeface="Cambria Math" panose="02040503050406030204" pitchFamily="18" charset="0"/>
                          </a:rPr>
                          <m:t>1</m:t>
                        </m:r>
                      </m:sub>
                    </m:sSub>
                  </m:oMath>
                </a14:m>
                <a:endParaRPr lang="en-US" sz="2400" dirty="0"/>
              </a:p>
              <a:p>
                <a:endParaRPr lang="en-US" sz="2400" dirty="0"/>
              </a:p>
              <a:p>
                <a:r>
                  <a:rPr lang="en-US" sz="2400" dirty="0"/>
                  <a:t>Input Gradient </a:t>
                </a:r>
                <a14:m>
                  <m:oMath xmlns:m="http://schemas.openxmlformats.org/officeDocument/2006/math">
                    <m:sSub>
                      <m:sSubPr>
                        <m:ctrlPr>
                          <a:rPr lang="en-US" sz="2400" i="1" smtClean="0">
                            <a:latin typeface="Cambria Math" panose="02040503050406030204" pitchFamily="18" charset="0"/>
                          </a:rPr>
                        </m:ctrlPr>
                      </m:sSubPr>
                      <m:e>
                        <m:r>
                          <a:rPr lang="en-US" sz="2400" b="1" i="0" smtClean="0">
                            <a:latin typeface="Cambria Math" panose="02040503050406030204" pitchFamily="18" charset="0"/>
                          </a:rPr>
                          <m:t>𝐈𝐆</m:t>
                        </m:r>
                      </m:e>
                      <m:sub>
                        <m:r>
                          <a:rPr lang="en-US" sz="2400" b="0" i="1" smtClean="0">
                            <a:latin typeface="Cambria Math" panose="02040503050406030204" pitchFamily="18" charset="0"/>
                          </a:rPr>
                          <m:t>1</m:t>
                        </m:r>
                      </m:sub>
                    </m:sSub>
                  </m:oMath>
                </a14:m>
                <a:endParaRPr lang="en-US" sz="2400" dirty="0"/>
              </a:p>
              <a:p>
                <a:endParaRPr lang="en-US" sz="2400" dirty="0"/>
              </a:p>
              <a:p>
                <a:pPr/>
                <a14:m>
                  <m:oMathPara xmlns:m="http://schemas.openxmlformats.org/officeDocument/2006/math">
                    <m:oMathParaPr>
                      <m:jc m:val="centerGroup"/>
                    </m:oMathParaPr>
                    <m:oMath xmlns:m="http://schemas.openxmlformats.org/officeDocument/2006/math">
                      <m:sSub>
                        <m:sSubPr>
                          <m:ctrlPr>
                            <a:rPr lang="en-US" sz="2400" i="1" dirty="0" smtClean="0">
                              <a:latin typeface="Cambria Math" panose="02040503050406030204" pitchFamily="18" charset="0"/>
                            </a:rPr>
                          </m:ctrlPr>
                        </m:sSubPr>
                        <m:e>
                          <m:r>
                            <a:rPr lang="en-US" sz="2400" b="1" i="1" dirty="0" smtClean="0">
                              <a:latin typeface="Cambria Math" panose="02040503050406030204" pitchFamily="18" charset="0"/>
                            </a:rPr>
                            <m:t>𝑨</m:t>
                          </m:r>
                        </m:e>
                        <m:sub>
                          <m:r>
                            <a:rPr lang="en-US" sz="2400" b="0" i="1" dirty="0" smtClean="0">
                              <a:latin typeface="Cambria Math" panose="02040503050406030204" pitchFamily="18" charset="0"/>
                            </a:rPr>
                            <m:t>1</m:t>
                          </m:r>
                        </m:sub>
                      </m:sSub>
                      <m:r>
                        <a:rPr lang="en-US" sz="2400" i="1" dirty="0" smtClean="0">
                          <a:latin typeface="Cambria Math" panose="02040503050406030204" pitchFamily="18" charset="0"/>
                        </a:rPr>
                        <m:t>=</m:t>
                      </m:r>
                      <m:r>
                        <a:rPr lang="en-US" sz="2400" b="0" i="1" dirty="0" smtClean="0">
                          <a:latin typeface="Cambria Math" panose="02040503050406030204" pitchFamily="18" charset="0"/>
                        </a:rPr>
                        <m:t>{</m:t>
                      </m:r>
                      <m:r>
                        <a:rPr lang="en-US" sz="2400" i="1" dirty="0" smtClean="0">
                          <a:latin typeface="Cambria Math" panose="02040503050406030204" pitchFamily="18" charset="0"/>
                        </a:rPr>
                        <m:t>[0,1,1,0], </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        [0,1,0,1,</m:t>
                      </m:r>
                      <m:r>
                        <a:rPr lang="en-US" sz="2400" b="0" i="1" dirty="0" smtClean="0">
                          <a:solidFill>
                            <a:srgbClr val="FF0000"/>
                          </a:solidFill>
                          <a:latin typeface="Cambria Math" panose="02040503050406030204" pitchFamily="18" charset="0"/>
                        </a:rPr>
                        <m:t>0</m:t>
                      </m:r>
                      <m:r>
                        <a:rPr lang="en-US" sz="2400" i="1" dirty="0" smtClean="0">
                          <a:latin typeface="Cambria Math" panose="02040503050406030204" pitchFamily="18" charset="0"/>
                        </a:rPr>
                        <m:t>]</m:t>
                      </m:r>
                      <m:r>
                        <a:rPr lang="en-US" sz="2400" b="0" i="1" dirty="0"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12C1885A-B4A2-E9A0-87A7-9C5C1AA4F2F5}"/>
                  </a:ext>
                </a:extLst>
              </p:cNvPr>
              <p:cNvSpPr txBox="1">
                <a:spLocks noRot="1" noChangeAspect="1" noMove="1" noResize="1" noEditPoints="1" noAdjustHandles="1" noChangeArrowheads="1" noChangeShapeType="1" noTextEdit="1"/>
              </p:cNvSpPr>
              <p:nvPr/>
            </p:nvSpPr>
            <p:spPr>
              <a:xfrm>
                <a:off x="7752523" y="1776175"/>
                <a:ext cx="3599418" cy="2215991"/>
              </a:xfrm>
              <a:prstGeom prst="rect">
                <a:avLst/>
              </a:prstGeom>
              <a:blipFill>
                <a:blip r:embed="rId4"/>
                <a:stretch>
                  <a:fillRect l="-5282" t="-3409" b="-5682"/>
                </a:stretch>
              </a:blipFill>
            </p:spPr>
            <p:txBody>
              <a:bodyPr/>
              <a:lstStyle/>
              <a:p>
                <a:r>
                  <a:rPr lang="en-US">
                    <a:noFill/>
                  </a:rPr>
                  <a:t> </a:t>
                </a:r>
              </a:p>
            </p:txBody>
          </p:sp>
        </mc:Fallback>
      </mc:AlternateContent>
    </p:spTree>
    <p:extLst>
      <p:ext uri="{BB962C8B-B14F-4D97-AF65-F5344CB8AC3E}">
        <p14:creationId xmlns:p14="http://schemas.microsoft.com/office/powerpoint/2010/main" val="36419020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D48A9BB-CE5A-6C41-9163-7159FE240E96}"/>
              </a:ext>
            </a:extLst>
          </p:cNvPr>
          <p:cNvSpPr>
            <a:spLocks noGrp="1"/>
          </p:cNvSpPr>
          <p:nvPr>
            <p:ph type="title"/>
          </p:nvPr>
        </p:nvSpPr>
        <p:spPr>
          <a:xfrm>
            <a:off x="744415" y="67957"/>
            <a:ext cx="10515600" cy="1325563"/>
          </a:xfrm>
        </p:spPr>
        <p:txBody>
          <a:bodyPr/>
          <a:lstStyle/>
          <a:p>
            <a:r>
              <a:rPr lang="en-US" dirty="0"/>
              <a:t>Illustrative Example of the Last Layer (The Bottom Neuron) – Contd.</a:t>
            </a:r>
          </a:p>
        </p:txBody>
      </p:sp>
      <p:sp>
        <p:nvSpPr>
          <p:cNvPr id="4" name="Slide Number Placeholder 3">
            <a:extLst>
              <a:ext uri="{FF2B5EF4-FFF2-40B4-BE49-F238E27FC236}">
                <a16:creationId xmlns:a16="http://schemas.microsoft.com/office/drawing/2014/main" id="{EFC88ED3-7C9A-6D9A-C6B5-1ABDF5E7223B}"/>
              </a:ext>
            </a:extLst>
          </p:cNvPr>
          <p:cNvSpPr>
            <a:spLocks noGrp="1"/>
          </p:cNvSpPr>
          <p:nvPr>
            <p:ph type="sldNum" sz="quarter" idx="10"/>
          </p:nvPr>
        </p:nvSpPr>
        <p:spPr/>
        <p:txBody>
          <a:bodyPr/>
          <a:lstStyle/>
          <a:p>
            <a:fld id="{2BE017B6-6466-CA44-A203-DCC007137B39}" type="slidenum">
              <a:rPr lang="en-US" smtClean="0"/>
              <a:pPr/>
              <a:t>14</a:t>
            </a:fld>
            <a:endParaRPr lang="en-US" dirty="0"/>
          </a:p>
        </p:txBody>
      </p:sp>
      <p:pic>
        <p:nvPicPr>
          <p:cNvPr id="5" name="Picture 4">
            <a:extLst>
              <a:ext uri="{FF2B5EF4-FFF2-40B4-BE49-F238E27FC236}">
                <a16:creationId xmlns:a16="http://schemas.microsoft.com/office/drawing/2014/main" id="{61D66CB9-0CEC-332A-5181-1BFC23F471F5}"/>
              </a:ext>
            </a:extLst>
          </p:cNvPr>
          <p:cNvPicPr>
            <a:picLocks noChangeAspect="1"/>
          </p:cNvPicPr>
          <p:nvPr/>
        </p:nvPicPr>
        <p:blipFill>
          <a:blip r:embed="rId3"/>
          <a:stretch>
            <a:fillRect/>
          </a:stretch>
        </p:blipFill>
        <p:spPr>
          <a:xfrm>
            <a:off x="-1" y="1432699"/>
            <a:ext cx="8462045" cy="5288778"/>
          </a:xfrm>
          <a:prstGeom prst="rect">
            <a:avLst/>
          </a:prstGeom>
        </p:spPr>
      </p:pic>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0EE3E63-DB0E-58D2-8C3E-C6B80BF7EC7E}"/>
                  </a:ext>
                </a:extLst>
              </p:cNvPr>
              <p:cNvSpPr txBox="1"/>
              <p:nvPr/>
            </p:nvSpPr>
            <p:spPr>
              <a:xfrm>
                <a:off x="8046720" y="1646349"/>
                <a:ext cx="3828774" cy="3693319"/>
              </a:xfrm>
              <a:prstGeom prst="rect">
                <a:avLst/>
              </a:prstGeom>
              <a:noFill/>
            </p:spPr>
            <p:txBody>
              <a:bodyPr wrap="square" lIns="0" tIns="0" rIns="0" bIns="0" rtlCol="0">
                <a:spAutoFit/>
              </a:bodyPr>
              <a:lstStyle/>
              <a:p>
                <a:r>
                  <a:rPr lang="en-US" sz="2400" dirty="0"/>
                  <a:t>Altering </a:t>
                </a:r>
                <a14:m>
                  <m:oMath xmlns:m="http://schemas.openxmlformats.org/officeDocument/2006/math">
                    <m:sSub>
                      <m:sSubPr>
                        <m:ctrlPr>
                          <a:rPr lang="en-US" sz="2400" i="1">
                            <a:latin typeface="Cambria Math" panose="02040503050406030204" pitchFamily="18" charset="0"/>
                          </a:rPr>
                        </m:ctrlPr>
                      </m:sSubPr>
                      <m:e>
                        <m:r>
                          <a:rPr lang="en-US" sz="2400" b="1" i="1" smtClean="0">
                            <a:latin typeface="Cambria Math" panose="02040503050406030204" pitchFamily="18" charset="0"/>
                          </a:rPr>
                          <m:t>𝒙</m:t>
                        </m:r>
                      </m:e>
                      <m:sub>
                        <m:r>
                          <a:rPr lang="en-US" sz="2400" b="0" i="1" smtClean="0">
                            <a:latin typeface="Cambria Math" panose="02040503050406030204" pitchFamily="18" charset="0"/>
                          </a:rPr>
                          <m:t>1</m:t>
                        </m:r>
                      </m:sub>
                    </m:sSub>
                  </m:oMath>
                </a14:m>
                <a:r>
                  <a:rPr lang="en-US" sz="2400" dirty="0"/>
                  <a:t> of </a:t>
                </a:r>
                <a14:m>
                  <m:oMath xmlns:m="http://schemas.openxmlformats.org/officeDocument/2006/math">
                    <m:sSub>
                      <m:sSubPr>
                        <m:ctrlPr>
                          <a:rPr lang="en-US" sz="2400" i="1">
                            <a:latin typeface="Cambria Math" panose="02040503050406030204" pitchFamily="18" charset="0"/>
                          </a:rPr>
                        </m:ctrlPr>
                      </m:sSubPr>
                      <m:e>
                        <m:r>
                          <a:rPr lang="en-US" sz="2400" b="1" i="1">
                            <a:latin typeface="Cambria Math" panose="02040503050406030204" pitchFamily="18" charset="0"/>
                          </a:rPr>
                          <m:t>𝑿</m:t>
                        </m:r>
                      </m:e>
                      <m:sub>
                        <m:r>
                          <a:rPr lang="en-US" sz="2400" b="0" i="1" smtClean="0">
                            <a:latin typeface="Cambria Math" panose="02040503050406030204" pitchFamily="18" charset="0"/>
                          </a:rPr>
                          <m:t>1</m:t>
                        </m:r>
                      </m:sub>
                    </m:sSub>
                  </m:oMath>
                </a14:m>
                <a:r>
                  <a:rPr lang="en-US" sz="2400" dirty="0"/>
                  <a:t>, get Input </a:t>
                </a:r>
                <a14:m>
                  <m:oMath xmlns:m="http://schemas.openxmlformats.org/officeDocument/2006/math">
                    <m:sSub>
                      <m:sSubPr>
                        <m:ctrlPr>
                          <a:rPr lang="en-US" sz="2400" i="1" smtClean="0">
                            <a:latin typeface="Cambria Math" panose="02040503050406030204" pitchFamily="18" charset="0"/>
                          </a:rPr>
                        </m:ctrlPr>
                      </m:sSubPr>
                      <m:e>
                        <m:r>
                          <a:rPr lang="en-US" sz="2400" b="1" i="1" smtClean="0">
                            <a:latin typeface="Cambria Math" panose="02040503050406030204" pitchFamily="18" charset="0"/>
                          </a:rPr>
                          <m:t>𝑿</m:t>
                        </m:r>
                      </m:e>
                      <m:sub>
                        <m:r>
                          <a:rPr lang="en-US" sz="2400" b="0" i="1" smtClean="0">
                            <a:latin typeface="Cambria Math" panose="02040503050406030204" pitchFamily="18" charset="0"/>
                          </a:rPr>
                          <m:t>2</m:t>
                        </m:r>
                      </m:sub>
                    </m:sSub>
                  </m:oMath>
                </a14:m>
                <a:r>
                  <a:rPr lang="en-US" sz="2400" dirty="0"/>
                  <a:t>, such that </a:t>
                </a:r>
              </a:p>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 </m:t>
                      </m:r>
                      <m:sSub>
                        <m:sSubPr>
                          <m:ctrlPr>
                            <a:rPr lang="en-US" sz="2400" i="1" dirty="0" smtClean="0">
                              <a:latin typeface="Cambria Math" panose="02040503050406030204" pitchFamily="18" charset="0"/>
                            </a:rPr>
                          </m:ctrlPr>
                        </m:sSubPr>
                        <m:e>
                          <m:r>
                            <a:rPr lang="en-US" sz="2400" b="1" i="1" dirty="0" smtClean="0">
                              <a:latin typeface="Cambria Math" panose="02040503050406030204" pitchFamily="18" charset="0"/>
                            </a:rPr>
                            <m:t>𝑨</m:t>
                          </m:r>
                        </m:e>
                        <m:sub>
                          <m:r>
                            <a:rPr lang="en-US" sz="2400" b="0" i="1" dirty="0" smtClean="0">
                              <a:latin typeface="Cambria Math" panose="02040503050406030204" pitchFamily="18" charset="0"/>
                            </a:rPr>
                            <m:t>2</m:t>
                          </m:r>
                        </m:sub>
                      </m:sSub>
                      <m:r>
                        <a:rPr lang="en-US" sz="2400" i="1" dirty="0" smtClean="0">
                          <a:latin typeface="Cambria Math" panose="02040503050406030204" pitchFamily="18" charset="0"/>
                        </a:rPr>
                        <m:t>=</m:t>
                      </m:r>
                      <m:r>
                        <a:rPr lang="en-US" sz="2400" b="0" i="1" dirty="0" smtClean="0">
                          <a:latin typeface="Cambria Math" panose="02040503050406030204" pitchFamily="18" charset="0"/>
                        </a:rPr>
                        <m:t>{</m:t>
                      </m:r>
                      <m:r>
                        <a:rPr lang="en-US" sz="2400" i="1" dirty="0" smtClean="0">
                          <a:latin typeface="Cambria Math" panose="02040503050406030204" pitchFamily="18" charset="0"/>
                        </a:rPr>
                        <m:t>[0,1,1,0], </m:t>
                      </m:r>
                    </m:oMath>
                  </m:oMathPara>
                </a14:m>
                <a:endParaRPr lang="en-US" sz="2400" dirty="0"/>
              </a:p>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        [0,1,0,1,</m:t>
                      </m:r>
                      <m:r>
                        <a:rPr lang="en-US" sz="2400" b="0" i="1" dirty="0" smtClean="0">
                          <a:solidFill>
                            <a:srgbClr val="FF0000"/>
                          </a:solidFill>
                          <a:latin typeface="Cambria Math" panose="02040503050406030204" pitchFamily="18" charset="0"/>
                        </a:rPr>
                        <m:t>1</m:t>
                      </m:r>
                      <m:r>
                        <a:rPr lang="en-US" sz="2400" i="1" dirty="0" smtClean="0">
                          <a:latin typeface="Cambria Math" panose="02040503050406030204" pitchFamily="18" charset="0"/>
                        </a:rPr>
                        <m:t>]</m:t>
                      </m:r>
                      <m:r>
                        <a:rPr lang="en-US" sz="2400" b="0" i="1" dirty="0" smtClean="0">
                          <a:latin typeface="Cambria Math" panose="02040503050406030204" pitchFamily="18" charset="0"/>
                        </a:rPr>
                        <m:t>}</m:t>
                      </m:r>
                    </m:oMath>
                  </m:oMathPara>
                </a14:m>
                <a:endParaRPr lang="en-US" sz="2400" dirty="0"/>
              </a:p>
              <a:p>
                <a:r>
                  <a:rPr lang="en-US" sz="2400" dirty="0"/>
                  <a:t>Input Gradient </a:t>
                </a:r>
                <a14:m>
                  <m:oMath xmlns:m="http://schemas.openxmlformats.org/officeDocument/2006/math">
                    <m:sSub>
                      <m:sSubPr>
                        <m:ctrlPr>
                          <a:rPr lang="en-US" sz="2400" b="1" i="1" smtClean="0">
                            <a:latin typeface="Cambria Math" panose="02040503050406030204" pitchFamily="18" charset="0"/>
                          </a:rPr>
                        </m:ctrlPr>
                      </m:sSubPr>
                      <m:e>
                        <m:r>
                          <a:rPr lang="en-US" sz="2400" b="1" i="0" smtClean="0">
                            <a:latin typeface="Cambria Math" panose="02040503050406030204" pitchFamily="18" charset="0"/>
                          </a:rPr>
                          <m:t>𝐈𝐆</m:t>
                        </m:r>
                      </m:e>
                      <m:sub>
                        <m:r>
                          <a:rPr lang="en-US" sz="2400" b="1" i="1" smtClean="0">
                            <a:latin typeface="Cambria Math" panose="02040503050406030204" pitchFamily="18" charset="0"/>
                          </a:rPr>
                          <m:t>𝟐</m:t>
                        </m:r>
                      </m:sub>
                    </m:sSub>
                  </m:oMath>
                </a14:m>
                <a:endParaRPr lang="en-US" sz="2400" b="1" i="1" dirty="0"/>
              </a:p>
              <a:p>
                <a:endParaRPr lang="en-US" sz="2400" dirty="0"/>
              </a:p>
              <a:p>
                <a:endParaRPr lang="en-US" sz="2400" dirty="0"/>
              </a:p>
              <a:p>
                <a:r>
                  <a:rPr lang="en-US" sz="2400" dirty="0"/>
                  <a:t>Note:  </a:t>
                </a:r>
                <a14:m>
                  <m:oMath xmlns:m="http://schemas.openxmlformats.org/officeDocument/2006/math">
                    <m:sSub>
                      <m:sSubPr>
                        <m:ctrlPr>
                          <a:rPr lang="en-US" sz="2400" i="1" dirty="0" smtClean="0">
                            <a:latin typeface="Cambria Math" panose="02040503050406030204" pitchFamily="18" charset="0"/>
                          </a:rPr>
                        </m:ctrlPr>
                      </m:sSubPr>
                      <m:e>
                        <m:r>
                          <a:rPr lang="en-US" sz="2400" b="1" i="1" dirty="0" smtClean="0">
                            <a:latin typeface="Cambria Math" panose="02040503050406030204" pitchFamily="18" charset="0"/>
                          </a:rPr>
                          <m:t>𝑨</m:t>
                        </m:r>
                      </m:e>
                      <m:sub>
                        <m:r>
                          <a:rPr lang="en-US" sz="2400" b="0" i="1" dirty="0" smtClean="0">
                            <a:latin typeface="Cambria Math" panose="02040503050406030204" pitchFamily="18" charset="0"/>
                          </a:rPr>
                          <m:t>1</m:t>
                        </m:r>
                      </m:sub>
                    </m:sSub>
                    <m:r>
                      <a:rPr lang="en-US" sz="2400" i="1" dirty="0" smtClean="0">
                        <a:latin typeface="Cambria Math" panose="02040503050406030204" pitchFamily="18" charset="0"/>
                      </a:rPr>
                      <m:t>=</m:t>
                    </m:r>
                    <m:r>
                      <a:rPr lang="en-US" sz="2400" b="0" i="1" dirty="0" smtClean="0">
                        <a:latin typeface="Cambria Math" panose="02040503050406030204" pitchFamily="18" charset="0"/>
                      </a:rPr>
                      <m:t>{</m:t>
                    </m:r>
                    <m:r>
                      <a:rPr lang="en-US" sz="2400" i="1" dirty="0" smtClean="0">
                        <a:latin typeface="Cambria Math" panose="02040503050406030204" pitchFamily="18" charset="0"/>
                      </a:rPr>
                      <m:t>[0,1,1,0], </m:t>
                    </m:r>
                  </m:oMath>
                </a14:m>
                <a:endParaRPr lang="en-US" sz="2400" dirty="0"/>
              </a:p>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        [0,1,0,1,</m:t>
                      </m:r>
                      <m:r>
                        <a:rPr lang="en-US" sz="2400" b="0" i="1" dirty="0" smtClean="0">
                          <a:solidFill>
                            <a:srgbClr val="FF0000"/>
                          </a:solidFill>
                          <a:latin typeface="Cambria Math" panose="02040503050406030204" pitchFamily="18" charset="0"/>
                        </a:rPr>
                        <m:t>0</m:t>
                      </m:r>
                      <m:r>
                        <a:rPr lang="en-US" sz="2400" i="1" dirty="0" smtClean="0">
                          <a:latin typeface="Cambria Math" panose="02040503050406030204" pitchFamily="18" charset="0"/>
                        </a:rPr>
                        <m:t>]</m:t>
                      </m:r>
                      <m:r>
                        <a:rPr lang="en-US" sz="2400" b="0" i="1" dirty="0" smtClean="0">
                          <a:latin typeface="Cambria Math" panose="02040503050406030204" pitchFamily="18" charset="0"/>
                        </a:rPr>
                        <m:t>}</m:t>
                      </m:r>
                    </m:oMath>
                  </m:oMathPara>
                </a14:m>
                <a:endParaRPr lang="en-US" sz="2400" dirty="0"/>
              </a:p>
              <a:p>
                <a:endParaRPr lang="en-US" sz="2400" dirty="0"/>
              </a:p>
            </p:txBody>
          </p:sp>
        </mc:Choice>
        <mc:Fallback xmlns="">
          <p:sp>
            <p:nvSpPr>
              <p:cNvPr id="6" name="TextBox 5">
                <a:extLst>
                  <a:ext uri="{FF2B5EF4-FFF2-40B4-BE49-F238E27FC236}">
                    <a16:creationId xmlns:a16="http://schemas.microsoft.com/office/drawing/2014/main" id="{50EE3E63-DB0E-58D2-8C3E-C6B80BF7EC7E}"/>
                  </a:ext>
                </a:extLst>
              </p:cNvPr>
              <p:cNvSpPr txBox="1">
                <a:spLocks noRot="1" noChangeAspect="1" noMove="1" noResize="1" noEditPoints="1" noAdjustHandles="1" noChangeArrowheads="1" noChangeShapeType="1" noTextEdit="1"/>
              </p:cNvSpPr>
              <p:nvPr/>
            </p:nvSpPr>
            <p:spPr>
              <a:xfrm>
                <a:off x="8046720" y="1646349"/>
                <a:ext cx="3828774" cy="3693319"/>
              </a:xfrm>
              <a:prstGeom prst="rect">
                <a:avLst/>
              </a:prstGeom>
              <a:blipFill>
                <a:blip r:embed="rId4"/>
                <a:stretch>
                  <a:fillRect l="-4950" t="-2055"/>
                </a:stretch>
              </a:blipFill>
            </p:spPr>
            <p:txBody>
              <a:bodyPr/>
              <a:lstStyle/>
              <a:p>
                <a:r>
                  <a:rPr lang="en-US">
                    <a:noFill/>
                  </a:rPr>
                  <a:t> </a:t>
                </a:r>
              </a:p>
            </p:txBody>
          </p:sp>
        </mc:Fallback>
      </mc:AlternateContent>
      <p:sp>
        <p:nvSpPr>
          <p:cNvPr id="7" name="Rectangle 6">
            <a:extLst>
              <a:ext uri="{FF2B5EF4-FFF2-40B4-BE49-F238E27FC236}">
                <a16:creationId xmlns:a16="http://schemas.microsoft.com/office/drawing/2014/main" id="{5342DACC-CCAC-85AC-0CF5-1DA82C2B3330}"/>
              </a:ext>
            </a:extLst>
          </p:cNvPr>
          <p:cNvSpPr/>
          <p:nvPr/>
        </p:nvSpPr>
        <p:spPr>
          <a:xfrm>
            <a:off x="4594301" y="5324399"/>
            <a:ext cx="1817650" cy="1231182"/>
          </a:xfrm>
          <a:custGeom>
            <a:avLst/>
            <a:gdLst>
              <a:gd name="connsiteX0" fmla="*/ 0 w 1817650"/>
              <a:gd name="connsiteY0" fmla="*/ 0 h 1231182"/>
              <a:gd name="connsiteX1" fmla="*/ 587707 w 1817650"/>
              <a:gd name="connsiteY1" fmla="*/ 0 h 1231182"/>
              <a:gd name="connsiteX2" fmla="*/ 1139061 w 1817650"/>
              <a:gd name="connsiteY2" fmla="*/ 0 h 1231182"/>
              <a:gd name="connsiteX3" fmla="*/ 1817650 w 1817650"/>
              <a:gd name="connsiteY3" fmla="*/ 0 h 1231182"/>
              <a:gd name="connsiteX4" fmla="*/ 1817650 w 1817650"/>
              <a:gd name="connsiteY4" fmla="*/ 603279 h 1231182"/>
              <a:gd name="connsiteX5" fmla="*/ 1817650 w 1817650"/>
              <a:gd name="connsiteY5" fmla="*/ 1231182 h 1231182"/>
              <a:gd name="connsiteX6" fmla="*/ 1248120 w 1817650"/>
              <a:gd name="connsiteY6" fmla="*/ 1231182 h 1231182"/>
              <a:gd name="connsiteX7" fmla="*/ 678589 w 1817650"/>
              <a:gd name="connsiteY7" fmla="*/ 1231182 h 1231182"/>
              <a:gd name="connsiteX8" fmla="*/ 0 w 1817650"/>
              <a:gd name="connsiteY8" fmla="*/ 1231182 h 1231182"/>
              <a:gd name="connsiteX9" fmla="*/ 0 w 1817650"/>
              <a:gd name="connsiteY9" fmla="*/ 652526 h 1231182"/>
              <a:gd name="connsiteX10" fmla="*/ 0 w 1817650"/>
              <a:gd name="connsiteY10" fmla="*/ 0 h 123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17650" h="1231182" extrusionOk="0">
                <a:moveTo>
                  <a:pt x="0" y="0"/>
                </a:moveTo>
                <a:cubicBezTo>
                  <a:pt x="274691" y="-7322"/>
                  <a:pt x="438234" y="6068"/>
                  <a:pt x="587707" y="0"/>
                </a:cubicBezTo>
                <a:cubicBezTo>
                  <a:pt x="737180" y="-6068"/>
                  <a:pt x="932200" y="15953"/>
                  <a:pt x="1139061" y="0"/>
                </a:cubicBezTo>
                <a:cubicBezTo>
                  <a:pt x="1345922" y="-15953"/>
                  <a:pt x="1493029" y="13583"/>
                  <a:pt x="1817650" y="0"/>
                </a:cubicBezTo>
                <a:cubicBezTo>
                  <a:pt x="1836039" y="233016"/>
                  <a:pt x="1821641" y="303630"/>
                  <a:pt x="1817650" y="603279"/>
                </a:cubicBezTo>
                <a:cubicBezTo>
                  <a:pt x="1813659" y="902928"/>
                  <a:pt x="1815896" y="1024868"/>
                  <a:pt x="1817650" y="1231182"/>
                </a:cubicBezTo>
                <a:cubicBezTo>
                  <a:pt x="1542561" y="1233810"/>
                  <a:pt x="1366518" y="1247372"/>
                  <a:pt x="1248120" y="1231182"/>
                </a:cubicBezTo>
                <a:cubicBezTo>
                  <a:pt x="1129722" y="1214993"/>
                  <a:pt x="932669" y="1258266"/>
                  <a:pt x="678589" y="1231182"/>
                </a:cubicBezTo>
                <a:cubicBezTo>
                  <a:pt x="424509" y="1204098"/>
                  <a:pt x="289300" y="1217421"/>
                  <a:pt x="0" y="1231182"/>
                </a:cubicBezTo>
                <a:cubicBezTo>
                  <a:pt x="-10995" y="1048676"/>
                  <a:pt x="15914" y="779904"/>
                  <a:pt x="0" y="652526"/>
                </a:cubicBezTo>
                <a:cubicBezTo>
                  <a:pt x="-15914" y="525148"/>
                  <a:pt x="-3631" y="147234"/>
                  <a:pt x="0" y="0"/>
                </a:cubicBezTo>
                <a:close/>
              </a:path>
            </a:pathLst>
          </a:custGeom>
          <a:noFill/>
          <a:ln w="76200">
            <a:solidFill>
              <a:srgbClr val="C00000"/>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71634FC-318B-21F1-D871-882C276ADE07}"/>
              </a:ext>
            </a:extLst>
          </p:cNvPr>
          <p:cNvSpPr/>
          <p:nvPr/>
        </p:nvSpPr>
        <p:spPr>
          <a:xfrm>
            <a:off x="491490" y="2197818"/>
            <a:ext cx="1463040" cy="1231182"/>
          </a:xfrm>
          <a:custGeom>
            <a:avLst/>
            <a:gdLst>
              <a:gd name="connsiteX0" fmla="*/ 0 w 1463040"/>
              <a:gd name="connsiteY0" fmla="*/ 0 h 1231182"/>
              <a:gd name="connsiteX1" fmla="*/ 473050 w 1463040"/>
              <a:gd name="connsiteY1" fmla="*/ 0 h 1231182"/>
              <a:gd name="connsiteX2" fmla="*/ 916838 w 1463040"/>
              <a:gd name="connsiteY2" fmla="*/ 0 h 1231182"/>
              <a:gd name="connsiteX3" fmla="*/ 1463040 w 1463040"/>
              <a:gd name="connsiteY3" fmla="*/ 0 h 1231182"/>
              <a:gd name="connsiteX4" fmla="*/ 1463040 w 1463040"/>
              <a:gd name="connsiteY4" fmla="*/ 603279 h 1231182"/>
              <a:gd name="connsiteX5" fmla="*/ 1463040 w 1463040"/>
              <a:gd name="connsiteY5" fmla="*/ 1231182 h 1231182"/>
              <a:gd name="connsiteX6" fmla="*/ 1004621 w 1463040"/>
              <a:gd name="connsiteY6" fmla="*/ 1231182 h 1231182"/>
              <a:gd name="connsiteX7" fmla="*/ 546202 w 1463040"/>
              <a:gd name="connsiteY7" fmla="*/ 1231182 h 1231182"/>
              <a:gd name="connsiteX8" fmla="*/ 0 w 1463040"/>
              <a:gd name="connsiteY8" fmla="*/ 1231182 h 1231182"/>
              <a:gd name="connsiteX9" fmla="*/ 0 w 1463040"/>
              <a:gd name="connsiteY9" fmla="*/ 652526 h 1231182"/>
              <a:gd name="connsiteX10" fmla="*/ 0 w 1463040"/>
              <a:gd name="connsiteY10" fmla="*/ 0 h 12311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463040" h="1231182" extrusionOk="0">
                <a:moveTo>
                  <a:pt x="0" y="0"/>
                </a:moveTo>
                <a:cubicBezTo>
                  <a:pt x="117783" y="-3376"/>
                  <a:pt x="314389" y="-16826"/>
                  <a:pt x="473050" y="0"/>
                </a:cubicBezTo>
                <a:cubicBezTo>
                  <a:pt x="631711" y="16826"/>
                  <a:pt x="802254" y="-14101"/>
                  <a:pt x="916838" y="0"/>
                </a:cubicBezTo>
                <a:cubicBezTo>
                  <a:pt x="1031422" y="14101"/>
                  <a:pt x="1274133" y="14580"/>
                  <a:pt x="1463040" y="0"/>
                </a:cubicBezTo>
                <a:cubicBezTo>
                  <a:pt x="1481429" y="233016"/>
                  <a:pt x="1467031" y="303630"/>
                  <a:pt x="1463040" y="603279"/>
                </a:cubicBezTo>
                <a:cubicBezTo>
                  <a:pt x="1459049" y="902928"/>
                  <a:pt x="1461286" y="1024868"/>
                  <a:pt x="1463040" y="1231182"/>
                </a:cubicBezTo>
                <a:cubicBezTo>
                  <a:pt x="1242269" y="1212889"/>
                  <a:pt x="1179432" y="1208409"/>
                  <a:pt x="1004621" y="1231182"/>
                </a:cubicBezTo>
                <a:cubicBezTo>
                  <a:pt x="829810" y="1253955"/>
                  <a:pt x="766916" y="1232448"/>
                  <a:pt x="546202" y="1231182"/>
                </a:cubicBezTo>
                <a:cubicBezTo>
                  <a:pt x="325488" y="1229916"/>
                  <a:pt x="195566" y="1250397"/>
                  <a:pt x="0" y="1231182"/>
                </a:cubicBezTo>
                <a:cubicBezTo>
                  <a:pt x="-10995" y="1048676"/>
                  <a:pt x="15914" y="779904"/>
                  <a:pt x="0" y="652526"/>
                </a:cubicBezTo>
                <a:cubicBezTo>
                  <a:pt x="-15914" y="525148"/>
                  <a:pt x="-3631" y="147234"/>
                  <a:pt x="0" y="0"/>
                </a:cubicBezTo>
                <a:close/>
              </a:path>
            </a:pathLst>
          </a:custGeom>
          <a:noFill/>
          <a:ln w="76200">
            <a:solidFill>
              <a:schemeClr val="tx2"/>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151E330-EAE4-5FAE-F9E0-753515A2F0AF}"/>
                  </a:ext>
                </a:extLst>
              </p:cNvPr>
              <p:cNvSpPr txBox="1"/>
              <p:nvPr/>
            </p:nvSpPr>
            <p:spPr>
              <a:xfrm>
                <a:off x="7931426" y="5055969"/>
                <a:ext cx="3828774" cy="400110"/>
              </a:xfrm>
              <a:prstGeom prst="rect">
                <a:avLst/>
              </a:prstGeom>
              <a:noFill/>
            </p:spPr>
            <p:txBody>
              <a:bodyPr wrap="square" rtlCol="0">
                <a:spAutoFit/>
              </a:bodyPr>
              <a:lstStyle/>
              <a:p>
                <a:pPr algn="ctr"/>
                <a14:m>
                  <m:oMath xmlns:m="http://schemas.openxmlformats.org/officeDocument/2006/math">
                    <m:sSub>
                      <m:sSubPr>
                        <m:ctrlPr>
                          <a:rPr lang="en-US" sz="2000" i="1" smtClean="0">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𝑿</m:t>
                        </m:r>
                      </m:e>
                      <m:sub>
                        <m:r>
                          <a:rPr lang="en-US" sz="2000" b="0" i="1" smtClean="0">
                            <a:solidFill>
                              <a:srgbClr val="FF0000"/>
                            </a:solidFill>
                            <a:latin typeface="Cambria Math" panose="02040503050406030204" pitchFamily="18" charset="0"/>
                          </a:rPr>
                          <m:t>1</m:t>
                        </m:r>
                      </m:sub>
                    </m:sSub>
                  </m:oMath>
                </a14:m>
                <a:r>
                  <a:rPr lang="en-US" sz="2000" dirty="0">
                    <a:solidFill>
                      <a:srgbClr val="FF0000"/>
                    </a:solidFill>
                  </a:rPr>
                  <a:t> and </a:t>
                </a:r>
                <a14:m>
                  <m:oMath xmlns:m="http://schemas.openxmlformats.org/officeDocument/2006/math">
                    <m:sSub>
                      <m:sSubPr>
                        <m:ctrlPr>
                          <a:rPr lang="en-US" sz="2000" i="1">
                            <a:solidFill>
                              <a:srgbClr val="FF0000"/>
                            </a:solidFill>
                            <a:latin typeface="Cambria Math" panose="02040503050406030204" pitchFamily="18" charset="0"/>
                          </a:rPr>
                        </m:ctrlPr>
                      </m:sSubPr>
                      <m:e>
                        <m:r>
                          <a:rPr lang="en-US" sz="2000" b="1" i="1">
                            <a:solidFill>
                              <a:srgbClr val="FF0000"/>
                            </a:solidFill>
                            <a:latin typeface="Cambria Math" panose="02040503050406030204" pitchFamily="18" charset="0"/>
                          </a:rPr>
                          <m:t>𝑿</m:t>
                        </m:r>
                      </m:e>
                      <m:sub>
                        <m:r>
                          <a:rPr lang="en-US" sz="2000" b="0" i="1" smtClean="0">
                            <a:solidFill>
                              <a:srgbClr val="FF0000"/>
                            </a:solidFill>
                            <a:latin typeface="Cambria Math" panose="02040503050406030204" pitchFamily="18" charset="0"/>
                          </a:rPr>
                          <m:t>2</m:t>
                        </m:r>
                      </m:sub>
                    </m:sSub>
                  </m:oMath>
                </a14:m>
                <a:r>
                  <a:rPr lang="en-US" sz="2000" dirty="0">
                    <a:solidFill>
                      <a:srgbClr val="FF0000"/>
                    </a:solidFill>
                  </a:rPr>
                  <a:t> are a flip pair!</a:t>
                </a:r>
              </a:p>
            </p:txBody>
          </p:sp>
        </mc:Choice>
        <mc:Fallback xmlns="">
          <p:sp>
            <p:nvSpPr>
              <p:cNvPr id="8" name="TextBox 7">
                <a:extLst>
                  <a:ext uri="{FF2B5EF4-FFF2-40B4-BE49-F238E27FC236}">
                    <a16:creationId xmlns:a16="http://schemas.microsoft.com/office/drawing/2014/main" id="{2151E330-EAE4-5FAE-F9E0-753515A2F0AF}"/>
                  </a:ext>
                </a:extLst>
              </p:cNvPr>
              <p:cNvSpPr txBox="1">
                <a:spLocks noRot="1" noChangeAspect="1" noMove="1" noResize="1" noEditPoints="1" noAdjustHandles="1" noChangeArrowheads="1" noChangeShapeType="1" noTextEdit="1"/>
              </p:cNvSpPr>
              <p:nvPr/>
            </p:nvSpPr>
            <p:spPr>
              <a:xfrm>
                <a:off x="7931426" y="5055969"/>
                <a:ext cx="3828774" cy="400110"/>
              </a:xfrm>
              <a:prstGeom prst="rect">
                <a:avLst/>
              </a:prstGeom>
              <a:blipFill>
                <a:blip r:embed="rId5"/>
                <a:stretch>
                  <a:fillRect t="-6061" b="-24242"/>
                </a:stretch>
              </a:blipFill>
            </p:spPr>
            <p:txBody>
              <a:bodyPr/>
              <a:lstStyle/>
              <a:p>
                <a:r>
                  <a:rPr lang="en-US">
                    <a:noFill/>
                  </a:rPr>
                  <a:t> </a:t>
                </a:r>
              </a:p>
            </p:txBody>
          </p:sp>
        </mc:Fallback>
      </mc:AlternateContent>
    </p:spTree>
    <p:extLst>
      <p:ext uri="{BB962C8B-B14F-4D97-AF65-F5344CB8AC3E}">
        <p14:creationId xmlns:p14="http://schemas.microsoft.com/office/powerpoint/2010/main" val="35302405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7DD8B3-1B74-66BD-9CA1-ECED8AC03356}"/>
              </a:ext>
            </a:extLst>
          </p:cNvPr>
          <p:cNvSpPr>
            <a:spLocks noGrp="1"/>
          </p:cNvSpPr>
          <p:nvPr>
            <p:ph type="title"/>
          </p:nvPr>
        </p:nvSpPr>
        <p:spPr/>
        <p:txBody>
          <a:bodyPr/>
          <a:lstStyle/>
          <a:p>
            <a:r>
              <a:rPr lang="en-US"/>
              <a:t>Weight Recovery </a:t>
            </a:r>
          </a:p>
        </p:txBody>
      </p:sp>
      <p:sp>
        <p:nvSpPr>
          <p:cNvPr id="4" name="Slide Number Placeholder 3">
            <a:extLst>
              <a:ext uri="{FF2B5EF4-FFF2-40B4-BE49-F238E27FC236}">
                <a16:creationId xmlns:a16="http://schemas.microsoft.com/office/drawing/2014/main" id="{2E2A2BF2-18F0-6099-C2FE-612B42DA97F7}"/>
              </a:ext>
            </a:extLst>
          </p:cNvPr>
          <p:cNvSpPr>
            <a:spLocks noGrp="1"/>
          </p:cNvSpPr>
          <p:nvPr>
            <p:ph type="sldNum" sz="quarter" idx="10"/>
          </p:nvPr>
        </p:nvSpPr>
        <p:spPr/>
        <p:txBody>
          <a:bodyPr/>
          <a:lstStyle/>
          <a:p>
            <a:fld id="{2BE017B6-6466-CA44-A203-DCC007137B39}" type="slidenum">
              <a:rPr lang="en-US" smtClean="0"/>
              <a:pPr/>
              <a:t>15</a:t>
            </a:fld>
            <a:endParaRPr lang="en-US" dirty="0"/>
          </a:p>
        </p:txBody>
      </p:sp>
      <p:pic>
        <p:nvPicPr>
          <p:cNvPr id="6" name="Picture 5">
            <a:extLst>
              <a:ext uri="{FF2B5EF4-FFF2-40B4-BE49-F238E27FC236}">
                <a16:creationId xmlns:a16="http://schemas.microsoft.com/office/drawing/2014/main" id="{EE5ACA83-A8CE-9173-94A7-D28831E3550F}"/>
              </a:ext>
            </a:extLst>
          </p:cNvPr>
          <p:cNvPicPr>
            <a:picLocks noChangeAspect="1"/>
          </p:cNvPicPr>
          <p:nvPr/>
        </p:nvPicPr>
        <p:blipFill>
          <a:blip r:embed="rId3"/>
          <a:stretch>
            <a:fillRect/>
          </a:stretch>
        </p:blipFill>
        <p:spPr>
          <a:xfrm>
            <a:off x="693648" y="1507636"/>
            <a:ext cx="4534002" cy="2833752"/>
          </a:xfrm>
          <a:prstGeom prst="rect">
            <a:avLst/>
          </a:prstGeom>
        </p:spPr>
      </p:pic>
      <p:pic>
        <p:nvPicPr>
          <p:cNvPr id="11" name="Picture 10">
            <a:extLst>
              <a:ext uri="{FF2B5EF4-FFF2-40B4-BE49-F238E27FC236}">
                <a16:creationId xmlns:a16="http://schemas.microsoft.com/office/drawing/2014/main" id="{75310E9A-9113-0673-CC53-3624CE4B9E66}"/>
              </a:ext>
            </a:extLst>
          </p:cNvPr>
          <p:cNvPicPr>
            <a:picLocks noChangeAspect="1"/>
          </p:cNvPicPr>
          <p:nvPr/>
        </p:nvPicPr>
        <p:blipFill>
          <a:blip r:embed="rId4"/>
          <a:stretch>
            <a:fillRect/>
          </a:stretch>
        </p:blipFill>
        <p:spPr>
          <a:xfrm>
            <a:off x="6981373" y="1507636"/>
            <a:ext cx="4372427" cy="2732767"/>
          </a:xfrm>
          <a:prstGeom prst="rect">
            <a:avLst/>
          </a:prstGeom>
        </p:spPr>
      </p:pic>
      <p:sp>
        <p:nvSpPr>
          <p:cNvPr id="13" name="Right Arrow 12">
            <a:extLst>
              <a:ext uri="{FF2B5EF4-FFF2-40B4-BE49-F238E27FC236}">
                <a16:creationId xmlns:a16="http://schemas.microsoft.com/office/drawing/2014/main" id="{DE61AEBF-4031-B821-B6AA-641C5C0CD90B}"/>
              </a:ext>
            </a:extLst>
          </p:cNvPr>
          <p:cNvSpPr/>
          <p:nvPr/>
        </p:nvSpPr>
        <p:spPr>
          <a:xfrm>
            <a:off x="5887844" y="2527485"/>
            <a:ext cx="773001" cy="9144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9E65DD8-95F6-873D-3163-E02B6EAC3054}"/>
                  </a:ext>
                </a:extLst>
              </p:cNvPr>
              <p:cNvSpPr>
                <a:spLocks noGrp="1"/>
              </p:cNvSpPr>
              <p:nvPr>
                <p:ph idx="1"/>
              </p:nvPr>
            </p:nvSpPr>
            <p:spPr>
              <a:xfrm>
                <a:off x="838200" y="4457700"/>
                <a:ext cx="10804071" cy="2263777"/>
              </a:xfrm>
            </p:spPr>
            <p:txBody>
              <a:bodyPr>
                <a:normAutofit/>
              </a:bodyPr>
              <a:lstStyle/>
              <a:p>
                <a:r>
                  <a:rPr lang="en-US" dirty="0"/>
                  <a:t>Since </a:t>
                </a:r>
                <a14:m>
                  <m:oMath xmlns:m="http://schemas.openxmlformats.org/officeDocument/2006/math">
                    <m:r>
                      <a:rPr lang="en-US" b="1" i="1" smtClean="0">
                        <a:latin typeface="Cambria Math" panose="02040503050406030204" pitchFamily="18" charset="0"/>
                      </a:rPr>
                      <m:t>𝑿</m:t>
                    </m:r>
                    <m:r>
                      <a:rPr lang="en-US" b="1" i="1" baseline="-25000" smtClean="0">
                        <a:latin typeface="Cambria Math" panose="02040503050406030204" pitchFamily="18" charset="0"/>
                      </a:rPr>
                      <m:t>𝟏</m:t>
                    </m:r>
                    <m:r>
                      <a:rPr lang="en-US" b="1" i="1" baseline="-25000" smtClean="0">
                        <a:latin typeface="Cambria Math" panose="02040503050406030204" pitchFamily="18" charset="0"/>
                      </a:rPr>
                      <m:t> </m:t>
                    </m:r>
                  </m:oMath>
                </a14:m>
                <a:r>
                  <a:rPr lang="en-US" dirty="0"/>
                  <a:t>and </a:t>
                </a:r>
                <a14:m>
                  <m:oMath xmlns:m="http://schemas.openxmlformats.org/officeDocument/2006/math">
                    <m:r>
                      <a:rPr lang="en-US" b="1" i="1">
                        <a:latin typeface="Cambria Math" panose="02040503050406030204" pitchFamily="18" charset="0"/>
                      </a:rPr>
                      <m:t>𝑿</m:t>
                    </m:r>
                    <m:r>
                      <a:rPr lang="en-US" b="1" i="1" baseline="-25000" smtClean="0">
                        <a:latin typeface="Cambria Math" panose="02040503050406030204" pitchFamily="18" charset="0"/>
                      </a:rPr>
                      <m:t>𝟐</m:t>
                    </m:r>
                  </m:oMath>
                </a14:m>
                <a:r>
                  <a:rPr lang="en-US" dirty="0"/>
                  <a:t> only differ in the first entry (</a:t>
                </a:r>
                <a14:m>
                  <m:oMath xmlns:m="http://schemas.openxmlformats.org/officeDocument/2006/math">
                    <m:sSub>
                      <m:sSubPr>
                        <m:ctrlPr>
                          <a:rPr lang="en-US" i="1">
                            <a:latin typeface="Cambria Math" panose="02040503050406030204" pitchFamily="18" charset="0"/>
                          </a:rPr>
                        </m:ctrlPr>
                      </m:sSubPr>
                      <m:e>
                        <m:r>
                          <a:rPr lang="en-US" b="1" i="1">
                            <a:latin typeface="Cambria Math" panose="02040503050406030204" pitchFamily="18" charset="0"/>
                          </a:rPr>
                          <m:t>𝒙</m:t>
                        </m:r>
                      </m:e>
                      <m:sub>
                        <m:r>
                          <a:rPr lang="en-US" i="1">
                            <a:latin typeface="Cambria Math" panose="02040503050406030204" pitchFamily="18" charset="0"/>
                          </a:rPr>
                          <m:t>1</m:t>
                        </m:r>
                      </m:sub>
                    </m:sSub>
                  </m:oMath>
                </a14:m>
                <a:r>
                  <a:rPr lang="en-US" dirty="0"/>
                  <a:t>), we only need the first row of input gradients to compute weights:</a:t>
                </a:r>
              </a:p>
              <a:p>
                <a:endParaRPr lang="en-US" dirty="0"/>
              </a:p>
              <a:p>
                <a:pPr marL="914389" lvl="1" indent="-457200">
                  <a:buFont typeface="+mj-lt"/>
                  <a:buAutoNum type="arabicPeriod"/>
                </a:pPr>
                <a:endParaRPr lang="en-US" dirty="0"/>
              </a:p>
            </p:txBody>
          </p:sp>
        </mc:Choice>
        <mc:Fallback xmlns="">
          <p:sp>
            <p:nvSpPr>
              <p:cNvPr id="2" name="Content Placeholder 1">
                <a:extLst>
                  <a:ext uri="{FF2B5EF4-FFF2-40B4-BE49-F238E27FC236}">
                    <a16:creationId xmlns:a16="http://schemas.microsoft.com/office/drawing/2014/main" id="{09E65DD8-95F6-873D-3163-E02B6EAC3054}"/>
                  </a:ext>
                </a:extLst>
              </p:cNvPr>
              <p:cNvSpPr>
                <a:spLocks noGrp="1" noRot="1" noChangeAspect="1" noMove="1" noResize="1" noEditPoints="1" noAdjustHandles="1" noChangeArrowheads="1" noChangeShapeType="1" noTextEdit="1"/>
              </p:cNvSpPr>
              <p:nvPr>
                <p:ph idx="1"/>
              </p:nvPr>
            </p:nvSpPr>
            <p:spPr>
              <a:xfrm>
                <a:off x="838200" y="4457700"/>
                <a:ext cx="10804071" cy="2263777"/>
              </a:xfrm>
              <a:blipFill>
                <a:blip r:embed="rId5"/>
                <a:stretch>
                  <a:fillRect l="-1058" t="-4444" r="-940"/>
                </a:stretch>
              </a:blipFill>
            </p:spPr>
            <p:txBody>
              <a:bodyPr/>
              <a:lstStyle/>
              <a:p>
                <a:r>
                  <a:rPr lang="en-US">
                    <a:noFill/>
                  </a:rPr>
                  <a:t> </a:t>
                </a:r>
              </a:p>
            </p:txBody>
          </p:sp>
        </mc:Fallback>
      </mc:AlternateContent>
      <p:sp>
        <p:nvSpPr>
          <p:cNvPr id="5" name="Rectangle 4">
            <a:extLst>
              <a:ext uri="{FF2B5EF4-FFF2-40B4-BE49-F238E27FC236}">
                <a16:creationId xmlns:a16="http://schemas.microsoft.com/office/drawing/2014/main" id="{A407BD49-EF74-9BFC-87AF-C12A84D37728}"/>
              </a:ext>
            </a:extLst>
          </p:cNvPr>
          <p:cNvSpPr/>
          <p:nvPr/>
        </p:nvSpPr>
        <p:spPr>
          <a:xfrm>
            <a:off x="9340291" y="3459078"/>
            <a:ext cx="1129589" cy="672485"/>
          </a:xfrm>
          <a:custGeom>
            <a:avLst/>
            <a:gdLst>
              <a:gd name="connsiteX0" fmla="*/ 0 w 1129589"/>
              <a:gd name="connsiteY0" fmla="*/ 0 h 672485"/>
              <a:gd name="connsiteX1" fmla="*/ 553499 w 1129589"/>
              <a:gd name="connsiteY1" fmla="*/ 0 h 672485"/>
              <a:gd name="connsiteX2" fmla="*/ 1129589 w 1129589"/>
              <a:gd name="connsiteY2" fmla="*/ 0 h 672485"/>
              <a:gd name="connsiteX3" fmla="*/ 1129589 w 1129589"/>
              <a:gd name="connsiteY3" fmla="*/ 672485 h 672485"/>
              <a:gd name="connsiteX4" fmla="*/ 564795 w 1129589"/>
              <a:gd name="connsiteY4" fmla="*/ 672485 h 672485"/>
              <a:gd name="connsiteX5" fmla="*/ 0 w 1129589"/>
              <a:gd name="connsiteY5" fmla="*/ 672485 h 672485"/>
              <a:gd name="connsiteX6" fmla="*/ 0 w 1129589"/>
              <a:gd name="connsiteY6" fmla="*/ 0 h 6724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29589" h="672485" extrusionOk="0">
                <a:moveTo>
                  <a:pt x="0" y="0"/>
                </a:moveTo>
                <a:cubicBezTo>
                  <a:pt x="154385" y="2884"/>
                  <a:pt x="292639" y="-23050"/>
                  <a:pt x="553499" y="0"/>
                </a:cubicBezTo>
                <a:cubicBezTo>
                  <a:pt x="814359" y="23050"/>
                  <a:pt x="930527" y="7849"/>
                  <a:pt x="1129589" y="0"/>
                </a:cubicBezTo>
                <a:cubicBezTo>
                  <a:pt x="1108818" y="199202"/>
                  <a:pt x="1101190" y="444631"/>
                  <a:pt x="1129589" y="672485"/>
                </a:cubicBezTo>
                <a:cubicBezTo>
                  <a:pt x="982818" y="696674"/>
                  <a:pt x="828726" y="684288"/>
                  <a:pt x="564795" y="672485"/>
                </a:cubicBezTo>
                <a:cubicBezTo>
                  <a:pt x="300864" y="660682"/>
                  <a:pt x="133448" y="646457"/>
                  <a:pt x="0" y="672485"/>
                </a:cubicBezTo>
                <a:cubicBezTo>
                  <a:pt x="33189" y="512525"/>
                  <a:pt x="-11062" y="297252"/>
                  <a:pt x="0" y="0"/>
                </a:cubicBezTo>
                <a:close/>
              </a:path>
            </a:pathLst>
          </a:custGeom>
          <a:noFill/>
          <a:ln w="76200">
            <a:solidFill>
              <a:srgbClr val="C00000"/>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F3500CC-56E2-EB11-EB8C-698DAF82EBC2}"/>
              </a:ext>
            </a:extLst>
          </p:cNvPr>
          <p:cNvSpPr/>
          <p:nvPr/>
        </p:nvSpPr>
        <p:spPr>
          <a:xfrm>
            <a:off x="7338060" y="1981801"/>
            <a:ext cx="525780" cy="545683"/>
          </a:xfrm>
          <a:custGeom>
            <a:avLst/>
            <a:gdLst>
              <a:gd name="connsiteX0" fmla="*/ 0 w 525780"/>
              <a:gd name="connsiteY0" fmla="*/ 0 h 545683"/>
              <a:gd name="connsiteX1" fmla="*/ 525780 w 525780"/>
              <a:gd name="connsiteY1" fmla="*/ 0 h 545683"/>
              <a:gd name="connsiteX2" fmla="*/ 525780 w 525780"/>
              <a:gd name="connsiteY2" fmla="*/ 545683 h 545683"/>
              <a:gd name="connsiteX3" fmla="*/ 0 w 525780"/>
              <a:gd name="connsiteY3" fmla="*/ 545683 h 545683"/>
              <a:gd name="connsiteX4" fmla="*/ 0 w 525780"/>
              <a:gd name="connsiteY4" fmla="*/ 0 h 54568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25780" h="545683" extrusionOk="0">
                <a:moveTo>
                  <a:pt x="0" y="0"/>
                </a:moveTo>
                <a:cubicBezTo>
                  <a:pt x="169951" y="-18508"/>
                  <a:pt x="405537" y="-14098"/>
                  <a:pt x="525780" y="0"/>
                </a:cubicBezTo>
                <a:cubicBezTo>
                  <a:pt x="522832" y="194923"/>
                  <a:pt x="533047" y="352009"/>
                  <a:pt x="525780" y="545683"/>
                </a:cubicBezTo>
                <a:cubicBezTo>
                  <a:pt x="382433" y="531261"/>
                  <a:pt x="141322" y="536792"/>
                  <a:pt x="0" y="545683"/>
                </a:cubicBezTo>
                <a:cubicBezTo>
                  <a:pt x="-11374" y="290663"/>
                  <a:pt x="-6820" y="220875"/>
                  <a:pt x="0" y="0"/>
                </a:cubicBezTo>
                <a:close/>
              </a:path>
            </a:pathLst>
          </a:custGeom>
          <a:noFill/>
          <a:ln w="76200">
            <a:solidFill>
              <a:schemeClr val="tx2"/>
            </a:solidFill>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D8B9F2C-77D1-85E7-CC26-88791BCF1944}"/>
                  </a:ext>
                </a:extLst>
              </p:cNvPr>
              <p:cNvSpPr txBox="1"/>
              <p:nvPr/>
            </p:nvSpPr>
            <p:spPr>
              <a:xfrm>
                <a:off x="3538109" y="5589588"/>
                <a:ext cx="4325731" cy="46166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𝑊</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𝐼𝐺</m:t>
                          </m:r>
                        </m:e>
                        <m:sub>
                          <m:r>
                            <a:rPr lang="en-US" sz="2400" b="0" i="1" smtClean="0">
                              <a:latin typeface="Cambria Math" panose="02040503050406030204" pitchFamily="18" charset="0"/>
                            </a:rPr>
                            <m:t>2</m:t>
                          </m:r>
                        </m:sub>
                        <m:sup>
                          <m:r>
                            <a:rPr lang="en-US" sz="2400" b="0" i="1" smtClean="0">
                              <a:latin typeface="Cambria Math" panose="02040503050406030204" pitchFamily="18" charset="0"/>
                            </a:rPr>
                            <m:t>(1)</m:t>
                          </m:r>
                        </m:sup>
                      </m:sSubSup>
                      <m:r>
                        <a:rPr lang="en-US" sz="2400" b="0" i="1" smtClean="0">
                          <a:latin typeface="Cambria Math" panose="02040503050406030204" pitchFamily="18" charset="0"/>
                        </a:rPr>
                        <m:t> −</m:t>
                      </m:r>
                      <m:sSubSup>
                        <m:sSubSupPr>
                          <m:ctrlPr>
                            <a:rPr lang="en-US" sz="2400" i="1">
                              <a:latin typeface="Cambria Math" panose="02040503050406030204" pitchFamily="18" charset="0"/>
                            </a:rPr>
                          </m:ctrlPr>
                        </m:sSubSupPr>
                        <m:e>
                          <m:r>
                            <a:rPr lang="en-US" sz="2400" i="1">
                              <a:latin typeface="Cambria Math" panose="02040503050406030204" pitchFamily="18" charset="0"/>
                            </a:rPr>
                            <m:t>𝐼𝐺</m:t>
                          </m:r>
                        </m:e>
                        <m:sub>
                          <m:r>
                            <a:rPr lang="en-US" sz="2400" b="0" i="1" smtClean="0">
                              <a:latin typeface="Cambria Math" panose="02040503050406030204" pitchFamily="18" charset="0"/>
                            </a:rPr>
                            <m:t>1</m:t>
                          </m:r>
                        </m:sub>
                        <m:sup>
                          <m:r>
                            <a:rPr lang="en-US" sz="2400" i="1">
                              <a:latin typeface="Cambria Math" panose="02040503050406030204" pitchFamily="18" charset="0"/>
                            </a:rPr>
                            <m:t>(1)</m:t>
                          </m:r>
                        </m:sup>
                      </m:sSubSup>
                    </m:oMath>
                  </m:oMathPara>
                </a14:m>
                <a:endParaRPr lang="en-US" sz="2400" dirty="0"/>
              </a:p>
            </p:txBody>
          </p:sp>
        </mc:Choice>
        <mc:Fallback xmlns="">
          <p:sp>
            <p:nvSpPr>
              <p:cNvPr id="10" name="TextBox 9">
                <a:extLst>
                  <a:ext uri="{FF2B5EF4-FFF2-40B4-BE49-F238E27FC236}">
                    <a16:creationId xmlns:a16="http://schemas.microsoft.com/office/drawing/2014/main" id="{2D8B9F2C-77D1-85E7-CC26-88791BCF1944}"/>
                  </a:ext>
                </a:extLst>
              </p:cNvPr>
              <p:cNvSpPr txBox="1">
                <a:spLocks noRot="1" noChangeAspect="1" noMove="1" noResize="1" noEditPoints="1" noAdjustHandles="1" noChangeArrowheads="1" noChangeShapeType="1" noTextEdit="1"/>
              </p:cNvSpPr>
              <p:nvPr/>
            </p:nvSpPr>
            <p:spPr>
              <a:xfrm>
                <a:off x="3538109" y="5589588"/>
                <a:ext cx="4325731" cy="461665"/>
              </a:xfrm>
              <a:prstGeom prst="rect">
                <a:avLst/>
              </a:prstGeom>
              <a:blipFill>
                <a:blip r:embed="rId6"/>
                <a:stretch>
                  <a:fillRect t="-5405" b="-27027"/>
                </a:stretch>
              </a:blipFill>
            </p:spPr>
            <p:txBody>
              <a:bodyPr/>
              <a:lstStyle/>
              <a:p>
                <a:r>
                  <a:rPr lang="en-US">
                    <a:noFill/>
                  </a:rPr>
                  <a:t> </a:t>
                </a:r>
              </a:p>
            </p:txBody>
          </p:sp>
        </mc:Fallback>
      </mc:AlternateContent>
    </p:spTree>
    <p:extLst>
      <p:ext uri="{BB962C8B-B14F-4D97-AF65-F5344CB8AC3E}">
        <p14:creationId xmlns:p14="http://schemas.microsoft.com/office/powerpoint/2010/main" val="16541110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9611FE2-C6E2-3D0E-86D4-646C244B1230}"/>
                  </a:ext>
                </a:extLst>
              </p:cNvPr>
              <p:cNvSpPr>
                <a:spLocks noGrp="1"/>
              </p:cNvSpPr>
              <p:nvPr>
                <p:ph idx="1"/>
              </p:nvPr>
            </p:nvSpPr>
            <p:spPr/>
            <p:txBody>
              <a:bodyPr vert="horz" lIns="91440" tIns="45720" rIns="91440" bIns="45720" rtlCol="0" anchor="t">
                <a:normAutofit/>
              </a:bodyPr>
              <a:lstStyle/>
              <a:p>
                <a:pPr marL="227965" indent="-227965"/>
                <a:r>
                  <a:rPr lang="en-US" dirty="0">
                    <a:solidFill>
                      <a:srgbClr val="000000"/>
                    </a:solidFill>
                    <a:latin typeface="Arial"/>
                    <a:cs typeface="Arial"/>
                  </a:rPr>
                  <a:t>For a selected target neuron</a:t>
                </a:r>
                <a:r>
                  <a:rPr lang="en-US" dirty="0"/>
                  <a:t> </a:t>
                </a:r>
                <a14:m>
                  <m:oMath xmlns:m="http://schemas.openxmlformats.org/officeDocument/2006/math">
                    <m:r>
                      <a:rPr lang="en-US" i="1" dirty="0" smtClean="0">
                        <a:latin typeface="Cambria Math" panose="02040503050406030204" pitchFamily="18" charset="0"/>
                      </a:rPr>
                      <m:t>𝑁</m:t>
                    </m:r>
                    <m:r>
                      <a:rPr lang="en-US" i="1" baseline="-25000" dirty="0" err="1" smtClean="0">
                        <a:latin typeface="Cambria Math" panose="02040503050406030204" pitchFamily="18" charset="0"/>
                      </a:rPr>
                      <m:t>𝑖𝑗</m:t>
                    </m:r>
                  </m:oMath>
                </a14:m>
                <a:r>
                  <a:rPr lang="en-US" dirty="0">
                    <a:solidFill>
                      <a:srgbClr val="000000"/>
                    </a:solidFill>
                    <a:latin typeface="Arial"/>
                    <a:cs typeface="Arial"/>
                  </a:rPr>
                  <a:t>, the </a:t>
                </a:r>
                <a14:m>
                  <m:oMath xmlns:m="http://schemas.openxmlformats.org/officeDocument/2006/math">
                    <m:r>
                      <a:rPr lang="en-US" i="1" dirty="0">
                        <a:latin typeface="Cambria Math" panose="02040503050406030204" pitchFamily="18" charset="0"/>
                      </a:rPr>
                      <m:t>𝑗</m:t>
                    </m:r>
                    <m:r>
                      <a:rPr lang="en-US" i="1" baseline="30000" dirty="0" err="1">
                        <a:latin typeface="Cambria Math" panose="02040503050406030204" pitchFamily="18" charset="0"/>
                      </a:rPr>
                      <m:t>𝑡h</m:t>
                    </m:r>
                  </m:oMath>
                </a14:m>
                <a:r>
                  <a:rPr lang="en-US" dirty="0">
                    <a:solidFill>
                      <a:srgbClr val="000000"/>
                    </a:solidFill>
                    <a:latin typeface="Arial"/>
                    <a:cs typeface="Arial"/>
                  </a:rPr>
                  <a:t> neuron on the </a:t>
                </a:r>
                <a14:m>
                  <m:oMath xmlns:m="http://schemas.openxmlformats.org/officeDocument/2006/math">
                    <m:r>
                      <a:rPr lang="en-US" i="1" dirty="0">
                        <a:latin typeface="Cambria Math" panose="02040503050406030204" pitchFamily="18" charset="0"/>
                      </a:rPr>
                      <m:t>𝑖</m:t>
                    </m:r>
                    <m:r>
                      <a:rPr lang="en-US" i="1" baseline="30000" dirty="0" err="1">
                        <a:latin typeface="Cambria Math" panose="02040503050406030204" pitchFamily="18" charset="0"/>
                      </a:rPr>
                      <m:t>𝑡h</m:t>
                    </m:r>
                  </m:oMath>
                </a14:m>
                <a:r>
                  <a:rPr lang="en-US" dirty="0">
                    <a:solidFill>
                      <a:srgbClr val="000000"/>
                    </a:solidFill>
                    <a:latin typeface="Arial"/>
                    <a:cs typeface="Arial"/>
                  </a:rPr>
                  <a:t> layer,</a:t>
                </a:r>
              </a:p>
              <a:p>
                <a:pPr marL="685154" lvl="1" indent="-227965"/>
                <a:r>
                  <a:rPr lang="en-US" b="0" i="0" u="none" strike="noStrike" dirty="0">
                    <a:effectLst/>
                    <a:latin typeface="Helvetica" pitchFamily="2" charset="0"/>
                  </a:rPr>
                  <a:t>The </a:t>
                </a:r>
                <a:r>
                  <a:rPr lang="en-US" b="0" i="1" u="sng" strike="noStrike" dirty="0">
                    <a:effectLst/>
                    <a:latin typeface="Helvetica" pitchFamily="2" charset="0"/>
                  </a:rPr>
                  <a:t>difference between outputs</a:t>
                </a:r>
                <a:r>
                  <a:rPr lang="en-US" b="0" i="0" u="none" strike="noStrike" dirty="0">
                    <a:effectLst/>
                    <a:latin typeface="Helvetica" pitchFamily="2" charset="0"/>
                  </a:rPr>
                  <a:t> for a flip pair of </a:t>
                </a:r>
                <a14:m>
                  <m:oMath xmlns:m="http://schemas.openxmlformats.org/officeDocument/2006/math">
                    <m:r>
                      <a:rPr lang="en-US" i="1" dirty="0" smtClean="0">
                        <a:latin typeface="Cambria Math" panose="02040503050406030204" pitchFamily="18" charset="0"/>
                      </a:rPr>
                      <m:t>𝑁</m:t>
                    </m:r>
                    <m:r>
                      <a:rPr lang="en-US" i="1" baseline="-25000" dirty="0" err="1" smtClean="0">
                        <a:latin typeface="Cambria Math" panose="02040503050406030204" pitchFamily="18" charset="0"/>
                      </a:rPr>
                      <m:t>𝑖𝑗</m:t>
                    </m:r>
                  </m:oMath>
                </a14:m>
                <a:r>
                  <a:rPr lang="en-US" b="0" i="0" u="none" strike="noStrike" dirty="0">
                    <a:effectLst/>
                    <a:latin typeface="Helvetica" pitchFamily="2" charset="0"/>
                  </a:rPr>
                  <a:t> depends on weights, activation pattern, and only biases up to the </a:t>
                </a:r>
                <a14:m>
                  <m:oMath xmlns:m="http://schemas.openxmlformats.org/officeDocument/2006/math">
                    <m:r>
                      <a:rPr lang="en-US" i="1" dirty="0">
                        <a:latin typeface="Cambria Math" panose="02040503050406030204" pitchFamily="18" charset="0"/>
                      </a:rPr>
                      <m:t>𝑖</m:t>
                    </m:r>
                    <m:r>
                      <a:rPr lang="en-US" i="1" baseline="30000" dirty="0" err="1">
                        <a:latin typeface="Cambria Math" panose="02040503050406030204" pitchFamily="18" charset="0"/>
                      </a:rPr>
                      <m:t>𝑡h</m:t>
                    </m:r>
                  </m:oMath>
                </a14:m>
                <a:r>
                  <a:rPr lang="en-US" b="0" i="0" u="none" strike="noStrike" dirty="0">
                    <a:effectLst/>
                    <a:latin typeface="Helvetica" pitchFamily="2" charset="0"/>
                  </a:rPr>
                  <a:t> layer.</a:t>
                </a:r>
                <a:endParaRPr lang="en-US" dirty="0">
                  <a:solidFill>
                    <a:srgbClr val="000000"/>
                  </a:solidFill>
                  <a:latin typeface="Arial"/>
                  <a:cs typeface="Arial"/>
                </a:endParaRPr>
              </a:p>
              <a:p>
                <a:pPr marL="685154" lvl="1" indent="-227965"/>
                <a:r>
                  <a:rPr lang="en-US" b="0" i="0" u="none" strike="noStrike" dirty="0">
                    <a:effectLst/>
                    <a:latin typeface="Helvetica" pitchFamily="2" charset="0"/>
                  </a:rPr>
                  <a:t>With weights already recovered and activation pattern known from side-channel, we can recover the biases neuron by neuron, starting from the first layer, progressing layer by layer.</a:t>
                </a:r>
                <a:endParaRPr lang="en-US" dirty="0">
                  <a:solidFill>
                    <a:srgbClr val="000000"/>
                  </a:solidFill>
                  <a:latin typeface="Arial"/>
                  <a:cs typeface="Arial"/>
                </a:endParaRPr>
              </a:p>
              <a:p>
                <a:pPr marL="685154" lvl="1" indent="-227965"/>
                <a:endParaRPr lang="en-US" dirty="0">
                  <a:latin typeface="Arial"/>
                  <a:cs typeface="Arial"/>
                </a:endParaRPr>
              </a:p>
              <a:p>
                <a:pPr marL="227965" indent="-227965"/>
                <a:endParaRPr lang="en-US" dirty="0">
                  <a:solidFill>
                    <a:srgbClr val="000000"/>
                  </a:solidFill>
                </a:endParaRPr>
              </a:p>
            </p:txBody>
          </p:sp>
        </mc:Choice>
        <mc:Fallback xmlns="">
          <p:sp>
            <p:nvSpPr>
              <p:cNvPr id="2" name="Content Placeholder 1">
                <a:extLst>
                  <a:ext uri="{FF2B5EF4-FFF2-40B4-BE49-F238E27FC236}">
                    <a16:creationId xmlns:a16="http://schemas.microsoft.com/office/drawing/2014/main" id="{F9611FE2-C6E2-3D0E-86D4-646C244B1230}"/>
                  </a:ext>
                </a:extLst>
              </p:cNvPr>
              <p:cNvSpPr>
                <a:spLocks noGrp="1" noRot="1" noChangeAspect="1" noMove="1" noResize="1" noEditPoints="1" noAdjustHandles="1" noChangeArrowheads="1" noChangeShapeType="1" noTextEdit="1"/>
              </p:cNvSpPr>
              <p:nvPr>
                <p:ph idx="1"/>
              </p:nvPr>
            </p:nvSpPr>
            <p:spPr>
              <a:blipFill>
                <a:blip r:embed="rId4"/>
                <a:stretch>
                  <a:fillRect l="-1086" t="-233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F916647-1A9F-592B-A1A7-A4CFA8188535}"/>
              </a:ext>
            </a:extLst>
          </p:cNvPr>
          <p:cNvSpPr>
            <a:spLocks noGrp="1"/>
          </p:cNvSpPr>
          <p:nvPr>
            <p:ph type="title"/>
          </p:nvPr>
        </p:nvSpPr>
        <p:spPr/>
        <p:txBody>
          <a:bodyPr/>
          <a:lstStyle/>
          <a:p>
            <a:r>
              <a:rPr lang="en-US" dirty="0"/>
              <a:t>Biases Recovery </a:t>
            </a:r>
          </a:p>
        </p:txBody>
      </p:sp>
      <p:sp>
        <p:nvSpPr>
          <p:cNvPr id="4" name="Slide Number Placeholder 3">
            <a:extLst>
              <a:ext uri="{FF2B5EF4-FFF2-40B4-BE49-F238E27FC236}">
                <a16:creationId xmlns:a16="http://schemas.microsoft.com/office/drawing/2014/main" id="{C2CE44BA-6516-7A75-3B8A-767B16A72D00}"/>
              </a:ext>
            </a:extLst>
          </p:cNvPr>
          <p:cNvSpPr>
            <a:spLocks noGrp="1"/>
          </p:cNvSpPr>
          <p:nvPr>
            <p:ph type="sldNum" sz="quarter" idx="10"/>
          </p:nvPr>
        </p:nvSpPr>
        <p:spPr/>
        <p:txBody>
          <a:bodyPr/>
          <a:lstStyle/>
          <a:p>
            <a:fld id="{2BE017B6-6466-CA44-A203-DCC007137B39}" type="slidenum">
              <a:rPr lang="en-US" smtClean="0"/>
              <a:pPr/>
              <a:t>16</a:t>
            </a:fld>
            <a:endParaRPr lang="en-US"/>
          </a:p>
        </p:txBody>
      </p:sp>
    </p:spTree>
    <p:extLst>
      <p:ext uri="{BB962C8B-B14F-4D97-AF65-F5344CB8AC3E}">
        <p14:creationId xmlns:p14="http://schemas.microsoft.com/office/powerpoint/2010/main" val="3889972145"/>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487DCB6-0717-4D90-9CC6-AA13F0A8DF31}"/>
                  </a:ext>
                </a:extLst>
              </p:cNvPr>
              <p:cNvSpPr>
                <a:spLocks noGrp="1"/>
              </p:cNvSpPr>
              <p:nvPr>
                <p:ph idx="1"/>
              </p:nvPr>
            </p:nvSpPr>
            <p:spPr>
              <a:xfrm>
                <a:off x="838200" y="1474831"/>
                <a:ext cx="10515600" cy="4351338"/>
              </a:xfrm>
            </p:spPr>
            <p:txBody>
              <a:bodyPr/>
              <a:lstStyle/>
              <a:p>
                <a:r>
                  <a:rPr lang="en-US" sz="2800" dirty="0"/>
                  <a:t>To extract </a:t>
                </a:r>
                <a:r>
                  <a:rPr lang="en-US" sz="2800" dirty="0">
                    <a:solidFill>
                      <a:srgbClr val="FF0000"/>
                    </a:solidFill>
                  </a:rPr>
                  <a:t>a 5-layer MLP</a:t>
                </a:r>
                <a:r>
                  <a:rPr lang="en-US" sz="2800" dirty="0"/>
                  <a:t>, less than 0.8% of queries (compared to the previous work) are required.</a:t>
                </a:r>
              </a:p>
              <a:p>
                <a:r>
                  <a:rPr lang="en-US" sz="2800" dirty="0"/>
                  <a:t>Extract </a:t>
                </a:r>
                <a:r>
                  <a:rPr lang="en-US" sz="2800" dirty="0">
                    <a:solidFill>
                      <a:srgbClr val="FF0000"/>
                    </a:solidFill>
                  </a:rPr>
                  <a:t>Lenet-5</a:t>
                </a:r>
                <a:r>
                  <a:rPr lang="en-US" dirty="0"/>
                  <a:t>(CNN)</a:t>
                </a:r>
                <a:r>
                  <a:rPr lang="en-US" sz="2800" dirty="0"/>
                  <a:t> in </a:t>
                </a:r>
                <a14:m>
                  <m:oMath xmlns:m="http://schemas.openxmlformats.org/officeDocument/2006/math">
                    <m:sSup>
                      <m:sSupPr>
                        <m:ctrlPr>
                          <a:rPr lang="en-US" sz="280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17</m:t>
                        </m:r>
                      </m:sup>
                    </m:sSup>
                  </m:oMath>
                </a14:m>
                <a:r>
                  <a:rPr lang="en-US" sz="2800" dirty="0"/>
                  <a:t>queries. </a:t>
                </a:r>
              </a:p>
            </p:txBody>
          </p:sp>
        </mc:Choice>
        <mc:Fallback xmlns="">
          <p:sp>
            <p:nvSpPr>
              <p:cNvPr id="2" name="Content Placeholder 1">
                <a:extLst>
                  <a:ext uri="{FF2B5EF4-FFF2-40B4-BE49-F238E27FC236}">
                    <a16:creationId xmlns:a16="http://schemas.microsoft.com/office/drawing/2014/main" id="{9487DCB6-0717-4D90-9CC6-AA13F0A8DF31}"/>
                  </a:ext>
                </a:extLst>
              </p:cNvPr>
              <p:cNvSpPr>
                <a:spLocks noGrp="1" noRot="1" noChangeAspect="1" noMove="1" noResize="1" noEditPoints="1" noAdjustHandles="1" noChangeArrowheads="1" noChangeShapeType="1" noTextEdit="1"/>
              </p:cNvSpPr>
              <p:nvPr>
                <p:ph idx="1"/>
              </p:nvPr>
            </p:nvSpPr>
            <p:spPr>
              <a:xfrm>
                <a:off x="838200" y="1474831"/>
                <a:ext cx="10515600" cy="4351338"/>
              </a:xfrm>
              <a:blipFill>
                <a:blip r:embed="rId4"/>
                <a:stretch>
                  <a:fillRect l="-1086" t="-233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017D2D3-50CC-F943-720B-FE3EF597D5AE}"/>
              </a:ext>
            </a:extLst>
          </p:cNvPr>
          <p:cNvSpPr>
            <a:spLocks noGrp="1"/>
          </p:cNvSpPr>
          <p:nvPr>
            <p:ph type="title"/>
          </p:nvPr>
        </p:nvSpPr>
        <p:spPr/>
        <p:txBody>
          <a:bodyPr/>
          <a:lstStyle/>
          <a:p>
            <a:r>
              <a:rPr lang="en-US"/>
              <a:t>Results</a:t>
            </a:r>
          </a:p>
        </p:txBody>
      </p:sp>
      <p:sp>
        <p:nvSpPr>
          <p:cNvPr id="4" name="Slide Number Placeholder 3">
            <a:extLst>
              <a:ext uri="{FF2B5EF4-FFF2-40B4-BE49-F238E27FC236}">
                <a16:creationId xmlns:a16="http://schemas.microsoft.com/office/drawing/2014/main" id="{8C5B8757-964D-A154-961C-8C6305CE8CC5}"/>
              </a:ext>
            </a:extLst>
          </p:cNvPr>
          <p:cNvSpPr>
            <a:spLocks noGrp="1"/>
          </p:cNvSpPr>
          <p:nvPr>
            <p:ph type="sldNum" sz="quarter" idx="10"/>
          </p:nvPr>
        </p:nvSpPr>
        <p:spPr/>
        <p:txBody>
          <a:bodyPr/>
          <a:lstStyle/>
          <a:p>
            <a:fld id="{2BE017B6-6466-CA44-A203-DCC007137B39}" type="slidenum">
              <a:rPr lang="en-US" smtClean="0"/>
              <a:pPr/>
              <a:t>17</a:t>
            </a:fld>
            <a:endParaRPr lang="en-US"/>
          </a:p>
        </p:txBody>
      </p:sp>
      <p:pic>
        <p:nvPicPr>
          <p:cNvPr id="7" name="Picture 6">
            <a:extLst>
              <a:ext uri="{FF2B5EF4-FFF2-40B4-BE49-F238E27FC236}">
                <a16:creationId xmlns:a16="http://schemas.microsoft.com/office/drawing/2014/main" id="{26463FC2-D3CF-7405-33F2-EB912D545B92}"/>
              </a:ext>
            </a:extLst>
          </p:cNvPr>
          <p:cNvPicPr>
            <a:picLocks noChangeAspect="1"/>
          </p:cNvPicPr>
          <p:nvPr/>
        </p:nvPicPr>
        <p:blipFill>
          <a:blip r:embed="rId5"/>
          <a:stretch>
            <a:fillRect/>
          </a:stretch>
        </p:blipFill>
        <p:spPr>
          <a:xfrm>
            <a:off x="1661707" y="3114040"/>
            <a:ext cx="8868586" cy="3441541"/>
          </a:xfrm>
          <a:prstGeom prst="rect">
            <a:avLst/>
          </a:prstGeom>
        </p:spPr>
      </p:pic>
      <p:sp>
        <p:nvSpPr>
          <p:cNvPr id="9" name="Rectangle 8">
            <a:extLst>
              <a:ext uri="{FF2B5EF4-FFF2-40B4-BE49-F238E27FC236}">
                <a16:creationId xmlns:a16="http://schemas.microsoft.com/office/drawing/2014/main" id="{8E626A81-4842-5C61-5B52-88B2BCCDB444}"/>
              </a:ext>
            </a:extLst>
          </p:cNvPr>
          <p:cNvSpPr/>
          <p:nvPr/>
        </p:nvSpPr>
        <p:spPr>
          <a:xfrm>
            <a:off x="1661707" y="5466124"/>
            <a:ext cx="8728163" cy="3600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50DA19FA-DB21-A60C-FA5A-F7E6573D1B75}"/>
              </a:ext>
            </a:extLst>
          </p:cNvPr>
          <p:cNvSpPr/>
          <p:nvPr/>
        </p:nvSpPr>
        <p:spPr>
          <a:xfrm>
            <a:off x="1661707" y="6098462"/>
            <a:ext cx="8728163" cy="360045"/>
          </a:xfrm>
          <a:prstGeom prst="rect">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27939608"/>
      </p:ext>
    </p:extLst>
  </p:cSld>
  <p:clrMapOvr>
    <a:masterClrMapping/>
  </p:clrMapOvr>
  <p:extLst>
    <p:ext uri="{6950BFC3-D8DA-4A85-94F7-54DA5524770B}">
      <p188:commentRel xmlns:p188="http://schemas.microsoft.com/office/powerpoint/2018/8/main" r:id="rId3"/>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0D82B-09F8-4BFA-9D18-2E9997B94093}"/>
              </a:ext>
            </a:extLst>
          </p:cNvPr>
          <p:cNvSpPr>
            <a:spLocks noGrp="1"/>
          </p:cNvSpPr>
          <p:nvPr>
            <p:ph type="title"/>
          </p:nvPr>
        </p:nvSpPr>
        <p:spPr/>
        <p:txBody>
          <a:bodyPr/>
          <a:lstStyle/>
          <a:p>
            <a:r>
              <a:rPr lang="en-US"/>
              <a:t>Thank You</a:t>
            </a:r>
          </a:p>
        </p:txBody>
      </p:sp>
      <p:pic>
        <p:nvPicPr>
          <p:cNvPr id="3" name="Picture 2">
            <a:extLst>
              <a:ext uri="{FF2B5EF4-FFF2-40B4-BE49-F238E27FC236}">
                <a16:creationId xmlns:a16="http://schemas.microsoft.com/office/drawing/2014/main" id="{46B427A5-B9A4-4068-B7A4-3553B27E4CF5}"/>
              </a:ext>
            </a:extLst>
          </p:cNvPr>
          <p:cNvPicPr>
            <a:picLocks noChangeAspect="1"/>
          </p:cNvPicPr>
          <p:nvPr/>
        </p:nvPicPr>
        <p:blipFill rotWithShape="1">
          <a:blip r:embed="rId3"/>
          <a:srcRect t="19837" r="25717" b="34511"/>
          <a:stretch/>
        </p:blipFill>
        <p:spPr>
          <a:xfrm>
            <a:off x="2546382" y="3668091"/>
            <a:ext cx="7099236" cy="2584174"/>
          </a:xfrm>
          <a:prstGeom prst="rect">
            <a:avLst/>
          </a:prstGeom>
        </p:spPr>
      </p:pic>
    </p:spTree>
    <p:extLst>
      <p:ext uri="{BB962C8B-B14F-4D97-AF65-F5344CB8AC3E}">
        <p14:creationId xmlns:p14="http://schemas.microsoft.com/office/powerpoint/2010/main" val="11924004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DA191CE-A25F-23F6-10EB-328C688494E4}"/>
              </a:ext>
            </a:extLst>
          </p:cNvPr>
          <p:cNvSpPr>
            <a:spLocks noGrp="1"/>
          </p:cNvSpPr>
          <p:nvPr>
            <p:ph idx="1"/>
          </p:nvPr>
        </p:nvSpPr>
        <p:spPr/>
        <p:txBody>
          <a:bodyPr/>
          <a:lstStyle/>
          <a:p>
            <a:r>
              <a:rPr lang="en-US"/>
              <a:t>Energy consumption (J) of </a:t>
            </a:r>
            <a:r>
              <a:rPr lang="en-US" err="1"/>
              <a:t>ReLU</a:t>
            </a:r>
            <a:r>
              <a:rPr lang="en-US"/>
              <a:t> branches (Repeating 10B)</a:t>
            </a:r>
          </a:p>
          <a:p>
            <a:endParaRPr lang="en-US"/>
          </a:p>
        </p:txBody>
      </p:sp>
      <p:sp>
        <p:nvSpPr>
          <p:cNvPr id="3" name="Title 2">
            <a:extLst>
              <a:ext uri="{FF2B5EF4-FFF2-40B4-BE49-F238E27FC236}">
                <a16:creationId xmlns:a16="http://schemas.microsoft.com/office/drawing/2014/main" id="{5E3BB89E-504E-5F5B-AEC5-731E95C2DD91}"/>
              </a:ext>
            </a:extLst>
          </p:cNvPr>
          <p:cNvSpPr>
            <a:spLocks noGrp="1"/>
          </p:cNvSpPr>
          <p:nvPr>
            <p:ph type="title"/>
          </p:nvPr>
        </p:nvSpPr>
        <p:spPr/>
        <p:txBody>
          <a:bodyPr/>
          <a:lstStyle/>
          <a:p>
            <a:r>
              <a:rPr lang="en-US"/>
              <a:t>Power Leakage of </a:t>
            </a:r>
            <a:r>
              <a:rPr lang="en-US" err="1"/>
              <a:t>ReLU</a:t>
            </a:r>
            <a:endParaRPr lang="en-US"/>
          </a:p>
        </p:txBody>
      </p:sp>
      <p:sp>
        <p:nvSpPr>
          <p:cNvPr id="4" name="Slide Number Placeholder 3">
            <a:extLst>
              <a:ext uri="{FF2B5EF4-FFF2-40B4-BE49-F238E27FC236}">
                <a16:creationId xmlns:a16="http://schemas.microsoft.com/office/drawing/2014/main" id="{A1037612-A11F-0783-8FF8-6904EA75DA96}"/>
              </a:ext>
            </a:extLst>
          </p:cNvPr>
          <p:cNvSpPr>
            <a:spLocks noGrp="1"/>
          </p:cNvSpPr>
          <p:nvPr>
            <p:ph type="sldNum" sz="quarter" idx="10"/>
          </p:nvPr>
        </p:nvSpPr>
        <p:spPr/>
        <p:txBody>
          <a:bodyPr/>
          <a:lstStyle/>
          <a:p>
            <a:fld id="{2BE017B6-6466-CA44-A203-DCC007137B39}" type="slidenum">
              <a:rPr lang="en-US" smtClean="0"/>
              <a:pPr/>
              <a:t>19</a:t>
            </a:fld>
            <a:endParaRPr lang="en-US"/>
          </a:p>
        </p:txBody>
      </p:sp>
      <p:pic>
        <p:nvPicPr>
          <p:cNvPr id="5" name="Picture 4">
            <a:extLst>
              <a:ext uri="{FF2B5EF4-FFF2-40B4-BE49-F238E27FC236}">
                <a16:creationId xmlns:a16="http://schemas.microsoft.com/office/drawing/2014/main" id="{BFBE6DD2-1506-27A9-4F6F-8C9C88BE59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9478" y="2302461"/>
            <a:ext cx="11060722" cy="4555539"/>
          </a:xfrm>
          <a:prstGeom prst="rect">
            <a:avLst/>
          </a:prstGeom>
        </p:spPr>
      </p:pic>
    </p:spTree>
    <p:extLst>
      <p:ext uri="{BB962C8B-B14F-4D97-AF65-F5344CB8AC3E}">
        <p14:creationId xmlns:p14="http://schemas.microsoft.com/office/powerpoint/2010/main" val="1277027211"/>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E16265B-B07D-F7D6-B4AD-B600E597E3D0}"/>
              </a:ext>
            </a:extLst>
          </p:cNvPr>
          <p:cNvSpPr>
            <a:spLocks noGrp="1"/>
          </p:cNvSpPr>
          <p:nvPr>
            <p:ph idx="1"/>
          </p:nvPr>
        </p:nvSpPr>
        <p:spPr/>
        <p:txBody>
          <a:bodyPr vert="horz" lIns="91440" tIns="45720" rIns="91440" bIns="45720" rtlCol="0" anchor="t">
            <a:normAutofit/>
          </a:bodyPr>
          <a:lstStyle/>
          <a:p>
            <a:pPr marL="227965" indent="-227965"/>
            <a:r>
              <a:rPr lang="en-US" dirty="0">
                <a:latin typeface="Arial"/>
                <a:cs typeface="Arial"/>
              </a:rPr>
              <a:t>Introduction</a:t>
            </a:r>
          </a:p>
          <a:p>
            <a:pPr marL="227965" indent="-227965"/>
            <a:endParaRPr lang="en-US" dirty="0"/>
          </a:p>
          <a:p>
            <a:pPr marL="227965" indent="-227965"/>
            <a:r>
              <a:rPr lang="en-US" dirty="0">
                <a:latin typeface="Arial"/>
                <a:cs typeface="Arial"/>
              </a:rPr>
              <a:t>Software-based power side-channel</a:t>
            </a:r>
          </a:p>
          <a:p>
            <a:pPr marL="227965" indent="-227965"/>
            <a:endParaRPr lang="en-US" dirty="0"/>
          </a:p>
          <a:p>
            <a:pPr marL="227965" indent="-227965"/>
            <a:r>
              <a:rPr lang="en-US" dirty="0">
                <a:latin typeface="Arial"/>
                <a:cs typeface="Arial"/>
              </a:rPr>
              <a:t>DNN Model extraction attack based on software power side-channel and input gradients</a:t>
            </a:r>
            <a:endParaRPr lang="en-US" dirty="0"/>
          </a:p>
          <a:p>
            <a:pPr marL="227965" indent="-227965"/>
            <a:endParaRPr lang="en-US" dirty="0"/>
          </a:p>
          <a:p>
            <a:pPr marL="227965" indent="-227965"/>
            <a:r>
              <a:rPr lang="en-US" dirty="0">
                <a:latin typeface="Arial"/>
                <a:cs typeface="Arial"/>
              </a:rPr>
              <a:t>Experimental results</a:t>
            </a:r>
          </a:p>
          <a:p>
            <a:pPr marL="227965" indent="-227965"/>
            <a:endParaRPr lang="en-US" dirty="0"/>
          </a:p>
          <a:p>
            <a:pPr marL="227965" indent="-227965"/>
            <a:endParaRPr lang="en-US" dirty="0"/>
          </a:p>
        </p:txBody>
      </p:sp>
      <p:sp>
        <p:nvSpPr>
          <p:cNvPr id="3" name="Title 2">
            <a:extLst>
              <a:ext uri="{FF2B5EF4-FFF2-40B4-BE49-F238E27FC236}">
                <a16:creationId xmlns:a16="http://schemas.microsoft.com/office/drawing/2014/main" id="{932B5420-923C-F82D-C62C-102272D227CA}"/>
              </a:ext>
            </a:extLst>
          </p:cNvPr>
          <p:cNvSpPr>
            <a:spLocks noGrp="1"/>
          </p:cNvSpPr>
          <p:nvPr>
            <p:ph type="title"/>
          </p:nvPr>
        </p:nvSpPr>
        <p:spPr/>
        <p:txBody>
          <a:bodyPr/>
          <a:lstStyle/>
          <a:p>
            <a:r>
              <a:rPr lang="en-US"/>
              <a:t>Outline</a:t>
            </a:r>
          </a:p>
        </p:txBody>
      </p:sp>
      <p:sp>
        <p:nvSpPr>
          <p:cNvPr id="4" name="Slide Number Placeholder 3">
            <a:extLst>
              <a:ext uri="{FF2B5EF4-FFF2-40B4-BE49-F238E27FC236}">
                <a16:creationId xmlns:a16="http://schemas.microsoft.com/office/drawing/2014/main" id="{42730298-D3EE-00A3-1562-E5863E26BCD3}"/>
              </a:ext>
            </a:extLst>
          </p:cNvPr>
          <p:cNvSpPr>
            <a:spLocks noGrp="1"/>
          </p:cNvSpPr>
          <p:nvPr>
            <p:ph type="sldNum" sz="quarter" idx="10"/>
          </p:nvPr>
        </p:nvSpPr>
        <p:spPr/>
        <p:txBody>
          <a:bodyPr/>
          <a:lstStyle/>
          <a:p>
            <a:fld id="{2BE017B6-6466-CA44-A203-DCC007137B39}" type="slidenum">
              <a:rPr lang="en-US" smtClean="0"/>
              <a:pPr/>
              <a:t>2</a:t>
            </a:fld>
            <a:endParaRPr lang="en-US"/>
          </a:p>
        </p:txBody>
      </p:sp>
    </p:spTree>
    <p:extLst>
      <p:ext uri="{BB962C8B-B14F-4D97-AF65-F5344CB8AC3E}">
        <p14:creationId xmlns:p14="http://schemas.microsoft.com/office/powerpoint/2010/main" val="33604047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2D0FF17-69D4-9826-116B-0F2C0CDFF2FE}"/>
              </a:ext>
            </a:extLst>
          </p:cNvPr>
          <p:cNvSpPr>
            <a:spLocks noGrp="1"/>
          </p:cNvSpPr>
          <p:nvPr>
            <p:ph idx="1"/>
          </p:nvPr>
        </p:nvSpPr>
        <p:spPr>
          <a:xfrm>
            <a:off x="0" y="5414369"/>
            <a:ext cx="10922000" cy="1325563"/>
          </a:xfrm>
        </p:spPr>
        <p:txBody>
          <a:bodyPr>
            <a:normAutofit lnSpcReduction="10000"/>
          </a:bodyPr>
          <a:lstStyle/>
          <a:p>
            <a:pPr marL="0" indent="0">
              <a:buNone/>
            </a:pPr>
            <a:endParaRPr lang="en-US" dirty="0"/>
          </a:p>
          <a:p>
            <a:r>
              <a:rPr lang="en-US" dirty="0"/>
              <a:t>Our software power side-channel can accurately capture/observe the model activation pattern under an input </a:t>
            </a:r>
          </a:p>
        </p:txBody>
      </p:sp>
      <p:sp>
        <p:nvSpPr>
          <p:cNvPr id="3" name="Title 2">
            <a:extLst>
              <a:ext uri="{FF2B5EF4-FFF2-40B4-BE49-F238E27FC236}">
                <a16:creationId xmlns:a16="http://schemas.microsoft.com/office/drawing/2014/main" id="{5B85AED5-7A04-37C5-09D9-BBF3A984E325}"/>
              </a:ext>
            </a:extLst>
          </p:cNvPr>
          <p:cNvSpPr>
            <a:spLocks noGrp="1"/>
          </p:cNvSpPr>
          <p:nvPr>
            <p:ph type="title"/>
          </p:nvPr>
        </p:nvSpPr>
        <p:spPr/>
        <p:txBody>
          <a:bodyPr/>
          <a:lstStyle/>
          <a:p>
            <a:r>
              <a:rPr lang="en-US" dirty="0"/>
              <a:t>Key Insights</a:t>
            </a:r>
          </a:p>
        </p:txBody>
      </p:sp>
      <p:sp>
        <p:nvSpPr>
          <p:cNvPr id="4" name="Slide Number Placeholder 3">
            <a:extLst>
              <a:ext uri="{FF2B5EF4-FFF2-40B4-BE49-F238E27FC236}">
                <a16:creationId xmlns:a16="http://schemas.microsoft.com/office/drawing/2014/main" id="{54A25207-DD5C-1E3E-A2F7-DD96F7F85E17}"/>
              </a:ext>
            </a:extLst>
          </p:cNvPr>
          <p:cNvSpPr>
            <a:spLocks noGrp="1"/>
          </p:cNvSpPr>
          <p:nvPr>
            <p:ph type="sldNum" sz="quarter" idx="10"/>
          </p:nvPr>
        </p:nvSpPr>
        <p:spPr/>
        <p:txBody>
          <a:bodyPr/>
          <a:lstStyle/>
          <a:p>
            <a:fld id="{2BE017B6-6466-CA44-A203-DCC007137B39}" type="slidenum">
              <a:rPr lang="en-US" smtClean="0"/>
              <a:pPr/>
              <a:t>20</a:t>
            </a:fld>
            <a:endParaRPr lang="en-US"/>
          </a:p>
        </p:txBody>
      </p:sp>
      <p:sp>
        <p:nvSpPr>
          <p:cNvPr id="5" name="Oval 4">
            <a:extLst>
              <a:ext uri="{FF2B5EF4-FFF2-40B4-BE49-F238E27FC236}">
                <a16:creationId xmlns:a16="http://schemas.microsoft.com/office/drawing/2014/main" id="{45B98068-4DE9-67EB-8351-062B912758D3}"/>
              </a:ext>
            </a:extLst>
          </p:cNvPr>
          <p:cNvSpPr/>
          <p:nvPr/>
        </p:nvSpPr>
        <p:spPr>
          <a:xfrm>
            <a:off x="1975338" y="1614801"/>
            <a:ext cx="1599569" cy="1674192"/>
          </a:xfrm>
          <a:prstGeom prst="ellipse">
            <a:avLst/>
          </a:prstGeom>
          <a:ln w="127000">
            <a:solidFill>
              <a:srgbClr val="C0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Input</a:t>
            </a:r>
          </a:p>
        </p:txBody>
      </p:sp>
      <p:sp>
        <p:nvSpPr>
          <p:cNvPr id="6" name="Oval 5">
            <a:extLst>
              <a:ext uri="{FF2B5EF4-FFF2-40B4-BE49-F238E27FC236}">
                <a16:creationId xmlns:a16="http://schemas.microsoft.com/office/drawing/2014/main" id="{76C0BEE6-AEBC-28EF-70EE-A3C242E6E7AF}"/>
              </a:ext>
            </a:extLst>
          </p:cNvPr>
          <p:cNvSpPr/>
          <p:nvPr/>
        </p:nvSpPr>
        <p:spPr>
          <a:xfrm>
            <a:off x="3023540" y="4015617"/>
            <a:ext cx="1599570" cy="1674193"/>
          </a:xfrm>
          <a:prstGeom prst="ellipse">
            <a:avLst/>
          </a:prstGeom>
          <a:ln w="1270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Weights</a:t>
            </a:r>
          </a:p>
        </p:txBody>
      </p:sp>
      <p:sp>
        <p:nvSpPr>
          <p:cNvPr id="7" name="Right Arrow 6">
            <a:extLst>
              <a:ext uri="{FF2B5EF4-FFF2-40B4-BE49-F238E27FC236}">
                <a16:creationId xmlns:a16="http://schemas.microsoft.com/office/drawing/2014/main" id="{83F55039-E5A9-641B-A093-0A7D3AEBEB70}"/>
              </a:ext>
            </a:extLst>
          </p:cNvPr>
          <p:cNvSpPr/>
          <p:nvPr/>
        </p:nvSpPr>
        <p:spPr>
          <a:xfrm>
            <a:off x="3823325" y="1991648"/>
            <a:ext cx="914400" cy="987973"/>
          </a:xfrm>
          <a:prstGeom prst="rightArrow">
            <a:avLst/>
          </a:prstGeom>
          <a:ln w="76200">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Oval 7">
            <a:extLst>
              <a:ext uri="{FF2B5EF4-FFF2-40B4-BE49-F238E27FC236}">
                <a16:creationId xmlns:a16="http://schemas.microsoft.com/office/drawing/2014/main" id="{B6A3E881-420E-2E64-85EB-511917493DA1}"/>
              </a:ext>
            </a:extLst>
          </p:cNvPr>
          <p:cNvSpPr/>
          <p:nvPr/>
        </p:nvSpPr>
        <p:spPr>
          <a:xfrm>
            <a:off x="5143564" y="1612206"/>
            <a:ext cx="1599570" cy="1674193"/>
          </a:xfrm>
          <a:prstGeom prst="ellipse">
            <a:avLst/>
          </a:prstGeom>
          <a:ln w="127000">
            <a:solidFill>
              <a:srgbClr val="7030A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Activation Patterns</a:t>
            </a:r>
          </a:p>
        </p:txBody>
      </p:sp>
      <p:sp>
        <p:nvSpPr>
          <p:cNvPr id="9" name="Oval 8">
            <a:extLst>
              <a:ext uri="{FF2B5EF4-FFF2-40B4-BE49-F238E27FC236}">
                <a16:creationId xmlns:a16="http://schemas.microsoft.com/office/drawing/2014/main" id="{382767A6-C397-C187-8276-5CA86EFF3660}"/>
              </a:ext>
            </a:extLst>
          </p:cNvPr>
          <p:cNvSpPr/>
          <p:nvPr/>
        </p:nvSpPr>
        <p:spPr>
          <a:xfrm>
            <a:off x="8521270" y="1612206"/>
            <a:ext cx="1599570" cy="1674193"/>
          </a:xfrm>
          <a:prstGeom prst="ellipse">
            <a:avLst/>
          </a:prstGeom>
          <a:ln w="127000">
            <a:solidFill>
              <a:srgbClr val="FFC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Input Gradients</a:t>
            </a:r>
          </a:p>
        </p:txBody>
      </p:sp>
      <p:sp>
        <p:nvSpPr>
          <p:cNvPr id="10" name="Right Arrow 9">
            <a:extLst>
              <a:ext uri="{FF2B5EF4-FFF2-40B4-BE49-F238E27FC236}">
                <a16:creationId xmlns:a16="http://schemas.microsoft.com/office/drawing/2014/main" id="{12B616D1-DF09-087E-60D3-0B09D24E108A}"/>
              </a:ext>
            </a:extLst>
          </p:cNvPr>
          <p:cNvSpPr/>
          <p:nvPr/>
        </p:nvSpPr>
        <p:spPr>
          <a:xfrm rot="18884284">
            <a:off x="4490650" y="3236179"/>
            <a:ext cx="914400" cy="987973"/>
          </a:xfrm>
          <a:prstGeom prst="rightArrow">
            <a:avLst/>
          </a:prstGeom>
          <a:ln w="76200">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1" name="Right Arrow 10">
            <a:extLst>
              <a:ext uri="{FF2B5EF4-FFF2-40B4-BE49-F238E27FC236}">
                <a16:creationId xmlns:a16="http://schemas.microsoft.com/office/drawing/2014/main" id="{13002507-6D24-FC1E-B34C-922EA56830AA}"/>
              </a:ext>
            </a:extLst>
          </p:cNvPr>
          <p:cNvSpPr/>
          <p:nvPr/>
        </p:nvSpPr>
        <p:spPr>
          <a:xfrm>
            <a:off x="7207592" y="1991647"/>
            <a:ext cx="914400" cy="987973"/>
          </a:xfrm>
          <a:prstGeom prst="rightArrow">
            <a:avLst/>
          </a:prstGeom>
          <a:ln w="76200">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2" name="Right Arrow 11">
            <a:extLst>
              <a:ext uri="{FF2B5EF4-FFF2-40B4-BE49-F238E27FC236}">
                <a16:creationId xmlns:a16="http://schemas.microsoft.com/office/drawing/2014/main" id="{78ABB526-B1BA-462E-9143-42EB445A3245}"/>
              </a:ext>
            </a:extLst>
          </p:cNvPr>
          <p:cNvSpPr/>
          <p:nvPr/>
        </p:nvSpPr>
        <p:spPr>
          <a:xfrm rot="18291621">
            <a:off x="8197190" y="3179857"/>
            <a:ext cx="914400" cy="987973"/>
          </a:xfrm>
          <a:prstGeom prst="rightArrow">
            <a:avLst/>
          </a:prstGeom>
          <a:ln w="76200">
            <a:solidFill>
              <a:schemeClr val="tx1">
                <a:lumMod val="50000"/>
                <a:lumOff val="5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13" name="Oval 12">
            <a:extLst>
              <a:ext uri="{FF2B5EF4-FFF2-40B4-BE49-F238E27FC236}">
                <a16:creationId xmlns:a16="http://schemas.microsoft.com/office/drawing/2014/main" id="{04E882FB-17A3-05A2-1BD0-B43FE72D3F1D}"/>
              </a:ext>
            </a:extLst>
          </p:cNvPr>
          <p:cNvSpPr/>
          <p:nvPr/>
        </p:nvSpPr>
        <p:spPr>
          <a:xfrm>
            <a:off x="7088582" y="4018793"/>
            <a:ext cx="1599570" cy="1674193"/>
          </a:xfrm>
          <a:prstGeom prst="ellipse">
            <a:avLst/>
          </a:prstGeom>
          <a:ln w="127000">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Weights</a:t>
            </a:r>
          </a:p>
        </p:txBody>
      </p:sp>
      <p:sp>
        <p:nvSpPr>
          <p:cNvPr id="19" name="Rounded Rectangle 18">
            <a:extLst>
              <a:ext uri="{FF2B5EF4-FFF2-40B4-BE49-F238E27FC236}">
                <a16:creationId xmlns:a16="http://schemas.microsoft.com/office/drawing/2014/main" id="{B7454917-F576-EFAB-F3E0-DD7932FFF6D8}"/>
              </a:ext>
            </a:extLst>
          </p:cNvPr>
          <p:cNvSpPr/>
          <p:nvPr/>
        </p:nvSpPr>
        <p:spPr>
          <a:xfrm>
            <a:off x="4986143" y="1453662"/>
            <a:ext cx="5618497" cy="4396820"/>
          </a:xfrm>
          <a:prstGeom prst="roundRect">
            <a:avLst/>
          </a:prstGeom>
          <a:noFill/>
          <a:ln w="762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AD1BB93-A449-0265-7152-462889219C32}"/>
              </a:ext>
            </a:extLst>
          </p:cNvPr>
          <p:cNvSpPr txBox="1"/>
          <p:nvPr/>
        </p:nvSpPr>
        <p:spPr>
          <a:xfrm>
            <a:off x="9254065" y="5158423"/>
            <a:ext cx="1093504" cy="369332"/>
          </a:xfrm>
          <a:prstGeom prst="rect">
            <a:avLst/>
          </a:prstGeom>
          <a:noFill/>
        </p:spPr>
        <p:txBody>
          <a:bodyPr wrap="none" rtlCol="0">
            <a:spAutoFit/>
          </a:bodyPr>
          <a:lstStyle/>
          <a:p>
            <a:r>
              <a:rPr lang="en-US" dirty="0"/>
              <a:t>Our Work</a:t>
            </a:r>
          </a:p>
        </p:txBody>
      </p:sp>
    </p:spTree>
    <p:extLst>
      <p:ext uri="{BB962C8B-B14F-4D97-AF65-F5344CB8AC3E}">
        <p14:creationId xmlns:p14="http://schemas.microsoft.com/office/powerpoint/2010/main" val="2015221585"/>
      </p:ext>
    </p:extLst>
  </p:cSld>
  <p:clrMapOvr>
    <a:masterClrMapping/>
  </p:clrMapOvr>
  <p:extLst>
    <p:ext uri="{6950BFC3-D8DA-4A85-94F7-54DA5524770B}">
      <p188:commentRel xmlns:p188="http://schemas.microsoft.com/office/powerpoint/2018/8/main" r:id="rId3"/>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F7D6AAC-9995-8D1C-06C8-AC287704D9D9}"/>
              </a:ext>
            </a:extLst>
          </p:cNvPr>
          <p:cNvSpPr>
            <a:spLocks noGrp="1"/>
          </p:cNvSpPr>
          <p:nvPr>
            <p:ph idx="1"/>
          </p:nvPr>
        </p:nvSpPr>
        <p:spPr>
          <a:xfrm>
            <a:off x="838199" y="1692001"/>
            <a:ext cx="10624458" cy="4351338"/>
          </a:xfrm>
        </p:spPr>
        <p:txBody>
          <a:bodyPr>
            <a:normAutofit/>
          </a:bodyPr>
          <a:lstStyle/>
          <a:p>
            <a:r>
              <a:rPr lang="en-US" dirty="0"/>
              <a:t>The structure and parameters of DNNs are important intellectual property</a:t>
            </a:r>
            <a:endParaRPr lang="en-US" dirty="0">
              <a:effectLst/>
            </a:endParaRPr>
          </a:p>
          <a:p>
            <a:r>
              <a:rPr lang="en-US" dirty="0">
                <a:effectLst/>
              </a:rPr>
              <a:t>Model extraction is a common IP-stealing attack</a:t>
            </a:r>
            <a:endParaRPr lang="en-US" dirty="0"/>
          </a:p>
          <a:p>
            <a:r>
              <a:rPr lang="en-US" dirty="0"/>
              <a:t>Existing model extraction methods are mostly algorithmic</a:t>
            </a:r>
          </a:p>
        </p:txBody>
      </p:sp>
      <p:sp>
        <p:nvSpPr>
          <p:cNvPr id="3" name="Title 2">
            <a:extLst>
              <a:ext uri="{FF2B5EF4-FFF2-40B4-BE49-F238E27FC236}">
                <a16:creationId xmlns:a16="http://schemas.microsoft.com/office/drawing/2014/main" id="{310B415F-3EB0-46D8-AF2E-AC1B69065585}"/>
              </a:ext>
            </a:extLst>
          </p:cNvPr>
          <p:cNvSpPr>
            <a:spLocks noGrp="1"/>
          </p:cNvSpPr>
          <p:nvPr>
            <p:ph type="title"/>
          </p:nvPr>
        </p:nvSpPr>
        <p:spPr>
          <a:xfrm>
            <a:off x="838200" y="302419"/>
            <a:ext cx="10922000" cy="1325563"/>
          </a:xfrm>
        </p:spPr>
        <p:txBody>
          <a:bodyPr/>
          <a:lstStyle/>
          <a:p>
            <a:r>
              <a:rPr lang="en-US"/>
              <a:t>Model Extraction of Deep Neural Networks</a:t>
            </a:r>
          </a:p>
        </p:txBody>
      </p:sp>
      <p:sp>
        <p:nvSpPr>
          <p:cNvPr id="4" name="Slide Number Placeholder 3">
            <a:extLst>
              <a:ext uri="{FF2B5EF4-FFF2-40B4-BE49-F238E27FC236}">
                <a16:creationId xmlns:a16="http://schemas.microsoft.com/office/drawing/2014/main" id="{0F71B8A7-998F-8912-82CB-BA51A48477C8}"/>
              </a:ext>
            </a:extLst>
          </p:cNvPr>
          <p:cNvSpPr>
            <a:spLocks noGrp="1"/>
          </p:cNvSpPr>
          <p:nvPr>
            <p:ph type="sldNum" sz="quarter" idx="10"/>
          </p:nvPr>
        </p:nvSpPr>
        <p:spPr/>
        <p:txBody>
          <a:bodyPr/>
          <a:lstStyle/>
          <a:p>
            <a:fld id="{2BE017B6-6466-CA44-A203-DCC007137B39}" type="slidenum">
              <a:rPr lang="en-US" smtClean="0"/>
              <a:pPr/>
              <a:t>3</a:t>
            </a:fld>
            <a:endParaRPr lang="en-US"/>
          </a:p>
        </p:txBody>
      </p:sp>
      <p:pic>
        <p:nvPicPr>
          <p:cNvPr id="8" name="Picture 7" descr="A diagram of a machine learning&#10;&#10;Description automatically generated">
            <a:extLst>
              <a:ext uri="{FF2B5EF4-FFF2-40B4-BE49-F238E27FC236}">
                <a16:creationId xmlns:a16="http://schemas.microsoft.com/office/drawing/2014/main" id="{3E43299A-2B74-96F6-0538-1FA247EED19D}"/>
              </a:ext>
            </a:extLst>
          </p:cNvPr>
          <p:cNvPicPr>
            <a:picLocks noChangeAspect="1"/>
          </p:cNvPicPr>
          <p:nvPr/>
        </p:nvPicPr>
        <p:blipFill>
          <a:blip r:embed="rId3"/>
          <a:stretch>
            <a:fillRect/>
          </a:stretch>
        </p:blipFill>
        <p:spPr>
          <a:xfrm>
            <a:off x="2450870" y="3948771"/>
            <a:ext cx="7109482" cy="2606810"/>
          </a:xfrm>
          <a:prstGeom prst="rect">
            <a:avLst/>
          </a:prstGeom>
        </p:spPr>
      </p:pic>
    </p:spTree>
    <p:extLst>
      <p:ext uri="{BB962C8B-B14F-4D97-AF65-F5344CB8AC3E}">
        <p14:creationId xmlns:p14="http://schemas.microsoft.com/office/powerpoint/2010/main" val="521822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B4F3396-E595-F3A4-D7D2-B216BF745A0D}"/>
              </a:ext>
            </a:extLst>
          </p:cNvPr>
          <p:cNvSpPr>
            <a:spLocks noGrp="1"/>
          </p:cNvSpPr>
          <p:nvPr>
            <p:ph idx="1"/>
          </p:nvPr>
        </p:nvSpPr>
        <p:spPr/>
        <p:txBody>
          <a:bodyPr vert="horz" lIns="91440" tIns="45720" rIns="91440" bIns="45720" rtlCol="0" anchor="t">
            <a:normAutofit/>
          </a:bodyPr>
          <a:lstStyle/>
          <a:p>
            <a:pPr marL="227965" indent="-227965"/>
            <a:r>
              <a:rPr lang="en-US" dirty="0">
                <a:latin typeface="Arial"/>
                <a:cs typeface="Arial"/>
              </a:rPr>
              <a:t>Learning-based model extraction </a:t>
            </a:r>
            <a:endParaRPr lang="en-US" dirty="0"/>
          </a:p>
          <a:p>
            <a:pPr marL="685165" lvl="1" indent="-227965"/>
            <a:r>
              <a:rPr lang="en-US" dirty="0">
                <a:latin typeface="Arial"/>
                <a:cs typeface="Arial"/>
              </a:rPr>
              <a:t>Querying the oracle model and using machine learning on the query results to obtain an </a:t>
            </a:r>
            <a:r>
              <a:rPr lang="en-US" b="1" i="1" dirty="0">
                <a:latin typeface="Arial"/>
                <a:cs typeface="Arial"/>
              </a:rPr>
              <a:t>approximate</a:t>
            </a:r>
            <a:r>
              <a:rPr lang="en-US" dirty="0">
                <a:latin typeface="Arial"/>
                <a:cs typeface="Arial"/>
              </a:rPr>
              <a:t> model. </a:t>
            </a:r>
            <a:endParaRPr lang="en-US" dirty="0"/>
          </a:p>
          <a:p>
            <a:pPr marL="227965" indent="-227965"/>
            <a:endParaRPr lang="en-US" dirty="0"/>
          </a:p>
          <a:p>
            <a:pPr marL="227965" indent="-227965"/>
            <a:r>
              <a:rPr lang="en-US" dirty="0">
                <a:latin typeface="Arial"/>
                <a:cs typeface="Arial"/>
              </a:rPr>
              <a:t>Cryptanalytic model extraction </a:t>
            </a:r>
            <a:r>
              <a:rPr lang="en-US" baseline="30000" dirty="0">
                <a:latin typeface="Arial"/>
                <a:cs typeface="Arial"/>
              </a:rPr>
              <a:t>[1]</a:t>
            </a:r>
            <a:r>
              <a:rPr lang="en-US" dirty="0">
                <a:latin typeface="Arial"/>
                <a:cs typeface="Arial"/>
              </a:rPr>
              <a:t> </a:t>
            </a:r>
            <a:endParaRPr lang="en-US" dirty="0"/>
          </a:p>
          <a:p>
            <a:pPr marL="685165" lvl="1" indent="-227965"/>
            <a:r>
              <a:rPr lang="en-US" dirty="0">
                <a:latin typeface="Arial"/>
                <a:cs typeface="Arial"/>
              </a:rPr>
              <a:t>Prior work </a:t>
            </a:r>
            <a:r>
              <a:rPr lang="en-US" sz="2400" dirty="0">
                <a:latin typeface="Arial"/>
                <a:cs typeface="Arial"/>
              </a:rPr>
              <a:t>formulates the DNN model extraction into a cryptanalytic problem</a:t>
            </a:r>
          </a:p>
          <a:p>
            <a:pPr marL="685165" lvl="1" indent="-227965"/>
            <a:r>
              <a:rPr lang="en-US" dirty="0">
                <a:latin typeface="Arial"/>
                <a:cs typeface="Arial"/>
              </a:rPr>
              <a:t>Find special inputs that set the model execution in a certain state (</a:t>
            </a:r>
            <a:r>
              <a:rPr lang="en-US" b="1" dirty="0">
                <a:latin typeface="Arial"/>
                <a:cs typeface="Arial"/>
              </a:rPr>
              <a:t>critical condition</a:t>
            </a:r>
            <a:r>
              <a:rPr lang="en-US" dirty="0">
                <a:latin typeface="Arial"/>
                <a:cs typeface="Arial"/>
              </a:rPr>
              <a:t>: a neuron output is zero), and rely on </a:t>
            </a:r>
            <a:r>
              <a:rPr lang="en-US" b="1" dirty="0">
                <a:latin typeface="Arial"/>
                <a:cs typeface="Arial"/>
              </a:rPr>
              <a:t>equation solving</a:t>
            </a:r>
            <a:r>
              <a:rPr lang="en-US" dirty="0">
                <a:latin typeface="Arial"/>
                <a:cs typeface="Arial"/>
              </a:rPr>
              <a:t> to recover the model parameters</a:t>
            </a:r>
          </a:p>
        </p:txBody>
      </p:sp>
      <p:sp>
        <p:nvSpPr>
          <p:cNvPr id="3" name="Title 2">
            <a:extLst>
              <a:ext uri="{FF2B5EF4-FFF2-40B4-BE49-F238E27FC236}">
                <a16:creationId xmlns:a16="http://schemas.microsoft.com/office/drawing/2014/main" id="{53015257-A05D-36CE-6D30-8BE9D4FE889B}"/>
              </a:ext>
            </a:extLst>
          </p:cNvPr>
          <p:cNvSpPr>
            <a:spLocks noGrp="1"/>
          </p:cNvSpPr>
          <p:nvPr>
            <p:ph type="title"/>
          </p:nvPr>
        </p:nvSpPr>
        <p:spPr/>
        <p:txBody>
          <a:bodyPr/>
          <a:lstStyle/>
          <a:p>
            <a:r>
              <a:rPr lang="en-US"/>
              <a:t>Existing Model Extraction Methods</a:t>
            </a:r>
          </a:p>
        </p:txBody>
      </p:sp>
      <p:sp>
        <p:nvSpPr>
          <p:cNvPr id="4" name="Slide Number Placeholder 3">
            <a:extLst>
              <a:ext uri="{FF2B5EF4-FFF2-40B4-BE49-F238E27FC236}">
                <a16:creationId xmlns:a16="http://schemas.microsoft.com/office/drawing/2014/main" id="{2E815470-05A3-71C8-22E3-DB9726725C75}"/>
              </a:ext>
            </a:extLst>
          </p:cNvPr>
          <p:cNvSpPr>
            <a:spLocks noGrp="1"/>
          </p:cNvSpPr>
          <p:nvPr>
            <p:ph type="sldNum" sz="quarter" idx="10"/>
          </p:nvPr>
        </p:nvSpPr>
        <p:spPr/>
        <p:txBody>
          <a:bodyPr/>
          <a:lstStyle/>
          <a:p>
            <a:fld id="{2BE017B6-6466-CA44-A203-DCC007137B39}" type="slidenum">
              <a:rPr lang="en-US" smtClean="0"/>
              <a:pPr/>
              <a:t>4</a:t>
            </a:fld>
            <a:endParaRPr lang="en-US"/>
          </a:p>
        </p:txBody>
      </p:sp>
      <p:sp>
        <p:nvSpPr>
          <p:cNvPr id="5" name="TextBox 4">
            <a:extLst>
              <a:ext uri="{FF2B5EF4-FFF2-40B4-BE49-F238E27FC236}">
                <a16:creationId xmlns:a16="http://schemas.microsoft.com/office/drawing/2014/main" id="{DD94C5F7-36AA-F88D-8158-1ACB32519547}"/>
              </a:ext>
            </a:extLst>
          </p:cNvPr>
          <p:cNvSpPr txBox="1"/>
          <p:nvPr/>
        </p:nvSpPr>
        <p:spPr>
          <a:xfrm>
            <a:off x="0" y="6386304"/>
            <a:ext cx="11760200" cy="338554"/>
          </a:xfrm>
          <a:prstGeom prst="rect">
            <a:avLst/>
          </a:prstGeom>
          <a:noFill/>
        </p:spPr>
        <p:txBody>
          <a:bodyPr wrap="square" rtlCol="0">
            <a:spAutoFit/>
          </a:bodyPr>
          <a:lstStyle/>
          <a:p>
            <a:r>
              <a:rPr lang="en-US" sz="1600" b="1">
                <a:latin typeface="+mj-lt"/>
              </a:rPr>
              <a:t>[1] N. </a:t>
            </a:r>
            <a:r>
              <a:rPr lang="en-US" sz="1600" b="1" err="1">
                <a:latin typeface="+mj-lt"/>
              </a:rPr>
              <a:t>Carlini</a:t>
            </a:r>
            <a:r>
              <a:rPr lang="en-US" sz="1600" b="1">
                <a:latin typeface="+mj-lt"/>
              </a:rPr>
              <a:t>, M. Jagielski, and I. Mironov, “Cryptanalytic extraction of neural network models,” in </a:t>
            </a:r>
            <a:r>
              <a:rPr lang="en-US" sz="1600" b="1" i="1">
                <a:latin typeface="+mj-lt"/>
              </a:rPr>
              <a:t>Advances in Cryptology – CRYPTO 2020</a:t>
            </a:r>
            <a:r>
              <a:rPr lang="en-US" sz="1600" b="1">
                <a:latin typeface="+mj-lt"/>
              </a:rPr>
              <a:t> </a:t>
            </a:r>
          </a:p>
        </p:txBody>
      </p:sp>
    </p:spTree>
    <p:extLst>
      <p:ext uri="{BB962C8B-B14F-4D97-AF65-F5344CB8AC3E}">
        <p14:creationId xmlns:p14="http://schemas.microsoft.com/office/powerpoint/2010/main" val="2906364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F029E3-DEEF-384F-A732-8222993D5F33}"/>
              </a:ext>
            </a:extLst>
          </p:cNvPr>
          <p:cNvSpPr>
            <a:spLocks noGrp="1"/>
          </p:cNvSpPr>
          <p:nvPr>
            <p:ph type="title"/>
          </p:nvPr>
        </p:nvSpPr>
        <p:spPr>
          <a:xfrm>
            <a:off x="701040" y="321959"/>
            <a:ext cx="10515600" cy="1325563"/>
          </a:xfrm>
        </p:spPr>
        <p:txBody>
          <a:bodyPr/>
          <a:lstStyle/>
          <a:p>
            <a:r>
              <a:rPr lang="en-US"/>
              <a:t>Our Contributions </a:t>
            </a:r>
          </a:p>
        </p:txBody>
      </p:sp>
      <p:sp>
        <p:nvSpPr>
          <p:cNvPr id="4" name="Slide Number Placeholder 3">
            <a:extLst>
              <a:ext uri="{FF2B5EF4-FFF2-40B4-BE49-F238E27FC236}">
                <a16:creationId xmlns:a16="http://schemas.microsoft.com/office/drawing/2014/main" id="{C01276CA-175D-1D42-9BE1-2D08D60AEB65}"/>
              </a:ext>
            </a:extLst>
          </p:cNvPr>
          <p:cNvSpPr>
            <a:spLocks noGrp="1"/>
          </p:cNvSpPr>
          <p:nvPr>
            <p:ph type="sldNum" sz="quarter" idx="10"/>
          </p:nvPr>
        </p:nvSpPr>
        <p:spPr/>
        <p:txBody>
          <a:bodyPr/>
          <a:lstStyle/>
          <a:p>
            <a:fld id="{2BE017B6-6466-CA44-A203-DCC007137B39}" type="slidenum">
              <a:rPr lang="en-US" smtClean="0"/>
              <a:pPr/>
              <a:t>5</a:t>
            </a:fld>
            <a:endParaRPr lang="en-US"/>
          </a:p>
        </p:txBody>
      </p:sp>
      <p:sp>
        <p:nvSpPr>
          <p:cNvPr id="5" name="Content Placeholder 1">
            <a:extLst>
              <a:ext uri="{FF2B5EF4-FFF2-40B4-BE49-F238E27FC236}">
                <a16:creationId xmlns:a16="http://schemas.microsoft.com/office/drawing/2014/main" id="{3104F4F9-8BF8-1D4D-892C-E4129BDE3533}"/>
              </a:ext>
            </a:extLst>
          </p:cNvPr>
          <p:cNvSpPr txBox="1">
            <a:spLocks/>
          </p:cNvSpPr>
          <p:nvPr/>
        </p:nvSpPr>
        <p:spPr>
          <a:xfrm>
            <a:off x="838200" y="1545917"/>
            <a:ext cx="9766110" cy="4664351"/>
          </a:xfrm>
          <a:prstGeom prst="rect">
            <a:avLst/>
          </a:prstGeom>
        </p:spPr>
        <p:txBody>
          <a:bodyPr vert="horz" lIns="91440" tIns="45720" rIns="91440" bIns="45720" rtlCol="0">
            <a:normAutofit/>
          </a:bodyPr>
          <a:lstStyle>
            <a:lvl1pPr marL="228594" indent="-228594" algn="l" defTabSz="914377" rtl="0" eaLnBrk="1" latinLnBrk="0" hangingPunct="1">
              <a:lnSpc>
                <a:spcPct val="90000"/>
              </a:lnSpc>
              <a:spcBef>
                <a:spcPts val="1000"/>
              </a:spcBef>
              <a:buFont typeface="Arial"/>
              <a:buChar char="•"/>
              <a:defRPr sz="2800" kern="1200">
                <a:solidFill>
                  <a:schemeClr val="tx1"/>
                </a:solidFill>
                <a:latin typeface="Real Text Pro" charset="0"/>
                <a:ea typeface="Real Text Pro" charset="0"/>
                <a:cs typeface="Real Text Pro" charset="0"/>
              </a:defRPr>
            </a:lvl1pPr>
            <a:lvl2pPr marL="685783" indent="-228594" algn="l" defTabSz="914377" rtl="0" eaLnBrk="1" latinLnBrk="0" hangingPunct="1">
              <a:lnSpc>
                <a:spcPct val="90000"/>
              </a:lnSpc>
              <a:spcBef>
                <a:spcPts val="500"/>
              </a:spcBef>
              <a:buFont typeface="Arial"/>
              <a:buChar char="•"/>
              <a:defRPr sz="2400" kern="1200">
                <a:solidFill>
                  <a:schemeClr val="tx1"/>
                </a:solidFill>
                <a:latin typeface="Real Text Pro" charset="0"/>
                <a:ea typeface="Real Text Pro" charset="0"/>
                <a:cs typeface="Real Text Pro" charset="0"/>
              </a:defRPr>
            </a:lvl2pPr>
            <a:lvl3pPr marL="1142971" indent="-228594" algn="l" defTabSz="914377" rtl="0" eaLnBrk="1" latinLnBrk="0" hangingPunct="1">
              <a:lnSpc>
                <a:spcPct val="90000"/>
              </a:lnSpc>
              <a:spcBef>
                <a:spcPts val="500"/>
              </a:spcBef>
              <a:buFont typeface="Arial"/>
              <a:buChar char="•"/>
              <a:defRPr sz="2000" kern="1200">
                <a:solidFill>
                  <a:schemeClr val="tx1"/>
                </a:solidFill>
                <a:latin typeface="Real Text Pro" charset="0"/>
                <a:ea typeface="Real Text Pro" charset="0"/>
                <a:cs typeface="Real Text Pro" charset="0"/>
              </a:defRPr>
            </a:lvl3pPr>
            <a:lvl4pPr marL="1600160" indent="-228594" algn="l" defTabSz="914377"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4pPr>
            <a:lvl5pPr marL="2057349" indent="-228594" algn="l" defTabSz="914377" rtl="0" eaLnBrk="1" latinLnBrk="0" hangingPunct="1">
              <a:lnSpc>
                <a:spcPct val="90000"/>
              </a:lnSpc>
              <a:spcBef>
                <a:spcPts val="500"/>
              </a:spcBef>
              <a:buFont typeface="Arial"/>
              <a:buChar char="•"/>
              <a:defRPr sz="1800" kern="1200">
                <a:solidFill>
                  <a:schemeClr val="tx1"/>
                </a:solidFill>
                <a:latin typeface="Real Text Pro" charset="0"/>
                <a:ea typeface="Real Text Pro" charset="0"/>
                <a:cs typeface="Real Text Pro" charset="0"/>
              </a:defRPr>
            </a:lvl5pPr>
            <a:lvl6pPr marL="2514537"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1600" i="1"/>
              <a:t> </a:t>
            </a:r>
          </a:p>
        </p:txBody>
      </p:sp>
      <p:sp>
        <p:nvSpPr>
          <p:cNvPr id="7" name="Content Placeholder 1">
            <a:extLst>
              <a:ext uri="{FF2B5EF4-FFF2-40B4-BE49-F238E27FC236}">
                <a16:creationId xmlns:a16="http://schemas.microsoft.com/office/drawing/2014/main" id="{C6CEFF92-18B3-1B41-E5C3-11D6876BAAC2}"/>
              </a:ext>
            </a:extLst>
          </p:cNvPr>
          <p:cNvSpPr>
            <a:spLocks noGrp="1"/>
          </p:cNvSpPr>
          <p:nvPr>
            <p:ph idx="1"/>
          </p:nvPr>
        </p:nvSpPr>
        <p:spPr>
          <a:xfrm>
            <a:off x="516190" y="1764638"/>
            <a:ext cx="10515600" cy="4821213"/>
          </a:xfrm>
        </p:spPr>
        <p:txBody>
          <a:bodyPr>
            <a:normAutofit/>
          </a:bodyPr>
          <a:lstStyle/>
          <a:p>
            <a:r>
              <a:rPr lang="en-US" dirty="0"/>
              <a:t>Software-based power side-channel to monitor the activation direction of neurons</a:t>
            </a:r>
          </a:p>
          <a:p>
            <a:r>
              <a:rPr lang="en-US" dirty="0"/>
              <a:t>Using activation directions to extract model parameters considering input gradients</a:t>
            </a:r>
          </a:p>
          <a:p>
            <a:pPr lvl="1"/>
            <a:r>
              <a:rPr lang="en-US" dirty="0"/>
              <a:t>Neurons do not need to reach the critical condition (output zero) as required by the previous work</a:t>
            </a:r>
          </a:p>
          <a:p>
            <a:pPr lvl="1"/>
            <a:r>
              <a:rPr lang="en-US" dirty="0"/>
              <a:t>Requiring much fewer queries</a:t>
            </a:r>
          </a:p>
          <a:p>
            <a:pPr lvl="1"/>
            <a:endParaRPr lang="en-US" dirty="0"/>
          </a:p>
        </p:txBody>
      </p:sp>
      <p:sp>
        <p:nvSpPr>
          <p:cNvPr id="2" name="TextBox 1">
            <a:extLst>
              <a:ext uri="{FF2B5EF4-FFF2-40B4-BE49-F238E27FC236}">
                <a16:creationId xmlns:a16="http://schemas.microsoft.com/office/drawing/2014/main" id="{13182F1F-4961-D381-B3B2-B8651ECDB1EE}"/>
              </a:ext>
            </a:extLst>
          </p:cNvPr>
          <p:cNvSpPr txBox="1"/>
          <p:nvPr/>
        </p:nvSpPr>
        <p:spPr>
          <a:xfrm>
            <a:off x="1160210" y="4757724"/>
            <a:ext cx="10515600" cy="1569660"/>
          </a:xfrm>
          <a:prstGeom prst="rect">
            <a:avLst/>
          </a:prstGeom>
          <a:noFill/>
        </p:spPr>
        <p:txBody>
          <a:bodyPr wrap="square" rtlCol="0">
            <a:spAutoFit/>
          </a:bodyPr>
          <a:lstStyle/>
          <a:p>
            <a:r>
              <a:rPr lang="en-US" sz="3200" b="1" dirty="0">
                <a:solidFill>
                  <a:srgbClr val="E1192B"/>
                </a:solidFill>
                <a:latin typeface="Arial" panose="020B0604020202020204" pitchFamily="34" charset="0"/>
                <a:cs typeface="Arial" panose="020B0604020202020204" pitchFamily="34" charset="0"/>
              </a:rPr>
              <a:t>Our new model extraction is much more efficient than the prior cryptographic method, with high fidelity to the oracle model!</a:t>
            </a:r>
          </a:p>
        </p:txBody>
      </p:sp>
    </p:spTree>
    <p:extLst>
      <p:ext uri="{BB962C8B-B14F-4D97-AF65-F5344CB8AC3E}">
        <p14:creationId xmlns:p14="http://schemas.microsoft.com/office/powerpoint/2010/main" val="28276429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CE66EF-3FF8-3B35-F228-3E1F0534C645}"/>
              </a:ext>
            </a:extLst>
          </p:cNvPr>
          <p:cNvSpPr>
            <a:spLocks noGrp="1"/>
          </p:cNvSpPr>
          <p:nvPr>
            <p:ph idx="1"/>
          </p:nvPr>
        </p:nvSpPr>
        <p:spPr>
          <a:xfrm>
            <a:off x="838200" y="1692001"/>
            <a:ext cx="10922000" cy="4351338"/>
          </a:xfrm>
        </p:spPr>
        <p:txBody>
          <a:bodyPr vert="horz" lIns="91440" tIns="45720" rIns="91440" bIns="45720" rtlCol="0" anchor="t">
            <a:normAutofit/>
          </a:bodyPr>
          <a:lstStyle/>
          <a:p>
            <a:pPr marL="227965" indent="-227965"/>
            <a:r>
              <a:rPr lang="en-US" sz="2400" dirty="0">
                <a:latin typeface="Arial"/>
                <a:cs typeface="Arial"/>
              </a:rPr>
              <a:t>Intel Running Average Power Limit (RAPL) interface</a:t>
            </a:r>
            <a:endParaRPr lang="en-US" dirty="0">
              <a:latin typeface="Arial"/>
              <a:cs typeface="Arial"/>
            </a:endParaRPr>
          </a:p>
          <a:p>
            <a:pPr marL="685165" lvl="1" indent="-227965"/>
            <a:r>
              <a:rPr lang="en-US" sz="2000" b="0" i="0" u="none" strike="noStrike" dirty="0">
                <a:effectLst/>
                <a:latin typeface="Arial"/>
                <a:cs typeface="Arial"/>
              </a:rPr>
              <a:t>Reporting accumulated energy consumption of various system-on-chip (SoC) power domains</a:t>
            </a:r>
          </a:p>
          <a:p>
            <a:pPr marL="685165" lvl="1" indent="-227965"/>
            <a:r>
              <a:rPr lang="en-US" sz="2000" dirty="0">
                <a:latin typeface="Arial"/>
                <a:cs typeface="Arial"/>
              </a:rPr>
              <a:t>On-chip power sensors, model-specific Registers (MSRs) – user-level software access </a:t>
            </a:r>
            <a:endParaRPr lang="en-US" dirty="0">
              <a:cs typeface="Arial"/>
            </a:endParaRPr>
          </a:p>
          <a:p>
            <a:pPr marL="227976" indent="-227965"/>
            <a:r>
              <a:rPr lang="en-US" sz="2400" dirty="0">
                <a:latin typeface="Arial"/>
                <a:cs typeface="Arial"/>
              </a:rPr>
              <a:t>4 Power domains</a:t>
            </a:r>
            <a:endParaRPr lang="en-US" sz="2400" dirty="0">
              <a:cs typeface="Arial"/>
            </a:endParaRPr>
          </a:p>
          <a:p>
            <a:pPr marL="685165" lvl="1" indent="-227965"/>
            <a:r>
              <a:rPr lang="en-US" sz="2000" dirty="0">
                <a:latin typeface="Arial"/>
                <a:cs typeface="Arial"/>
              </a:rPr>
              <a:t>Package (PKG): the entire processor</a:t>
            </a:r>
          </a:p>
          <a:p>
            <a:pPr marL="685165" lvl="1" indent="-227965"/>
            <a:r>
              <a:rPr lang="en-US" sz="2000" dirty="0">
                <a:solidFill>
                  <a:srgbClr val="C00000"/>
                </a:solidFill>
                <a:latin typeface="Arial"/>
                <a:cs typeface="Arial"/>
              </a:rPr>
              <a:t>Power Plane 0 (PP0): </a:t>
            </a:r>
            <a:r>
              <a:rPr lang="en-US" sz="2000" dirty="0">
                <a:latin typeface="Arial"/>
                <a:cs typeface="Arial"/>
              </a:rPr>
              <a:t>all cores </a:t>
            </a:r>
            <a:endParaRPr lang="en-US" sz="2000" dirty="0"/>
          </a:p>
          <a:p>
            <a:pPr marL="685165" lvl="1" indent="-227965"/>
            <a:r>
              <a:rPr lang="en-US" sz="2000" dirty="0">
                <a:latin typeface="Arial"/>
                <a:cs typeface="Arial"/>
              </a:rPr>
              <a:t>Power Plane 1 (PP1): on-chip GPUs </a:t>
            </a:r>
            <a:endParaRPr lang="en-US" sz="2000" dirty="0"/>
          </a:p>
          <a:p>
            <a:pPr marL="685165" lvl="1" indent="-227965"/>
            <a:r>
              <a:rPr lang="en-US" sz="2000" dirty="0">
                <a:latin typeface="Arial"/>
                <a:cs typeface="Arial"/>
              </a:rPr>
              <a:t>DRAM: off-chip DRAM</a:t>
            </a:r>
          </a:p>
          <a:p>
            <a:pPr marL="685165" lvl="1" indent="-227965"/>
            <a:endParaRPr lang="en-US" sz="2000" dirty="0"/>
          </a:p>
          <a:p>
            <a:pPr marL="227965" indent="-227965"/>
            <a:r>
              <a:rPr lang="en-US" sz="2400" dirty="0">
                <a:latin typeface="Arial"/>
                <a:cs typeface="Arial"/>
              </a:rPr>
              <a:t>Prior work</a:t>
            </a:r>
            <a:r>
              <a:rPr lang="en-US" sz="2400" baseline="30000" dirty="0">
                <a:latin typeface="Arial"/>
                <a:cs typeface="Arial"/>
              </a:rPr>
              <a:t>[2]</a:t>
            </a:r>
            <a:r>
              <a:rPr lang="en-US" sz="2400" dirty="0">
                <a:latin typeface="Arial"/>
                <a:cs typeface="Arial"/>
              </a:rPr>
              <a:t> adopts the software power side-channel to break cryptography algorithms including AES.</a:t>
            </a:r>
            <a:endParaRPr lang="en-US" dirty="0">
              <a:latin typeface="Arial"/>
              <a:cs typeface="Arial"/>
            </a:endParaRPr>
          </a:p>
        </p:txBody>
      </p:sp>
      <p:sp>
        <p:nvSpPr>
          <p:cNvPr id="3" name="Title 2">
            <a:extLst>
              <a:ext uri="{FF2B5EF4-FFF2-40B4-BE49-F238E27FC236}">
                <a16:creationId xmlns:a16="http://schemas.microsoft.com/office/drawing/2014/main" id="{9393B22B-9B03-6C83-6E3C-3D3845E357FC}"/>
              </a:ext>
            </a:extLst>
          </p:cNvPr>
          <p:cNvSpPr>
            <a:spLocks noGrp="1"/>
          </p:cNvSpPr>
          <p:nvPr>
            <p:ph type="title"/>
          </p:nvPr>
        </p:nvSpPr>
        <p:spPr/>
        <p:txBody>
          <a:bodyPr/>
          <a:lstStyle/>
          <a:p>
            <a:r>
              <a:rPr lang="en-US"/>
              <a:t>RAPL-based Power Side-channel</a:t>
            </a:r>
          </a:p>
        </p:txBody>
      </p:sp>
      <p:sp>
        <p:nvSpPr>
          <p:cNvPr id="4" name="Slide Number Placeholder 3">
            <a:extLst>
              <a:ext uri="{FF2B5EF4-FFF2-40B4-BE49-F238E27FC236}">
                <a16:creationId xmlns:a16="http://schemas.microsoft.com/office/drawing/2014/main" id="{71B93A62-80EA-EBA9-426C-24463FCB1369}"/>
              </a:ext>
            </a:extLst>
          </p:cNvPr>
          <p:cNvSpPr>
            <a:spLocks noGrp="1"/>
          </p:cNvSpPr>
          <p:nvPr>
            <p:ph type="sldNum" sz="quarter" idx="10"/>
          </p:nvPr>
        </p:nvSpPr>
        <p:spPr/>
        <p:txBody>
          <a:bodyPr/>
          <a:lstStyle/>
          <a:p>
            <a:fld id="{2BE017B6-6466-CA44-A203-DCC007137B39}" type="slidenum">
              <a:rPr lang="en-US" smtClean="0"/>
              <a:pPr/>
              <a:t>6</a:t>
            </a:fld>
            <a:endParaRPr lang="en-US"/>
          </a:p>
        </p:txBody>
      </p:sp>
      <p:sp>
        <p:nvSpPr>
          <p:cNvPr id="5" name="TextBox 4">
            <a:extLst>
              <a:ext uri="{FF2B5EF4-FFF2-40B4-BE49-F238E27FC236}">
                <a16:creationId xmlns:a16="http://schemas.microsoft.com/office/drawing/2014/main" id="{88F0BA71-5927-E027-DE02-12AA9809B12F}"/>
              </a:ext>
            </a:extLst>
          </p:cNvPr>
          <p:cNvSpPr txBox="1"/>
          <p:nvPr/>
        </p:nvSpPr>
        <p:spPr>
          <a:xfrm>
            <a:off x="-16470" y="6107358"/>
            <a:ext cx="10515601" cy="584775"/>
          </a:xfrm>
          <a:prstGeom prst="rect">
            <a:avLst/>
          </a:prstGeom>
          <a:noFill/>
        </p:spPr>
        <p:txBody>
          <a:bodyPr wrap="square" rtlCol="0">
            <a:spAutoFit/>
          </a:bodyPr>
          <a:lstStyle/>
          <a:p>
            <a:r>
              <a:rPr lang="en-US" sz="1600" b="1">
                <a:latin typeface="+mj-lt"/>
              </a:rPr>
              <a:t>[2] M. </a:t>
            </a:r>
            <a:r>
              <a:rPr lang="en-US" sz="1600" b="1" err="1">
                <a:latin typeface="+mj-lt"/>
              </a:rPr>
              <a:t>Lipp</a:t>
            </a:r>
            <a:r>
              <a:rPr lang="en-US" sz="1600" b="1">
                <a:latin typeface="+mj-lt"/>
              </a:rPr>
              <a:t>, A. </a:t>
            </a:r>
            <a:r>
              <a:rPr lang="en-US" sz="1600" b="1" err="1">
                <a:latin typeface="+mj-lt"/>
              </a:rPr>
              <a:t>Kogler</a:t>
            </a:r>
            <a:r>
              <a:rPr lang="en-US" sz="1600" b="1">
                <a:latin typeface="+mj-lt"/>
              </a:rPr>
              <a:t>, D. Oswald, M. Schwarz, C. </a:t>
            </a:r>
            <a:r>
              <a:rPr lang="en-US" sz="1600" b="1" err="1">
                <a:latin typeface="+mj-lt"/>
              </a:rPr>
              <a:t>Easdon</a:t>
            </a:r>
            <a:r>
              <a:rPr lang="en-US" sz="1600" b="1">
                <a:latin typeface="+mj-lt"/>
              </a:rPr>
              <a:t>, C. Canella, and D. </a:t>
            </a:r>
            <a:r>
              <a:rPr lang="en-US" sz="1600" b="1" err="1">
                <a:latin typeface="+mj-lt"/>
              </a:rPr>
              <a:t>Gruss</a:t>
            </a:r>
            <a:r>
              <a:rPr lang="en-US" sz="1600" b="1">
                <a:latin typeface="+mj-lt"/>
              </a:rPr>
              <a:t>, “PLATYPUS: Software-based Power Side-Channel Attacks on x86,”  in </a:t>
            </a:r>
            <a:r>
              <a:rPr lang="en-US" sz="1600" b="1" i="1">
                <a:latin typeface="+mj-lt"/>
              </a:rPr>
              <a:t>2021 IEEE Symposium on Security and Privacy (SP).</a:t>
            </a:r>
            <a:endParaRPr lang="en-US" sz="1600" b="1">
              <a:latin typeface="+mj-lt"/>
            </a:endParaRPr>
          </a:p>
        </p:txBody>
      </p:sp>
      <p:pic>
        <p:nvPicPr>
          <p:cNvPr id="2050" name="Picture 2" descr="Overview of the Intel RAPL architecture for a dual-socket system | Download  Scientific Diagram">
            <a:extLst>
              <a:ext uri="{FF2B5EF4-FFF2-40B4-BE49-F238E27FC236}">
                <a16:creationId xmlns:a16="http://schemas.microsoft.com/office/drawing/2014/main" id="{5606F45A-0D3C-F5C4-855F-9287456DC3D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95431" y="3160699"/>
            <a:ext cx="4203700" cy="19431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06820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312C3D-4A59-B9E4-613A-A7515E949E85}"/>
              </a:ext>
            </a:extLst>
          </p:cNvPr>
          <p:cNvSpPr>
            <a:spLocks noGrp="1"/>
          </p:cNvSpPr>
          <p:nvPr>
            <p:ph idx="1"/>
          </p:nvPr>
        </p:nvSpPr>
        <p:spPr>
          <a:xfrm>
            <a:off x="838200" y="1692001"/>
            <a:ext cx="10922000" cy="4351338"/>
          </a:xfrm>
        </p:spPr>
        <p:txBody>
          <a:bodyPr>
            <a:normAutofit fontScale="92500" lnSpcReduction="20000"/>
          </a:bodyPr>
          <a:lstStyle/>
          <a:p>
            <a:r>
              <a:rPr lang="en-US" dirty="0">
                <a:effectLst/>
              </a:rPr>
              <a:t>Each neuron summation goes through a non-linear activation function </a:t>
            </a:r>
          </a:p>
          <a:p>
            <a:r>
              <a:rPr lang="en-US" dirty="0">
                <a:effectLst/>
              </a:rPr>
              <a:t>Rectified Linear Unit (</a:t>
            </a:r>
            <a:r>
              <a:rPr lang="en-US" dirty="0" err="1">
                <a:effectLst/>
              </a:rPr>
              <a:t>ReLU</a:t>
            </a:r>
            <a:r>
              <a:rPr lang="en-US" dirty="0">
                <a:effectLst/>
              </a:rPr>
              <a:t>) is the most popular activation function </a:t>
            </a:r>
            <a:endParaRPr lang="en-US" dirty="0"/>
          </a:p>
          <a:p>
            <a:endParaRPr lang="en-US" dirty="0"/>
          </a:p>
          <a:p>
            <a:pPr marL="0" indent="0">
              <a:buNone/>
            </a:pPr>
            <a:endParaRPr lang="en-US" dirty="0"/>
          </a:p>
          <a:p>
            <a:pPr marL="0" indent="0">
              <a:buNone/>
            </a:pPr>
            <a:endParaRPr lang="en-US" dirty="0"/>
          </a:p>
          <a:p>
            <a:endParaRPr lang="en-US" dirty="0"/>
          </a:p>
          <a:p>
            <a:endParaRPr lang="en-US" dirty="0"/>
          </a:p>
          <a:p>
            <a:r>
              <a:rPr lang="en-US" dirty="0"/>
              <a:t>Implementation varies in different DL frameworks</a:t>
            </a:r>
          </a:p>
          <a:p>
            <a:pPr lvl="1"/>
            <a:r>
              <a:rPr lang="en-US" dirty="0"/>
              <a:t>TensorFlow/Aten: std::max() or std::clamp() </a:t>
            </a:r>
          </a:p>
          <a:p>
            <a:pPr lvl="1"/>
            <a:r>
              <a:rPr lang="en-US" dirty="0"/>
              <a:t>Caffe: (X &gt; 0) ? X : 0</a:t>
            </a:r>
          </a:p>
          <a:p>
            <a:pPr lvl="1"/>
            <a:r>
              <a:rPr lang="en-US" dirty="0"/>
              <a:t>Darknet: (X) * (X &gt; 0) </a:t>
            </a:r>
          </a:p>
          <a:p>
            <a:endParaRPr lang="en-US" dirty="0"/>
          </a:p>
        </p:txBody>
      </p:sp>
      <p:sp>
        <p:nvSpPr>
          <p:cNvPr id="3" name="Title 2">
            <a:extLst>
              <a:ext uri="{FF2B5EF4-FFF2-40B4-BE49-F238E27FC236}">
                <a16:creationId xmlns:a16="http://schemas.microsoft.com/office/drawing/2014/main" id="{E9F1A356-BCE4-8F3D-4505-6EF1BCDB3D1A}"/>
              </a:ext>
            </a:extLst>
          </p:cNvPr>
          <p:cNvSpPr>
            <a:spLocks noGrp="1"/>
          </p:cNvSpPr>
          <p:nvPr>
            <p:ph type="title"/>
          </p:nvPr>
        </p:nvSpPr>
        <p:spPr/>
        <p:txBody>
          <a:bodyPr/>
          <a:lstStyle/>
          <a:p>
            <a:r>
              <a:rPr lang="en-US"/>
              <a:t>Neuron and Activation Function</a:t>
            </a:r>
          </a:p>
        </p:txBody>
      </p:sp>
      <p:sp>
        <p:nvSpPr>
          <p:cNvPr id="4" name="Slide Number Placeholder 3">
            <a:extLst>
              <a:ext uri="{FF2B5EF4-FFF2-40B4-BE49-F238E27FC236}">
                <a16:creationId xmlns:a16="http://schemas.microsoft.com/office/drawing/2014/main" id="{F3CD08BA-1AA6-3E13-1742-A2C052A6C972}"/>
              </a:ext>
            </a:extLst>
          </p:cNvPr>
          <p:cNvSpPr>
            <a:spLocks noGrp="1"/>
          </p:cNvSpPr>
          <p:nvPr>
            <p:ph type="sldNum" sz="quarter" idx="10"/>
          </p:nvPr>
        </p:nvSpPr>
        <p:spPr/>
        <p:txBody>
          <a:bodyPr/>
          <a:lstStyle/>
          <a:p>
            <a:fld id="{2BE017B6-6466-CA44-A203-DCC007137B39}" type="slidenum">
              <a:rPr lang="en-US" smtClean="0"/>
              <a:pPr/>
              <a:t>7</a:t>
            </a:fld>
            <a:endParaRPr lang="en-US"/>
          </a:p>
        </p:txBody>
      </p:sp>
      <p:pic>
        <p:nvPicPr>
          <p:cNvPr id="5" name="Picture 4">
            <a:extLst>
              <a:ext uri="{FF2B5EF4-FFF2-40B4-BE49-F238E27FC236}">
                <a16:creationId xmlns:a16="http://schemas.microsoft.com/office/drawing/2014/main" id="{83CB9AD0-F71B-518C-4434-3577CD913302}"/>
              </a:ext>
            </a:extLst>
          </p:cNvPr>
          <p:cNvPicPr>
            <a:picLocks noChangeAspect="1"/>
          </p:cNvPicPr>
          <p:nvPr/>
        </p:nvPicPr>
        <p:blipFill>
          <a:blip r:embed="rId3"/>
          <a:stretch>
            <a:fillRect/>
          </a:stretch>
        </p:blipFill>
        <p:spPr>
          <a:xfrm>
            <a:off x="1047210" y="2720967"/>
            <a:ext cx="4691555" cy="1417320"/>
          </a:xfrm>
          <a:prstGeom prst="rect">
            <a:avLst/>
          </a:prstGeom>
        </p:spPr>
      </p:pic>
      <p:pic>
        <p:nvPicPr>
          <p:cNvPr id="3076" name="Picture 4" descr="Activation Function: Basics | Kaggle">
            <a:extLst>
              <a:ext uri="{FF2B5EF4-FFF2-40B4-BE49-F238E27FC236}">
                <a16:creationId xmlns:a16="http://schemas.microsoft.com/office/drawing/2014/main" id="{9B3E0AC0-53BC-C34B-8C99-20C0FF2842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8765" y="2665732"/>
            <a:ext cx="4992181" cy="15265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45992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4D6C9C-A46D-EB0E-4F71-CBF22BE5BC01}"/>
              </a:ext>
            </a:extLst>
          </p:cNvPr>
          <p:cNvSpPr>
            <a:spLocks noGrp="1"/>
          </p:cNvSpPr>
          <p:nvPr>
            <p:ph idx="1"/>
          </p:nvPr>
        </p:nvSpPr>
        <p:spPr/>
        <p:txBody>
          <a:bodyPr>
            <a:normAutofit fontScale="92500" lnSpcReduction="10000"/>
          </a:bodyPr>
          <a:lstStyle/>
          <a:p>
            <a:r>
              <a:rPr lang="en-US" dirty="0"/>
              <a:t>Leaks information if the implementation includes </a:t>
            </a:r>
            <a:r>
              <a:rPr lang="en-US" dirty="0">
                <a:solidFill>
                  <a:srgbClr val="E1192B"/>
                </a:solidFill>
              </a:rPr>
              <a:t>unbalanced branches</a:t>
            </a:r>
          </a:p>
          <a:p>
            <a:r>
              <a:rPr lang="en-US" dirty="0" err="1"/>
              <a:t>oneDNN</a:t>
            </a:r>
            <a:r>
              <a:rPr lang="en-US" dirty="0"/>
              <a:t> </a:t>
            </a:r>
            <a:r>
              <a:rPr lang="en-US" dirty="0" err="1"/>
              <a:t>ReLU</a:t>
            </a:r>
            <a:r>
              <a:rPr lang="en-US" dirty="0"/>
              <a:t> implementation</a:t>
            </a:r>
          </a:p>
          <a:p>
            <a:endParaRPr lang="en-US" dirty="0"/>
          </a:p>
          <a:p>
            <a:endParaRPr lang="en-US" dirty="0"/>
          </a:p>
          <a:p>
            <a:pPr marL="0" indent="0">
              <a:buNone/>
            </a:pPr>
            <a:endParaRPr lang="en-US" dirty="0"/>
          </a:p>
          <a:p>
            <a:endParaRPr lang="en-US" dirty="0"/>
          </a:p>
          <a:p>
            <a:pPr marL="0" indent="0">
              <a:buNone/>
            </a:pPr>
            <a:endParaRPr lang="en-US" dirty="0"/>
          </a:p>
          <a:p>
            <a:pPr marL="0" indent="0">
              <a:buNone/>
            </a:pPr>
            <a:endParaRPr lang="en-US" dirty="0"/>
          </a:p>
          <a:p>
            <a:r>
              <a:rPr lang="en-US" dirty="0"/>
              <a:t>The function is used by all variants of </a:t>
            </a:r>
            <a:r>
              <a:rPr lang="en-US" dirty="0" err="1"/>
              <a:t>ReLU</a:t>
            </a:r>
            <a:r>
              <a:rPr lang="en-US" dirty="0"/>
              <a:t> in </a:t>
            </a:r>
            <a:r>
              <a:rPr lang="en-US" dirty="0" err="1"/>
              <a:t>oneDNN</a:t>
            </a:r>
            <a:r>
              <a:rPr lang="en-US" dirty="0"/>
              <a:t>.</a:t>
            </a:r>
          </a:p>
          <a:p>
            <a:endParaRPr lang="en-US" dirty="0"/>
          </a:p>
        </p:txBody>
      </p:sp>
      <p:sp>
        <p:nvSpPr>
          <p:cNvPr id="3" name="Title 2">
            <a:extLst>
              <a:ext uri="{FF2B5EF4-FFF2-40B4-BE49-F238E27FC236}">
                <a16:creationId xmlns:a16="http://schemas.microsoft.com/office/drawing/2014/main" id="{64D35833-485D-9936-98D6-9FCDAD2B5C68}"/>
              </a:ext>
            </a:extLst>
          </p:cNvPr>
          <p:cNvSpPr>
            <a:spLocks noGrp="1"/>
          </p:cNvSpPr>
          <p:nvPr>
            <p:ph type="title"/>
          </p:nvPr>
        </p:nvSpPr>
        <p:spPr/>
        <p:txBody>
          <a:bodyPr/>
          <a:lstStyle/>
          <a:p>
            <a:r>
              <a:rPr lang="en-US"/>
              <a:t>Leaky </a:t>
            </a:r>
            <a:r>
              <a:rPr lang="en-US" err="1"/>
              <a:t>ReLU</a:t>
            </a:r>
            <a:r>
              <a:rPr lang="en-US"/>
              <a:t> Implementation</a:t>
            </a:r>
          </a:p>
        </p:txBody>
      </p:sp>
      <p:sp>
        <p:nvSpPr>
          <p:cNvPr id="4" name="Slide Number Placeholder 3">
            <a:extLst>
              <a:ext uri="{FF2B5EF4-FFF2-40B4-BE49-F238E27FC236}">
                <a16:creationId xmlns:a16="http://schemas.microsoft.com/office/drawing/2014/main" id="{24FA2E69-A2A9-9B3C-DC61-60402ED6D2CC}"/>
              </a:ext>
            </a:extLst>
          </p:cNvPr>
          <p:cNvSpPr>
            <a:spLocks noGrp="1"/>
          </p:cNvSpPr>
          <p:nvPr>
            <p:ph type="sldNum" sz="quarter" idx="10"/>
          </p:nvPr>
        </p:nvSpPr>
        <p:spPr/>
        <p:txBody>
          <a:bodyPr/>
          <a:lstStyle/>
          <a:p>
            <a:fld id="{2BE017B6-6466-CA44-A203-DCC007137B39}" type="slidenum">
              <a:rPr lang="en-US" smtClean="0"/>
              <a:pPr/>
              <a:t>8</a:t>
            </a:fld>
            <a:endParaRPr lang="en-US"/>
          </a:p>
        </p:txBody>
      </p:sp>
      <p:pic>
        <p:nvPicPr>
          <p:cNvPr id="5" name="Picture 4">
            <a:extLst>
              <a:ext uri="{FF2B5EF4-FFF2-40B4-BE49-F238E27FC236}">
                <a16:creationId xmlns:a16="http://schemas.microsoft.com/office/drawing/2014/main" id="{CC24B021-BC29-85BC-B5EA-24C054FBA635}"/>
              </a:ext>
            </a:extLst>
          </p:cNvPr>
          <p:cNvPicPr>
            <a:picLocks noChangeAspect="1"/>
          </p:cNvPicPr>
          <p:nvPr/>
        </p:nvPicPr>
        <p:blipFill>
          <a:blip r:embed="rId3"/>
          <a:stretch>
            <a:fillRect/>
          </a:stretch>
        </p:blipFill>
        <p:spPr>
          <a:xfrm>
            <a:off x="1003455" y="2956160"/>
            <a:ext cx="10185089" cy="2209839"/>
          </a:xfrm>
          <a:prstGeom prst="rect">
            <a:avLst/>
          </a:prstGeom>
        </p:spPr>
      </p:pic>
      <p:cxnSp>
        <p:nvCxnSpPr>
          <p:cNvPr id="8" name="Straight Connector 7">
            <a:extLst>
              <a:ext uri="{FF2B5EF4-FFF2-40B4-BE49-F238E27FC236}">
                <a16:creationId xmlns:a16="http://schemas.microsoft.com/office/drawing/2014/main" id="{E8615072-02A0-69DB-E480-494F8940E8B7}"/>
              </a:ext>
            </a:extLst>
          </p:cNvPr>
          <p:cNvCxnSpPr/>
          <p:nvPr/>
        </p:nvCxnSpPr>
        <p:spPr>
          <a:xfrm>
            <a:off x="2320877" y="4800893"/>
            <a:ext cx="4513385" cy="0"/>
          </a:xfrm>
          <a:prstGeom prst="line">
            <a:avLst/>
          </a:prstGeom>
          <a:ln w="57150">
            <a:solidFill>
              <a:srgbClr val="C0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878127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F5FCB0E-8FCE-2F70-12BB-D19454E70718}"/>
              </a:ext>
            </a:extLst>
          </p:cNvPr>
          <p:cNvSpPr>
            <a:spLocks noGrp="1"/>
          </p:cNvSpPr>
          <p:nvPr>
            <p:ph idx="1"/>
          </p:nvPr>
        </p:nvSpPr>
        <p:spPr>
          <a:xfrm>
            <a:off x="175845" y="1335393"/>
            <a:ext cx="11840308" cy="4351338"/>
          </a:xfrm>
        </p:spPr>
        <p:txBody>
          <a:bodyPr/>
          <a:lstStyle/>
          <a:p>
            <a:r>
              <a:rPr lang="en-US" dirty="0"/>
              <a:t>SGX-Step is an attack framework, allowing us to automatically repeat instruction execution without changing the data flow.</a:t>
            </a:r>
          </a:p>
          <a:p>
            <a:r>
              <a:rPr lang="en-US" dirty="0"/>
              <a:t>Energy consumption (J) of </a:t>
            </a:r>
            <a:r>
              <a:rPr lang="en-US" dirty="0" err="1"/>
              <a:t>ReLU</a:t>
            </a:r>
            <a:r>
              <a:rPr lang="en-US" dirty="0"/>
              <a:t> branches in Intel SGX (10M).</a:t>
            </a:r>
          </a:p>
          <a:p>
            <a:endParaRPr lang="en-US" dirty="0"/>
          </a:p>
        </p:txBody>
      </p:sp>
      <p:sp>
        <p:nvSpPr>
          <p:cNvPr id="3" name="Title 2">
            <a:extLst>
              <a:ext uri="{FF2B5EF4-FFF2-40B4-BE49-F238E27FC236}">
                <a16:creationId xmlns:a16="http://schemas.microsoft.com/office/drawing/2014/main" id="{EC699ED5-2285-25FC-7229-B0398E9B5EB5}"/>
              </a:ext>
            </a:extLst>
          </p:cNvPr>
          <p:cNvSpPr>
            <a:spLocks noGrp="1"/>
          </p:cNvSpPr>
          <p:nvPr>
            <p:ph type="title"/>
          </p:nvPr>
        </p:nvSpPr>
        <p:spPr/>
        <p:txBody>
          <a:bodyPr/>
          <a:lstStyle/>
          <a:p>
            <a:r>
              <a:rPr lang="en-US" dirty="0"/>
              <a:t>Power Leakage of </a:t>
            </a:r>
            <a:r>
              <a:rPr lang="en-US" dirty="0" err="1"/>
              <a:t>ReLU</a:t>
            </a:r>
            <a:r>
              <a:rPr lang="en-US" dirty="0"/>
              <a:t> (Intel SGX)</a:t>
            </a:r>
          </a:p>
        </p:txBody>
      </p:sp>
      <p:sp>
        <p:nvSpPr>
          <p:cNvPr id="4" name="Slide Number Placeholder 3">
            <a:extLst>
              <a:ext uri="{FF2B5EF4-FFF2-40B4-BE49-F238E27FC236}">
                <a16:creationId xmlns:a16="http://schemas.microsoft.com/office/drawing/2014/main" id="{3A23362A-1AB5-1F39-B5E4-3C63B311AEF6}"/>
              </a:ext>
            </a:extLst>
          </p:cNvPr>
          <p:cNvSpPr>
            <a:spLocks noGrp="1"/>
          </p:cNvSpPr>
          <p:nvPr>
            <p:ph type="sldNum" sz="quarter" idx="10"/>
          </p:nvPr>
        </p:nvSpPr>
        <p:spPr/>
        <p:txBody>
          <a:bodyPr/>
          <a:lstStyle/>
          <a:p>
            <a:fld id="{2BE017B6-6466-CA44-A203-DCC007137B39}" type="slidenum">
              <a:rPr lang="en-US" smtClean="0"/>
              <a:pPr/>
              <a:t>9</a:t>
            </a:fld>
            <a:endParaRPr lang="en-US"/>
          </a:p>
        </p:txBody>
      </p:sp>
      <p:pic>
        <p:nvPicPr>
          <p:cNvPr id="5" name="Picture 4">
            <a:extLst>
              <a:ext uri="{FF2B5EF4-FFF2-40B4-BE49-F238E27FC236}">
                <a16:creationId xmlns:a16="http://schemas.microsoft.com/office/drawing/2014/main" id="{130CC7D6-F4DA-A0BF-705C-877CE77AC8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83004" y="2660956"/>
            <a:ext cx="10025989" cy="4179438"/>
          </a:xfrm>
          <a:prstGeom prst="rect">
            <a:avLst/>
          </a:prstGeom>
        </p:spPr>
      </p:pic>
    </p:spTree>
    <p:extLst>
      <p:ext uri="{BB962C8B-B14F-4D97-AF65-F5344CB8AC3E}">
        <p14:creationId xmlns:p14="http://schemas.microsoft.com/office/powerpoint/2010/main" val="2847507430"/>
      </p:ext>
    </p:extLst>
  </p:cSld>
  <p:clrMapOvr>
    <a:masterClrMapping/>
  </p:clrMapOvr>
</p:sld>
</file>

<file path=ppt/theme/theme1.xml><?xml version="1.0" encoding="utf-8"?>
<a:theme xmlns:a="http://schemas.openxmlformats.org/drawingml/2006/main" name="Northeastern Brand Theme">
  <a:themeElements>
    <a:clrScheme name="Brand">
      <a:dk1>
        <a:srgbClr val="000000"/>
      </a:dk1>
      <a:lt1>
        <a:srgbClr val="FFFFFF"/>
      </a:lt1>
      <a:dk2>
        <a:srgbClr val="000000"/>
      </a:dk2>
      <a:lt2>
        <a:srgbClr val="FFFFFF"/>
      </a:lt2>
      <a:accent1>
        <a:srgbClr val="2CBBAB"/>
      </a:accent1>
      <a:accent2>
        <a:srgbClr val="FDBB45"/>
      </a:accent2>
      <a:accent3>
        <a:srgbClr val="375575"/>
      </a:accent3>
      <a:accent4>
        <a:srgbClr val="F58155"/>
      </a:accent4>
      <a:accent5>
        <a:srgbClr val="5BC9E1"/>
      </a:accent5>
      <a:accent6>
        <a:srgbClr val="006DB7"/>
      </a:accent6>
      <a:hlink>
        <a:srgbClr val="D3192B"/>
      </a:hlink>
      <a:folHlink>
        <a:srgbClr val="DB192B"/>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2.xml><?xml version="1.0" encoding="utf-8"?>
<a:theme xmlns:a="http://schemas.openxmlformats.org/drawingml/2006/main" name="Northeastern Brand Theme - Neutral">
  <a:themeElements>
    <a:clrScheme name="Brand Neutral ">
      <a:dk1>
        <a:srgbClr val="000000"/>
      </a:dk1>
      <a:lt1>
        <a:srgbClr val="FFFFFF"/>
      </a:lt1>
      <a:dk2>
        <a:srgbClr val="000000"/>
      </a:dk2>
      <a:lt2>
        <a:srgbClr val="FFFFFF"/>
      </a:lt2>
      <a:accent1>
        <a:srgbClr val="DB192B"/>
      </a:accent1>
      <a:accent2>
        <a:srgbClr val="000000"/>
      </a:accent2>
      <a:accent3>
        <a:srgbClr val="99A3B0"/>
      </a:accent3>
      <a:accent4>
        <a:srgbClr val="A19993"/>
      </a:accent4>
      <a:accent5>
        <a:srgbClr val="E5D3AB"/>
      </a:accent5>
      <a:accent6>
        <a:srgbClr val="A38049"/>
      </a:accent6>
      <a:hlink>
        <a:srgbClr val="D3192B"/>
      </a:hlink>
      <a:folHlink>
        <a:srgbClr val="DB192B"/>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3.xml><?xml version="1.0" encoding="utf-8"?>
<a:theme xmlns:a="http://schemas.openxmlformats.org/drawingml/2006/main" name="Northeastern Brand Theme - Neutral">
  <a:themeElements>
    <a:clrScheme name="Brand Neutral ">
      <a:dk1>
        <a:srgbClr val="000000"/>
      </a:dk1>
      <a:lt1>
        <a:srgbClr val="FFFFFF"/>
      </a:lt1>
      <a:dk2>
        <a:srgbClr val="000000"/>
      </a:dk2>
      <a:lt2>
        <a:srgbClr val="FFFFFF"/>
      </a:lt2>
      <a:accent1>
        <a:srgbClr val="DB192B"/>
      </a:accent1>
      <a:accent2>
        <a:srgbClr val="000000"/>
      </a:accent2>
      <a:accent3>
        <a:srgbClr val="99A3B0"/>
      </a:accent3>
      <a:accent4>
        <a:srgbClr val="A19993"/>
      </a:accent4>
      <a:accent5>
        <a:srgbClr val="E5D3AB"/>
      </a:accent5>
      <a:accent6>
        <a:srgbClr val="A38049"/>
      </a:accent6>
      <a:hlink>
        <a:srgbClr val="D3192B"/>
      </a:hlink>
      <a:folHlink>
        <a:srgbClr val="DB192B"/>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1" id="{32C4460A-6710-1146-8863-0F9A6FDA9F11}" vid="{3C52ADA3-3064-4249-9D2B-2CA6EDD8E2B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91D401D6ECC254C8F22E8EDFC0A6DC6" ma:contentTypeVersion="0" ma:contentTypeDescription="Create a new document." ma:contentTypeScope="" ma:versionID="24688954805ec500abcdcf4b99f5052f">
  <xsd:schema xmlns:xsd="http://www.w3.org/2001/XMLSchema" xmlns:xs="http://www.w3.org/2001/XMLSchema" xmlns:p="http://schemas.microsoft.com/office/2006/metadata/properties" targetNamespace="http://schemas.microsoft.com/office/2006/metadata/properties" ma:root="true" ma:fieldsID="6952b94d9155fe0ccf68169ef863f7f3">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4F6EB9B-023B-4834-B7C3-A7E121743E33}">
  <ds:schemaRefs>
    <ds:schemaRef ds:uri="http://schemas.microsoft.com/sharepoint/v3/contenttype/forms"/>
  </ds:schemaRefs>
</ds:datastoreItem>
</file>

<file path=customXml/itemProps2.xml><?xml version="1.0" encoding="utf-8"?>
<ds:datastoreItem xmlns:ds="http://schemas.openxmlformats.org/officeDocument/2006/customXml" ds:itemID="{73CD636E-4C5B-4FF2-B282-6B2A3EDC22F6}">
  <ds:schemaRefs>
    <ds:schemaRef ds:uri="5440841a-9bdf-4b43-8cf3-204ecaedf527"/>
    <ds:schemaRef ds:uri="8fbe8394-ca95-49d0-9cb2-911613b253e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22E5B049-D6F3-4847-8C6D-AAC73C9F1A7F}">
  <ds:schemaRefs>
    <ds:schemaRef ds:uri="http://purl.org/dc/elements/1.1/"/>
    <ds:schemaRef ds:uri="http://purl.org/dc/terms/"/>
    <ds:schemaRef ds:uri="http://schemas.microsoft.com/internal/obd"/>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9323</TotalTime>
  <Words>3095</Words>
  <Application>Microsoft Macintosh PowerPoint</Application>
  <PresentationFormat>Widescreen</PresentationFormat>
  <Paragraphs>320</Paragraphs>
  <Slides>20</Slides>
  <Notes>20</Notes>
  <HiddenSlides>2</HiddenSlides>
  <MMClips>0</MMClips>
  <ScaleCrop>false</ScaleCrop>
  <HeadingPairs>
    <vt:vector size="6" baseType="variant">
      <vt:variant>
        <vt:lpstr>Fonts Used</vt:lpstr>
      </vt:variant>
      <vt:variant>
        <vt:i4>8</vt:i4>
      </vt:variant>
      <vt:variant>
        <vt:lpstr>Theme</vt:lpstr>
      </vt:variant>
      <vt:variant>
        <vt:i4>3</vt:i4>
      </vt:variant>
      <vt:variant>
        <vt:lpstr>Slide Titles</vt:lpstr>
      </vt:variant>
      <vt:variant>
        <vt:i4>20</vt:i4>
      </vt:variant>
    </vt:vector>
  </HeadingPairs>
  <TitlesOfParts>
    <vt:vector size="31" baseType="lpstr">
      <vt:lpstr>NimbusRomNo9L</vt:lpstr>
      <vt:lpstr>Real Text Pro</vt:lpstr>
      <vt:lpstr>Real Text Pro Demibold</vt:lpstr>
      <vt:lpstr>Arial</vt:lpstr>
      <vt:lpstr>Calibri</vt:lpstr>
      <vt:lpstr>Calibri Light</vt:lpstr>
      <vt:lpstr>Cambria Math</vt:lpstr>
      <vt:lpstr>Helvetica</vt:lpstr>
      <vt:lpstr>Northeastern Brand Theme</vt:lpstr>
      <vt:lpstr>Northeastern Brand Theme - Neutral</vt:lpstr>
      <vt:lpstr>Northeastern Brand Theme - Neutral</vt:lpstr>
      <vt:lpstr>Software Power Side-channel Assisted Model Extraction of Deep Neural Networks </vt:lpstr>
      <vt:lpstr>Outline</vt:lpstr>
      <vt:lpstr>Model Extraction of Deep Neural Networks</vt:lpstr>
      <vt:lpstr>Existing Model Extraction Methods</vt:lpstr>
      <vt:lpstr>Our Contributions </vt:lpstr>
      <vt:lpstr>RAPL-based Power Side-channel</vt:lpstr>
      <vt:lpstr>Neuron and Activation Function</vt:lpstr>
      <vt:lpstr>Leaky ReLU Implementation</vt:lpstr>
      <vt:lpstr>Power Leakage of ReLU (Intel SGX)</vt:lpstr>
      <vt:lpstr>Our Approach:  Model Extraction based on Software Power Side-channel and Input Gradients</vt:lpstr>
      <vt:lpstr>Key Insights</vt:lpstr>
      <vt:lpstr>Weight Recovery Algorithm</vt:lpstr>
      <vt:lpstr>Illustrative Example of the Last Layer (The Bottom Neuron) – Output of Binary Search</vt:lpstr>
      <vt:lpstr>Illustrative Example of the Last Layer (The Bottom Neuron) – Contd.</vt:lpstr>
      <vt:lpstr>Weight Recovery </vt:lpstr>
      <vt:lpstr>Biases Recovery </vt:lpstr>
      <vt:lpstr>Results</vt:lpstr>
      <vt:lpstr>Thank You</vt:lpstr>
      <vt:lpstr>Power Leakage of ReLU</vt:lpstr>
      <vt:lpstr>Key Insights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PowerNU_COE_widescreen_PPT_template</dc:title>
  <dc:subject/>
  <dc:creator>Elliott, Emily</dc:creator>
  <cp:keywords/>
  <dc:description/>
  <cp:lastModifiedBy>Xiang Zhang</cp:lastModifiedBy>
  <cp:revision>212</cp:revision>
  <cp:lastPrinted>2019-07-26T19:52:48Z</cp:lastPrinted>
  <dcterms:created xsi:type="dcterms:W3CDTF">2019-07-11T18:23:01Z</dcterms:created>
  <dcterms:modified xsi:type="dcterms:W3CDTF">2024-04-04T18:04:21Z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0x010100891D401D6ECC254C8F22E8EDFC0A6DC6</vt:lpwstr>
  </property>
  <property fmtid="{D5CDD505-2E9C-101B-9397-08002B2CF9AE}" pid="3" name="MediaServiceImageTags">
    <vt:lpwstr/>
  </property>
</Properties>
</file>