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61" r:id="rId4"/>
    <p:sldId id="259" r:id="rId5"/>
    <p:sldId id="260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AB6"/>
    <a:srgbClr val="263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34"/>
    <p:restoredTop sz="96327"/>
  </p:normalViewPr>
  <p:slideViewPr>
    <p:cSldViewPr snapToGrid="0">
      <p:cViewPr>
        <p:scale>
          <a:sx n="150" d="100"/>
          <a:sy n="150" d="100"/>
        </p:scale>
        <p:origin x="33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B501-5DBE-E0F0-A42F-277F78A1C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DC0B-AFD8-883D-BAA6-F0D9F58B6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Outfi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F6AC7-175E-5BB7-706E-95CC8CEA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EEDD-2469-4D8D-C797-542947C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7DF26-2F37-A8D8-7718-407F30A23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Outfit" pitchFamily="2" charset="0"/>
              </a:defRPr>
            </a:lvl1pPr>
            <a:lvl2pPr>
              <a:defRPr b="0" i="0">
                <a:latin typeface="Outfit" pitchFamily="2" charset="0"/>
              </a:defRPr>
            </a:lvl2pPr>
            <a:lvl3pPr>
              <a:defRPr b="0" i="0">
                <a:latin typeface="Outfit" pitchFamily="2" charset="0"/>
              </a:defRPr>
            </a:lvl3pPr>
            <a:lvl4pPr>
              <a:defRPr b="0" i="0">
                <a:latin typeface="Outfit" pitchFamily="2" charset="0"/>
              </a:defRPr>
            </a:lvl4pPr>
            <a:lvl5pPr>
              <a:defRPr b="0" i="0">
                <a:latin typeface="Outfi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502CAF-CCEE-209A-46B0-79C5AEB6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9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E5D62-EDAD-D97B-1E47-DF7A55758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8FE37-E788-8F98-5CAA-77F72FB79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Outfit" pitchFamily="2" charset="0"/>
              </a:defRPr>
            </a:lvl1pPr>
            <a:lvl2pPr>
              <a:defRPr b="0" i="0">
                <a:latin typeface="Outfit" pitchFamily="2" charset="0"/>
              </a:defRPr>
            </a:lvl2pPr>
            <a:lvl3pPr>
              <a:defRPr b="0" i="0">
                <a:latin typeface="Outfit" pitchFamily="2" charset="0"/>
              </a:defRPr>
            </a:lvl3pPr>
            <a:lvl4pPr>
              <a:defRPr b="0" i="0">
                <a:latin typeface="Outfit" pitchFamily="2" charset="0"/>
              </a:defRPr>
            </a:lvl4pPr>
            <a:lvl5pPr>
              <a:defRPr b="0" i="0">
                <a:latin typeface="Outfi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D7D21-73CE-81B5-AB49-2E3974DC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7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6EB8BFF-55F1-6C77-A0D5-C73F44CC06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utfi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2B501-5DBE-E0F0-A42F-277F78A1C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22" y="852763"/>
            <a:ext cx="11164956" cy="1005854"/>
          </a:xfrm>
          <a:prstGeom prst="rect">
            <a:avLst/>
          </a:prstGeom>
        </p:spPr>
        <p:txBody>
          <a:bodyPr anchor="t"/>
          <a:lstStyle>
            <a:lvl1pPr algn="l">
              <a:defRPr sz="6000" b="1" i="0">
                <a:solidFill>
                  <a:schemeClr val="bg1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DC0B-AFD8-883D-BAA6-F0D9F58B6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22" y="1997765"/>
            <a:ext cx="11164956" cy="54665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0" i="0">
                <a:solidFill>
                  <a:schemeClr val="bg2"/>
                </a:solidFill>
                <a:latin typeface="Outfi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F6AC7-175E-5BB7-706E-95CC8CEA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19F3D3-DFB8-0004-DC0A-0AC402F51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2" y="5710362"/>
            <a:ext cx="3217752" cy="7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A56A-8FF6-8A06-9565-2517F75F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6188-E788-F0A1-73A7-32362C11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utfit" pitchFamily="2" charset="0"/>
              </a:defRPr>
            </a:lvl1pPr>
            <a:lvl2pPr>
              <a:defRPr b="0" i="0">
                <a:latin typeface="Outfit" pitchFamily="2" charset="0"/>
              </a:defRPr>
            </a:lvl2pPr>
            <a:lvl3pPr>
              <a:defRPr b="0" i="0">
                <a:latin typeface="Outfit" pitchFamily="2" charset="0"/>
              </a:defRPr>
            </a:lvl3pPr>
            <a:lvl4pPr>
              <a:defRPr b="0" i="0">
                <a:latin typeface="Outfit" pitchFamily="2" charset="0"/>
              </a:defRPr>
            </a:lvl4pPr>
            <a:lvl5pPr>
              <a:defRPr b="0" i="0">
                <a:latin typeface="Outfi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CBC7CA-34D8-5A68-F6C7-51292DF379CA}"/>
              </a:ext>
            </a:extLst>
          </p:cNvPr>
          <p:cNvSpPr txBox="1">
            <a:spLocks/>
          </p:cNvSpPr>
          <p:nvPr userDrawn="1"/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b="0" i="0" kern="1200">
                <a:solidFill>
                  <a:schemeClr val="bg2"/>
                </a:solidFill>
                <a:latin typeface="Commissioner Light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20811C-FFFB-A348-8EC5-E9F64590480D}" type="slidenum">
              <a:rPr lang="en-US" b="0" i="0" smtClean="0">
                <a:latin typeface="Outfit" pitchFamily="2" charset="0"/>
              </a:rPr>
              <a:pPr/>
              <a:t>‹#›</a:t>
            </a:fld>
            <a:endParaRPr lang="en-US" b="0" i="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A56A-8FF6-8A06-9565-2517F75F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6188-E788-F0A1-73A7-32362C11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utfit" pitchFamily="2" charset="0"/>
              </a:defRPr>
            </a:lvl1pPr>
            <a:lvl2pPr>
              <a:defRPr b="0" i="0">
                <a:latin typeface="Outfit" pitchFamily="2" charset="0"/>
              </a:defRPr>
            </a:lvl2pPr>
            <a:lvl3pPr>
              <a:defRPr b="0" i="0">
                <a:latin typeface="Outfit" pitchFamily="2" charset="0"/>
              </a:defRPr>
            </a:lvl3pPr>
            <a:lvl4pPr>
              <a:defRPr b="0" i="0">
                <a:latin typeface="Outfit" pitchFamily="2" charset="0"/>
              </a:defRPr>
            </a:lvl4pPr>
            <a:lvl5pPr>
              <a:defRPr b="0" i="0">
                <a:latin typeface="Outfi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CBC7CA-34D8-5A68-F6C7-51292DF379CA}"/>
              </a:ext>
            </a:extLst>
          </p:cNvPr>
          <p:cNvSpPr txBox="1">
            <a:spLocks/>
          </p:cNvSpPr>
          <p:nvPr userDrawn="1"/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b="0" i="0" kern="1200">
                <a:solidFill>
                  <a:schemeClr val="bg2"/>
                </a:solidFill>
                <a:latin typeface="Commissioner Light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20811C-FFFB-A348-8EC5-E9F64590480D}" type="slidenum">
              <a:rPr lang="en-US" b="0" i="0" smtClean="0">
                <a:latin typeface="Outfit" pitchFamily="2" charset="0"/>
              </a:rPr>
              <a:pPr/>
              <a:t>‹#›</a:t>
            </a:fld>
            <a:endParaRPr lang="en-US" b="0" i="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1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9A3E-1C8E-5CEA-5885-0044D8A8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61CBC-5D16-D4EF-1515-45DB50A2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Outfi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F3D2AC-DFB8-6A1A-88B0-5962C975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1FA-26FD-D584-3BD8-1036B0AE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1DEA-B53B-FD74-401D-82C63B219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utfit" pitchFamily="2" charset="0"/>
              </a:defRPr>
            </a:lvl1pPr>
            <a:lvl2pPr>
              <a:defRPr b="0" i="0">
                <a:latin typeface="Outfit" pitchFamily="2" charset="0"/>
              </a:defRPr>
            </a:lvl2pPr>
            <a:lvl3pPr>
              <a:defRPr b="0" i="0">
                <a:latin typeface="Outfit" pitchFamily="2" charset="0"/>
              </a:defRPr>
            </a:lvl3pPr>
            <a:lvl4pPr>
              <a:defRPr b="0" i="0">
                <a:latin typeface="Outfit" pitchFamily="2" charset="0"/>
              </a:defRPr>
            </a:lvl4pPr>
            <a:lvl5pPr>
              <a:defRPr b="0" i="0">
                <a:latin typeface="Outfi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3064A-EB0E-4F8E-8157-AF92F5897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utfit" pitchFamily="2" charset="0"/>
              </a:defRPr>
            </a:lvl1pPr>
            <a:lvl2pPr>
              <a:defRPr b="0" i="0">
                <a:latin typeface="Outfit" pitchFamily="2" charset="0"/>
              </a:defRPr>
            </a:lvl2pPr>
            <a:lvl3pPr>
              <a:defRPr b="0" i="0">
                <a:latin typeface="Outfit" pitchFamily="2" charset="0"/>
              </a:defRPr>
            </a:lvl3pPr>
            <a:lvl4pPr>
              <a:defRPr b="0" i="0">
                <a:latin typeface="Outfit" pitchFamily="2" charset="0"/>
              </a:defRPr>
            </a:lvl4pPr>
            <a:lvl5pPr>
              <a:defRPr b="0" i="0">
                <a:latin typeface="Outfi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7C95B5-5866-70B4-17B0-AACEF42B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E729-D138-9FEC-41F0-9C2D6C2F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1C758-783B-BD6F-79C7-17D20580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Outfit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4F640-5371-1EB9-5856-CA92C751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utfit" pitchFamily="2" charset="0"/>
              </a:defRPr>
            </a:lvl1pPr>
            <a:lvl2pPr>
              <a:defRPr b="0" i="0">
                <a:latin typeface="Outfit" pitchFamily="2" charset="0"/>
              </a:defRPr>
            </a:lvl2pPr>
            <a:lvl3pPr>
              <a:defRPr b="0" i="0">
                <a:latin typeface="Outfit" pitchFamily="2" charset="0"/>
              </a:defRPr>
            </a:lvl3pPr>
            <a:lvl4pPr>
              <a:defRPr b="0" i="0">
                <a:latin typeface="Outfit" pitchFamily="2" charset="0"/>
              </a:defRPr>
            </a:lvl4pPr>
            <a:lvl5pPr>
              <a:defRPr b="0" i="0">
                <a:latin typeface="Outfi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5D3F4-68BF-7556-B960-497D1A47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Outfit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410D9-4224-CF8A-9C7D-30CFF9285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utfit" pitchFamily="2" charset="0"/>
              </a:defRPr>
            </a:lvl1pPr>
            <a:lvl2pPr>
              <a:defRPr b="0" i="0">
                <a:latin typeface="Outfit" pitchFamily="2" charset="0"/>
              </a:defRPr>
            </a:lvl2pPr>
            <a:lvl3pPr>
              <a:defRPr b="0" i="0">
                <a:latin typeface="Outfit" pitchFamily="2" charset="0"/>
              </a:defRPr>
            </a:lvl3pPr>
            <a:lvl4pPr>
              <a:defRPr b="0" i="0">
                <a:latin typeface="Outfit" pitchFamily="2" charset="0"/>
              </a:defRPr>
            </a:lvl4pPr>
            <a:lvl5pPr>
              <a:defRPr b="0" i="0">
                <a:latin typeface="Outfi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166187-CDE1-4CA4-22BF-D35E7DD7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5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ADC-5276-5A1F-C82B-5198E0F7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57A1-CC7D-921E-0035-2BB33C5D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1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4DD677-52DB-16D3-9D8F-3BEDA066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2C16-0C49-5121-0BFE-AAB4A015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469C-B26F-C222-67F6-2AD0FE01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Outfit" pitchFamily="2" charset="0"/>
              </a:defRPr>
            </a:lvl1pPr>
            <a:lvl2pPr>
              <a:defRPr sz="2800" b="0" i="0">
                <a:latin typeface="Outfit" pitchFamily="2" charset="0"/>
              </a:defRPr>
            </a:lvl2pPr>
            <a:lvl3pPr>
              <a:defRPr sz="2400" b="0" i="0">
                <a:latin typeface="Outfit" pitchFamily="2" charset="0"/>
              </a:defRPr>
            </a:lvl3pPr>
            <a:lvl4pPr>
              <a:defRPr sz="2000" b="0" i="0">
                <a:latin typeface="Outfit" pitchFamily="2" charset="0"/>
              </a:defRPr>
            </a:lvl4pPr>
            <a:lvl5pPr>
              <a:defRPr sz="2000" b="0" i="0">
                <a:latin typeface="Outfit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E28FD-E14E-A5D4-B75F-B7F274C85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utfi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84EBFB5-ACD3-2168-172A-0FFE0EFE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352D-81E4-3D89-1802-876514F6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chemeClr val="tx2"/>
                </a:solidFill>
                <a:latin typeface="Outfit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6126D-76DF-3419-B020-7A94B17BC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Outfi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9E066-4084-B44D-6327-539E507A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utfi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16937D7-BAE0-00BE-1BEA-16FB98E8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2"/>
                </a:solidFill>
                <a:latin typeface="Outfit" pitchFamily="2" charset="0"/>
              </a:defRPr>
            </a:lvl1pPr>
          </a:lstStyle>
          <a:p>
            <a:fld id="{7120811C-FFFB-A348-8EC5-E9F645904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2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F5D49-1AF5-9B90-1979-055E33703F2E}"/>
              </a:ext>
            </a:extLst>
          </p:cNvPr>
          <p:cNvSpPr/>
          <p:nvPr userDrawn="1"/>
        </p:nvSpPr>
        <p:spPr>
          <a:xfrm>
            <a:off x="0" y="6400800"/>
            <a:ext cx="12192000" cy="411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utfit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613023-908A-E8A5-43CF-2E2C636F1E0A}"/>
              </a:ext>
            </a:extLst>
          </p:cNvPr>
          <p:cNvSpPr/>
          <p:nvPr userDrawn="1"/>
        </p:nvSpPr>
        <p:spPr>
          <a:xfrm>
            <a:off x="0" y="6812280"/>
            <a:ext cx="121920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utfit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5633A71-26A8-44E5-4BAB-C41595AB61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5920" y="6464193"/>
            <a:ext cx="1280160" cy="297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E3284-74CD-AE5C-401A-A20D8F7109BC}"/>
              </a:ext>
            </a:extLst>
          </p:cNvPr>
          <p:cNvSpPr txBox="1"/>
          <p:nvPr userDrawn="1"/>
        </p:nvSpPr>
        <p:spPr>
          <a:xfrm>
            <a:off x="7829006" y="6464193"/>
            <a:ext cx="370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Confidential – Not for Disclosure</a:t>
            </a:r>
          </a:p>
        </p:txBody>
      </p:sp>
    </p:spTree>
    <p:extLst>
      <p:ext uri="{BB962C8B-B14F-4D97-AF65-F5344CB8AC3E}">
        <p14:creationId xmlns:p14="http://schemas.microsoft.com/office/powerpoint/2010/main" val="12811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6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7C146F-0317-FBA4-7BA6-D35E260C9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NEHWS 2024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7650C7-442F-1D3B-7735-4D008D4A3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Full-Stack Approach for Side-Channel Secure ML Hardware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9B5D5-4051-02E3-7313-98A50F889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2" y="4233007"/>
            <a:ext cx="3240331" cy="10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C738-0D85-F583-1C54-91986470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Hardware Security from Crypto to AI/ML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9FE6F-A379-0F20-010A-E0D753EA4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792"/>
          <a:stretch/>
        </p:blipFill>
        <p:spPr>
          <a:xfrm>
            <a:off x="1529483" y="2026463"/>
            <a:ext cx="9326277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EA6ED-1981-103E-81D5-78BE64ACA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529482" y="3333364"/>
            <a:ext cx="932627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3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C77F-532E-C911-5C6A-C98268FC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97917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43E2-983B-B625-034C-5C0AFA86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268"/>
            <a:ext cx="10515600" cy="4931695"/>
          </a:xfrm>
        </p:spPr>
        <p:txBody>
          <a:bodyPr/>
          <a:lstStyle/>
          <a:p>
            <a:r>
              <a:rPr lang="en-US" dirty="0"/>
              <a:t>Side-channel attacks can steal trained AI model</a:t>
            </a:r>
          </a:p>
          <a:p>
            <a:r>
              <a:rPr lang="en-US" dirty="0"/>
              <a:t>Fault injection can cause a critical in computations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electronic device with a black screen&#10;&#10;Description automatically generated">
            <a:extLst>
              <a:ext uri="{FF2B5EF4-FFF2-40B4-BE49-F238E27FC236}">
                <a16:creationId xmlns:a16="http://schemas.microsoft.com/office/drawing/2014/main" id="{287D6F01-B666-FD4D-A361-6DC20096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92" y="2488477"/>
            <a:ext cx="10963661" cy="33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1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C77F-532E-C911-5C6A-C98268FC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43E2-983B-B625-034C-5C0AFA86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80"/>
            <a:ext cx="10515600" cy="4665477"/>
          </a:xfrm>
        </p:spPr>
        <p:txBody>
          <a:bodyPr/>
          <a:lstStyle/>
          <a:p>
            <a:r>
              <a:rPr lang="en-US" dirty="0"/>
              <a:t>Secure multi-party computation in hardware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Computed values and their order is randomized, functionality kept</a:t>
            </a:r>
          </a:p>
          <a:p>
            <a:r>
              <a:rPr lang="en-US" dirty="0"/>
              <a:t>Extended this from cryptography circuits to AI/ML circuits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3436C40-794E-A62E-35DF-F392672E1062}"/>
              </a:ext>
            </a:extLst>
          </p:cNvPr>
          <p:cNvSpPr/>
          <p:nvPr/>
        </p:nvSpPr>
        <p:spPr>
          <a:xfrm>
            <a:off x="1925052" y="3001880"/>
            <a:ext cx="1804736" cy="12633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7BC30DE-6466-C092-3947-157CF4E7F217}"/>
              </a:ext>
            </a:extLst>
          </p:cNvPr>
          <p:cNvSpPr/>
          <p:nvPr/>
        </p:nvSpPr>
        <p:spPr>
          <a:xfrm>
            <a:off x="5679324" y="2185476"/>
            <a:ext cx="1804736" cy="12633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D10AD87-58EA-961D-C07A-7D156E4A8DED}"/>
              </a:ext>
            </a:extLst>
          </p:cNvPr>
          <p:cNvSpPr/>
          <p:nvPr/>
        </p:nvSpPr>
        <p:spPr>
          <a:xfrm>
            <a:off x="5656056" y="3768221"/>
            <a:ext cx="1804736" cy="12633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A7A4DA-B9FE-F72B-4AC2-5A8F5027E6B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66373" y="3633538"/>
            <a:ext cx="2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84CB1B-11EA-DAAC-75C0-92495F4B1A1A}"/>
              </a:ext>
            </a:extLst>
          </p:cNvPr>
          <p:cNvSpPr txBox="1"/>
          <p:nvPr/>
        </p:nvSpPr>
        <p:spPr>
          <a:xfrm>
            <a:off x="1406190" y="3434392"/>
            <a:ext cx="68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F83FF-0ADB-56A9-9614-993890E9E928}"/>
              </a:ext>
            </a:extLst>
          </p:cNvPr>
          <p:cNvCxnSpPr>
            <a:cxnSpLocks/>
          </p:cNvCxnSpPr>
          <p:nvPr/>
        </p:nvCxnSpPr>
        <p:spPr>
          <a:xfrm>
            <a:off x="3729788" y="3619058"/>
            <a:ext cx="2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7534D5-C32D-4DD1-6CFA-58486D873EAA}"/>
              </a:ext>
            </a:extLst>
          </p:cNvPr>
          <p:cNvSpPr txBox="1"/>
          <p:nvPr/>
        </p:nvSpPr>
        <p:spPr>
          <a:xfrm>
            <a:off x="3950870" y="3419637"/>
            <a:ext cx="45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856545-533B-9289-35DA-2C838FD4CC20}"/>
              </a:ext>
            </a:extLst>
          </p:cNvPr>
          <p:cNvSpPr txBox="1"/>
          <p:nvPr/>
        </p:nvSpPr>
        <p:spPr>
          <a:xfrm>
            <a:off x="5074403" y="2616838"/>
            <a:ext cx="68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4A3FF2-CA72-3222-E7F6-9DD71DD5D917}"/>
              </a:ext>
            </a:extLst>
          </p:cNvPr>
          <p:cNvCxnSpPr>
            <a:cxnSpLocks/>
          </p:cNvCxnSpPr>
          <p:nvPr/>
        </p:nvCxnSpPr>
        <p:spPr>
          <a:xfrm>
            <a:off x="7484060" y="2750084"/>
            <a:ext cx="2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6C619F-67BA-F5CB-B0EE-D4F5C0F78198}"/>
              </a:ext>
            </a:extLst>
          </p:cNvPr>
          <p:cNvSpPr txBox="1"/>
          <p:nvPr/>
        </p:nvSpPr>
        <p:spPr>
          <a:xfrm>
            <a:off x="7705142" y="2550663"/>
            <a:ext cx="45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60DAC0-8547-A1EC-E094-5C745FD8E94E}"/>
              </a:ext>
            </a:extLst>
          </p:cNvPr>
          <p:cNvSpPr txBox="1"/>
          <p:nvPr/>
        </p:nvSpPr>
        <p:spPr>
          <a:xfrm>
            <a:off x="5074403" y="4244405"/>
            <a:ext cx="558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255532-DCCF-B293-537E-596269F50B8C}"/>
              </a:ext>
            </a:extLst>
          </p:cNvPr>
          <p:cNvCxnSpPr>
            <a:cxnSpLocks/>
          </p:cNvCxnSpPr>
          <p:nvPr/>
        </p:nvCxnSpPr>
        <p:spPr>
          <a:xfrm>
            <a:off x="5415047" y="2817133"/>
            <a:ext cx="2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605E6C-4D72-5E87-7476-00B54F159B40}"/>
              </a:ext>
            </a:extLst>
          </p:cNvPr>
          <p:cNvCxnSpPr>
            <a:cxnSpLocks/>
          </p:cNvCxnSpPr>
          <p:nvPr/>
        </p:nvCxnSpPr>
        <p:spPr>
          <a:xfrm>
            <a:off x="5391779" y="4439724"/>
            <a:ext cx="2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AC6700-B246-7E6F-2F6C-B362600E640F}"/>
              </a:ext>
            </a:extLst>
          </p:cNvPr>
          <p:cNvCxnSpPr>
            <a:cxnSpLocks/>
          </p:cNvCxnSpPr>
          <p:nvPr/>
        </p:nvCxnSpPr>
        <p:spPr>
          <a:xfrm>
            <a:off x="7484060" y="4399878"/>
            <a:ext cx="2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6D03AA-BE73-848D-B678-F8B2E78365DE}"/>
              </a:ext>
            </a:extLst>
          </p:cNvPr>
          <p:cNvSpPr txBox="1"/>
          <p:nvPr/>
        </p:nvSpPr>
        <p:spPr>
          <a:xfrm>
            <a:off x="7705142" y="4178230"/>
            <a:ext cx="45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BE391E-2D41-ADCF-3852-5456EE0768EA}"/>
              </a:ext>
            </a:extLst>
          </p:cNvPr>
          <p:cNvSpPr txBox="1"/>
          <p:nvPr/>
        </p:nvSpPr>
        <p:spPr>
          <a:xfrm>
            <a:off x="8715712" y="3398889"/>
            <a:ext cx="105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y=y1+y2</a:t>
            </a:r>
          </a:p>
        </p:txBody>
      </p:sp>
    </p:spTree>
    <p:extLst>
      <p:ext uri="{BB962C8B-B14F-4D97-AF65-F5344CB8AC3E}">
        <p14:creationId xmlns:p14="http://schemas.microsoft.com/office/powerpoint/2010/main" val="30756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C77F-532E-C911-5C6A-C98268FC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The Hardware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43E2-983B-B625-034C-5C0AFA86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932"/>
            <a:ext cx="10515600" cy="4665477"/>
          </a:xfrm>
        </p:spPr>
        <p:txBody>
          <a:bodyPr/>
          <a:lstStyle/>
          <a:p>
            <a:r>
              <a:rPr lang="en-US" dirty="0"/>
              <a:t>Silicon-proven in 130nm </a:t>
            </a:r>
            <a:r>
              <a:rPr lang="en-US" dirty="0" err="1"/>
              <a:t>SkyWater</a:t>
            </a:r>
            <a:r>
              <a:rPr lang="en-US" dirty="0"/>
              <a:t> technology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D147D1-B1A5-E41E-75D5-443FF8CF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83" y="2265427"/>
            <a:ext cx="9382147" cy="38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9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EDEC-29EF-1B71-5812-63C02720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8205" cy="1325563"/>
          </a:xfrm>
        </p:spPr>
        <p:txBody>
          <a:bodyPr/>
          <a:lstStyle/>
          <a:p>
            <a:r>
              <a:rPr lang="en-US" dirty="0"/>
              <a:t>The Solution: Software Stack with Security API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D151325-7673-DB58-5BDE-7CFD425B6685}"/>
              </a:ext>
            </a:extLst>
          </p:cNvPr>
          <p:cNvSpPr txBox="1">
            <a:spLocks/>
          </p:cNvSpPr>
          <p:nvPr/>
        </p:nvSpPr>
        <p:spPr>
          <a:xfrm>
            <a:off x="965354" y="4206422"/>
            <a:ext cx="5652616" cy="16033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Outfit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utfi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utfi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utfi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utfi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  <a:cs typeface="Calibri" panose="020F0502020204030204" pitchFamily="34" charset="0"/>
              </a:rPr>
              <a:t>First, configure the hyperparameters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mnn.cfgwr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Georgia" panose="02040502050405020303" pitchFamily="18" charset="0"/>
                <a:cs typeface="Calibri" panose="020F0502020204030204" pitchFamily="34" charset="0"/>
              </a:rPr>
              <a:t>Second, trigger the input layer computations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mnn.ilayer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090E3E-EF49-AD95-697A-AED3A9B5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87" y="1418753"/>
            <a:ext cx="4272505" cy="454477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6FC5C-ED89-0DB3-AB57-9E74D6AD1B5C}"/>
              </a:ext>
            </a:extLst>
          </p:cNvPr>
          <p:cNvCxnSpPr>
            <a:cxnSpLocks/>
          </p:cNvCxnSpPr>
          <p:nvPr/>
        </p:nvCxnSpPr>
        <p:spPr>
          <a:xfrm>
            <a:off x="7845870" y="2171087"/>
            <a:ext cx="37062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819B32-CDED-2585-2610-711129357A6A}"/>
              </a:ext>
            </a:extLst>
          </p:cNvPr>
          <p:cNvCxnSpPr>
            <a:cxnSpLocks/>
          </p:cNvCxnSpPr>
          <p:nvPr/>
        </p:nvCxnSpPr>
        <p:spPr>
          <a:xfrm>
            <a:off x="7843354" y="2168387"/>
            <a:ext cx="2516" cy="35128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86F056-7DAA-34D1-7836-8B6FF98FE865}"/>
              </a:ext>
            </a:extLst>
          </p:cNvPr>
          <p:cNvCxnSpPr>
            <a:cxnSpLocks/>
          </p:cNvCxnSpPr>
          <p:nvPr/>
        </p:nvCxnSpPr>
        <p:spPr>
          <a:xfrm>
            <a:off x="7843722" y="5676320"/>
            <a:ext cx="37062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0892A1-F5CA-6C70-D179-8B7888A0C248}"/>
              </a:ext>
            </a:extLst>
          </p:cNvPr>
          <p:cNvGrpSpPr>
            <a:grpSpLocks noChangeAspect="1"/>
          </p:cNvGrpSpPr>
          <p:nvPr/>
        </p:nvGrpSpPr>
        <p:grpSpPr>
          <a:xfrm>
            <a:off x="737684" y="1648208"/>
            <a:ext cx="5962938" cy="2359473"/>
            <a:chOff x="1603277" y="2197283"/>
            <a:chExt cx="4293625" cy="169894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38C62A-4CE1-08B6-8584-928D0F3B0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277" y="2197283"/>
              <a:ext cx="4293625" cy="1698943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79CBE9-BF1E-2AE0-DCD1-FE7B804FCE9E}"/>
                </a:ext>
              </a:extLst>
            </p:cNvPr>
            <p:cNvCxnSpPr>
              <a:cxnSpLocks/>
            </p:cNvCxnSpPr>
            <p:nvPr/>
          </p:nvCxnSpPr>
          <p:spPr>
            <a:xfrm>
              <a:off x="4219545" y="2674574"/>
              <a:ext cx="3706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2FC06-9399-CED5-891E-CC5D5D414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673" y="2674574"/>
              <a:ext cx="3652" cy="57041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C85B9D-7A1A-8C12-BF2B-87B846D46D76}"/>
                </a:ext>
              </a:extLst>
            </p:cNvPr>
            <p:cNvCxnSpPr>
              <a:cxnSpLocks/>
            </p:cNvCxnSpPr>
            <p:nvPr/>
          </p:nvCxnSpPr>
          <p:spPr>
            <a:xfrm>
              <a:off x="4219800" y="3248399"/>
              <a:ext cx="3706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302F8-AFF9-5737-EDA1-57034E7F7E77}"/>
                </a:ext>
              </a:extLst>
            </p:cNvPr>
            <p:cNvSpPr/>
            <p:nvPr/>
          </p:nvSpPr>
          <p:spPr>
            <a:xfrm>
              <a:off x="1895477" y="2541589"/>
              <a:ext cx="845661" cy="14446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B388B0-99E1-C28A-DDC8-0C09063CC5B1}"/>
                </a:ext>
              </a:extLst>
            </p:cNvPr>
            <p:cNvSpPr/>
            <p:nvPr/>
          </p:nvSpPr>
          <p:spPr>
            <a:xfrm>
              <a:off x="1895476" y="2692113"/>
              <a:ext cx="845661" cy="14446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E72870-AD55-748C-C36D-1B2CB7372BA0}"/>
                </a:ext>
              </a:extLst>
            </p:cNvPr>
            <p:cNvSpPr/>
            <p:nvPr/>
          </p:nvSpPr>
          <p:spPr>
            <a:xfrm>
              <a:off x="1895473" y="3278765"/>
              <a:ext cx="920752" cy="14446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CD4FE0-A9F6-C009-4DA5-578F763E514A}"/>
                </a:ext>
              </a:extLst>
            </p:cNvPr>
            <p:cNvSpPr/>
            <p:nvPr/>
          </p:nvSpPr>
          <p:spPr>
            <a:xfrm>
              <a:off x="1895475" y="3431165"/>
              <a:ext cx="920752" cy="14446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7E56CB-52DB-7211-6EC7-4D9170F1B1FF}"/>
              </a:ext>
            </a:extLst>
          </p:cNvPr>
          <p:cNvCxnSpPr>
            <a:cxnSpLocks/>
          </p:cNvCxnSpPr>
          <p:nvPr/>
        </p:nvCxnSpPr>
        <p:spPr>
          <a:xfrm>
            <a:off x="4465531" y="2707159"/>
            <a:ext cx="3340761" cy="85527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3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hrilAI Palette">
      <a:dk1>
        <a:srgbClr val="1A1A1A"/>
      </a:dk1>
      <a:lt1>
        <a:srgbClr val="FFFFFF"/>
      </a:lt1>
      <a:dk2>
        <a:srgbClr val="333366"/>
      </a:dk2>
      <a:lt2>
        <a:srgbClr val="99CCFF"/>
      </a:lt2>
      <a:accent1>
        <a:srgbClr val="000033"/>
      </a:accent1>
      <a:accent2>
        <a:srgbClr val="6699CC"/>
      </a:accent2>
      <a:accent3>
        <a:srgbClr val="5C5C85"/>
      </a:accent3>
      <a:accent4>
        <a:srgbClr val="85ADD6"/>
      </a:accent4>
      <a:accent5>
        <a:srgbClr val="79A3CC"/>
      </a:accent5>
      <a:accent6>
        <a:srgbClr val="5179A3"/>
      </a:accent6>
      <a:hlink>
        <a:srgbClr val="474775"/>
      </a:hlink>
      <a:folHlink>
        <a:srgbClr val="C2C2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hrilAI Deck Template" id="{74CE3FC5-F08C-9740-BAEF-C3A0F97D9884}" vid="{DEBC31FF-E9D4-0A4A-80B3-19949A1111CB}"/>
    </a:ext>
  </a:extLst>
</a:theme>
</file>

<file path=ppt/theme/theme2.xml><?xml version="1.0" encoding="utf-8"?>
<a:theme xmlns:a="http://schemas.openxmlformats.org/drawingml/2006/main" name="1_Office Theme">
  <a:themeElements>
    <a:clrScheme name="Veracity Nuclear Blues">
      <a:dk1>
        <a:srgbClr val="1A1A1A"/>
      </a:dk1>
      <a:lt1>
        <a:srgbClr val="FFFFFF"/>
      </a:lt1>
      <a:dk2>
        <a:srgbClr val="263F6D"/>
      </a:dk2>
      <a:lt2>
        <a:srgbClr val="CADDFF"/>
      </a:lt2>
      <a:accent1>
        <a:srgbClr val="4069B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hrilAI Deck Template" id="{74CE3FC5-F08C-9740-BAEF-C3A0F97D9884}" vid="{6E645728-DC94-F741-B081-D34A674831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11079</TotalTime>
  <Words>120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Outfit</vt:lpstr>
      <vt:lpstr>Outfit SemiBold</vt:lpstr>
      <vt:lpstr>Office Theme</vt:lpstr>
      <vt:lpstr>1_Office Theme</vt:lpstr>
      <vt:lpstr>NEHWS 2024</vt:lpstr>
      <vt:lpstr>The Problem: Hardware Security from Crypto to AI/ML</vt:lpstr>
      <vt:lpstr>The Problem</vt:lpstr>
      <vt:lpstr>The Solution</vt:lpstr>
      <vt:lpstr>The Solution: The Hardware Stack</vt:lpstr>
      <vt:lpstr>The Solution: Software Stack with Security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Feuerhelm</dc:creator>
  <cp:lastModifiedBy>Aydin Aysu</cp:lastModifiedBy>
  <cp:revision>64</cp:revision>
  <dcterms:created xsi:type="dcterms:W3CDTF">2024-03-18T17:11:34Z</dcterms:created>
  <dcterms:modified xsi:type="dcterms:W3CDTF">2024-04-01T21:34:48Z</dcterms:modified>
</cp:coreProperties>
</file>