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60" r:id="rId2"/>
    <p:sldId id="361" r:id="rId3"/>
    <p:sldId id="362" r:id="rId4"/>
    <p:sldId id="363" r:id="rId5"/>
    <p:sldId id="364" r:id="rId6"/>
    <p:sldId id="365" r:id="rId7"/>
    <p:sldId id="367" r:id="rId8"/>
    <p:sldId id="368" r:id="rId9"/>
    <p:sldId id="369" r:id="rId10"/>
    <p:sldId id="366" r:id="rId11"/>
    <p:sldId id="377" r:id="rId12"/>
    <p:sldId id="381" r:id="rId13"/>
    <p:sldId id="382" r:id="rId14"/>
    <p:sldId id="383" r:id="rId15"/>
    <p:sldId id="370" r:id="rId16"/>
    <p:sldId id="378" r:id="rId17"/>
    <p:sldId id="380" r:id="rId18"/>
    <p:sldId id="371" r:id="rId19"/>
    <p:sldId id="379" r:id="rId20"/>
    <p:sldId id="375" r:id="rId21"/>
    <p:sldId id="384" r:id="rId22"/>
    <p:sldId id="3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D7"/>
    <a:srgbClr val="CEB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9"/>
    <p:restoredTop sz="93091"/>
  </p:normalViewPr>
  <p:slideViewPr>
    <p:cSldViewPr snapToGrid="0" snapToObjects="1">
      <p:cViewPr>
        <p:scale>
          <a:sx n="111" d="100"/>
          <a:sy n="111" d="100"/>
        </p:scale>
        <p:origin x="-920" y="7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 showGuides="1">
      <p:cViewPr>
        <p:scale>
          <a:sx n="110" d="100"/>
          <a:sy n="110" d="100"/>
        </p:scale>
        <p:origin x="-23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4" Type="http://schemas.microsoft.com/office/2011/relationships/chartColorStyle" Target="colors1.xml"/><Relationship Id="rId1" Type="http://schemas.openxmlformats.org/officeDocument/2006/relationships/oleObject" Target="file://localhost/Users/gudmundhost/Dropbox/110000-NeIC/120000-NeIC-adm/000000-NeIC-LongTermBudget/150922-NeIC-Long%20-term-Budget-2012-2020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gudmundhost/Dropbox/110000-NeIC/120000-NeIC-adm/000000-NeIC-LongTermBudget/150922-NeIC-Long%20-term-Budget-2012-2020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val>
            <c:numRef>
              <c:f>NeIC!$E$85:$E$87</c:f>
              <c:numCache>
                <c:formatCode>"kr"\ #,##0</c:formatCode>
                <c:ptCount val="3"/>
                <c:pt idx="0">
                  <c:v>1.0E7</c:v>
                </c:pt>
                <c:pt idx="1">
                  <c:v>1.378235719E7</c:v>
                </c:pt>
                <c:pt idx="2">
                  <c:v>6.57765E6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NeIC!$A$85</c:f>
              <c:strCache>
                <c:ptCount val="1"/>
                <c:pt idx="0">
                  <c:v>NordForsk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NeIC!$B$84:$E$84</c:f>
              <c:numCache>
                <c:formatCode>General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NeIC!$B$85:$E$85</c:f>
              <c:numCache>
                <c:formatCode>"kr"\ #,##0</c:formatCode>
                <c:ptCount val="4"/>
                <c:pt idx="0">
                  <c:v>0.0</c:v>
                </c:pt>
                <c:pt idx="1">
                  <c:v>4.0E6</c:v>
                </c:pt>
                <c:pt idx="2">
                  <c:v>1.05E7</c:v>
                </c:pt>
                <c:pt idx="3">
                  <c:v>1.2E7</c:v>
                </c:pt>
              </c:numCache>
            </c:numRef>
          </c:val>
        </c:ser>
        <c:ser>
          <c:idx val="1"/>
          <c:order val="1"/>
          <c:tx>
            <c:strRef>
              <c:f>NeIC!$A$86</c:f>
              <c:strCache>
                <c:ptCount val="1"/>
                <c:pt idx="0">
                  <c:v>Core funding from partners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NeIC!$B$84:$E$84</c:f>
              <c:numCache>
                <c:formatCode>General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NeIC!$B$86:$E$86</c:f>
              <c:numCache>
                <c:formatCode>"kr"\ #,##0</c:formatCode>
                <c:ptCount val="4"/>
                <c:pt idx="0">
                  <c:v>1.237492368E7</c:v>
                </c:pt>
                <c:pt idx="1">
                  <c:v>1.3119861E7</c:v>
                </c:pt>
                <c:pt idx="2">
                  <c:v>1.315909137E7</c:v>
                </c:pt>
                <c:pt idx="3">
                  <c:v>1.378235719E7</c:v>
                </c:pt>
              </c:numCache>
            </c:numRef>
          </c:val>
        </c:ser>
        <c:ser>
          <c:idx val="2"/>
          <c:order val="2"/>
          <c:tx>
            <c:strRef>
              <c:f>NeIC!$A$87</c:f>
              <c:strCache>
                <c:ptCount val="1"/>
                <c:pt idx="0">
                  <c:v>Projects Co-funding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NeIC!$B$84:$E$84</c:f>
              <c:numCache>
                <c:formatCode>General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NeIC!$B$87:$E$87</c:f>
              <c:numCache>
                <c:formatCode>"kr"\ #,##0</c:formatCode>
                <c:ptCount val="4"/>
                <c:pt idx="0">
                  <c:v>0.0</c:v>
                </c:pt>
                <c:pt idx="1">
                  <c:v>675000.0</c:v>
                </c:pt>
                <c:pt idx="2">
                  <c:v>4.2363E6</c:v>
                </c:pt>
                <c:pt idx="3">
                  <c:v>6.57765E6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817704"/>
        <c:axId val="-2129814008"/>
      </c:areaChart>
      <c:catAx>
        <c:axId val="-2129817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14008"/>
        <c:crosses val="autoZero"/>
        <c:auto val="1"/>
        <c:lblAlgn val="ctr"/>
        <c:lblOffset val="100"/>
        <c:noMultiLvlLbl val="0"/>
      </c:catAx>
      <c:valAx>
        <c:axId val="-2129814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kr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817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A62EE-03AD-2449-AABD-81F0278E56F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E6866A-6566-C34E-BF04-F68D94593084}">
      <dgm:prSet phldrT="[Tekst]"/>
      <dgm:spPr>
        <a:gradFill rotWithShape="0">
          <a:gsLst>
            <a:gs pos="0">
              <a:srgbClr val="7030A0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GB" dirty="0" smtClean="0"/>
            <a:t>Share</a:t>
          </a:r>
          <a:r>
            <a:rPr lang="en-GB" baseline="0" dirty="0" smtClean="0"/>
            <a:t> Resources</a:t>
          </a:r>
          <a:endParaRPr lang="en-GB" dirty="0"/>
        </a:p>
      </dgm:t>
    </dgm:pt>
    <dgm:pt modelId="{EF3D32D7-F995-5A42-B63D-17A7E5762D02}" type="parTrans" cxnId="{85AB4673-059A-6047-8A24-10325A10E9DF}">
      <dgm:prSet/>
      <dgm:spPr/>
      <dgm:t>
        <a:bodyPr/>
        <a:lstStyle/>
        <a:p>
          <a:endParaRPr lang="en-GB"/>
        </a:p>
      </dgm:t>
    </dgm:pt>
    <dgm:pt modelId="{FA2AAFBE-DC8B-D240-8121-EC1B13565965}" type="sibTrans" cxnId="{85AB4673-059A-6047-8A24-10325A10E9DF}">
      <dgm:prSet/>
      <dgm:spPr/>
      <dgm:t>
        <a:bodyPr/>
        <a:lstStyle/>
        <a:p>
          <a:endParaRPr lang="en-GB"/>
        </a:p>
      </dgm:t>
    </dgm:pt>
    <dgm:pt modelId="{FC51DAA8-7891-8C4D-8CDA-AB054C0D15FF}">
      <dgm:prSet phldrT="[Tekst]"/>
      <dgm:spPr/>
      <dgm:t>
        <a:bodyPr/>
        <a:lstStyle/>
        <a:p>
          <a:r>
            <a:rPr lang="nb-NO" dirty="0" err="1" smtClean="0"/>
            <a:t>Launch</a:t>
          </a:r>
          <a:r>
            <a:rPr lang="nb-NO" dirty="0" smtClean="0"/>
            <a:t> pilot </a:t>
          </a:r>
          <a:r>
            <a:rPr lang="nb-NO" dirty="0" err="1" smtClean="0"/>
            <a:t>projects</a:t>
          </a:r>
          <a:r>
            <a:rPr lang="nb-NO" dirty="0" smtClean="0"/>
            <a:t> to </a:t>
          </a:r>
          <a:r>
            <a:rPr lang="nb-NO" dirty="0" err="1" smtClean="0"/>
            <a:t>establish</a:t>
          </a:r>
          <a:r>
            <a:rPr lang="nb-NO" dirty="0" smtClean="0"/>
            <a:t> </a:t>
          </a:r>
          <a:r>
            <a:rPr lang="nb-NO" dirty="0" err="1" smtClean="0"/>
            <a:t>ambition</a:t>
          </a:r>
          <a:r>
            <a:rPr lang="nb-NO" dirty="0" smtClean="0"/>
            <a:t> </a:t>
          </a:r>
          <a:r>
            <a:rPr lang="nb-NO" dirty="0" err="1" smtClean="0"/>
            <a:t>levels</a:t>
          </a:r>
          <a:endParaRPr lang="en-GB" dirty="0"/>
        </a:p>
      </dgm:t>
    </dgm:pt>
    <dgm:pt modelId="{DC5A0993-8F48-4649-8C70-868E6C0FE9BC}" type="parTrans" cxnId="{A56D9F8E-33D5-3146-88E4-D3F6F6ECBFF4}">
      <dgm:prSet/>
      <dgm:spPr/>
      <dgm:t>
        <a:bodyPr/>
        <a:lstStyle/>
        <a:p>
          <a:endParaRPr lang="en-GB"/>
        </a:p>
      </dgm:t>
    </dgm:pt>
    <dgm:pt modelId="{881C66F9-37A7-CE46-9932-09E1F9379BCB}" type="sibTrans" cxnId="{A56D9F8E-33D5-3146-88E4-D3F6F6ECBFF4}">
      <dgm:prSet/>
      <dgm:spPr/>
      <dgm:t>
        <a:bodyPr/>
        <a:lstStyle/>
        <a:p>
          <a:endParaRPr lang="en-GB"/>
        </a:p>
      </dgm:t>
    </dgm:pt>
    <dgm:pt modelId="{EF76E3AD-7D20-7749-9D5F-8E85F1317C1B}">
      <dgm:prSet phldrT="[Tekst]"/>
      <dgm:spPr>
        <a:gradFill rotWithShape="0">
          <a:gsLst>
            <a:gs pos="0">
              <a:srgbClr val="7030A0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GB" dirty="0" smtClean="0"/>
            <a:t>Pool Competencies</a:t>
          </a:r>
          <a:endParaRPr lang="en-GB" dirty="0"/>
        </a:p>
      </dgm:t>
    </dgm:pt>
    <dgm:pt modelId="{E8FDAE2B-28B9-344B-B22B-07139BFA9CC1}" type="parTrans" cxnId="{8F91B603-3408-144D-9C0B-7A482406962D}">
      <dgm:prSet/>
      <dgm:spPr/>
      <dgm:t>
        <a:bodyPr/>
        <a:lstStyle/>
        <a:p>
          <a:endParaRPr lang="en-GB"/>
        </a:p>
      </dgm:t>
    </dgm:pt>
    <dgm:pt modelId="{007D6401-675B-9144-9710-3251753F5D0A}" type="sibTrans" cxnId="{8F91B603-3408-144D-9C0B-7A482406962D}">
      <dgm:prSet/>
      <dgm:spPr/>
      <dgm:t>
        <a:bodyPr/>
        <a:lstStyle/>
        <a:p>
          <a:endParaRPr lang="en-GB"/>
        </a:p>
      </dgm:t>
    </dgm:pt>
    <dgm:pt modelId="{D7E58083-7266-074E-A8A4-842E771D963D}">
      <dgm:prSet phldrT="[Tekst]"/>
      <dgm:spPr/>
      <dgm:t>
        <a:bodyPr/>
        <a:lstStyle/>
        <a:p>
          <a:r>
            <a:rPr lang="nb-NO" dirty="0" err="1" smtClean="0"/>
            <a:t>Map</a:t>
          </a:r>
          <a:r>
            <a:rPr lang="nb-NO" dirty="0" smtClean="0"/>
            <a:t> skills, </a:t>
          </a:r>
          <a:r>
            <a:rPr lang="nb-NO" dirty="0" err="1" smtClean="0"/>
            <a:t>identify</a:t>
          </a:r>
          <a:r>
            <a:rPr lang="nb-NO" dirty="0" smtClean="0"/>
            <a:t> and </a:t>
          </a:r>
          <a:r>
            <a:rPr lang="nb-NO" dirty="0" err="1" smtClean="0"/>
            <a:t>prioritise</a:t>
          </a:r>
          <a:r>
            <a:rPr lang="nb-NO" dirty="0" smtClean="0"/>
            <a:t> </a:t>
          </a:r>
          <a:r>
            <a:rPr lang="nb-NO" dirty="0" err="1" smtClean="0"/>
            <a:t>needs</a:t>
          </a:r>
          <a:endParaRPr lang="en-GB" dirty="0"/>
        </a:p>
      </dgm:t>
    </dgm:pt>
    <dgm:pt modelId="{283578A1-17C7-F84B-B941-DB479C8C1683}" type="parTrans" cxnId="{44DFC92B-1E92-9140-9C93-D4087A67DA19}">
      <dgm:prSet/>
      <dgm:spPr/>
      <dgm:t>
        <a:bodyPr/>
        <a:lstStyle/>
        <a:p>
          <a:endParaRPr lang="en-GB"/>
        </a:p>
      </dgm:t>
    </dgm:pt>
    <dgm:pt modelId="{34299F4A-05C9-5B45-9D8F-0A8366BE62E5}" type="sibTrans" cxnId="{44DFC92B-1E92-9140-9C93-D4087A67DA19}">
      <dgm:prSet/>
      <dgm:spPr/>
      <dgm:t>
        <a:bodyPr/>
        <a:lstStyle/>
        <a:p>
          <a:endParaRPr lang="en-GB"/>
        </a:p>
      </dgm:t>
    </dgm:pt>
    <dgm:pt modelId="{29D630E6-26CE-A14D-AC21-5B20B04511B7}">
      <dgm:prSet phldrT="[Tekst]"/>
      <dgm:spPr>
        <a:gradFill rotWithShape="0">
          <a:gsLst>
            <a:gs pos="0">
              <a:srgbClr val="7030A0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GB" dirty="0" smtClean="0"/>
            <a:t>Strengthen Stakeholder Dialogue</a:t>
          </a:r>
          <a:endParaRPr lang="en-GB" dirty="0"/>
        </a:p>
      </dgm:t>
    </dgm:pt>
    <dgm:pt modelId="{ED0741FA-F7DE-914F-B4EC-862F5D48E8AD}" type="parTrans" cxnId="{6D5190E2-8B2A-4144-82CB-E27AD1F5B0A5}">
      <dgm:prSet/>
      <dgm:spPr/>
      <dgm:t>
        <a:bodyPr/>
        <a:lstStyle/>
        <a:p>
          <a:endParaRPr lang="en-GB"/>
        </a:p>
      </dgm:t>
    </dgm:pt>
    <dgm:pt modelId="{B26FF333-3A6C-8A4E-82CC-ABB690E91C1D}" type="sibTrans" cxnId="{6D5190E2-8B2A-4144-82CB-E27AD1F5B0A5}">
      <dgm:prSet/>
      <dgm:spPr/>
      <dgm:t>
        <a:bodyPr/>
        <a:lstStyle/>
        <a:p>
          <a:endParaRPr lang="en-GB"/>
        </a:p>
      </dgm:t>
    </dgm:pt>
    <dgm:pt modelId="{F4AA168D-ECEB-FE47-850B-5C13719704F7}">
      <dgm:prSet phldrT="[Tekst]"/>
      <dgm:spPr/>
      <dgm:t>
        <a:bodyPr/>
        <a:lstStyle/>
        <a:p>
          <a:r>
            <a:rPr lang="nb-NO" dirty="0" err="1" smtClean="0"/>
            <a:t>Map</a:t>
          </a:r>
          <a:r>
            <a:rPr lang="nb-NO" dirty="0" smtClean="0"/>
            <a:t> stakeholders and </a:t>
          </a:r>
          <a:r>
            <a:rPr lang="nb-NO" dirty="0" err="1" smtClean="0"/>
            <a:t>partnerships</a:t>
          </a:r>
          <a:endParaRPr lang="en-GB" dirty="0"/>
        </a:p>
      </dgm:t>
    </dgm:pt>
    <dgm:pt modelId="{C16944DA-C410-6B4E-8912-2C7BE4365D93}" type="parTrans" cxnId="{9534106C-7FD9-804F-BD97-472F67E7EBF2}">
      <dgm:prSet/>
      <dgm:spPr/>
      <dgm:t>
        <a:bodyPr/>
        <a:lstStyle/>
        <a:p>
          <a:endParaRPr lang="en-GB"/>
        </a:p>
      </dgm:t>
    </dgm:pt>
    <dgm:pt modelId="{DACE4A83-5752-1749-B69D-F125E322F11C}" type="sibTrans" cxnId="{9534106C-7FD9-804F-BD97-472F67E7EBF2}">
      <dgm:prSet/>
      <dgm:spPr/>
      <dgm:t>
        <a:bodyPr/>
        <a:lstStyle/>
        <a:p>
          <a:endParaRPr lang="en-GB"/>
        </a:p>
      </dgm:t>
    </dgm:pt>
    <dgm:pt modelId="{83279ABD-43E1-8E4E-B653-7A9FAAC737E0}">
      <dgm:prSet phldrT="[Tekst]"/>
      <dgm:spPr>
        <a:gradFill rotWithShape="0">
          <a:gsLst>
            <a:gs pos="0">
              <a:srgbClr val="7030A0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GB" dirty="0" smtClean="0"/>
            <a:t>Secure Long-Term Funding</a:t>
          </a:r>
          <a:endParaRPr lang="en-GB" dirty="0"/>
        </a:p>
      </dgm:t>
    </dgm:pt>
    <dgm:pt modelId="{773B7154-F571-F349-B13B-8AEDBEEB4F08}" type="parTrans" cxnId="{79FDE20B-7C86-7B40-940C-AA102374E981}">
      <dgm:prSet/>
      <dgm:spPr/>
      <dgm:t>
        <a:bodyPr/>
        <a:lstStyle/>
        <a:p>
          <a:endParaRPr lang="en-GB"/>
        </a:p>
      </dgm:t>
    </dgm:pt>
    <dgm:pt modelId="{91F2C2D6-7BD3-2A46-A16C-34122FD50F00}" type="sibTrans" cxnId="{79FDE20B-7C86-7B40-940C-AA102374E981}">
      <dgm:prSet/>
      <dgm:spPr/>
      <dgm:t>
        <a:bodyPr/>
        <a:lstStyle/>
        <a:p>
          <a:endParaRPr lang="en-GB"/>
        </a:p>
      </dgm:t>
    </dgm:pt>
    <dgm:pt modelId="{D5D4EC05-6465-5C45-A6F9-516ADDA7CD59}">
      <dgm:prSet phldrT="[Tekst]"/>
      <dgm:spPr/>
      <dgm:t>
        <a:bodyPr/>
        <a:lstStyle/>
        <a:p>
          <a:r>
            <a:rPr lang="nb-NO" dirty="0" err="1" smtClean="0"/>
            <a:t>Map</a:t>
          </a:r>
          <a:r>
            <a:rPr lang="nb-NO" dirty="0" smtClean="0"/>
            <a:t> </a:t>
          </a:r>
          <a:r>
            <a:rPr lang="nb-NO" dirty="0" err="1" smtClean="0"/>
            <a:t>funding</a:t>
          </a:r>
          <a:r>
            <a:rPr lang="nb-NO" dirty="0" smtClean="0"/>
            <a:t> </a:t>
          </a:r>
          <a:r>
            <a:rPr lang="nb-NO" dirty="0" err="1" smtClean="0"/>
            <a:t>sources</a:t>
          </a:r>
          <a:r>
            <a:rPr lang="nb-NO" dirty="0" smtClean="0"/>
            <a:t>, </a:t>
          </a:r>
          <a:r>
            <a:rPr lang="nb-NO" dirty="0" err="1" smtClean="0"/>
            <a:t>modalities</a:t>
          </a:r>
          <a:r>
            <a:rPr lang="nb-NO" dirty="0" smtClean="0"/>
            <a:t> and </a:t>
          </a:r>
          <a:r>
            <a:rPr lang="nb-NO" dirty="0" err="1" smtClean="0"/>
            <a:t>application</a:t>
          </a:r>
          <a:r>
            <a:rPr lang="nb-NO" dirty="0" smtClean="0"/>
            <a:t> </a:t>
          </a:r>
          <a:r>
            <a:rPr lang="nb-NO" dirty="0" err="1" smtClean="0"/>
            <a:t>mechanisms</a:t>
          </a:r>
          <a:endParaRPr lang="en-GB" dirty="0"/>
        </a:p>
      </dgm:t>
    </dgm:pt>
    <dgm:pt modelId="{5D636604-0454-7145-8E7E-42EA182EC7A6}" type="parTrans" cxnId="{FE196D8E-CB60-684B-A6F2-0139C776C316}">
      <dgm:prSet/>
      <dgm:spPr/>
      <dgm:t>
        <a:bodyPr/>
        <a:lstStyle/>
        <a:p>
          <a:endParaRPr lang="en-GB"/>
        </a:p>
      </dgm:t>
    </dgm:pt>
    <dgm:pt modelId="{22E98BF7-FEE4-1043-89CE-A4B41F5C8F9D}" type="sibTrans" cxnId="{FE196D8E-CB60-684B-A6F2-0139C776C316}">
      <dgm:prSet/>
      <dgm:spPr/>
      <dgm:t>
        <a:bodyPr/>
        <a:lstStyle/>
        <a:p>
          <a:endParaRPr lang="en-GB"/>
        </a:p>
      </dgm:t>
    </dgm:pt>
    <dgm:pt modelId="{3D4C0E01-1269-F44A-9CA7-681C02D0E7E1}">
      <dgm:prSet/>
      <dgm:spPr/>
      <dgm:t>
        <a:bodyPr/>
        <a:lstStyle/>
        <a:p>
          <a:r>
            <a:rPr lang="nb-NO" dirty="0" err="1" smtClean="0"/>
            <a:t>Establish</a:t>
          </a:r>
          <a:r>
            <a:rPr lang="nb-NO" dirty="0" smtClean="0"/>
            <a:t> NeIC and cross-border training </a:t>
          </a:r>
          <a:r>
            <a:rPr lang="nb-NO" dirty="0" err="1" smtClean="0"/>
            <a:t>programmes</a:t>
          </a:r>
          <a:endParaRPr lang="nb-NO" dirty="0"/>
        </a:p>
      </dgm:t>
    </dgm:pt>
    <dgm:pt modelId="{321D8D49-35D7-DC41-8721-809D507B8117}" type="parTrans" cxnId="{01A18063-FFA4-CC41-867D-91A60059AB53}">
      <dgm:prSet/>
      <dgm:spPr/>
      <dgm:t>
        <a:bodyPr/>
        <a:lstStyle/>
        <a:p>
          <a:endParaRPr lang="en-GB"/>
        </a:p>
      </dgm:t>
    </dgm:pt>
    <dgm:pt modelId="{FFA2CB70-4CAA-7947-8A80-24D7BA8927A8}" type="sibTrans" cxnId="{01A18063-FFA4-CC41-867D-91A60059AB53}">
      <dgm:prSet/>
      <dgm:spPr/>
      <dgm:t>
        <a:bodyPr/>
        <a:lstStyle/>
        <a:p>
          <a:endParaRPr lang="en-GB"/>
        </a:p>
      </dgm:t>
    </dgm:pt>
    <dgm:pt modelId="{825005B0-DE50-704F-9B1A-BDC9B70EBC30}">
      <dgm:prSet/>
      <dgm:spPr/>
      <dgm:t>
        <a:bodyPr/>
        <a:lstStyle/>
        <a:p>
          <a:r>
            <a:rPr lang="nb-NO" dirty="0" smtClean="0"/>
            <a:t>Make NeIC more </a:t>
          </a:r>
          <a:r>
            <a:rPr lang="nb-NO" dirty="0" err="1" smtClean="0"/>
            <a:t>attractive</a:t>
          </a:r>
          <a:r>
            <a:rPr lang="nb-NO" dirty="0" smtClean="0"/>
            <a:t> to </a:t>
          </a:r>
          <a:r>
            <a:rPr lang="nb-NO" dirty="0" err="1" smtClean="0"/>
            <a:t>competent</a:t>
          </a:r>
          <a:r>
            <a:rPr lang="nb-NO" dirty="0" smtClean="0"/>
            <a:t> </a:t>
          </a:r>
          <a:r>
            <a:rPr lang="nb-NO" dirty="0" err="1" smtClean="0"/>
            <a:t>personnel</a:t>
          </a:r>
          <a:endParaRPr lang="nb-NO" dirty="0"/>
        </a:p>
      </dgm:t>
    </dgm:pt>
    <dgm:pt modelId="{A89534A4-6A37-944F-AC4F-D620A67C7E0B}" type="parTrans" cxnId="{1ABDFA5A-1B2D-A64D-A736-FDF224B5F16E}">
      <dgm:prSet/>
      <dgm:spPr/>
      <dgm:t>
        <a:bodyPr/>
        <a:lstStyle/>
        <a:p>
          <a:endParaRPr lang="en-GB"/>
        </a:p>
      </dgm:t>
    </dgm:pt>
    <dgm:pt modelId="{9E5E3C6A-59F0-F647-AEEA-D95F179FDA79}" type="sibTrans" cxnId="{1ABDFA5A-1B2D-A64D-A736-FDF224B5F16E}">
      <dgm:prSet/>
      <dgm:spPr/>
      <dgm:t>
        <a:bodyPr/>
        <a:lstStyle/>
        <a:p>
          <a:endParaRPr lang="en-GB"/>
        </a:p>
      </dgm:t>
    </dgm:pt>
    <dgm:pt modelId="{82A6294C-5AC3-954E-A8EC-B2C0E9F91C17}">
      <dgm:prSet/>
      <dgm:spPr/>
      <dgm:t>
        <a:bodyPr/>
        <a:lstStyle/>
        <a:p>
          <a:r>
            <a:rPr lang="nb-NO" dirty="0" err="1" smtClean="0"/>
            <a:t>Create</a:t>
          </a:r>
          <a:r>
            <a:rPr lang="nb-NO" dirty="0" smtClean="0"/>
            <a:t> </a:t>
          </a:r>
          <a:r>
            <a:rPr lang="nb-NO" dirty="0" err="1" smtClean="0"/>
            <a:t>framework</a:t>
          </a:r>
          <a:r>
            <a:rPr lang="nb-NO" dirty="0" smtClean="0"/>
            <a:t> </a:t>
          </a:r>
          <a:r>
            <a:rPr lang="nb-NO" dirty="0" err="1" smtClean="0"/>
            <a:t>agreement</a:t>
          </a:r>
          <a:r>
            <a:rPr lang="nb-NO" dirty="0" smtClean="0"/>
            <a:t> (</a:t>
          </a:r>
          <a:r>
            <a:rPr lang="nb-NO" dirty="0" err="1" smtClean="0"/>
            <a:t>scope</a:t>
          </a:r>
          <a:r>
            <a:rPr lang="nb-NO" dirty="0" smtClean="0"/>
            <a:t>, CPU/</a:t>
          </a:r>
          <a:r>
            <a:rPr lang="nb-NO" dirty="0" err="1" smtClean="0"/>
            <a:t>storage</a:t>
          </a:r>
          <a:r>
            <a:rPr lang="nb-NO" dirty="0" smtClean="0"/>
            <a:t>)</a:t>
          </a:r>
          <a:endParaRPr lang="nb-NO" dirty="0"/>
        </a:p>
      </dgm:t>
    </dgm:pt>
    <dgm:pt modelId="{6DBD3EA1-BF0F-BE45-B5FF-171B5B02BC59}" type="parTrans" cxnId="{C84D9EA2-8E47-E94C-9978-0FCF7CEE8BCB}">
      <dgm:prSet/>
      <dgm:spPr/>
      <dgm:t>
        <a:bodyPr/>
        <a:lstStyle/>
        <a:p>
          <a:endParaRPr lang="en-GB"/>
        </a:p>
      </dgm:t>
    </dgm:pt>
    <dgm:pt modelId="{7FD3444D-1490-B849-A3E2-703D3F1D2EC9}" type="sibTrans" cxnId="{C84D9EA2-8E47-E94C-9978-0FCF7CEE8BCB}">
      <dgm:prSet/>
      <dgm:spPr/>
      <dgm:t>
        <a:bodyPr/>
        <a:lstStyle/>
        <a:p>
          <a:endParaRPr lang="en-GB"/>
        </a:p>
      </dgm:t>
    </dgm:pt>
    <dgm:pt modelId="{C2499C87-54DA-CB4C-9D07-2E35EEF538C8}">
      <dgm:prSet/>
      <dgm:spPr/>
      <dgm:t>
        <a:bodyPr/>
        <a:lstStyle/>
        <a:p>
          <a:r>
            <a:rPr lang="nb-NO" dirty="0" err="1" smtClean="0"/>
            <a:t>Establish</a:t>
          </a:r>
          <a:r>
            <a:rPr lang="nb-NO" dirty="0" smtClean="0"/>
            <a:t> </a:t>
          </a:r>
          <a:r>
            <a:rPr lang="nb-NO" dirty="0" err="1" smtClean="0"/>
            <a:t>enabling</a:t>
          </a:r>
          <a:r>
            <a:rPr lang="nb-NO" dirty="0" smtClean="0"/>
            <a:t> </a:t>
          </a:r>
          <a:r>
            <a:rPr lang="nb-NO" dirty="0" err="1" smtClean="0"/>
            <a:t>processes</a:t>
          </a:r>
          <a:r>
            <a:rPr lang="nb-NO" dirty="0" smtClean="0"/>
            <a:t> and </a:t>
          </a:r>
          <a:r>
            <a:rPr lang="nb-NO" dirty="0" err="1" smtClean="0"/>
            <a:t>technologies</a:t>
          </a:r>
          <a:endParaRPr lang="en-GB" dirty="0"/>
        </a:p>
      </dgm:t>
    </dgm:pt>
    <dgm:pt modelId="{CDB2EB17-0762-5549-AB07-399D40FCB957}" type="parTrans" cxnId="{DB7AA4FD-8181-A34C-BFCF-D6681E37AA71}">
      <dgm:prSet/>
      <dgm:spPr/>
      <dgm:t>
        <a:bodyPr/>
        <a:lstStyle/>
        <a:p>
          <a:endParaRPr lang="en-GB"/>
        </a:p>
      </dgm:t>
    </dgm:pt>
    <dgm:pt modelId="{92CEBD6B-0254-AD4B-9FF5-17EC2ACE003B}" type="sibTrans" cxnId="{DB7AA4FD-8181-A34C-BFCF-D6681E37AA71}">
      <dgm:prSet/>
      <dgm:spPr/>
      <dgm:t>
        <a:bodyPr/>
        <a:lstStyle/>
        <a:p>
          <a:endParaRPr lang="en-GB"/>
        </a:p>
      </dgm:t>
    </dgm:pt>
    <dgm:pt modelId="{E9B99345-D633-FE40-B344-32FCF9246AF9}">
      <dgm:prSet/>
      <dgm:spPr/>
      <dgm:t>
        <a:bodyPr/>
        <a:lstStyle/>
        <a:p>
          <a:r>
            <a:rPr lang="nb-NO" dirty="0" smtClean="0"/>
            <a:t>Agree </a:t>
          </a:r>
          <a:r>
            <a:rPr lang="nb-NO" dirty="0" err="1" smtClean="0"/>
            <a:t>on</a:t>
          </a:r>
          <a:r>
            <a:rPr lang="nb-NO" dirty="0" smtClean="0"/>
            <a:t> total </a:t>
          </a:r>
          <a:r>
            <a:rPr lang="nb-NO" dirty="0" err="1" smtClean="0"/>
            <a:t>funding</a:t>
          </a:r>
          <a:r>
            <a:rPr lang="nb-NO" dirty="0" smtClean="0"/>
            <a:t> and </a:t>
          </a:r>
          <a:r>
            <a:rPr lang="nb-NO" dirty="0" err="1" smtClean="0"/>
            <a:t>share</a:t>
          </a:r>
          <a:r>
            <a:rPr lang="nb-NO" dirty="0" smtClean="0"/>
            <a:t> from </a:t>
          </a:r>
          <a:r>
            <a:rPr lang="nb-NO" dirty="0" err="1" smtClean="0"/>
            <a:t>each</a:t>
          </a:r>
          <a:r>
            <a:rPr lang="nb-NO" dirty="0" smtClean="0"/>
            <a:t> </a:t>
          </a:r>
          <a:r>
            <a:rPr lang="nb-NO" dirty="0" err="1" smtClean="0"/>
            <a:t>funding</a:t>
          </a:r>
          <a:r>
            <a:rPr lang="nb-NO" dirty="0" smtClean="0"/>
            <a:t> </a:t>
          </a:r>
          <a:r>
            <a:rPr lang="nb-NO" dirty="0" err="1" smtClean="0"/>
            <a:t>source</a:t>
          </a:r>
          <a:endParaRPr lang="nb-NO" dirty="0"/>
        </a:p>
      </dgm:t>
    </dgm:pt>
    <dgm:pt modelId="{B102D1B3-704D-E542-88AA-E278055F4F2E}" type="parTrans" cxnId="{5AC0948A-FC00-784B-B5BD-922B46BCD805}">
      <dgm:prSet/>
      <dgm:spPr/>
      <dgm:t>
        <a:bodyPr/>
        <a:lstStyle/>
        <a:p>
          <a:endParaRPr lang="en-GB"/>
        </a:p>
      </dgm:t>
    </dgm:pt>
    <dgm:pt modelId="{FA80B967-895C-F243-A72F-06399AD2D0FD}" type="sibTrans" cxnId="{5AC0948A-FC00-784B-B5BD-922B46BCD805}">
      <dgm:prSet/>
      <dgm:spPr/>
      <dgm:t>
        <a:bodyPr/>
        <a:lstStyle/>
        <a:p>
          <a:endParaRPr lang="en-GB"/>
        </a:p>
      </dgm:t>
    </dgm:pt>
    <dgm:pt modelId="{B9CC1312-AFD4-AE40-B38C-ECB8987C2B9D}">
      <dgm:prSet/>
      <dgm:spPr/>
      <dgm:t>
        <a:bodyPr/>
        <a:lstStyle/>
        <a:p>
          <a:r>
            <a:rPr lang="nb-NO" dirty="0" err="1" smtClean="0"/>
            <a:t>Adapt</a:t>
          </a:r>
          <a:r>
            <a:rPr lang="nb-NO" dirty="0" smtClean="0"/>
            <a:t> to </a:t>
          </a:r>
          <a:r>
            <a:rPr lang="nb-NO" dirty="0" err="1" smtClean="0"/>
            <a:t>unaligned</a:t>
          </a:r>
          <a:r>
            <a:rPr lang="nb-NO" dirty="0" smtClean="0"/>
            <a:t> </a:t>
          </a:r>
          <a:r>
            <a:rPr lang="nb-NO" dirty="0" err="1" smtClean="0"/>
            <a:t>funding</a:t>
          </a:r>
          <a:r>
            <a:rPr lang="nb-NO" dirty="0" smtClean="0"/>
            <a:t> </a:t>
          </a:r>
          <a:r>
            <a:rPr lang="nb-NO" dirty="0" err="1" smtClean="0"/>
            <a:t>periods</a:t>
          </a:r>
          <a:endParaRPr lang="en-GB" dirty="0"/>
        </a:p>
      </dgm:t>
    </dgm:pt>
    <dgm:pt modelId="{D9C56345-D415-3D41-8959-6AE45A06E9AA}" type="parTrans" cxnId="{8FA4EEC0-19B7-FA42-807E-08CDF0937D98}">
      <dgm:prSet/>
      <dgm:spPr/>
      <dgm:t>
        <a:bodyPr/>
        <a:lstStyle/>
        <a:p>
          <a:endParaRPr lang="en-GB"/>
        </a:p>
      </dgm:t>
    </dgm:pt>
    <dgm:pt modelId="{9FEB53C5-684C-6240-A56F-25E0D64027B9}" type="sibTrans" cxnId="{8FA4EEC0-19B7-FA42-807E-08CDF0937D98}">
      <dgm:prSet/>
      <dgm:spPr/>
      <dgm:t>
        <a:bodyPr/>
        <a:lstStyle/>
        <a:p>
          <a:endParaRPr lang="en-GB"/>
        </a:p>
      </dgm:t>
    </dgm:pt>
    <dgm:pt modelId="{8ABFF5E4-964C-1846-95FB-7F432FED6DF9}">
      <dgm:prSet/>
      <dgm:spPr/>
      <dgm:t>
        <a:bodyPr/>
        <a:lstStyle/>
        <a:p>
          <a:r>
            <a:rPr lang="nb-NO" dirty="0" err="1" smtClean="0"/>
            <a:t>Create</a:t>
          </a:r>
          <a:r>
            <a:rPr lang="nb-NO" dirty="0" smtClean="0"/>
            <a:t> </a:t>
          </a:r>
          <a:r>
            <a:rPr lang="nb-NO" dirty="0" err="1" smtClean="0"/>
            <a:t>engagement</a:t>
          </a:r>
          <a:r>
            <a:rPr lang="nb-NO" dirty="0" smtClean="0"/>
            <a:t>  plan (</a:t>
          </a:r>
          <a:r>
            <a:rPr lang="nb-NO" dirty="0" err="1" smtClean="0"/>
            <a:t>frequency</a:t>
          </a:r>
          <a:r>
            <a:rPr lang="nb-NO" dirty="0" smtClean="0"/>
            <a:t>, </a:t>
          </a:r>
          <a:r>
            <a:rPr lang="nb-NO" dirty="0" err="1" smtClean="0"/>
            <a:t>means</a:t>
          </a:r>
          <a:r>
            <a:rPr lang="nb-NO" dirty="0" smtClean="0"/>
            <a:t>)</a:t>
          </a:r>
          <a:endParaRPr lang="nb-NO" dirty="0"/>
        </a:p>
      </dgm:t>
    </dgm:pt>
    <dgm:pt modelId="{C507A74F-CEDD-1042-8F4B-38E3D178D1D5}" type="parTrans" cxnId="{BA7274A7-1419-474C-937B-5AE05CD414B0}">
      <dgm:prSet/>
      <dgm:spPr/>
      <dgm:t>
        <a:bodyPr/>
        <a:lstStyle/>
        <a:p>
          <a:endParaRPr lang="en-GB"/>
        </a:p>
      </dgm:t>
    </dgm:pt>
    <dgm:pt modelId="{D734D1FA-814C-014F-A2C3-51CB25A05DAB}" type="sibTrans" cxnId="{BA7274A7-1419-474C-937B-5AE05CD414B0}">
      <dgm:prSet/>
      <dgm:spPr/>
      <dgm:t>
        <a:bodyPr/>
        <a:lstStyle/>
        <a:p>
          <a:endParaRPr lang="en-GB"/>
        </a:p>
      </dgm:t>
    </dgm:pt>
    <dgm:pt modelId="{BC85BF3A-9559-934C-A024-A44E2604B457}">
      <dgm:prSet/>
      <dgm:spPr/>
      <dgm:t>
        <a:bodyPr/>
        <a:lstStyle/>
        <a:p>
          <a:r>
            <a:rPr lang="nb-NO" dirty="0" err="1" smtClean="0"/>
            <a:t>Implement</a:t>
          </a:r>
          <a:r>
            <a:rPr lang="nb-NO" dirty="0" smtClean="0"/>
            <a:t> stakeholder and </a:t>
          </a:r>
          <a:r>
            <a:rPr lang="nb-NO" dirty="0" err="1" smtClean="0"/>
            <a:t>partnership</a:t>
          </a:r>
          <a:r>
            <a:rPr lang="nb-NO" dirty="0" smtClean="0"/>
            <a:t> </a:t>
          </a:r>
          <a:r>
            <a:rPr lang="nb-NO" dirty="0" err="1" smtClean="0"/>
            <a:t>monitoring</a:t>
          </a:r>
          <a:r>
            <a:rPr lang="nb-NO" dirty="0" smtClean="0"/>
            <a:t> (</a:t>
          </a:r>
          <a:r>
            <a:rPr lang="nb-NO" dirty="0" err="1" smtClean="0"/>
            <a:t>incl</a:t>
          </a:r>
          <a:r>
            <a:rPr lang="nb-NO" dirty="0" smtClean="0"/>
            <a:t>. surveys)</a:t>
          </a:r>
          <a:endParaRPr lang="nb-NO" dirty="0"/>
        </a:p>
      </dgm:t>
    </dgm:pt>
    <dgm:pt modelId="{5711EF5F-006A-EB48-ACC3-9D8CA3C33F91}" type="parTrans" cxnId="{D5DCB33C-2EAB-B048-A456-501E3CF96624}">
      <dgm:prSet/>
      <dgm:spPr/>
      <dgm:t>
        <a:bodyPr/>
        <a:lstStyle/>
        <a:p>
          <a:endParaRPr lang="en-GB"/>
        </a:p>
      </dgm:t>
    </dgm:pt>
    <dgm:pt modelId="{C63CCD0C-F386-1946-9AFC-4E6B3F34F448}" type="sibTrans" cxnId="{D5DCB33C-2EAB-B048-A456-501E3CF96624}">
      <dgm:prSet/>
      <dgm:spPr/>
      <dgm:t>
        <a:bodyPr/>
        <a:lstStyle/>
        <a:p>
          <a:endParaRPr lang="en-GB"/>
        </a:p>
      </dgm:t>
    </dgm:pt>
    <dgm:pt modelId="{78EA1290-47F0-3144-BAED-C1E8B521ED58}" type="pres">
      <dgm:prSet presAssocID="{C20A62EE-03AD-2449-AABD-81F0278E56F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A1FD65E-986E-A74E-8A3A-17C83D83BC93}" type="pres">
      <dgm:prSet presAssocID="{C20A62EE-03AD-2449-AABD-81F0278E56FF}" presName="children" presStyleCnt="0"/>
      <dgm:spPr/>
    </dgm:pt>
    <dgm:pt modelId="{43C01C79-BD83-D441-9E42-7E32B0CFA224}" type="pres">
      <dgm:prSet presAssocID="{C20A62EE-03AD-2449-AABD-81F0278E56FF}" presName="child1group" presStyleCnt="0"/>
      <dgm:spPr/>
    </dgm:pt>
    <dgm:pt modelId="{A81698E9-09BD-B04B-AFBF-977ECC05ADC5}" type="pres">
      <dgm:prSet presAssocID="{C20A62EE-03AD-2449-AABD-81F0278E56FF}" presName="child1" presStyleLbl="bgAcc1" presStyleIdx="0" presStyleCnt="4"/>
      <dgm:spPr/>
      <dgm:t>
        <a:bodyPr/>
        <a:lstStyle/>
        <a:p>
          <a:endParaRPr lang="en-GB"/>
        </a:p>
      </dgm:t>
    </dgm:pt>
    <dgm:pt modelId="{0B1D1B38-1F7E-494D-8986-C5A190E8C838}" type="pres">
      <dgm:prSet presAssocID="{C20A62EE-03AD-2449-AABD-81F0278E56F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5446A2-60C0-1E41-A5A9-F16ACD348426}" type="pres">
      <dgm:prSet presAssocID="{C20A62EE-03AD-2449-AABD-81F0278E56FF}" presName="child2group" presStyleCnt="0"/>
      <dgm:spPr/>
    </dgm:pt>
    <dgm:pt modelId="{4D2B110D-C9E1-3045-966F-CC7BD2D015CD}" type="pres">
      <dgm:prSet presAssocID="{C20A62EE-03AD-2449-AABD-81F0278E56FF}" presName="child2" presStyleLbl="bgAcc1" presStyleIdx="1" presStyleCnt="4"/>
      <dgm:spPr/>
      <dgm:t>
        <a:bodyPr/>
        <a:lstStyle/>
        <a:p>
          <a:endParaRPr lang="en-GB"/>
        </a:p>
      </dgm:t>
    </dgm:pt>
    <dgm:pt modelId="{8F59A0AA-CB0E-4148-88E5-82C331C423B1}" type="pres">
      <dgm:prSet presAssocID="{C20A62EE-03AD-2449-AABD-81F0278E56F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1FD4CE-D82E-6A44-A9C6-BD7E0A13C319}" type="pres">
      <dgm:prSet presAssocID="{C20A62EE-03AD-2449-AABD-81F0278E56FF}" presName="child3group" presStyleCnt="0"/>
      <dgm:spPr/>
    </dgm:pt>
    <dgm:pt modelId="{4D13AC67-7C8C-AF43-919B-8583C45392ED}" type="pres">
      <dgm:prSet presAssocID="{C20A62EE-03AD-2449-AABD-81F0278E56FF}" presName="child3" presStyleLbl="bgAcc1" presStyleIdx="2" presStyleCnt="4"/>
      <dgm:spPr/>
      <dgm:t>
        <a:bodyPr/>
        <a:lstStyle/>
        <a:p>
          <a:endParaRPr lang="en-GB"/>
        </a:p>
      </dgm:t>
    </dgm:pt>
    <dgm:pt modelId="{C2A9BA31-101A-F345-BB57-6C1F7065F44F}" type="pres">
      <dgm:prSet presAssocID="{C20A62EE-03AD-2449-AABD-81F0278E56F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9051D3-6CBC-5344-B919-991B70FDCAE6}" type="pres">
      <dgm:prSet presAssocID="{C20A62EE-03AD-2449-AABD-81F0278E56FF}" presName="child4group" presStyleCnt="0"/>
      <dgm:spPr/>
    </dgm:pt>
    <dgm:pt modelId="{595BB41A-F6D9-B047-9472-9009CDB305EF}" type="pres">
      <dgm:prSet presAssocID="{C20A62EE-03AD-2449-AABD-81F0278E56FF}" presName="child4" presStyleLbl="bgAcc1" presStyleIdx="3" presStyleCnt="4" custLinFactNeighborY="-1598"/>
      <dgm:spPr/>
      <dgm:t>
        <a:bodyPr/>
        <a:lstStyle/>
        <a:p>
          <a:endParaRPr lang="en-GB"/>
        </a:p>
      </dgm:t>
    </dgm:pt>
    <dgm:pt modelId="{01772A1D-0680-454A-A86F-7A80E082F5E3}" type="pres">
      <dgm:prSet presAssocID="{C20A62EE-03AD-2449-AABD-81F0278E56F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177D26-EC41-E842-AFD5-F2AEFDF10570}" type="pres">
      <dgm:prSet presAssocID="{C20A62EE-03AD-2449-AABD-81F0278E56FF}" presName="childPlaceholder" presStyleCnt="0"/>
      <dgm:spPr/>
    </dgm:pt>
    <dgm:pt modelId="{37FD694F-7162-6347-9ACF-4348324FF147}" type="pres">
      <dgm:prSet presAssocID="{C20A62EE-03AD-2449-AABD-81F0278E56FF}" presName="circle" presStyleCnt="0"/>
      <dgm:spPr/>
    </dgm:pt>
    <dgm:pt modelId="{316E34E9-42AC-BD41-AB59-19C90033314E}" type="pres">
      <dgm:prSet presAssocID="{C20A62EE-03AD-2449-AABD-81F0278E56F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E4D834-E8A9-AF49-A4DD-CC20770D4940}" type="pres">
      <dgm:prSet presAssocID="{C20A62EE-03AD-2449-AABD-81F0278E56F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72D246-F31B-014A-9831-5A979A869347}" type="pres">
      <dgm:prSet presAssocID="{C20A62EE-03AD-2449-AABD-81F0278E56F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00AA6F-8817-D14C-8BEE-48CA02071578}" type="pres">
      <dgm:prSet presAssocID="{C20A62EE-03AD-2449-AABD-81F0278E56F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5F1A36-7FF2-9043-9798-A661EA6F3A30}" type="pres">
      <dgm:prSet presAssocID="{C20A62EE-03AD-2449-AABD-81F0278E56FF}" presName="quadrantPlaceholder" presStyleCnt="0"/>
      <dgm:spPr/>
    </dgm:pt>
    <dgm:pt modelId="{0AE58BD6-6307-FF4D-960D-538B6B136237}" type="pres">
      <dgm:prSet presAssocID="{C20A62EE-03AD-2449-AABD-81F0278E56FF}" presName="center1" presStyleLbl="fgShp" presStyleIdx="0" presStyleCnt="2"/>
      <dgm:spPr/>
    </dgm:pt>
    <dgm:pt modelId="{B3EEF221-3567-F14E-862A-2ECB73A24BF7}" type="pres">
      <dgm:prSet presAssocID="{C20A62EE-03AD-2449-AABD-81F0278E56FF}" presName="center2" presStyleLbl="fgShp" presStyleIdx="1" presStyleCnt="2"/>
      <dgm:spPr/>
    </dgm:pt>
  </dgm:ptLst>
  <dgm:cxnLst>
    <dgm:cxn modelId="{B276FA91-1488-A347-96E1-7F584EAE6B88}" type="presOf" srcId="{D5D4EC05-6465-5C45-A6F9-516ADDA7CD59}" destId="{01772A1D-0680-454A-A86F-7A80E082F5E3}" srcOrd="1" destOrd="0" presId="urn:microsoft.com/office/officeart/2005/8/layout/cycle4"/>
    <dgm:cxn modelId="{A985DA94-CEA9-FA4D-81EE-4BDBCE274698}" type="presOf" srcId="{F4AA168D-ECEB-FE47-850B-5C13719704F7}" destId="{C2A9BA31-101A-F345-BB57-6C1F7065F44F}" srcOrd="1" destOrd="0" presId="urn:microsoft.com/office/officeart/2005/8/layout/cycle4"/>
    <dgm:cxn modelId="{DB7AA4FD-8181-A34C-BFCF-D6681E37AA71}" srcId="{31E6866A-6566-C34E-BF04-F68D94593084}" destId="{C2499C87-54DA-CB4C-9D07-2E35EEF538C8}" srcOrd="2" destOrd="0" parTransId="{CDB2EB17-0762-5549-AB07-399D40FCB957}" sibTransId="{92CEBD6B-0254-AD4B-9FF5-17EC2ACE003B}"/>
    <dgm:cxn modelId="{DFABCF03-C2AD-064D-BA5C-8533B01728EE}" type="presOf" srcId="{F4AA168D-ECEB-FE47-850B-5C13719704F7}" destId="{4D13AC67-7C8C-AF43-919B-8583C45392ED}" srcOrd="0" destOrd="0" presId="urn:microsoft.com/office/officeart/2005/8/layout/cycle4"/>
    <dgm:cxn modelId="{396E43D0-5682-D643-A9F1-C5EAFE8487A1}" type="presOf" srcId="{825005B0-DE50-704F-9B1A-BDC9B70EBC30}" destId="{8F59A0AA-CB0E-4148-88E5-82C331C423B1}" srcOrd="1" destOrd="2" presId="urn:microsoft.com/office/officeart/2005/8/layout/cycle4"/>
    <dgm:cxn modelId="{79037859-0260-F844-A66E-B99079CC1D88}" type="presOf" srcId="{E9B99345-D633-FE40-B344-32FCF9246AF9}" destId="{01772A1D-0680-454A-A86F-7A80E082F5E3}" srcOrd="1" destOrd="1" presId="urn:microsoft.com/office/officeart/2005/8/layout/cycle4"/>
    <dgm:cxn modelId="{3D836AC1-C335-FA46-A0FB-CB2411519AE9}" type="presOf" srcId="{82A6294C-5AC3-954E-A8EC-B2C0E9F91C17}" destId="{0B1D1B38-1F7E-494D-8986-C5A190E8C838}" srcOrd="1" destOrd="1" presId="urn:microsoft.com/office/officeart/2005/8/layout/cycle4"/>
    <dgm:cxn modelId="{8878F0BA-DD3E-EA48-9443-D7722FE23CF5}" type="presOf" srcId="{BC85BF3A-9559-934C-A024-A44E2604B457}" destId="{C2A9BA31-101A-F345-BB57-6C1F7065F44F}" srcOrd="1" destOrd="2" presId="urn:microsoft.com/office/officeart/2005/8/layout/cycle4"/>
    <dgm:cxn modelId="{C84D9EA2-8E47-E94C-9978-0FCF7CEE8BCB}" srcId="{31E6866A-6566-C34E-BF04-F68D94593084}" destId="{82A6294C-5AC3-954E-A8EC-B2C0E9F91C17}" srcOrd="1" destOrd="0" parTransId="{6DBD3EA1-BF0F-BE45-B5FF-171B5B02BC59}" sibTransId="{7FD3444D-1490-B849-A3E2-703D3F1D2EC9}"/>
    <dgm:cxn modelId="{80EC1041-BB78-E148-AF4B-11545352D785}" type="presOf" srcId="{FC51DAA8-7891-8C4D-8CDA-AB054C0D15FF}" destId="{A81698E9-09BD-B04B-AFBF-977ECC05ADC5}" srcOrd="0" destOrd="0" presId="urn:microsoft.com/office/officeart/2005/8/layout/cycle4"/>
    <dgm:cxn modelId="{730BCE4D-7309-6742-BAC0-581CEFEB3DAB}" type="presOf" srcId="{825005B0-DE50-704F-9B1A-BDC9B70EBC30}" destId="{4D2B110D-C9E1-3045-966F-CC7BD2D015CD}" srcOrd="0" destOrd="2" presId="urn:microsoft.com/office/officeart/2005/8/layout/cycle4"/>
    <dgm:cxn modelId="{F490FAC2-FEC0-B144-A1BC-6BD621624EDF}" type="presOf" srcId="{3D4C0E01-1269-F44A-9CA7-681C02D0E7E1}" destId="{8F59A0AA-CB0E-4148-88E5-82C331C423B1}" srcOrd="1" destOrd="1" presId="urn:microsoft.com/office/officeart/2005/8/layout/cycle4"/>
    <dgm:cxn modelId="{D387DBCE-7018-104A-A6D3-807B827B5387}" type="presOf" srcId="{C2499C87-54DA-CB4C-9D07-2E35EEF538C8}" destId="{A81698E9-09BD-B04B-AFBF-977ECC05ADC5}" srcOrd="0" destOrd="2" presId="urn:microsoft.com/office/officeart/2005/8/layout/cycle4"/>
    <dgm:cxn modelId="{34AFA2F7-B597-4F41-9CB3-6037AF049C2E}" type="presOf" srcId="{E9B99345-D633-FE40-B344-32FCF9246AF9}" destId="{595BB41A-F6D9-B047-9472-9009CDB305EF}" srcOrd="0" destOrd="1" presId="urn:microsoft.com/office/officeart/2005/8/layout/cycle4"/>
    <dgm:cxn modelId="{D5DCB33C-2EAB-B048-A456-501E3CF96624}" srcId="{29D630E6-26CE-A14D-AC21-5B20B04511B7}" destId="{BC85BF3A-9559-934C-A024-A44E2604B457}" srcOrd="2" destOrd="0" parTransId="{5711EF5F-006A-EB48-ACC3-9D8CA3C33F91}" sibTransId="{C63CCD0C-F386-1946-9AFC-4E6B3F34F448}"/>
    <dgm:cxn modelId="{85AB4673-059A-6047-8A24-10325A10E9DF}" srcId="{C20A62EE-03AD-2449-AABD-81F0278E56FF}" destId="{31E6866A-6566-C34E-BF04-F68D94593084}" srcOrd="0" destOrd="0" parTransId="{EF3D32D7-F995-5A42-B63D-17A7E5762D02}" sibTransId="{FA2AAFBE-DC8B-D240-8121-EC1B13565965}"/>
    <dgm:cxn modelId="{CFEA397E-3B80-674F-965E-2BD5A16C9076}" type="presOf" srcId="{83279ABD-43E1-8E4E-B653-7A9FAAC737E0}" destId="{B800AA6F-8817-D14C-8BEE-48CA02071578}" srcOrd="0" destOrd="0" presId="urn:microsoft.com/office/officeart/2005/8/layout/cycle4"/>
    <dgm:cxn modelId="{4F1F0131-4329-6E47-B052-98FACF3517D2}" type="presOf" srcId="{C2499C87-54DA-CB4C-9D07-2E35EEF538C8}" destId="{0B1D1B38-1F7E-494D-8986-C5A190E8C838}" srcOrd="1" destOrd="2" presId="urn:microsoft.com/office/officeart/2005/8/layout/cycle4"/>
    <dgm:cxn modelId="{B6F6F4F2-39D8-8245-A866-74BD789AD32E}" type="presOf" srcId="{EF76E3AD-7D20-7749-9D5F-8E85F1317C1B}" destId="{46E4D834-E8A9-AF49-A4DD-CC20770D4940}" srcOrd="0" destOrd="0" presId="urn:microsoft.com/office/officeart/2005/8/layout/cycle4"/>
    <dgm:cxn modelId="{74DD3BED-7BDC-BF49-8FA3-20C795E1B238}" type="presOf" srcId="{BC85BF3A-9559-934C-A024-A44E2604B457}" destId="{4D13AC67-7C8C-AF43-919B-8583C45392ED}" srcOrd="0" destOrd="2" presId="urn:microsoft.com/office/officeart/2005/8/layout/cycle4"/>
    <dgm:cxn modelId="{A6C25900-8E85-E141-8D2E-324226E167CD}" type="presOf" srcId="{B9CC1312-AFD4-AE40-B38C-ECB8987C2B9D}" destId="{01772A1D-0680-454A-A86F-7A80E082F5E3}" srcOrd="1" destOrd="2" presId="urn:microsoft.com/office/officeart/2005/8/layout/cycle4"/>
    <dgm:cxn modelId="{1ABDFA5A-1B2D-A64D-A736-FDF224B5F16E}" srcId="{EF76E3AD-7D20-7749-9D5F-8E85F1317C1B}" destId="{825005B0-DE50-704F-9B1A-BDC9B70EBC30}" srcOrd="2" destOrd="0" parTransId="{A89534A4-6A37-944F-AC4F-D620A67C7E0B}" sibTransId="{9E5E3C6A-59F0-F647-AEEA-D95F179FDA79}"/>
    <dgm:cxn modelId="{79FDE20B-7C86-7B40-940C-AA102374E981}" srcId="{C20A62EE-03AD-2449-AABD-81F0278E56FF}" destId="{83279ABD-43E1-8E4E-B653-7A9FAAC737E0}" srcOrd="3" destOrd="0" parTransId="{773B7154-F571-F349-B13B-8AEDBEEB4F08}" sibTransId="{91F2C2D6-7BD3-2A46-A16C-34122FD50F00}"/>
    <dgm:cxn modelId="{1C92B06A-C062-B344-B390-72DEC11FFAE4}" type="presOf" srcId="{D5D4EC05-6465-5C45-A6F9-516ADDA7CD59}" destId="{595BB41A-F6D9-B047-9472-9009CDB305EF}" srcOrd="0" destOrd="0" presId="urn:microsoft.com/office/officeart/2005/8/layout/cycle4"/>
    <dgm:cxn modelId="{E5690B6E-A5E1-EC42-8D67-BBF86ED59BEF}" type="presOf" srcId="{FC51DAA8-7891-8C4D-8CDA-AB054C0D15FF}" destId="{0B1D1B38-1F7E-494D-8986-C5A190E8C838}" srcOrd="1" destOrd="0" presId="urn:microsoft.com/office/officeart/2005/8/layout/cycle4"/>
    <dgm:cxn modelId="{A56D9F8E-33D5-3146-88E4-D3F6F6ECBFF4}" srcId="{31E6866A-6566-C34E-BF04-F68D94593084}" destId="{FC51DAA8-7891-8C4D-8CDA-AB054C0D15FF}" srcOrd="0" destOrd="0" parTransId="{DC5A0993-8F48-4649-8C70-868E6C0FE9BC}" sibTransId="{881C66F9-37A7-CE46-9932-09E1F9379BCB}"/>
    <dgm:cxn modelId="{AC5949D5-C83A-7C4E-A3C5-132D001BDDB0}" type="presOf" srcId="{C20A62EE-03AD-2449-AABD-81F0278E56FF}" destId="{78EA1290-47F0-3144-BAED-C1E8B521ED58}" srcOrd="0" destOrd="0" presId="urn:microsoft.com/office/officeart/2005/8/layout/cycle4"/>
    <dgm:cxn modelId="{44DFC92B-1E92-9140-9C93-D4087A67DA19}" srcId="{EF76E3AD-7D20-7749-9D5F-8E85F1317C1B}" destId="{D7E58083-7266-074E-A8A4-842E771D963D}" srcOrd="0" destOrd="0" parTransId="{283578A1-17C7-F84B-B941-DB479C8C1683}" sibTransId="{34299F4A-05C9-5B45-9D8F-0A8366BE62E5}"/>
    <dgm:cxn modelId="{1F1A5FD4-4332-9D45-B600-1E24F340A59F}" type="presOf" srcId="{8ABFF5E4-964C-1846-95FB-7F432FED6DF9}" destId="{C2A9BA31-101A-F345-BB57-6C1F7065F44F}" srcOrd="1" destOrd="1" presId="urn:microsoft.com/office/officeart/2005/8/layout/cycle4"/>
    <dgm:cxn modelId="{7EA16FDA-E5DB-AA43-A02A-89AAB348AD6B}" type="presOf" srcId="{29D630E6-26CE-A14D-AC21-5B20B04511B7}" destId="{9272D246-F31B-014A-9831-5A979A869347}" srcOrd="0" destOrd="0" presId="urn:microsoft.com/office/officeart/2005/8/layout/cycle4"/>
    <dgm:cxn modelId="{5AC0948A-FC00-784B-B5BD-922B46BCD805}" srcId="{83279ABD-43E1-8E4E-B653-7A9FAAC737E0}" destId="{E9B99345-D633-FE40-B344-32FCF9246AF9}" srcOrd="1" destOrd="0" parTransId="{B102D1B3-704D-E542-88AA-E278055F4F2E}" sibTransId="{FA80B967-895C-F243-A72F-06399AD2D0FD}"/>
    <dgm:cxn modelId="{FE196D8E-CB60-684B-A6F2-0139C776C316}" srcId="{83279ABD-43E1-8E4E-B653-7A9FAAC737E0}" destId="{D5D4EC05-6465-5C45-A6F9-516ADDA7CD59}" srcOrd="0" destOrd="0" parTransId="{5D636604-0454-7145-8E7E-42EA182EC7A6}" sibTransId="{22E98BF7-FEE4-1043-89CE-A4B41F5C8F9D}"/>
    <dgm:cxn modelId="{8FA4EEC0-19B7-FA42-807E-08CDF0937D98}" srcId="{83279ABD-43E1-8E4E-B653-7A9FAAC737E0}" destId="{B9CC1312-AFD4-AE40-B38C-ECB8987C2B9D}" srcOrd="2" destOrd="0" parTransId="{D9C56345-D415-3D41-8959-6AE45A06E9AA}" sibTransId="{9FEB53C5-684C-6240-A56F-25E0D64027B9}"/>
    <dgm:cxn modelId="{439122FD-9BE1-2243-8105-37C1183CF523}" type="presOf" srcId="{D7E58083-7266-074E-A8A4-842E771D963D}" destId="{4D2B110D-C9E1-3045-966F-CC7BD2D015CD}" srcOrd="0" destOrd="0" presId="urn:microsoft.com/office/officeart/2005/8/layout/cycle4"/>
    <dgm:cxn modelId="{8F91B603-3408-144D-9C0B-7A482406962D}" srcId="{C20A62EE-03AD-2449-AABD-81F0278E56FF}" destId="{EF76E3AD-7D20-7749-9D5F-8E85F1317C1B}" srcOrd="1" destOrd="0" parTransId="{E8FDAE2B-28B9-344B-B22B-07139BFA9CC1}" sibTransId="{007D6401-675B-9144-9710-3251753F5D0A}"/>
    <dgm:cxn modelId="{DCD2ABE0-837E-7C45-AC5D-7B9781FD4B5D}" type="presOf" srcId="{8ABFF5E4-964C-1846-95FB-7F432FED6DF9}" destId="{4D13AC67-7C8C-AF43-919B-8583C45392ED}" srcOrd="0" destOrd="1" presId="urn:microsoft.com/office/officeart/2005/8/layout/cycle4"/>
    <dgm:cxn modelId="{EC9047CD-5684-0047-9B88-C85755AF23C6}" type="presOf" srcId="{31E6866A-6566-C34E-BF04-F68D94593084}" destId="{316E34E9-42AC-BD41-AB59-19C90033314E}" srcOrd="0" destOrd="0" presId="urn:microsoft.com/office/officeart/2005/8/layout/cycle4"/>
    <dgm:cxn modelId="{01A18063-FFA4-CC41-867D-91A60059AB53}" srcId="{EF76E3AD-7D20-7749-9D5F-8E85F1317C1B}" destId="{3D4C0E01-1269-F44A-9CA7-681C02D0E7E1}" srcOrd="1" destOrd="0" parTransId="{321D8D49-35D7-DC41-8721-809D507B8117}" sibTransId="{FFA2CB70-4CAA-7947-8A80-24D7BA8927A8}"/>
    <dgm:cxn modelId="{6D5190E2-8B2A-4144-82CB-E27AD1F5B0A5}" srcId="{C20A62EE-03AD-2449-AABD-81F0278E56FF}" destId="{29D630E6-26CE-A14D-AC21-5B20B04511B7}" srcOrd="2" destOrd="0" parTransId="{ED0741FA-F7DE-914F-B4EC-862F5D48E8AD}" sibTransId="{B26FF333-3A6C-8A4E-82CC-ABB690E91C1D}"/>
    <dgm:cxn modelId="{9534106C-7FD9-804F-BD97-472F67E7EBF2}" srcId="{29D630E6-26CE-A14D-AC21-5B20B04511B7}" destId="{F4AA168D-ECEB-FE47-850B-5C13719704F7}" srcOrd="0" destOrd="0" parTransId="{C16944DA-C410-6B4E-8912-2C7BE4365D93}" sibTransId="{DACE4A83-5752-1749-B69D-F125E322F11C}"/>
    <dgm:cxn modelId="{02BDB6B8-C901-A04B-8B7E-8E7CF93255CE}" type="presOf" srcId="{3D4C0E01-1269-F44A-9CA7-681C02D0E7E1}" destId="{4D2B110D-C9E1-3045-966F-CC7BD2D015CD}" srcOrd="0" destOrd="1" presId="urn:microsoft.com/office/officeart/2005/8/layout/cycle4"/>
    <dgm:cxn modelId="{D1A9F53F-95A6-AF4F-BB2D-BFD27514F8FA}" type="presOf" srcId="{B9CC1312-AFD4-AE40-B38C-ECB8987C2B9D}" destId="{595BB41A-F6D9-B047-9472-9009CDB305EF}" srcOrd="0" destOrd="2" presId="urn:microsoft.com/office/officeart/2005/8/layout/cycle4"/>
    <dgm:cxn modelId="{B493D9F4-CD03-9749-9C3E-B3AEDC55866F}" type="presOf" srcId="{D7E58083-7266-074E-A8A4-842E771D963D}" destId="{8F59A0AA-CB0E-4148-88E5-82C331C423B1}" srcOrd="1" destOrd="0" presId="urn:microsoft.com/office/officeart/2005/8/layout/cycle4"/>
    <dgm:cxn modelId="{BA7274A7-1419-474C-937B-5AE05CD414B0}" srcId="{29D630E6-26CE-A14D-AC21-5B20B04511B7}" destId="{8ABFF5E4-964C-1846-95FB-7F432FED6DF9}" srcOrd="1" destOrd="0" parTransId="{C507A74F-CEDD-1042-8F4B-38E3D178D1D5}" sibTransId="{D734D1FA-814C-014F-A2C3-51CB25A05DAB}"/>
    <dgm:cxn modelId="{BBC3F6BD-A31E-324B-99D0-D20BA30A7139}" type="presOf" srcId="{82A6294C-5AC3-954E-A8EC-B2C0E9F91C17}" destId="{A81698E9-09BD-B04B-AFBF-977ECC05ADC5}" srcOrd="0" destOrd="1" presId="urn:microsoft.com/office/officeart/2005/8/layout/cycle4"/>
    <dgm:cxn modelId="{F14D407F-4CDD-974D-9F6D-A7EFEA5076A0}" type="presParOf" srcId="{78EA1290-47F0-3144-BAED-C1E8B521ED58}" destId="{AA1FD65E-986E-A74E-8A3A-17C83D83BC93}" srcOrd="0" destOrd="0" presId="urn:microsoft.com/office/officeart/2005/8/layout/cycle4"/>
    <dgm:cxn modelId="{532F82F0-F6A5-BD4E-8B17-B86993829031}" type="presParOf" srcId="{AA1FD65E-986E-A74E-8A3A-17C83D83BC93}" destId="{43C01C79-BD83-D441-9E42-7E32B0CFA224}" srcOrd="0" destOrd="0" presId="urn:microsoft.com/office/officeart/2005/8/layout/cycle4"/>
    <dgm:cxn modelId="{47AB4C6F-690B-544B-AAAD-5F1AD59BB194}" type="presParOf" srcId="{43C01C79-BD83-D441-9E42-7E32B0CFA224}" destId="{A81698E9-09BD-B04B-AFBF-977ECC05ADC5}" srcOrd="0" destOrd="0" presId="urn:microsoft.com/office/officeart/2005/8/layout/cycle4"/>
    <dgm:cxn modelId="{B37C7A3A-35BB-0E4C-9C13-4F3534574DCD}" type="presParOf" srcId="{43C01C79-BD83-D441-9E42-7E32B0CFA224}" destId="{0B1D1B38-1F7E-494D-8986-C5A190E8C838}" srcOrd="1" destOrd="0" presId="urn:microsoft.com/office/officeart/2005/8/layout/cycle4"/>
    <dgm:cxn modelId="{E881DF89-7AAB-8A41-AF7F-4DD04E9212DB}" type="presParOf" srcId="{AA1FD65E-986E-A74E-8A3A-17C83D83BC93}" destId="{AE5446A2-60C0-1E41-A5A9-F16ACD348426}" srcOrd="1" destOrd="0" presId="urn:microsoft.com/office/officeart/2005/8/layout/cycle4"/>
    <dgm:cxn modelId="{94694A3C-5CD8-A147-9FE9-284BBF4D2D07}" type="presParOf" srcId="{AE5446A2-60C0-1E41-A5A9-F16ACD348426}" destId="{4D2B110D-C9E1-3045-966F-CC7BD2D015CD}" srcOrd="0" destOrd="0" presId="urn:microsoft.com/office/officeart/2005/8/layout/cycle4"/>
    <dgm:cxn modelId="{663D054F-3CCA-F243-B5E0-F94DF2BD3980}" type="presParOf" srcId="{AE5446A2-60C0-1E41-A5A9-F16ACD348426}" destId="{8F59A0AA-CB0E-4148-88E5-82C331C423B1}" srcOrd="1" destOrd="0" presId="urn:microsoft.com/office/officeart/2005/8/layout/cycle4"/>
    <dgm:cxn modelId="{369C7A31-705F-9045-89D1-6354B07FCA87}" type="presParOf" srcId="{AA1FD65E-986E-A74E-8A3A-17C83D83BC93}" destId="{EB1FD4CE-D82E-6A44-A9C6-BD7E0A13C319}" srcOrd="2" destOrd="0" presId="urn:microsoft.com/office/officeart/2005/8/layout/cycle4"/>
    <dgm:cxn modelId="{210CEC41-8E81-AA4A-ACDB-B1FC6CF6BA29}" type="presParOf" srcId="{EB1FD4CE-D82E-6A44-A9C6-BD7E0A13C319}" destId="{4D13AC67-7C8C-AF43-919B-8583C45392ED}" srcOrd="0" destOrd="0" presId="urn:microsoft.com/office/officeart/2005/8/layout/cycle4"/>
    <dgm:cxn modelId="{0F207078-7204-054D-A740-21B841121E45}" type="presParOf" srcId="{EB1FD4CE-D82E-6A44-A9C6-BD7E0A13C319}" destId="{C2A9BA31-101A-F345-BB57-6C1F7065F44F}" srcOrd="1" destOrd="0" presId="urn:microsoft.com/office/officeart/2005/8/layout/cycle4"/>
    <dgm:cxn modelId="{17D533B4-F480-AD46-B848-C0F42903DF6F}" type="presParOf" srcId="{AA1FD65E-986E-A74E-8A3A-17C83D83BC93}" destId="{A39051D3-6CBC-5344-B919-991B70FDCAE6}" srcOrd="3" destOrd="0" presId="urn:microsoft.com/office/officeart/2005/8/layout/cycle4"/>
    <dgm:cxn modelId="{D1460FBF-A4CF-FB47-B78D-6F66A466C1E3}" type="presParOf" srcId="{A39051D3-6CBC-5344-B919-991B70FDCAE6}" destId="{595BB41A-F6D9-B047-9472-9009CDB305EF}" srcOrd="0" destOrd="0" presId="urn:microsoft.com/office/officeart/2005/8/layout/cycle4"/>
    <dgm:cxn modelId="{F0FC9F66-9C57-FF43-9086-465CF125E427}" type="presParOf" srcId="{A39051D3-6CBC-5344-B919-991B70FDCAE6}" destId="{01772A1D-0680-454A-A86F-7A80E082F5E3}" srcOrd="1" destOrd="0" presId="urn:microsoft.com/office/officeart/2005/8/layout/cycle4"/>
    <dgm:cxn modelId="{182BA7E4-5446-7248-A943-48B733EF57BD}" type="presParOf" srcId="{AA1FD65E-986E-A74E-8A3A-17C83D83BC93}" destId="{36177D26-EC41-E842-AFD5-F2AEFDF10570}" srcOrd="4" destOrd="0" presId="urn:microsoft.com/office/officeart/2005/8/layout/cycle4"/>
    <dgm:cxn modelId="{29DCC316-8C39-3D48-B17B-C0C57060B0EC}" type="presParOf" srcId="{78EA1290-47F0-3144-BAED-C1E8B521ED58}" destId="{37FD694F-7162-6347-9ACF-4348324FF147}" srcOrd="1" destOrd="0" presId="urn:microsoft.com/office/officeart/2005/8/layout/cycle4"/>
    <dgm:cxn modelId="{3EA00BBA-C7DB-174C-9163-69E6C7871756}" type="presParOf" srcId="{37FD694F-7162-6347-9ACF-4348324FF147}" destId="{316E34E9-42AC-BD41-AB59-19C90033314E}" srcOrd="0" destOrd="0" presId="urn:microsoft.com/office/officeart/2005/8/layout/cycle4"/>
    <dgm:cxn modelId="{6F777B61-D3E0-0040-AA68-ECBD469E5F60}" type="presParOf" srcId="{37FD694F-7162-6347-9ACF-4348324FF147}" destId="{46E4D834-E8A9-AF49-A4DD-CC20770D4940}" srcOrd="1" destOrd="0" presId="urn:microsoft.com/office/officeart/2005/8/layout/cycle4"/>
    <dgm:cxn modelId="{5BCA5A4D-BE15-4A49-B915-D89645A428C9}" type="presParOf" srcId="{37FD694F-7162-6347-9ACF-4348324FF147}" destId="{9272D246-F31B-014A-9831-5A979A869347}" srcOrd="2" destOrd="0" presId="urn:microsoft.com/office/officeart/2005/8/layout/cycle4"/>
    <dgm:cxn modelId="{C3852DE0-C714-7940-ABF9-433D773C5486}" type="presParOf" srcId="{37FD694F-7162-6347-9ACF-4348324FF147}" destId="{B800AA6F-8817-D14C-8BEE-48CA02071578}" srcOrd="3" destOrd="0" presId="urn:microsoft.com/office/officeart/2005/8/layout/cycle4"/>
    <dgm:cxn modelId="{C2A32DDB-3B0F-4A41-B11D-16F171C971AF}" type="presParOf" srcId="{37FD694F-7162-6347-9ACF-4348324FF147}" destId="{DA5F1A36-7FF2-9043-9798-A661EA6F3A30}" srcOrd="4" destOrd="0" presId="urn:microsoft.com/office/officeart/2005/8/layout/cycle4"/>
    <dgm:cxn modelId="{F52EA3B7-EC4A-B848-A331-4F15B5BB0BE6}" type="presParOf" srcId="{78EA1290-47F0-3144-BAED-C1E8B521ED58}" destId="{0AE58BD6-6307-FF4D-960D-538B6B136237}" srcOrd="2" destOrd="0" presId="urn:microsoft.com/office/officeart/2005/8/layout/cycle4"/>
    <dgm:cxn modelId="{FB6638CE-4CCE-7C4A-8ED3-FDDB8EFEB7A8}" type="presParOf" srcId="{78EA1290-47F0-3144-BAED-C1E8B521ED58}" destId="{B3EEF221-3567-F14E-862A-2ECB73A24BF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3AC67-7C8C-AF43-919B-8583C45392ED}">
      <dsp:nvSpPr>
        <dsp:cNvPr id="0" name=""/>
        <dsp:cNvSpPr/>
      </dsp:nvSpPr>
      <dsp:spPr>
        <a:xfrm>
          <a:off x="4820850" y="3077654"/>
          <a:ext cx="2235825" cy="1448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Map</a:t>
          </a:r>
          <a:r>
            <a:rPr lang="nb-NO" sz="800" kern="1200" dirty="0" smtClean="0"/>
            <a:t> stakeholders and </a:t>
          </a:r>
          <a:r>
            <a:rPr lang="nb-NO" sz="800" kern="1200" dirty="0" err="1" smtClean="0"/>
            <a:t>partnerships</a:t>
          </a:r>
          <a:endParaRPr lang="en-GB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Create</a:t>
          </a:r>
          <a:r>
            <a:rPr lang="nb-NO" sz="800" kern="1200" dirty="0" smtClean="0"/>
            <a:t> </a:t>
          </a:r>
          <a:r>
            <a:rPr lang="nb-NO" sz="800" kern="1200" dirty="0" err="1" smtClean="0"/>
            <a:t>engagement</a:t>
          </a:r>
          <a:r>
            <a:rPr lang="nb-NO" sz="800" kern="1200" dirty="0" smtClean="0"/>
            <a:t>  plan (</a:t>
          </a:r>
          <a:r>
            <a:rPr lang="nb-NO" sz="800" kern="1200" dirty="0" err="1" smtClean="0"/>
            <a:t>frequency</a:t>
          </a:r>
          <a:r>
            <a:rPr lang="nb-NO" sz="800" kern="1200" dirty="0" smtClean="0"/>
            <a:t>, </a:t>
          </a:r>
          <a:r>
            <a:rPr lang="nb-NO" sz="800" kern="1200" dirty="0" err="1" smtClean="0"/>
            <a:t>means</a:t>
          </a:r>
          <a:r>
            <a:rPr lang="nb-NO" sz="800" kern="1200" dirty="0" smtClean="0"/>
            <a:t>)</a:t>
          </a:r>
          <a:endParaRPr lang="nb-NO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Implement</a:t>
          </a:r>
          <a:r>
            <a:rPr lang="nb-NO" sz="800" kern="1200" dirty="0" smtClean="0"/>
            <a:t> stakeholder and </a:t>
          </a:r>
          <a:r>
            <a:rPr lang="nb-NO" sz="800" kern="1200" dirty="0" err="1" smtClean="0"/>
            <a:t>partnership</a:t>
          </a:r>
          <a:r>
            <a:rPr lang="nb-NO" sz="800" kern="1200" dirty="0" smtClean="0"/>
            <a:t> </a:t>
          </a:r>
          <a:r>
            <a:rPr lang="nb-NO" sz="800" kern="1200" dirty="0" err="1" smtClean="0"/>
            <a:t>monitoring</a:t>
          </a:r>
          <a:r>
            <a:rPr lang="nb-NO" sz="800" kern="1200" dirty="0" smtClean="0"/>
            <a:t> (</a:t>
          </a:r>
          <a:r>
            <a:rPr lang="nb-NO" sz="800" kern="1200" dirty="0" err="1" smtClean="0"/>
            <a:t>incl</a:t>
          </a:r>
          <a:r>
            <a:rPr lang="nb-NO" sz="800" kern="1200" dirty="0" smtClean="0"/>
            <a:t>. surveys)</a:t>
          </a:r>
          <a:endParaRPr lang="nb-NO" sz="800" kern="1200" dirty="0"/>
        </a:p>
      </dsp:txBody>
      <dsp:txXfrm>
        <a:off x="5523412" y="3471546"/>
        <a:ext cx="1501447" cy="1022600"/>
      </dsp:txXfrm>
    </dsp:sp>
    <dsp:sp modelId="{595BB41A-F6D9-B047-9472-9009CDB305EF}">
      <dsp:nvSpPr>
        <dsp:cNvPr id="0" name=""/>
        <dsp:cNvSpPr/>
      </dsp:nvSpPr>
      <dsp:spPr>
        <a:xfrm>
          <a:off x="1172924" y="3054510"/>
          <a:ext cx="2235825" cy="1448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Map</a:t>
          </a:r>
          <a:r>
            <a:rPr lang="nb-NO" sz="800" kern="1200" dirty="0" smtClean="0"/>
            <a:t> </a:t>
          </a:r>
          <a:r>
            <a:rPr lang="nb-NO" sz="800" kern="1200" dirty="0" err="1" smtClean="0"/>
            <a:t>funding</a:t>
          </a:r>
          <a:r>
            <a:rPr lang="nb-NO" sz="800" kern="1200" dirty="0" smtClean="0"/>
            <a:t> </a:t>
          </a:r>
          <a:r>
            <a:rPr lang="nb-NO" sz="800" kern="1200" dirty="0" err="1" smtClean="0"/>
            <a:t>sources</a:t>
          </a:r>
          <a:r>
            <a:rPr lang="nb-NO" sz="800" kern="1200" dirty="0" smtClean="0"/>
            <a:t>, </a:t>
          </a:r>
          <a:r>
            <a:rPr lang="nb-NO" sz="800" kern="1200" dirty="0" err="1" smtClean="0"/>
            <a:t>modalities</a:t>
          </a:r>
          <a:r>
            <a:rPr lang="nb-NO" sz="800" kern="1200" dirty="0" smtClean="0"/>
            <a:t> and </a:t>
          </a:r>
          <a:r>
            <a:rPr lang="nb-NO" sz="800" kern="1200" dirty="0" err="1" smtClean="0"/>
            <a:t>application</a:t>
          </a:r>
          <a:r>
            <a:rPr lang="nb-NO" sz="800" kern="1200" dirty="0" smtClean="0"/>
            <a:t> </a:t>
          </a:r>
          <a:r>
            <a:rPr lang="nb-NO" sz="800" kern="1200" dirty="0" err="1" smtClean="0"/>
            <a:t>mechanisms</a:t>
          </a:r>
          <a:endParaRPr lang="en-GB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smtClean="0"/>
            <a:t>Agree </a:t>
          </a:r>
          <a:r>
            <a:rPr lang="nb-NO" sz="800" kern="1200" dirty="0" err="1" smtClean="0"/>
            <a:t>on</a:t>
          </a:r>
          <a:r>
            <a:rPr lang="nb-NO" sz="800" kern="1200" dirty="0" smtClean="0"/>
            <a:t> total </a:t>
          </a:r>
          <a:r>
            <a:rPr lang="nb-NO" sz="800" kern="1200" dirty="0" err="1" smtClean="0"/>
            <a:t>funding</a:t>
          </a:r>
          <a:r>
            <a:rPr lang="nb-NO" sz="800" kern="1200" dirty="0" smtClean="0"/>
            <a:t> and </a:t>
          </a:r>
          <a:r>
            <a:rPr lang="nb-NO" sz="800" kern="1200" dirty="0" err="1" smtClean="0"/>
            <a:t>share</a:t>
          </a:r>
          <a:r>
            <a:rPr lang="nb-NO" sz="800" kern="1200" dirty="0" smtClean="0"/>
            <a:t> from </a:t>
          </a:r>
          <a:r>
            <a:rPr lang="nb-NO" sz="800" kern="1200" dirty="0" err="1" smtClean="0"/>
            <a:t>each</a:t>
          </a:r>
          <a:r>
            <a:rPr lang="nb-NO" sz="800" kern="1200" dirty="0" smtClean="0"/>
            <a:t> </a:t>
          </a:r>
          <a:r>
            <a:rPr lang="nb-NO" sz="800" kern="1200" dirty="0" err="1" smtClean="0"/>
            <a:t>funding</a:t>
          </a:r>
          <a:r>
            <a:rPr lang="nb-NO" sz="800" kern="1200" dirty="0" smtClean="0"/>
            <a:t> </a:t>
          </a:r>
          <a:r>
            <a:rPr lang="nb-NO" sz="800" kern="1200" dirty="0" err="1" smtClean="0"/>
            <a:t>source</a:t>
          </a:r>
          <a:endParaRPr lang="nb-NO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Adapt</a:t>
          </a:r>
          <a:r>
            <a:rPr lang="nb-NO" sz="800" kern="1200" dirty="0" smtClean="0"/>
            <a:t> to </a:t>
          </a:r>
          <a:r>
            <a:rPr lang="nb-NO" sz="800" kern="1200" dirty="0" err="1" smtClean="0"/>
            <a:t>unaligned</a:t>
          </a:r>
          <a:r>
            <a:rPr lang="nb-NO" sz="800" kern="1200" dirty="0" smtClean="0"/>
            <a:t> </a:t>
          </a:r>
          <a:r>
            <a:rPr lang="nb-NO" sz="800" kern="1200" dirty="0" err="1" smtClean="0"/>
            <a:t>funding</a:t>
          </a:r>
          <a:r>
            <a:rPr lang="nb-NO" sz="800" kern="1200" dirty="0" smtClean="0"/>
            <a:t> </a:t>
          </a:r>
          <a:r>
            <a:rPr lang="nb-NO" sz="800" kern="1200" dirty="0" err="1" smtClean="0"/>
            <a:t>periods</a:t>
          </a:r>
          <a:endParaRPr lang="en-GB" sz="800" kern="1200" dirty="0"/>
        </a:p>
      </dsp:txBody>
      <dsp:txXfrm>
        <a:off x="1204739" y="3448402"/>
        <a:ext cx="1501447" cy="1022600"/>
      </dsp:txXfrm>
    </dsp:sp>
    <dsp:sp modelId="{4D2B110D-C9E1-3045-966F-CC7BD2D015CD}">
      <dsp:nvSpPr>
        <dsp:cNvPr id="0" name=""/>
        <dsp:cNvSpPr/>
      </dsp:nvSpPr>
      <dsp:spPr>
        <a:xfrm>
          <a:off x="4820850" y="0"/>
          <a:ext cx="2235825" cy="1448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Map</a:t>
          </a:r>
          <a:r>
            <a:rPr lang="nb-NO" sz="800" kern="1200" dirty="0" smtClean="0"/>
            <a:t> skills, </a:t>
          </a:r>
          <a:r>
            <a:rPr lang="nb-NO" sz="800" kern="1200" dirty="0" err="1" smtClean="0"/>
            <a:t>identify</a:t>
          </a:r>
          <a:r>
            <a:rPr lang="nb-NO" sz="800" kern="1200" dirty="0" smtClean="0"/>
            <a:t> and </a:t>
          </a:r>
          <a:r>
            <a:rPr lang="nb-NO" sz="800" kern="1200" dirty="0" err="1" smtClean="0"/>
            <a:t>prioritise</a:t>
          </a:r>
          <a:r>
            <a:rPr lang="nb-NO" sz="800" kern="1200" dirty="0" smtClean="0"/>
            <a:t> </a:t>
          </a:r>
          <a:r>
            <a:rPr lang="nb-NO" sz="800" kern="1200" dirty="0" err="1" smtClean="0"/>
            <a:t>needs</a:t>
          </a:r>
          <a:endParaRPr lang="en-GB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Establish</a:t>
          </a:r>
          <a:r>
            <a:rPr lang="nb-NO" sz="800" kern="1200" dirty="0" smtClean="0"/>
            <a:t> NeIC and cross-border training </a:t>
          </a:r>
          <a:r>
            <a:rPr lang="nb-NO" sz="800" kern="1200" dirty="0" err="1" smtClean="0"/>
            <a:t>programmes</a:t>
          </a:r>
          <a:endParaRPr lang="nb-NO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smtClean="0"/>
            <a:t>Make NeIC more </a:t>
          </a:r>
          <a:r>
            <a:rPr lang="nb-NO" sz="800" kern="1200" dirty="0" err="1" smtClean="0"/>
            <a:t>attractive</a:t>
          </a:r>
          <a:r>
            <a:rPr lang="nb-NO" sz="800" kern="1200" dirty="0" smtClean="0"/>
            <a:t> to </a:t>
          </a:r>
          <a:r>
            <a:rPr lang="nb-NO" sz="800" kern="1200" dirty="0" err="1" smtClean="0"/>
            <a:t>competent</a:t>
          </a:r>
          <a:r>
            <a:rPr lang="nb-NO" sz="800" kern="1200" dirty="0" smtClean="0"/>
            <a:t> </a:t>
          </a:r>
          <a:r>
            <a:rPr lang="nb-NO" sz="800" kern="1200" dirty="0" err="1" smtClean="0"/>
            <a:t>personnel</a:t>
          </a:r>
          <a:endParaRPr lang="nb-NO" sz="800" kern="1200" dirty="0"/>
        </a:p>
      </dsp:txBody>
      <dsp:txXfrm>
        <a:off x="5523412" y="31815"/>
        <a:ext cx="1501447" cy="1022600"/>
      </dsp:txXfrm>
    </dsp:sp>
    <dsp:sp modelId="{A81698E9-09BD-B04B-AFBF-977ECC05ADC5}">
      <dsp:nvSpPr>
        <dsp:cNvPr id="0" name=""/>
        <dsp:cNvSpPr/>
      </dsp:nvSpPr>
      <dsp:spPr>
        <a:xfrm>
          <a:off x="1172924" y="0"/>
          <a:ext cx="2235825" cy="1448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Launch</a:t>
          </a:r>
          <a:r>
            <a:rPr lang="nb-NO" sz="800" kern="1200" dirty="0" smtClean="0"/>
            <a:t> pilot </a:t>
          </a:r>
          <a:r>
            <a:rPr lang="nb-NO" sz="800" kern="1200" dirty="0" err="1" smtClean="0"/>
            <a:t>projects</a:t>
          </a:r>
          <a:r>
            <a:rPr lang="nb-NO" sz="800" kern="1200" dirty="0" smtClean="0"/>
            <a:t> to </a:t>
          </a:r>
          <a:r>
            <a:rPr lang="nb-NO" sz="800" kern="1200" dirty="0" err="1" smtClean="0"/>
            <a:t>establish</a:t>
          </a:r>
          <a:r>
            <a:rPr lang="nb-NO" sz="800" kern="1200" dirty="0" smtClean="0"/>
            <a:t> </a:t>
          </a:r>
          <a:r>
            <a:rPr lang="nb-NO" sz="800" kern="1200" dirty="0" err="1" smtClean="0"/>
            <a:t>ambition</a:t>
          </a:r>
          <a:r>
            <a:rPr lang="nb-NO" sz="800" kern="1200" dirty="0" smtClean="0"/>
            <a:t> </a:t>
          </a:r>
          <a:r>
            <a:rPr lang="nb-NO" sz="800" kern="1200" dirty="0" err="1" smtClean="0"/>
            <a:t>levels</a:t>
          </a:r>
          <a:endParaRPr lang="en-GB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Create</a:t>
          </a:r>
          <a:r>
            <a:rPr lang="nb-NO" sz="800" kern="1200" dirty="0" smtClean="0"/>
            <a:t> </a:t>
          </a:r>
          <a:r>
            <a:rPr lang="nb-NO" sz="800" kern="1200" dirty="0" err="1" smtClean="0"/>
            <a:t>framework</a:t>
          </a:r>
          <a:r>
            <a:rPr lang="nb-NO" sz="800" kern="1200" dirty="0" smtClean="0"/>
            <a:t> </a:t>
          </a:r>
          <a:r>
            <a:rPr lang="nb-NO" sz="800" kern="1200" dirty="0" err="1" smtClean="0"/>
            <a:t>agreement</a:t>
          </a:r>
          <a:r>
            <a:rPr lang="nb-NO" sz="800" kern="1200" dirty="0" smtClean="0"/>
            <a:t> (</a:t>
          </a:r>
          <a:r>
            <a:rPr lang="nb-NO" sz="800" kern="1200" dirty="0" err="1" smtClean="0"/>
            <a:t>scope</a:t>
          </a:r>
          <a:r>
            <a:rPr lang="nb-NO" sz="800" kern="1200" dirty="0" smtClean="0"/>
            <a:t>, CPU/</a:t>
          </a:r>
          <a:r>
            <a:rPr lang="nb-NO" sz="800" kern="1200" dirty="0" err="1" smtClean="0"/>
            <a:t>storage</a:t>
          </a:r>
          <a:r>
            <a:rPr lang="nb-NO" sz="800" kern="1200" dirty="0" smtClean="0"/>
            <a:t>)</a:t>
          </a:r>
          <a:endParaRPr lang="nb-NO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800" kern="1200" dirty="0" err="1" smtClean="0"/>
            <a:t>Establish</a:t>
          </a:r>
          <a:r>
            <a:rPr lang="nb-NO" sz="800" kern="1200" dirty="0" smtClean="0"/>
            <a:t> </a:t>
          </a:r>
          <a:r>
            <a:rPr lang="nb-NO" sz="800" kern="1200" dirty="0" err="1" smtClean="0"/>
            <a:t>enabling</a:t>
          </a:r>
          <a:r>
            <a:rPr lang="nb-NO" sz="800" kern="1200" dirty="0" smtClean="0"/>
            <a:t> </a:t>
          </a:r>
          <a:r>
            <a:rPr lang="nb-NO" sz="800" kern="1200" dirty="0" err="1" smtClean="0"/>
            <a:t>processes</a:t>
          </a:r>
          <a:r>
            <a:rPr lang="nb-NO" sz="800" kern="1200" dirty="0" smtClean="0"/>
            <a:t> and </a:t>
          </a:r>
          <a:r>
            <a:rPr lang="nb-NO" sz="800" kern="1200" dirty="0" err="1" smtClean="0"/>
            <a:t>technologies</a:t>
          </a:r>
          <a:endParaRPr lang="en-GB" sz="800" kern="1200" dirty="0"/>
        </a:p>
      </dsp:txBody>
      <dsp:txXfrm>
        <a:off x="1204739" y="31815"/>
        <a:ext cx="1501447" cy="1022600"/>
      </dsp:txXfrm>
    </dsp:sp>
    <dsp:sp modelId="{316E34E9-42AC-BD41-AB59-19C90033314E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gradFill rotWithShape="0">
          <a:gsLst>
            <a:gs pos="0">
              <a:srgbClr val="7030A0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Share</a:t>
          </a:r>
          <a:r>
            <a:rPr lang="en-GB" sz="1500" kern="1200" baseline="0" dirty="0" smtClean="0"/>
            <a:t> Resources</a:t>
          </a:r>
          <a:endParaRPr lang="en-GB" sz="1500" kern="1200" dirty="0"/>
        </a:p>
      </dsp:txBody>
      <dsp:txXfrm>
        <a:off x="2683793" y="831974"/>
        <a:ext cx="1385746" cy="1385746"/>
      </dsp:txXfrm>
    </dsp:sp>
    <dsp:sp modelId="{46E4D834-E8A9-AF49-A4DD-CC20770D4940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gradFill rotWithShape="0">
          <a:gsLst>
            <a:gs pos="0">
              <a:srgbClr val="7030A0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Pool Competencies</a:t>
          </a:r>
          <a:endParaRPr lang="en-GB" sz="1500" kern="1200" dirty="0"/>
        </a:p>
      </dsp:txBody>
      <dsp:txXfrm rot="-5400000">
        <a:off x="4160059" y="831974"/>
        <a:ext cx="1385746" cy="1385746"/>
      </dsp:txXfrm>
    </dsp:sp>
    <dsp:sp modelId="{9272D246-F31B-014A-9831-5A979A869347}">
      <dsp:nvSpPr>
        <dsp:cNvPr id="0" name=""/>
        <dsp:cNvSpPr/>
      </dsp:nvSpPr>
      <dsp:spPr>
        <a:xfrm rot="10800000">
          <a:off x="4160059" y="2308240"/>
          <a:ext cx="1959741" cy="1959741"/>
        </a:xfrm>
        <a:prstGeom prst="pieWedge">
          <a:avLst/>
        </a:prstGeom>
        <a:gradFill rotWithShape="0">
          <a:gsLst>
            <a:gs pos="0">
              <a:srgbClr val="7030A0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Strengthen Stakeholder Dialogue</a:t>
          </a:r>
          <a:endParaRPr lang="en-GB" sz="1500" kern="1200" dirty="0"/>
        </a:p>
      </dsp:txBody>
      <dsp:txXfrm rot="10800000">
        <a:off x="4160059" y="2308240"/>
        <a:ext cx="1385746" cy="1385746"/>
      </dsp:txXfrm>
    </dsp:sp>
    <dsp:sp modelId="{B800AA6F-8817-D14C-8BEE-48CA02071578}">
      <dsp:nvSpPr>
        <dsp:cNvPr id="0" name=""/>
        <dsp:cNvSpPr/>
      </dsp:nvSpPr>
      <dsp:spPr>
        <a:xfrm rot="16200000">
          <a:off x="2109798" y="2308240"/>
          <a:ext cx="1959741" cy="1959741"/>
        </a:xfrm>
        <a:prstGeom prst="pieWedge">
          <a:avLst/>
        </a:prstGeom>
        <a:gradFill rotWithShape="0">
          <a:gsLst>
            <a:gs pos="0">
              <a:srgbClr val="7030A0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Secure Long-Term Funding</a:t>
          </a:r>
          <a:endParaRPr lang="en-GB" sz="1500" kern="1200" dirty="0"/>
        </a:p>
      </dsp:txBody>
      <dsp:txXfrm rot="5400000">
        <a:off x="2683793" y="2308240"/>
        <a:ext cx="1385746" cy="1385746"/>
      </dsp:txXfrm>
    </dsp:sp>
    <dsp:sp modelId="{0AE58BD6-6307-FF4D-960D-538B6B136237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3EEF221-3567-F14E-862A-2ECB73A24BF7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0.31481</cdr:x>
      <cdr:y>0.29797</cdr:y>
    </cdr:from>
    <cdr:to>
      <cdr:x>0.42593</cdr:x>
      <cdr:y>0.5</cdr:y>
    </cdr:to>
    <cdr:sp macro="" textlink="">
      <cdr:nvSpPr>
        <cdr:cNvPr id="2" name="TekstSylinder 1"/>
        <cdr:cNvSpPr txBox="1"/>
      </cdr:nvSpPr>
      <cdr:spPr>
        <a:xfrm xmlns:a="http://schemas.openxmlformats.org/drawingml/2006/main">
          <a:off x="2590800" y="134858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100" dirty="0" smtClean="0"/>
            <a:t>Projects Co-funding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0.35185</cdr:x>
      <cdr:y>0.68199</cdr:y>
    </cdr:from>
    <cdr:to>
      <cdr:x>0.46296</cdr:x>
      <cdr:y>0.88403</cdr:y>
    </cdr:to>
    <cdr:sp macro="" textlink="">
      <cdr:nvSpPr>
        <cdr:cNvPr id="3" name="TekstSylinder 2"/>
        <cdr:cNvSpPr txBox="1"/>
      </cdr:nvSpPr>
      <cdr:spPr>
        <a:xfrm xmlns:a="http://schemas.openxmlformats.org/drawingml/2006/main">
          <a:off x="2895600" y="308666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 dirty="0" smtClean="0"/>
            <a:t>Core funding from partners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0.54189</cdr:x>
      <cdr:y>0.39898</cdr:y>
    </cdr:from>
    <cdr:to>
      <cdr:x>0.653</cdr:x>
      <cdr:y>0.60102</cdr:y>
    </cdr:to>
    <cdr:sp macro="" textlink="">
      <cdr:nvSpPr>
        <cdr:cNvPr id="4" name="TekstSylinder 3"/>
        <cdr:cNvSpPr txBox="1"/>
      </cdr:nvSpPr>
      <cdr:spPr>
        <a:xfrm xmlns:a="http://schemas.openxmlformats.org/drawingml/2006/main">
          <a:off x="4459515" y="180578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 smtClean="0"/>
            <a:t>NordForsk</a:t>
          </a:r>
          <a:endParaRPr lang="en-GB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C7D7-DDAC-A74C-A67C-2E651D5DF02F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FC68-EE5D-F24E-AD4F-45270CE14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9BDE-5503-3444-AFB7-854E0204E19B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362D3-1070-EA43-8615-F2C5A23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7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3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Researchers shop</a:t>
            </a:r>
            <a:r>
              <a:rPr lang="en-GB" baseline="0" dirty="0" smtClean="0"/>
              <a:t> for cheapest services, and create consortia to circumvent policies and paywalls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NeIC </a:t>
            </a:r>
            <a:r>
              <a:rPr lang="nb-NO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2016-2020: </a:t>
            </a:r>
            <a:r>
              <a:rPr lang="en-GB" dirty="0" smtClean="0"/>
              <a:t>Building long-term partnerships – btw </a:t>
            </a:r>
            <a:r>
              <a:rPr lang="en-GB" dirty="0" err="1" smtClean="0"/>
              <a:t>nat’l</a:t>
            </a:r>
            <a:r>
              <a:rPr lang="en-GB" dirty="0" smtClean="0"/>
              <a:t> providers</a:t>
            </a:r>
          </a:p>
          <a:p>
            <a:endParaRPr lang="nb-NO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b-NO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NeIC is a global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cross-border distributed and sustainable e-infrastructure services.</a:t>
            </a:r>
          </a:p>
          <a:p>
            <a:endParaRPr lang="nb-NO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2020 (How)</a:t>
            </a:r>
          </a:p>
          <a:p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 and </a:t>
            </a:r>
            <a:r>
              <a:rPr lang="nb-NO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endParaRPr lang="nb-N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productivity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researchers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Nordic region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beyond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services,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competencies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sharing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e-infrastructure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Strengthen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partnerships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prospects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long-term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funding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stakeholder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dialogue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sustainable services.</a:t>
            </a:r>
          </a:p>
          <a:p>
            <a:endParaRPr lang="nb-NO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(</a:t>
            </a:r>
            <a:r>
              <a:rPr lang="nb-NO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Guiding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b-NO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Motivated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providing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researchers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engaging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actively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stakeholders. Open, reliable and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continuously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striving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tentatie</a:t>
            </a:r>
            <a:r>
              <a:rPr lang="en-GB" baseline="0" dirty="0" smtClean="0"/>
              <a:t> new procedure, </a:t>
            </a:r>
            <a:r>
              <a:rPr lang="en-GB" baseline="0" dirty="0" err="1" smtClean="0"/>
              <a:t>deviatons</a:t>
            </a:r>
            <a:r>
              <a:rPr lang="en-GB" baseline="0" dirty="0" smtClean="0"/>
              <a:t>: smaller projects within budget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Revised governance:</a:t>
            </a:r>
          </a:p>
          <a:p>
            <a:r>
              <a:rPr lang="en-GB" dirty="0" smtClean="0"/>
              <a:t>- Reduced size board, governance is trusted to </a:t>
            </a:r>
            <a:r>
              <a:rPr lang="en-GB" dirty="0" err="1" smtClean="0"/>
              <a:t>NeIPs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tentatie</a:t>
            </a:r>
            <a:r>
              <a:rPr lang="en-GB" baseline="0" dirty="0" smtClean="0"/>
              <a:t> new procedure, </a:t>
            </a:r>
            <a:r>
              <a:rPr lang="en-GB" baseline="0" dirty="0" err="1" smtClean="0"/>
              <a:t>deviatons</a:t>
            </a:r>
            <a:r>
              <a:rPr lang="en-GB" baseline="0" dirty="0" smtClean="0"/>
              <a:t>: smaller projects within budget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Alternatively,</a:t>
            </a:r>
            <a:r>
              <a:rPr lang="en-GB" baseline="0" dirty="0" smtClean="0"/>
              <a:t> one slide each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tentatie</a:t>
            </a:r>
            <a:r>
              <a:rPr lang="en-GB" baseline="0" dirty="0" smtClean="0"/>
              <a:t> new procedure, </a:t>
            </a:r>
            <a:r>
              <a:rPr lang="en-GB" baseline="0" dirty="0" err="1" smtClean="0"/>
              <a:t>deviatons</a:t>
            </a:r>
            <a:r>
              <a:rPr lang="en-GB" baseline="0" dirty="0" smtClean="0"/>
              <a:t>: smaller projects within budget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1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new, we used to contract personnel directly from </a:t>
            </a:r>
            <a:r>
              <a:rPr lang="en-GB" baseline="0" dirty="0" err="1" smtClean="0"/>
              <a:t>centers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Nordic</a:t>
            </a:r>
            <a:r>
              <a:rPr lang="en-GB" baseline="0" dirty="0" smtClean="0"/>
              <a:t> Golden Rule: 1/3 from NCM, 2/3 from national co-funding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Nordic</a:t>
            </a:r>
            <a:r>
              <a:rPr lang="en-GB" baseline="0" dirty="0" smtClean="0"/>
              <a:t> Golden Rule: 1/3 from NCM, 2/3 from national co-funding 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62D3-1070-EA43-8615-F2C5A23B65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1" descr="Neicguitar_ppt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b="4131"/>
          <a:stretch>
            <a:fillRect/>
          </a:stretch>
        </p:blipFill>
        <p:spPr bwMode="auto">
          <a:xfrm>
            <a:off x="0" y="-1"/>
            <a:ext cx="9144000" cy="687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e 10" descr="Nordforsk-Neic_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1" y="5508769"/>
            <a:ext cx="7593582" cy="136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Bilde 3" descr="Nordforsk_neicstrek_black.wm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r="2138"/>
          <a:stretch>
            <a:fillRect/>
          </a:stretch>
        </p:blipFill>
        <p:spPr bwMode="auto">
          <a:xfrm>
            <a:off x="0" y="5268008"/>
            <a:ext cx="9144000" cy="4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100667" y="521759"/>
            <a:ext cx="7772400" cy="1470025"/>
          </a:xfrm>
        </p:spPr>
        <p:txBody>
          <a:bodyPr/>
          <a:lstStyle>
            <a:lvl1pPr algn="r">
              <a:defRPr sz="4000">
                <a:solidFill>
                  <a:srgbClr val="7373D7"/>
                </a:solidFill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302933" y="1992313"/>
            <a:ext cx="6569605" cy="1647825"/>
          </a:xfrm>
        </p:spPr>
        <p:txBody>
          <a:bodyPr/>
          <a:lstStyle>
            <a:lvl1pPr marL="0" indent="0" algn="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40667" y="3640138"/>
            <a:ext cx="5231871" cy="1414462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r">
              <a:buNone/>
              <a:defRPr sz="1600">
                <a:solidFill>
                  <a:schemeClr val="bg1"/>
                </a:solidFill>
              </a:defRPr>
            </a:lvl2pPr>
            <a:lvl3pPr marL="914400" indent="0" algn="r">
              <a:buNone/>
              <a:defRPr sz="1400">
                <a:solidFill>
                  <a:schemeClr val="bg1"/>
                </a:solidFill>
              </a:defRPr>
            </a:lvl3pPr>
            <a:lvl4pPr marL="1371600" indent="0" algn="r">
              <a:buNone/>
              <a:defRPr sz="1200">
                <a:solidFill>
                  <a:schemeClr val="bg1"/>
                </a:solidFill>
              </a:defRPr>
            </a:lvl4pPr>
            <a:lvl5pPr marL="1828800" indent="0" algn="r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6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42524"/>
            <a:ext cx="8229600" cy="4525963"/>
          </a:xfrm>
        </p:spPr>
        <p:txBody>
          <a:bodyPr vert="eaVer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51BD6AFD-1974-744F-AEA5-850FA9CCBE87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19404"/>
            <a:ext cx="2057400" cy="5349083"/>
          </a:xfrm>
        </p:spPr>
        <p:txBody>
          <a:bodyPr vert="eaVert"/>
          <a:lstStyle>
            <a:lvl1pPr>
              <a:defRPr sz="3200">
                <a:solidFill>
                  <a:srgbClr val="7373D7"/>
                </a:solidFill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9404"/>
            <a:ext cx="6019800" cy="5349083"/>
          </a:xfrm>
        </p:spPr>
        <p:txBody>
          <a:bodyPr vert="eaVert">
            <a:normAutofit/>
          </a:bodyPr>
          <a:lstStyle>
            <a:lvl1pPr>
              <a:defRPr sz="2000">
                <a:solidFill>
                  <a:srgbClr val="7F7F7F"/>
                </a:solidFill>
              </a:defRPr>
            </a:lvl1pPr>
            <a:lvl2pPr>
              <a:defRPr sz="1800">
                <a:solidFill>
                  <a:srgbClr val="7F7F7F"/>
                </a:solidFill>
              </a:defRPr>
            </a:lvl2pPr>
            <a:lvl3pPr>
              <a:defRPr sz="1600">
                <a:solidFill>
                  <a:srgbClr val="7F7F7F"/>
                </a:solidFill>
              </a:defRPr>
            </a:lvl3pPr>
            <a:lvl4pPr>
              <a:defRPr sz="1400">
                <a:solidFill>
                  <a:srgbClr val="7F7F7F"/>
                </a:solidFill>
              </a:defRPr>
            </a:lvl4pPr>
            <a:lvl5pPr>
              <a:defRPr sz="1400">
                <a:solidFill>
                  <a:srgbClr val="7F7F7F"/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C5F6C494-AA86-8848-A674-1C12A0EA1BB9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" descr="Neicguitar_ppt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b="4131"/>
          <a:stretch>
            <a:fillRect/>
          </a:stretch>
        </p:blipFill>
        <p:spPr bwMode="auto">
          <a:xfrm>
            <a:off x="0" y="-1"/>
            <a:ext cx="9144000" cy="687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Bilde 10" descr="Nordforsk-Neic_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1" y="5508769"/>
            <a:ext cx="7593582" cy="136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Bilde 3" descr="Nordforsk_neicstrek_black.wm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r="2138"/>
          <a:stretch>
            <a:fillRect/>
          </a:stretch>
        </p:blipFill>
        <p:spPr bwMode="auto">
          <a:xfrm>
            <a:off x="0" y="5268008"/>
            <a:ext cx="9144000" cy="4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7" y="521759"/>
            <a:ext cx="7772400" cy="1470025"/>
          </a:xfrm>
        </p:spPr>
        <p:txBody>
          <a:bodyPr/>
          <a:lstStyle>
            <a:lvl1pPr algn="r">
              <a:defRPr sz="4000">
                <a:solidFill>
                  <a:srgbClr val="7373D7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302933" y="1992313"/>
            <a:ext cx="6569605" cy="1647825"/>
          </a:xfrm>
        </p:spPr>
        <p:txBody>
          <a:bodyPr/>
          <a:lstStyle>
            <a:lvl1pPr marL="0" indent="0" algn="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40667" y="3640138"/>
            <a:ext cx="5231871" cy="1414462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r">
              <a:buNone/>
              <a:defRPr sz="1600">
                <a:solidFill>
                  <a:schemeClr val="bg1"/>
                </a:solidFill>
              </a:defRPr>
            </a:lvl2pPr>
            <a:lvl3pPr marL="914400" indent="0" algn="r">
              <a:buNone/>
              <a:defRPr sz="1400">
                <a:solidFill>
                  <a:schemeClr val="bg1"/>
                </a:solidFill>
              </a:defRPr>
            </a:lvl3pPr>
            <a:lvl4pPr marL="1371600" indent="0" algn="r">
              <a:buNone/>
              <a:defRPr sz="1200">
                <a:solidFill>
                  <a:schemeClr val="bg1"/>
                </a:solidFill>
              </a:defRPr>
            </a:lvl4pPr>
            <a:lvl5pPr marL="1828800" indent="0" algn="r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2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2524"/>
            <a:ext cx="40386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2524"/>
            <a:ext cx="40386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93CD85DD-406E-5F46-A823-546D25B780F7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6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7437"/>
            <a:ext cx="4040188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17199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7F7F7F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400">
                <a:solidFill>
                  <a:srgbClr val="7F7F7F"/>
                </a:solidFill>
              </a:defRPr>
            </a:lvl3pPr>
            <a:lvl4pPr>
              <a:defRPr sz="1200">
                <a:solidFill>
                  <a:srgbClr val="7F7F7F"/>
                </a:solidFill>
              </a:defRPr>
            </a:lvl4pPr>
            <a:lvl5pPr>
              <a:defRPr sz="12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77437"/>
            <a:ext cx="4041775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17199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7F7F7F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400">
                <a:solidFill>
                  <a:srgbClr val="7F7F7F"/>
                </a:solidFill>
              </a:defRPr>
            </a:lvl3pPr>
            <a:lvl4pPr>
              <a:defRPr sz="1200">
                <a:solidFill>
                  <a:srgbClr val="7F7F7F"/>
                </a:solidFill>
              </a:defRPr>
            </a:lvl4pPr>
            <a:lvl5pPr>
              <a:defRPr sz="12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ACAA2C46-CAD9-A445-97F7-6F9F96A33EFC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96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42524"/>
            <a:ext cx="8229600" cy="4525963"/>
          </a:xfrm>
        </p:spPr>
        <p:txBody>
          <a:bodyPr vert="eaVer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94CA36BB-169D-BD45-A7F7-D1429030BAD1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1CAD39C3-0E3E-4E4A-A812-5E62E360FB14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524"/>
            <a:ext cx="8229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defRPr>
            </a:lvl3pPr>
            <a:lvl4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4213"/>
            <a:ext cx="2133600" cy="187261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57D56538-A2F7-3340-9D78-C0B3A0839560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4213"/>
            <a:ext cx="2895600" cy="187261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4213"/>
            <a:ext cx="2133600" cy="187261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579CF790-6B5D-EC49-91BD-675A656FA599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2524"/>
            <a:ext cx="40386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2524"/>
            <a:ext cx="40386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E7517C3A-1F41-ED48-B4EA-323D050F1EFF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7437"/>
            <a:ext cx="4040188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17199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7F7F7F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400">
                <a:solidFill>
                  <a:srgbClr val="7F7F7F"/>
                </a:solidFill>
              </a:defRPr>
            </a:lvl3pPr>
            <a:lvl4pPr>
              <a:defRPr sz="1200">
                <a:solidFill>
                  <a:srgbClr val="7F7F7F"/>
                </a:solidFill>
              </a:defRPr>
            </a:lvl4pPr>
            <a:lvl5pPr>
              <a:defRPr sz="12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77437"/>
            <a:ext cx="4041775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17199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7F7F7F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400">
                <a:solidFill>
                  <a:srgbClr val="7F7F7F"/>
                </a:solidFill>
              </a:defRPr>
            </a:lvl3pPr>
            <a:lvl4pPr>
              <a:defRPr sz="1200">
                <a:solidFill>
                  <a:srgbClr val="7F7F7F"/>
                </a:solidFill>
              </a:defRPr>
            </a:lvl4pPr>
            <a:lvl5pPr>
              <a:defRPr sz="12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B777A4AF-C0B3-2E43-8265-85E4580F993D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0852A26A-9728-FC46-88B1-E25AA28C9CE5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44202"/>
            <a:ext cx="8229600" cy="799319"/>
          </a:xfrm>
        </p:spPr>
        <p:txBody>
          <a:bodyPr>
            <a:normAutofit/>
          </a:bodyPr>
          <a:lstStyle>
            <a:lvl1pPr algn="l">
              <a:defRPr sz="2400" b="1" i="0">
                <a:solidFill>
                  <a:srgbClr val="7373D7"/>
                </a:solidFill>
                <a:latin typeface="Trebuchet MS"/>
                <a:cs typeface="Trebuchet MS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3F6D1D4C-7A50-F745-8FA4-8A233629F8BF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9886"/>
            <a:ext cx="3008313" cy="971942"/>
          </a:xfrm>
        </p:spPr>
        <p:txBody>
          <a:bodyPr anchor="b">
            <a:normAutofit/>
          </a:bodyPr>
          <a:lstStyle>
            <a:lvl1pPr algn="l">
              <a:defRPr sz="1400" b="1">
                <a:solidFill>
                  <a:srgbClr val="7F7F7F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558"/>
            <a:ext cx="5111750" cy="5381117"/>
          </a:xfrm>
        </p:spPr>
        <p:txBody>
          <a:bodyPr/>
          <a:lstStyle>
            <a:lvl1pPr>
              <a:defRPr sz="2000">
                <a:solidFill>
                  <a:srgbClr val="7F7F7F"/>
                </a:solidFill>
              </a:defRPr>
            </a:lvl1pPr>
            <a:lvl2pPr>
              <a:defRPr sz="1800">
                <a:solidFill>
                  <a:srgbClr val="7F7F7F"/>
                </a:solidFill>
              </a:defRPr>
            </a:lvl2pPr>
            <a:lvl3pPr>
              <a:defRPr sz="1600">
                <a:solidFill>
                  <a:srgbClr val="7F7F7F"/>
                </a:solidFill>
              </a:defRPr>
            </a:lvl3pPr>
            <a:lvl4pPr>
              <a:defRPr sz="1400">
                <a:solidFill>
                  <a:srgbClr val="7F7F7F"/>
                </a:solidFill>
              </a:defRPr>
            </a:lvl4pPr>
            <a:lvl5pPr>
              <a:defRPr sz="1400">
                <a:solidFill>
                  <a:srgbClr val="7F7F7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21828"/>
            <a:ext cx="3008313" cy="441184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804D8E49-5399-9A40-9A75-E91BF6325525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39614"/>
            <a:ext cx="5486400" cy="387303"/>
          </a:xfrm>
        </p:spPr>
        <p:txBody>
          <a:bodyPr anchor="b">
            <a:normAutofit/>
          </a:bodyPr>
          <a:lstStyle>
            <a:lvl1pPr algn="l">
              <a:defRPr sz="1400" b="1">
                <a:solidFill>
                  <a:srgbClr val="7F7F7F"/>
                </a:solidFill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755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1064"/>
            <a:ext cx="5486400" cy="550035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CAEE7906-A66E-644A-BFC9-2E87D4BE4A81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147"/>
            <a:ext cx="2895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9147"/>
            <a:ext cx="2133600" cy="212328"/>
          </a:xfrm>
        </p:spPr>
        <p:txBody>
          <a:bodyPr/>
          <a:lstStyle>
            <a:lvl1pPr>
              <a:defRPr sz="1000">
                <a:latin typeface="Trebuchet MS"/>
                <a:cs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76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44210"/>
            <a:ext cx="8229600" cy="76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92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4214"/>
            <a:ext cx="2133600" cy="187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CC52CB9B-80B9-D04C-8DE3-07FC892067A7}" type="datetime1">
              <a:rPr lang="en-US" smtClean="0"/>
              <a:t>03/02/16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4214"/>
            <a:ext cx="2895600" cy="187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4214"/>
            <a:ext cx="2133600" cy="187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673AB269-8139-F448-ACCD-CB6F799ACD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6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2" r:id="rId13"/>
    <p:sldLayoutId id="2147483653" r:id="rId14"/>
    <p:sldLayoutId id="2147483658" r:id="rId15"/>
    <p:sldLayoutId id="21474836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7373D7"/>
          </a:solidFill>
          <a:latin typeface="Trebuchet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7763"/>
            <a:ext cx="8229600" cy="3336612"/>
          </a:xfrm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Funding Distribution 2015</a:t>
            </a:r>
            <a:r>
              <a:rPr lang="en-GB" baseline="30000" dirty="0" smtClean="0"/>
              <a:t>*)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84308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Sylinder 5"/>
          <p:cNvSpPr txBox="1"/>
          <p:nvPr/>
        </p:nvSpPr>
        <p:spPr>
          <a:xfrm>
            <a:off x="6966857" y="6193971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 smtClean="0">
                <a:solidFill>
                  <a:schemeClr val="bg1">
                    <a:lumMod val="85000"/>
                  </a:schemeClr>
                </a:solidFill>
              </a:rPr>
              <a:t>*)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Predicted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5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NeIC Funding 2012-2015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84308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244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NeIC Strategy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common interest of national provider </a:t>
            </a:r>
            <a:r>
              <a:rPr lang="en-GB" dirty="0" err="1" smtClean="0"/>
              <a:t>organsations</a:t>
            </a:r>
            <a:endParaRPr lang="en-GB" dirty="0" smtClean="0"/>
          </a:p>
          <a:p>
            <a:r>
              <a:rPr lang="en-GB" dirty="0" smtClean="0"/>
              <a:t>With a view to opportunities provided by NordForsk strategy</a:t>
            </a:r>
          </a:p>
          <a:p>
            <a:r>
              <a:rPr lang="en-GB" dirty="0" smtClean="0"/>
              <a:t>Developed 2H 2015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2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NeIC and NordForsk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Research collaboration AND research infrastructure collaboration are main pillars of NordForsk strategy</a:t>
            </a:r>
          </a:p>
          <a:p>
            <a:r>
              <a:rPr lang="en-GB" dirty="0" smtClean="0"/>
              <a:t>Interfaces to e-Infrastructure collaboration</a:t>
            </a:r>
          </a:p>
          <a:p>
            <a:pPr lvl="1"/>
            <a:r>
              <a:rPr lang="en-GB" dirty="0" smtClean="0"/>
              <a:t>Nordic research communities and </a:t>
            </a:r>
            <a:r>
              <a:rPr lang="en-GB" dirty="0" err="1" smtClean="0"/>
              <a:t>centers</a:t>
            </a:r>
            <a:r>
              <a:rPr lang="en-GB" dirty="0" smtClean="0"/>
              <a:t> of excellence need e-services</a:t>
            </a:r>
          </a:p>
          <a:p>
            <a:pPr lvl="1"/>
            <a:r>
              <a:rPr lang="en-GB" dirty="0" smtClean="0"/>
              <a:t>Nordic research infrastructures need e-services</a:t>
            </a:r>
          </a:p>
          <a:p>
            <a:pPr lvl="1"/>
            <a:r>
              <a:rPr lang="en-GB" dirty="0" smtClean="0"/>
              <a:t>International research communities need services</a:t>
            </a:r>
          </a:p>
          <a:p>
            <a:pPr lvl="1"/>
            <a:r>
              <a:rPr lang="en-GB" dirty="0" smtClean="0"/>
              <a:t>International RIs (ex. ESFRI) need e-services</a:t>
            </a:r>
          </a:p>
          <a:p>
            <a:pPr lvl="1"/>
            <a:r>
              <a:rPr lang="en-GB" dirty="0" smtClean="0"/>
              <a:t>Some NordForsk supported initiatives are of e-type</a:t>
            </a:r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Nordic e-Science Action Plan 2.0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Solicited by Nordic Council of Ministers to Working Group (2015)</a:t>
            </a:r>
          </a:p>
          <a:p>
            <a:r>
              <a:rPr lang="en-GB" dirty="0" smtClean="0"/>
              <a:t>10 Actions:</a:t>
            </a:r>
          </a:p>
          <a:p>
            <a:pPr marL="857250" lvl="2" indent="0">
              <a:buNone/>
            </a:pPr>
            <a:r>
              <a:rPr lang="en-GB" sz="1800" dirty="0" smtClean="0"/>
              <a:t>A-6</a:t>
            </a:r>
            <a:r>
              <a:rPr lang="en-GB" sz="1800" dirty="0"/>
              <a:t>: Nordic Sharing and Exchange of e-Infrastructure </a:t>
            </a:r>
            <a:r>
              <a:rPr lang="en-GB" sz="1800" dirty="0" smtClean="0"/>
              <a:t>Resources</a:t>
            </a:r>
          </a:p>
          <a:p>
            <a:pPr marL="857250" lvl="2" indent="0">
              <a:buNone/>
            </a:pPr>
            <a:r>
              <a:rPr lang="en-GB" sz="1800" dirty="0" smtClean="0"/>
              <a:t>A-7</a:t>
            </a:r>
            <a:r>
              <a:rPr lang="en-GB" sz="1800" dirty="0"/>
              <a:t>: A Nordic Federated </a:t>
            </a:r>
            <a:r>
              <a:rPr lang="en-GB" sz="1800" dirty="0" smtClean="0"/>
              <a:t>Cloud</a:t>
            </a:r>
          </a:p>
          <a:p>
            <a:pPr marL="857250" lvl="2" indent="0">
              <a:buNone/>
            </a:pPr>
            <a:r>
              <a:rPr lang="en-GB" sz="1800" dirty="0" smtClean="0"/>
              <a:t>A-8</a:t>
            </a:r>
            <a:r>
              <a:rPr lang="en-GB" sz="1800" dirty="0"/>
              <a:t>: Nordic High Performance Computing </a:t>
            </a:r>
            <a:r>
              <a:rPr lang="en-GB" sz="1800" dirty="0" smtClean="0"/>
              <a:t>Collaboration</a:t>
            </a:r>
          </a:p>
          <a:p>
            <a:pPr marL="857250" lvl="2" indent="0">
              <a:buNone/>
            </a:pPr>
            <a:r>
              <a:rPr lang="en-GB" sz="1800" dirty="0" smtClean="0"/>
              <a:t>A-9</a:t>
            </a:r>
            <a:r>
              <a:rPr lang="en-GB" sz="1800" dirty="0"/>
              <a:t>: Nordic e-Infrastructure for Sensitive </a:t>
            </a:r>
            <a:r>
              <a:rPr lang="en-GB" sz="1800" dirty="0" smtClean="0"/>
              <a:t>Data</a:t>
            </a:r>
          </a:p>
          <a:p>
            <a:pPr marL="857250" lvl="2" indent="0">
              <a:buNone/>
            </a:pPr>
            <a:r>
              <a:rPr lang="en-GB" sz="1800" dirty="0" smtClean="0"/>
              <a:t>A-10</a:t>
            </a:r>
            <a:r>
              <a:rPr lang="en-GB" sz="1800" dirty="0"/>
              <a:t>: </a:t>
            </a:r>
            <a:r>
              <a:rPr lang="en-GB" sz="1800" dirty="0" smtClean="0"/>
              <a:t>Nordic </a:t>
            </a:r>
            <a:r>
              <a:rPr lang="en-GB" sz="1800" dirty="0"/>
              <a:t>infrastructure for </a:t>
            </a:r>
            <a:r>
              <a:rPr lang="en-GB" sz="1800" dirty="0" smtClean="0"/>
              <a:t>Scientific Software</a:t>
            </a:r>
          </a:p>
          <a:p>
            <a:pPr marL="57150" indent="0">
              <a:buNone/>
            </a:pPr>
            <a:endParaRPr lang="en-GB" sz="2200" dirty="0"/>
          </a:p>
          <a:p>
            <a:pPr marL="400050"/>
            <a:r>
              <a:rPr lang="en-GB" sz="2200" dirty="0" smtClean="0"/>
              <a:t>Nordic Council of Ministers have requested NordForsk to implement the plan</a:t>
            </a:r>
          </a:p>
          <a:p>
            <a:pPr marL="400050"/>
            <a:r>
              <a:rPr lang="en-GB" sz="2200" dirty="0" smtClean="0"/>
              <a:t>NeIC may come to assistance</a:t>
            </a:r>
            <a:endParaRPr lang="en-GB" sz="22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69716" y="961187"/>
            <a:ext cx="8229600" cy="799319"/>
          </a:xfrm>
        </p:spPr>
        <p:txBody>
          <a:bodyPr>
            <a:normAutofit fontScale="90000"/>
          </a:bodyPr>
          <a:lstStyle/>
          <a:p>
            <a:r>
              <a:rPr lang="en-GB" smtClean="0"/>
              <a:t>In 2020, NeIC </a:t>
            </a:r>
            <a:r>
              <a:rPr lang="en-GB" dirty="0"/>
              <a:t>is a global role model for cross-border distributed and sustainable e-infrastructure services</a:t>
            </a: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/>
          </p:nvPr>
        </p:nvGraphicFramePr>
        <p:xfrm>
          <a:off x="167833" y="188437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tel 1"/>
          <p:cNvSpPr txBox="1">
            <a:spLocks/>
          </p:cNvSpPr>
          <p:nvPr/>
        </p:nvSpPr>
        <p:spPr>
          <a:xfrm>
            <a:off x="1307938" y="3747700"/>
            <a:ext cx="5937813" cy="7845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7373D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nb-NO" dirty="0" err="1"/>
              <a:t>Accelerate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 and </a:t>
            </a:r>
            <a:r>
              <a:rPr lang="nb-NO" dirty="0" err="1"/>
              <a:t>provisioning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cost-effective</a:t>
            </a:r>
            <a:r>
              <a:rPr lang="nb-NO" dirty="0"/>
              <a:t>, best-in-</a:t>
            </a:r>
            <a:r>
              <a:rPr lang="nb-NO" dirty="0" err="1"/>
              <a:t>class</a:t>
            </a:r>
            <a:r>
              <a:rPr lang="nb-NO" dirty="0"/>
              <a:t> e-infrastructure services </a:t>
            </a:r>
            <a:r>
              <a:rPr lang="nb-NO" dirty="0" err="1"/>
              <a:t>beyond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capabilities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57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Strategy Implementation in the organisation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will still have an Executive Team, tasks relating to ‘big four’: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Pool Competencies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Share Resources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Secure Long-Term funding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Strengthen Stakeholder Dialogue</a:t>
            </a:r>
          </a:p>
          <a:p>
            <a:r>
              <a:rPr lang="en-GB" dirty="0" smtClean="0"/>
              <a:t>We will still run projects, maybe fewer and larger</a:t>
            </a:r>
          </a:p>
          <a:p>
            <a:r>
              <a:rPr lang="en-GB" dirty="0" smtClean="0"/>
              <a:t>We will still operate a Nordic Tier-1</a:t>
            </a:r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Major NeIC Projects 2016-2020</a:t>
            </a:r>
            <a:endParaRPr lang="en-GB" dirty="0"/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18261"/>
              </p:ext>
            </p:extLst>
          </p:nvPr>
        </p:nvGraphicFramePr>
        <p:xfrm>
          <a:off x="457200" y="1843088"/>
          <a:ext cx="8229600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820"/>
                <a:gridCol w="7598780"/>
              </a:tblGrid>
              <a:tr h="370840">
                <a:tc>
                  <a:txBody>
                    <a:bodyPr/>
                    <a:lstStyle/>
                    <a:p>
                      <a:pPr marL="1397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b-NO" b="0" i="0" u="none" strike="noStrike">
                        <a:solidFill>
                          <a:srgbClr val="000000"/>
                        </a:solidFill>
                        <a:effectLst/>
                        <a:latin typeface="Cambria" charset="0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1397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Project</a:t>
                      </a:r>
                      <a:endParaRPr lang="nb-NO" dirty="0">
                        <a:effectLst/>
                      </a:endParaRPr>
                    </a:p>
                  </a:txBody>
                  <a:tcPr marL="88900" marR="88900" marT="88900" marB="88900" anchor="b"/>
                </a:tc>
              </a:tr>
              <a:tr h="370840"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1</a:t>
                      </a:r>
                      <a:endParaRPr lang="nb-NO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Nordic Tier-1 operations</a:t>
                      </a:r>
                      <a:endParaRPr lang="nb-NO">
                        <a:effectLst/>
                      </a:endParaRPr>
                    </a:p>
                  </a:txBody>
                  <a:tcPr marL="88900" marR="88900" marT="88900" marB="88900"/>
                </a:tc>
              </a:tr>
              <a:tr h="370840"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Nordic Sharing and Exchange of e-Infrastructure Resources  (A-6), </a:t>
                      </a:r>
                      <a:endParaRPr lang="nb-NO">
                        <a:effectLst/>
                      </a:endParaRPr>
                    </a:p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including Nordic High Performance Computing Collaboration (A-8) and data management collaboration </a:t>
                      </a:r>
                      <a:endParaRPr lang="nb-NO">
                        <a:effectLst/>
                      </a:endParaRPr>
                    </a:p>
                  </a:txBody>
                  <a:tcPr marL="88900" marR="88900" marT="88900" marB="88900"/>
                </a:tc>
              </a:tr>
              <a:tr h="370840"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3</a:t>
                      </a:r>
                      <a:endParaRPr lang="nb-NO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A Nordic Federated Cloud (A-7)</a:t>
                      </a:r>
                      <a:endParaRPr lang="nb-NO">
                        <a:effectLst/>
                      </a:endParaRPr>
                    </a:p>
                  </a:txBody>
                  <a:tcPr marL="88900" marR="88900" marT="88900" marB="88900"/>
                </a:tc>
              </a:tr>
              <a:tr h="370840"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4</a:t>
                      </a:r>
                      <a:endParaRPr lang="nb-NO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Nordic e-Infrastructure for Sensitive Data  (A-9)</a:t>
                      </a:r>
                      <a:endParaRPr lang="nb-NO" dirty="0">
                        <a:effectLst/>
                      </a:endParaRPr>
                    </a:p>
                  </a:txBody>
                  <a:tcPr marL="88900" marR="88900" marT="88900" marB="88900"/>
                </a:tc>
              </a:tr>
              <a:tr h="370840"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5</a:t>
                      </a:r>
                      <a:endParaRPr lang="nb-NO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charset="0"/>
                        </a:rPr>
                        <a:t>Nordic Infrastructure for Scientific Software  (A-10)</a:t>
                      </a:r>
                      <a:endParaRPr lang="nb-NO" dirty="0">
                        <a:effectLst/>
                      </a:endParaRPr>
                    </a:p>
                  </a:txBody>
                  <a:tcPr marL="88900" marR="88900" marT="88900" marB="88900"/>
                </a:tc>
              </a:tr>
              <a:tr h="370840">
                <a:tc>
                  <a:txBody>
                    <a:bodyPr/>
                    <a:lstStyle/>
                    <a:p>
                      <a:pPr marL="1397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  <a:endParaRPr lang="nb-NO">
                        <a:effectLst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1397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EISCAT_3D Support Project</a:t>
                      </a:r>
                      <a:endParaRPr lang="nb-NO" dirty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 marL="88900" marR="88900" marT="88900" marB="88900" anchor="b"/>
                </a:tc>
              </a:tr>
            </a:tbl>
          </a:graphicData>
        </a:graphic>
      </p:graphicFrame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2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planned </a:t>
            </a:r>
            <a:r>
              <a:rPr lang="en-GB" dirty="0" err="1" smtClean="0"/>
              <a:t>activites</a:t>
            </a:r>
            <a:r>
              <a:rPr lang="en-GB" dirty="0" smtClean="0"/>
              <a:t> in 2016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Collaboration Infrastructure for Scientific Software (1+1 FTEs, 4 partners)</a:t>
            </a:r>
          </a:p>
          <a:p>
            <a:pPr lvl="1"/>
            <a:r>
              <a:rPr lang="en-GB" dirty="0" smtClean="0"/>
              <a:t>Project Manager Radovan </a:t>
            </a:r>
            <a:r>
              <a:rPr lang="en-GB" dirty="0" err="1" smtClean="0"/>
              <a:t>Bast</a:t>
            </a:r>
            <a:r>
              <a:rPr lang="en-GB" dirty="0" smtClean="0"/>
              <a:t>, </a:t>
            </a:r>
            <a:r>
              <a:rPr lang="en-GB" dirty="0" err="1" smtClean="0"/>
              <a:t>UiT</a:t>
            </a:r>
            <a:r>
              <a:rPr lang="en-GB" dirty="0" smtClean="0"/>
              <a:t>, Feb 1</a:t>
            </a:r>
            <a:r>
              <a:rPr lang="en-GB" baseline="30000" dirty="0" smtClean="0"/>
              <a:t>st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Resource Sharing (building up towards 4+4 FTEs, 5 countries)</a:t>
            </a:r>
          </a:p>
          <a:p>
            <a:pPr lvl="1"/>
            <a:r>
              <a:rPr lang="en-GB" dirty="0" smtClean="0"/>
              <a:t>Planning to start “soon”</a:t>
            </a:r>
          </a:p>
          <a:p>
            <a:endParaRPr lang="en-GB" dirty="0" smtClean="0"/>
          </a:p>
          <a:p>
            <a:r>
              <a:rPr lang="en-GB" dirty="0" smtClean="0"/>
              <a:t>Training (? FTEs, 5 countries)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Various smaller efforts (ENV)</a:t>
            </a:r>
          </a:p>
          <a:p>
            <a:endParaRPr lang="en-GB" dirty="0" smtClean="0"/>
          </a:p>
          <a:p>
            <a:r>
              <a:rPr lang="en-GB" dirty="0" smtClean="0"/>
              <a:t>The 2</a:t>
            </a:r>
            <a:r>
              <a:rPr lang="en-GB" baseline="30000" dirty="0" smtClean="0"/>
              <a:t>nd</a:t>
            </a:r>
            <a:r>
              <a:rPr lang="en-GB" dirty="0" smtClean="0"/>
              <a:t> Nordic Data Management Workshop</a:t>
            </a:r>
            <a:endParaRPr lang="en-GB" dirty="0"/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</a:t>
            </a:r>
            <a:r>
              <a:rPr lang="en-GB" dirty="0"/>
              <a:t>S</a:t>
            </a:r>
            <a:r>
              <a:rPr lang="en-GB" dirty="0" smtClean="0"/>
              <a:t>haring Project – Ideas 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National providers have strong engagement and presence (1+1 FTE/year each, 3 years)</a:t>
            </a:r>
          </a:p>
          <a:p>
            <a:r>
              <a:rPr lang="en-GB" dirty="0" smtClean="0"/>
              <a:t>Policy, technology, use cases (HPC, data, included)</a:t>
            </a:r>
          </a:p>
          <a:p>
            <a:r>
              <a:rPr lang="en-GB" dirty="0" smtClean="0"/>
              <a:t>Will enhance long-term collaboration between </a:t>
            </a:r>
            <a:r>
              <a:rPr lang="en-GB" dirty="0" err="1" smtClean="0"/>
              <a:t>nat’l</a:t>
            </a:r>
            <a:r>
              <a:rPr lang="en-GB" dirty="0" smtClean="0"/>
              <a:t> providers</a:t>
            </a:r>
          </a:p>
          <a:p>
            <a:r>
              <a:rPr lang="en-GB" dirty="0" smtClean="0"/>
              <a:t>Establish planning/steering group to design project plan</a:t>
            </a:r>
          </a:p>
          <a:p>
            <a:r>
              <a:rPr lang="en-GB" dirty="0" smtClean="0"/>
              <a:t>Project to be managed by Superman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Nordic e-Infrastructure Collaboration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Pooling</a:t>
            </a:r>
            <a:r>
              <a:rPr lang="nb-NO" dirty="0" smtClean="0"/>
              <a:t> </a:t>
            </a:r>
            <a:r>
              <a:rPr lang="nb-NO" dirty="0" err="1" smtClean="0"/>
              <a:t>Competencies</a:t>
            </a:r>
            <a:r>
              <a:rPr lang="nb-NO" dirty="0" smtClean="0"/>
              <a:t> and </a:t>
            </a:r>
            <a:r>
              <a:rPr lang="nb-NO" dirty="0" err="1" smtClean="0"/>
              <a:t>Sharing</a:t>
            </a:r>
            <a:r>
              <a:rPr lang="nb-NO" dirty="0" smtClean="0"/>
              <a:t> Resources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Gudmund</a:t>
            </a:r>
            <a:r>
              <a:rPr lang="en-US" dirty="0" smtClean="0"/>
              <a:t> </a:t>
            </a:r>
            <a:r>
              <a:rPr lang="en-US" dirty="0" err="1" smtClean="0"/>
              <a:t>Høst</a:t>
            </a:r>
            <a:endParaRPr lang="en-US" dirty="0" smtClean="0"/>
          </a:p>
          <a:p>
            <a:r>
              <a:rPr lang="en-US" dirty="0" smtClean="0"/>
              <a:t>Director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Conclusion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NeIC is growing and maturing</a:t>
            </a:r>
          </a:p>
          <a:p>
            <a:pPr marL="0" indent="0">
              <a:buNone/>
            </a:pPr>
            <a:r>
              <a:rPr lang="en-GB" dirty="0" smtClean="0"/>
              <a:t>New directions for collaboration to be explored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Continue the good work!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is-IS" dirty="0" smtClean="0"/>
              <a:t>… </a:t>
            </a:r>
            <a:r>
              <a:rPr lang="en-GB" smtClean="0"/>
              <a:t>and promise to </a:t>
            </a:r>
            <a:r>
              <a:rPr lang="en-GB" dirty="0" smtClean="0"/>
              <a:t>meet </a:t>
            </a:r>
            <a:r>
              <a:rPr lang="en-GB" smtClean="0"/>
              <a:t>new colleagues this week!</a:t>
            </a:r>
            <a:endParaRPr lang="en-GB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7763"/>
            <a:ext cx="8229600" cy="3336612"/>
          </a:xfrm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Nordic Data Grid Facility (NDGF) pilot project started in 2003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Operational NDGF hosted by NORDUnet from 2006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Nordic e-Infrastructure Collaboration (NeIC) hosted by NordForsk from 2012</a:t>
            </a:r>
          </a:p>
          <a:p>
            <a:pPr lvl="1"/>
            <a:r>
              <a:rPr lang="en-US" dirty="0" smtClean="0"/>
              <a:t>NeIC initially governed by national e-Infrastructure providers and research councils</a:t>
            </a:r>
          </a:p>
          <a:p>
            <a:pPr lvl="1"/>
            <a:r>
              <a:rPr lang="en-US" dirty="0" smtClean="0"/>
              <a:t>NeIC governed by national providers from June 2015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3AB269-8139-F448-ACCD-CB6F799ACD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253428" y="814568"/>
            <a:ext cx="8229600" cy="799319"/>
          </a:xfrm>
        </p:spPr>
        <p:txBody>
          <a:bodyPr/>
          <a:lstStyle/>
          <a:p>
            <a:r>
              <a:rPr lang="nb-NO" dirty="0" smtClean="0"/>
              <a:t>NeIC </a:t>
            </a:r>
            <a:r>
              <a:rPr lang="nb-NO" dirty="0" err="1"/>
              <a:t>G</a:t>
            </a:r>
            <a:r>
              <a:rPr lang="nb-NO" dirty="0" err="1" smtClean="0"/>
              <a:t>overning</a:t>
            </a:r>
            <a:r>
              <a:rPr lang="nb-NO" dirty="0" smtClean="0"/>
              <a:t> Partners (Board)</a:t>
            </a:r>
            <a:endParaRPr lang="nb-NO" dirty="0"/>
          </a:p>
        </p:txBody>
      </p:sp>
      <p:grpSp>
        <p:nvGrpSpPr>
          <p:cNvPr id="8" name="Gruppe 7"/>
          <p:cNvGrpSpPr/>
          <p:nvPr/>
        </p:nvGrpSpPr>
        <p:grpSpPr>
          <a:xfrm>
            <a:off x="253428" y="1708120"/>
            <a:ext cx="8547315" cy="4805774"/>
            <a:chOff x="139485" y="928599"/>
            <a:chExt cx="8547315" cy="4805774"/>
          </a:xfrm>
        </p:grpSpPr>
        <p:pic>
          <p:nvPicPr>
            <p:cNvPr id="1034" name="Picture 10" descr="https://tnc2012.terena.org/includes/tnc2012/gfx/logos/rhne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47" y="2373540"/>
              <a:ext cx="2276475" cy="49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media2.hpcwire.com/datanami/csc_logo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50" y="2548826"/>
              <a:ext cx="2633611" cy="1673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lipse 5"/>
            <p:cNvSpPr/>
            <p:nvPr/>
          </p:nvSpPr>
          <p:spPr>
            <a:xfrm>
              <a:off x="139485" y="928599"/>
              <a:ext cx="8547315" cy="480577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www.snic.vr.se/SNIC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515" y="4688134"/>
              <a:ext cx="2887485" cy="435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mantychore.eu/wp-content/uploads/2013/08/DeIC_logo_300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982" y="3518606"/>
              <a:ext cx="1971510" cy="795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Sylinder 4"/>
          <p:cNvSpPr txBox="1"/>
          <p:nvPr/>
        </p:nvSpPr>
        <p:spPr>
          <a:xfrm>
            <a:off x="5659573" y="1652468"/>
            <a:ext cx="19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 smtClean="0">
                <a:latin typeface="Trebuchet MS"/>
                <a:cs typeface="Trebuchet MS"/>
              </a:rPr>
              <a:t>2</a:t>
            </a:r>
            <a:endParaRPr lang="en-US" sz="2400" b="1" dirty="0" smtClean="0">
              <a:latin typeface="Trebuchet MS"/>
              <a:cs typeface="Trebuchet MS"/>
            </a:endParaRP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02" y="1994602"/>
            <a:ext cx="2086051" cy="11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NordForsk is hosting </a:t>
            </a:r>
            <a:r>
              <a:rPr lang="en-US" dirty="0" err="1" smtClean="0"/>
              <a:t>organisation</a:t>
            </a:r>
            <a:r>
              <a:rPr lang="en-US" dirty="0" smtClean="0"/>
              <a:t> and legal entity</a:t>
            </a:r>
          </a:p>
          <a:p>
            <a:r>
              <a:rPr lang="en-US" dirty="0" smtClean="0"/>
              <a:t>NeIC has separate board with strategy and funding authority</a:t>
            </a:r>
          </a:p>
          <a:p>
            <a:r>
              <a:rPr lang="en-US" dirty="0" smtClean="0"/>
              <a:t>NeIC Director is employed by NordForsk</a:t>
            </a:r>
          </a:p>
          <a:p>
            <a:r>
              <a:rPr lang="en-US" dirty="0" smtClean="0"/>
              <a:t>NordForsk provides admin support and office space</a:t>
            </a:r>
          </a:p>
          <a:p>
            <a:r>
              <a:rPr lang="en-US" dirty="0" smtClean="0"/>
              <a:t>NeIC personnel are contracted from partner </a:t>
            </a:r>
            <a:r>
              <a:rPr lang="en-US" dirty="0" err="1" smtClean="0"/>
              <a:t>organisations</a:t>
            </a:r>
            <a:r>
              <a:rPr lang="en-US" dirty="0" smtClean="0"/>
              <a:t> to provide services in 2-4 year increments</a:t>
            </a:r>
          </a:p>
          <a:p>
            <a:r>
              <a:rPr lang="en-US" dirty="0" smtClean="0"/>
              <a:t>NeIC Executive Team (Director + 5 Coordinators) handles daily operations, stakeholder engagement, coordination of activities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NeIC - </a:t>
            </a:r>
            <a:r>
              <a:rPr lang="nb-NO" dirty="0" err="1"/>
              <a:t>Facilitating</a:t>
            </a:r>
            <a:r>
              <a:rPr lang="nb-NO" dirty="0"/>
              <a:t> </a:t>
            </a:r>
            <a:r>
              <a:rPr lang="nb-NO" dirty="0" err="1"/>
              <a:t>develpment</a:t>
            </a:r>
            <a:r>
              <a:rPr lang="nb-NO" dirty="0"/>
              <a:t> and </a:t>
            </a:r>
            <a:r>
              <a:rPr lang="nb-NO" dirty="0" err="1" smtClean="0"/>
              <a:t>operations</a:t>
            </a:r>
            <a:r>
              <a:rPr lang="nb-NO" dirty="0" smtClean="0"/>
              <a:t> </a:t>
            </a:r>
            <a:r>
              <a:rPr lang="nb-NO" dirty="0" err="1"/>
              <a:t>of</a:t>
            </a:r>
            <a:r>
              <a:rPr lang="nb-NO" dirty="0"/>
              <a:t> e-Infrastructure </a:t>
            </a:r>
            <a:r>
              <a:rPr lang="nb-NO" dirty="0" err="1"/>
              <a:t>solutions</a:t>
            </a:r>
            <a:r>
              <a:rPr lang="nb-NO" dirty="0"/>
              <a:t> in areas </a:t>
            </a:r>
            <a:r>
              <a:rPr lang="nb-NO" dirty="0" err="1"/>
              <a:t>of</a:t>
            </a:r>
            <a:r>
              <a:rPr lang="nb-NO" dirty="0"/>
              <a:t> joint Nordic </a:t>
            </a:r>
            <a:r>
              <a:rPr lang="nb-NO" dirty="0" err="1"/>
              <a:t>interest</a:t>
            </a:r>
            <a:r>
              <a:rPr lang="nb-NO" dirty="0"/>
              <a:t> </a:t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842524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activities</a:t>
            </a:r>
            <a:endParaRPr lang="nb-NO" dirty="0" smtClean="0"/>
          </a:p>
          <a:p>
            <a:r>
              <a:rPr lang="nb-NO" dirty="0" err="1" smtClean="0"/>
              <a:t>Contributing</a:t>
            </a:r>
            <a:r>
              <a:rPr lang="nb-NO" dirty="0" smtClean="0"/>
              <a:t> to CERN World-</a:t>
            </a:r>
            <a:r>
              <a:rPr lang="nb-NO" dirty="0" err="1" smtClean="0"/>
              <a:t>wide</a:t>
            </a:r>
            <a:r>
              <a:rPr lang="nb-NO" dirty="0" smtClean="0"/>
              <a:t> Large </a:t>
            </a:r>
            <a:r>
              <a:rPr lang="nb-NO" dirty="0" err="1" smtClean="0"/>
              <a:t>Hadron</a:t>
            </a:r>
            <a:r>
              <a:rPr lang="nb-NO" dirty="0" smtClean="0"/>
              <a:t> </a:t>
            </a:r>
            <a:r>
              <a:rPr lang="nb-NO" dirty="0" err="1" smtClean="0"/>
              <a:t>Collider</a:t>
            </a:r>
            <a:r>
              <a:rPr lang="nb-NO" dirty="0" smtClean="0"/>
              <a:t> Computing Grid </a:t>
            </a:r>
          </a:p>
          <a:p>
            <a:r>
              <a:rPr lang="nb-NO" dirty="0" err="1"/>
              <a:t>S</a:t>
            </a:r>
            <a:r>
              <a:rPr lang="nb-NO" dirty="0" err="1" smtClean="0"/>
              <a:t>haring</a:t>
            </a:r>
            <a:r>
              <a:rPr lang="nb-NO" dirty="0" smtClean="0"/>
              <a:t> sensitive data </a:t>
            </a:r>
            <a:r>
              <a:rPr lang="nb-NO" dirty="0" err="1" smtClean="0"/>
              <a:t>across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Nordics</a:t>
            </a:r>
          </a:p>
          <a:p>
            <a:r>
              <a:rPr lang="nb-NO" dirty="0" smtClean="0"/>
              <a:t>Federated </a:t>
            </a:r>
            <a:r>
              <a:rPr lang="nb-NO" dirty="0" err="1" smtClean="0"/>
              <a:t>Cloud</a:t>
            </a:r>
            <a:r>
              <a:rPr lang="nb-NO" dirty="0" smtClean="0"/>
              <a:t> services</a:t>
            </a:r>
          </a:p>
          <a:p>
            <a:r>
              <a:rPr lang="nb-NO" dirty="0"/>
              <a:t>Support for EISCAT_3D data </a:t>
            </a:r>
            <a:r>
              <a:rPr lang="nb-NO" dirty="0" smtClean="0"/>
              <a:t>handling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mtClean="0"/>
              <a:t>~50 </a:t>
            </a:r>
            <a:r>
              <a:rPr lang="nb-NO" dirty="0" smtClean="0"/>
              <a:t>persons at 20-100%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http://www.lbl.gov/publicinfo/newscenter/features/08/06/12/hires/LHC-CERN-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29" y="2066326"/>
            <a:ext cx="1716374" cy="1716374"/>
          </a:xfrm>
          <a:prstGeom prst="rect">
            <a:avLst/>
          </a:prstGeom>
          <a:noFill/>
          <a:ln w="158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2.bp.blogspot.com/-RRqyRXgtWDM/UsXCTx8je9I/AAAAAAAACKA/4ZME-wIbdtc/s1600/20140102+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29" y="4105505"/>
            <a:ext cx="3659071" cy="24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Bilderesultat for human d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2052" name="Picture 4" descr="http://www.zengardner.com/wp-content/uploads/human-dna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56" y="1871372"/>
            <a:ext cx="1761344" cy="191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NeIC operates through collaborative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General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Projects </a:t>
            </a:r>
            <a:r>
              <a:rPr lang="en-US" dirty="0"/>
              <a:t>may be </a:t>
            </a:r>
            <a:r>
              <a:rPr lang="en-US" dirty="0" smtClean="0"/>
              <a:t>proposed </a:t>
            </a:r>
            <a:r>
              <a:rPr lang="en-US" dirty="0"/>
              <a:t>by NeIC partners or by NordForsk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rojects </a:t>
            </a:r>
            <a:r>
              <a:rPr lang="en-US" dirty="0"/>
              <a:t>are approved by NeIC </a:t>
            </a:r>
            <a:r>
              <a:rPr lang="en-US" dirty="0" smtClean="0"/>
              <a:t>Board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Collaboration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076341" y="3240603"/>
            <a:ext cx="2100202" cy="347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7373D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en-US" b="0" i="1" smtClean="0"/>
              <a:t>Service Agreement</a:t>
            </a:r>
            <a:endParaRPr lang="en-US" b="0" i="1" dirty="0"/>
          </a:p>
        </p:txBody>
      </p:sp>
      <p:sp>
        <p:nvSpPr>
          <p:cNvPr id="28" name="Pil mot venstre og høyre 27"/>
          <p:cNvSpPr/>
          <p:nvPr/>
        </p:nvSpPr>
        <p:spPr>
          <a:xfrm rot="16200000">
            <a:off x="4102601" y="4595555"/>
            <a:ext cx="938799" cy="331519"/>
          </a:xfrm>
          <a:prstGeom prst="leftRightArrow">
            <a:avLst/>
          </a:prstGeom>
          <a:gradFill>
            <a:lin ang="24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il mot venstre og høyre 30"/>
          <p:cNvSpPr/>
          <p:nvPr/>
        </p:nvSpPr>
        <p:spPr>
          <a:xfrm rot="21600000">
            <a:off x="6681202" y="3772296"/>
            <a:ext cx="784470" cy="331519"/>
          </a:xfrm>
          <a:prstGeom prst="leftRightArrow">
            <a:avLst/>
          </a:prstGeom>
          <a:gradFill>
            <a:lin ang="600000" scaled="0"/>
          </a:gradFill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7573749" y="3515659"/>
            <a:ext cx="1113051" cy="858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/>
              <a:t>Employer</a:t>
            </a:r>
            <a:r>
              <a:rPr lang="nb-NO" sz="1400" dirty="0" smtClean="0"/>
              <a:t>  </a:t>
            </a:r>
            <a:r>
              <a:rPr lang="nb-NO" sz="1400" dirty="0" err="1" smtClean="0"/>
              <a:t>Institutions</a:t>
            </a:r>
            <a:endParaRPr lang="nb-NO" sz="1400" dirty="0" smtClean="0"/>
          </a:p>
        </p:txBody>
      </p:sp>
      <p:grpSp>
        <p:nvGrpSpPr>
          <p:cNvPr id="18" name="Gruppe 17"/>
          <p:cNvGrpSpPr/>
          <p:nvPr/>
        </p:nvGrpSpPr>
        <p:grpSpPr>
          <a:xfrm>
            <a:off x="2047348" y="2245180"/>
            <a:ext cx="4973105" cy="3809061"/>
            <a:chOff x="921817" y="1743521"/>
            <a:chExt cx="7360232" cy="4294011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19499990" rev="0"/>
            </a:camera>
            <a:lightRig rig="threePt" dir="t"/>
          </a:scene3d>
        </p:grpSpPr>
        <p:grpSp>
          <p:nvGrpSpPr>
            <p:cNvPr id="19" name="Gruppe 18"/>
            <p:cNvGrpSpPr/>
            <p:nvPr/>
          </p:nvGrpSpPr>
          <p:grpSpPr>
            <a:xfrm>
              <a:off x="921817" y="1743521"/>
              <a:ext cx="7360232" cy="4294011"/>
              <a:chOff x="921817" y="1743521"/>
              <a:chExt cx="7360232" cy="4294011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1583867" y="1918773"/>
                <a:ext cx="6036133" cy="3787239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ktangel 21"/>
              <p:cNvSpPr/>
              <p:nvPr/>
            </p:nvSpPr>
            <p:spPr>
              <a:xfrm>
                <a:off x="6957950" y="3298044"/>
                <a:ext cx="1324099" cy="6630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 smtClean="0"/>
                  <a:t>Partner</a:t>
                </a:r>
                <a:endParaRPr lang="en-GB" dirty="0"/>
              </a:p>
            </p:txBody>
          </p:sp>
          <p:sp>
            <p:nvSpPr>
              <p:cNvPr id="25" name="Rektangel 24"/>
              <p:cNvSpPr/>
              <p:nvPr/>
            </p:nvSpPr>
            <p:spPr>
              <a:xfrm>
                <a:off x="921817" y="3300680"/>
                <a:ext cx="1324099" cy="6630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 smtClean="0"/>
                  <a:t>Partner</a:t>
                </a:r>
                <a:endParaRPr lang="en-GB" dirty="0"/>
              </a:p>
            </p:txBody>
          </p:sp>
          <p:sp>
            <p:nvSpPr>
              <p:cNvPr id="33" name="Rektangel 32"/>
              <p:cNvSpPr/>
              <p:nvPr/>
            </p:nvSpPr>
            <p:spPr>
              <a:xfrm>
                <a:off x="3909950" y="5374493"/>
                <a:ext cx="1324099" cy="6630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 smtClean="0"/>
                  <a:t>Partner</a:t>
                </a:r>
                <a:endParaRPr lang="en-GB" dirty="0"/>
              </a:p>
            </p:txBody>
          </p:sp>
          <p:sp>
            <p:nvSpPr>
              <p:cNvPr id="34" name="Rektangel 33"/>
              <p:cNvSpPr/>
              <p:nvPr/>
            </p:nvSpPr>
            <p:spPr>
              <a:xfrm>
                <a:off x="3909950" y="1743521"/>
                <a:ext cx="1324099" cy="6630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 smtClean="0"/>
                  <a:t>Partner</a:t>
                </a:r>
                <a:endParaRPr lang="en-GB" dirty="0"/>
              </a:p>
            </p:txBody>
          </p:sp>
        </p:grpSp>
        <p:sp>
          <p:nvSpPr>
            <p:cNvPr id="20" name="Rektangel 19"/>
            <p:cNvSpPr/>
            <p:nvPr/>
          </p:nvSpPr>
          <p:spPr>
            <a:xfrm>
              <a:off x="2387601" y="3480872"/>
              <a:ext cx="4292600" cy="6630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i="1" dirty="0" smtClean="0">
                  <a:solidFill>
                    <a:srgbClr val="7030A0"/>
                  </a:solidFill>
                </a:rPr>
                <a:t>Collaboration Agreement</a:t>
              </a:r>
            </a:p>
            <a:p>
              <a:pPr algn="ctr"/>
              <a:r>
                <a:rPr lang="nb-NO" dirty="0" smtClean="0"/>
                <a:t>NeIC – Project </a:t>
              </a:r>
              <a:r>
                <a:rPr lang="nb-NO" dirty="0" err="1" smtClean="0"/>
                <a:t>Owner</a:t>
              </a:r>
              <a:endParaRPr lang="en-GB" dirty="0"/>
            </a:p>
          </p:txBody>
        </p:sp>
      </p:grpSp>
      <p:sp>
        <p:nvSpPr>
          <p:cNvPr id="27" name="Pil mot venstre og høyre 26"/>
          <p:cNvSpPr/>
          <p:nvPr/>
        </p:nvSpPr>
        <p:spPr>
          <a:xfrm rot="21600000">
            <a:off x="1570610" y="3750949"/>
            <a:ext cx="784470" cy="331519"/>
          </a:xfrm>
          <a:prstGeom prst="leftRightArrow">
            <a:avLst/>
          </a:prstGeom>
          <a:gradFill>
            <a:lin ang="600000" scaled="0"/>
          </a:gradFill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75450" y="3201204"/>
            <a:ext cx="2100202" cy="347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7373D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en-US" b="0" i="1" smtClean="0"/>
              <a:t>Service Agreement</a:t>
            </a:r>
            <a:endParaRPr lang="en-US" b="0" i="1" dirty="0"/>
          </a:p>
        </p:txBody>
      </p:sp>
      <p:sp>
        <p:nvSpPr>
          <p:cNvPr id="39" name="Rektangel 38"/>
          <p:cNvSpPr/>
          <p:nvPr/>
        </p:nvSpPr>
        <p:spPr>
          <a:xfrm>
            <a:off x="317962" y="3482334"/>
            <a:ext cx="1113051" cy="858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/>
              <a:t>Employer</a:t>
            </a:r>
            <a:r>
              <a:rPr lang="nb-NO" sz="1400" dirty="0" smtClean="0"/>
              <a:t>  </a:t>
            </a:r>
            <a:r>
              <a:rPr lang="nb-NO" sz="1400" dirty="0" err="1" smtClean="0"/>
              <a:t>Institutions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7677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NeIC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Agreement governs partner contributions</a:t>
            </a:r>
          </a:p>
          <a:p>
            <a:r>
              <a:rPr lang="en-US" dirty="0" smtClean="0"/>
              <a:t>Co-funding by partners, generally 50/50, usually in-kind</a:t>
            </a:r>
          </a:p>
          <a:p>
            <a:r>
              <a:rPr lang="en-US" dirty="0" smtClean="0"/>
              <a:t>Partners govern through Project Steering Group</a:t>
            </a:r>
          </a:p>
          <a:p>
            <a:r>
              <a:rPr lang="en-US" dirty="0" smtClean="0"/>
              <a:t>NeIC appoints Project Manager and chairs Steering Group</a:t>
            </a:r>
          </a:p>
          <a:p>
            <a:r>
              <a:rPr lang="en-US" dirty="0" smtClean="0"/>
              <a:t>One project management model for all NeIC projects (currently based on </a:t>
            </a:r>
            <a:r>
              <a:rPr lang="en-US" dirty="0" err="1" smtClean="0"/>
              <a:t>Tieto</a:t>
            </a:r>
            <a:r>
              <a:rPr lang="en-US" dirty="0" smtClean="0"/>
              <a:t> PPS)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nb-NO" sz="2000" b="1" i="1" dirty="0"/>
              <a:t>One </a:t>
            </a:r>
            <a:r>
              <a:rPr lang="nb-NO" sz="2000" b="1" i="1" dirty="0" err="1"/>
              <a:t>common</a:t>
            </a:r>
            <a:r>
              <a:rPr lang="nb-NO" sz="2000" b="1" i="1" dirty="0"/>
              <a:t> </a:t>
            </a:r>
            <a:r>
              <a:rPr lang="nb-NO" sz="2000" b="1" i="1" dirty="0" err="1" smtClean="0"/>
              <a:t>project-language</a:t>
            </a:r>
            <a:r>
              <a:rPr lang="nb-NO" sz="2000" b="1" i="1" dirty="0" smtClean="0"/>
              <a:t> </a:t>
            </a:r>
            <a:r>
              <a:rPr lang="nb-NO" sz="2000" b="1" i="1" dirty="0"/>
              <a:t>and </a:t>
            </a:r>
            <a:r>
              <a:rPr lang="nb-NO" sz="2000" b="1" i="1" dirty="0" err="1" smtClean="0"/>
              <a:t>project-culture</a:t>
            </a:r>
            <a:r>
              <a:rPr lang="nb-NO" sz="2000" b="1" i="1" dirty="0" smtClean="0"/>
              <a:t> </a:t>
            </a:r>
            <a:r>
              <a:rPr lang="nb-NO" sz="2000" b="1" i="1" dirty="0"/>
              <a:t>for NeIC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B269-8139-F448-ACCD-CB6F799ACD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IC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15414</TotalTime>
  <Words>1173</Words>
  <Application>Microsoft Macintosh PowerPoint</Application>
  <PresentationFormat>On-screen Show (4:3)</PresentationFormat>
  <Paragraphs>203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NeIC black</vt:lpstr>
      <vt:lpstr>PowerPoint Presentation</vt:lpstr>
      <vt:lpstr>Nordic e-Infrastructure Collaboration</vt:lpstr>
      <vt:lpstr>History</vt:lpstr>
      <vt:lpstr>NeIC Governing Partners (Board)</vt:lpstr>
      <vt:lpstr>Organisation</vt:lpstr>
      <vt:lpstr>NeIC - Facilitating develpment and operations of e-Infrastructure solutions in areas of joint Nordic interest  </vt:lpstr>
      <vt:lpstr>NeIC operates through collaborative projects</vt:lpstr>
      <vt:lpstr>Project Collaboration Model</vt:lpstr>
      <vt:lpstr>NeIC Projects</vt:lpstr>
      <vt:lpstr>Funding Distribution 2015*)</vt:lpstr>
      <vt:lpstr>NeIC Funding 2012-2015</vt:lpstr>
      <vt:lpstr>New NeIC Strategy</vt:lpstr>
      <vt:lpstr>NeIC and NordForsk</vt:lpstr>
      <vt:lpstr>The Nordic e-Science Action Plan 2.0</vt:lpstr>
      <vt:lpstr>In 2020, NeIC is a global role model for cross-border distributed and sustainable e-infrastructure services</vt:lpstr>
      <vt:lpstr>Strategy Implementation in the organisation</vt:lpstr>
      <vt:lpstr>Proposed Major NeIC Projects 2016-2020</vt:lpstr>
      <vt:lpstr>Some planned activites in 2016</vt:lpstr>
      <vt:lpstr>Resource Sharing Project – Ideas </vt:lpstr>
      <vt:lpstr>In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Nordic e-Infrastructure Collaboration</dc:title>
  <dc:creator>Gudmund</dc:creator>
  <cp:lastModifiedBy>Thomas Röblitz</cp:lastModifiedBy>
  <cp:revision>170</cp:revision>
  <dcterms:created xsi:type="dcterms:W3CDTF">2013-10-20T19:44:20Z</dcterms:created>
  <dcterms:modified xsi:type="dcterms:W3CDTF">2016-02-03T21:30:59Z</dcterms:modified>
</cp:coreProperties>
</file>