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DA4D7-DF1D-C760-781E-9415CFB2D73F}" v="63" dt="2024-08-29T02:01:47.338"/>
    <p1510:client id="{6A95F647-8705-485D-A468-0335CAFFD3E1}" v="644" dt="2024-08-29T02:16:43.770"/>
    <p1510:client id="{B087A6DB-04CC-50CB-5096-4435B59140F0}" v="18" dt="2024-08-29T01:39:50.709"/>
    <p1510:client id="{BD38627F-00E4-458C-97C5-5AF66A29F75F}" v="101" dt="2024-08-29T02:04:14.743"/>
    <p1510:client id="{E675742F-736B-E44C-DCC5-25CB035A3FCD}" v="33" dt="2024-08-29T02:11:05.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7" d="100"/>
          <a:sy n="97" d="100"/>
        </p:scale>
        <p:origin x="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s://www.youtube.com/watch?v=cZFqcvhHkcI" TargetMode="External"/><Relationship Id="rId1" Type="http://schemas.openxmlformats.org/officeDocument/2006/relationships/hyperlink" Target="https://www.youtube.com/watch?v=CDMVaQOvtxU"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youtube.com/watch?v=cZFqcvhHkcI" TargetMode="External"/><Relationship Id="rId1" Type="http://schemas.openxmlformats.org/officeDocument/2006/relationships/hyperlink" Target="https://www.youtube.com/watch?v=CDMVaQOvtxU"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993F6-66A4-41F7-970E-B0F5CE3F9A4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D2DE0F7-B9BC-4C97-820D-60343E6ADE9C}">
      <dgm:prSet/>
      <dgm:spPr/>
      <dgm:t>
        <a:bodyPr/>
        <a:lstStyle/>
        <a:p>
          <a:r>
            <a:rPr lang="en-US"/>
            <a:t>Video links regarding deepfake technology:</a:t>
          </a:r>
        </a:p>
      </dgm:t>
    </dgm:pt>
    <dgm:pt modelId="{08D9544B-3A09-41E0-8049-28B0A32564B3}" type="parTrans" cxnId="{42C388C5-863A-47B7-84DA-01450BBD210A}">
      <dgm:prSet/>
      <dgm:spPr/>
      <dgm:t>
        <a:bodyPr/>
        <a:lstStyle/>
        <a:p>
          <a:endParaRPr lang="en-US"/>
        </a:p>
      </dgm:t>
    </dgm:pt>
    <dgm:pt modelId="{9B9B7F7B-E75D-46C3-81C9-6DAA608599A7}" type="sibTrans" cxnId="{42C388C5-863A-47B7-84DA-01450BBD210A}">
      <dgm:prSet/>
      <dgm:spPr/>
      <dgm:t>
        <a:bodyPr/>
        <a:lstStyle/>
        <a:p>
          <a:endParaRPr lang="en-US"/>
        </a:p>
      </dgm:t>
    </dgm:pt>
    <dgm:pt modelId="{F8FB010E-A1D7-4257-A1D1-9AF7D94C7F68}">
      <dgm:prSet/>
      <dgm:spPr/>
      <dgm:t>
        <a:bodyPr/>
        <a:lstStyle/>
        <a:p>
          <a:r>
            <a:rPr lang="en-US">
              <a:hlinkClick xmlns:r="http://schemas.openxmlformats.org/officeDocument/2006/relationships" r:id="rId1"/>
            </a:rPr>
            <a:t>https://www.youtube.com/watch?v=CDMVaQOvtxU</a:t>
          </a:r>
          <a:endParaRPr lang="en-US"/>
        </a:p>
      </dgm:t>
    </dgm:pt>
    <dgm:pt modelId="{3ED29EFD-9C8E-41BB-AD16-AB0BE1B8F145}" type="parTrans" cxnId="{F2D15F8D-3650-47AD-AAC4-7BAD47328C72}">
      <dgm:prSet/>
      <dgm:spPr/>
      <dgm:t>
        <a:bodyPr/>
        <a:lstStyle/>
        <a:p>
          <a:endParaRPr lang="en-US"/>
        </a:p>
      </dgm:t>
    </dgm:pt>
    <dgm:pt modelId="{BF155D9D-6955-4653-8298-1D5985FD80D4}" type="sibTrans" cxnId="{F2D15F8D-3650-47AD-AAC4-7BAD47328C72}">
      <dgm:prSet/>
      <dgm:spPr/>
      <dgm:t>
        <a:bodyPr/>
        <a:lstStyle/>
        <a:p>
          <a:endParaRPr lang="en-US"/>
        </a:p>
      </dgm:t>
    </dgm:pt>
    <dgm:pt modelId="{8A7CC396-D76D-4141-9379-AC38AF673D8A}">
      <dgm:prSet/>
      <dgm:spPr/>
      <dgm:t>
        <a:bodyPr/>
        <a:lstStyle/>
        <a:p>
          <a:r>
            <a:rPr lang="en-US">
              <a:hlinkClick xmlns:r="http://schemas.openxmlformats.org/officeDocument/2006/relationships" r:id="rId2"/>
            </a:rPr>
            <a:t>https://www.youtube.com/watch?v=cZFqcvhHkcI</a:t>
          </a:r>
          <a:endParaRPr lang="en-US"/>
        </a:p>
      </dgm:t>
    </dgm:pt>
    <dgm:pt modelId="{A1CE6258-C22B-44E4-B70F-1A053F99AE36}" type="parTrans" cxnId="{08598DF0-2216-43EF-96D0-B64DEA0A349A}">
      <dgm:prSet/>
      <dgm:spPr/>
      <dgm:t>
        <a:bodyPr/>
        <a:lstStyle/>
        <a:p>
          <a:endParaRPr lang="en-US"/>
        </a:p>
      </dgm:t>
    </dgm:pt>
    <dgm:pt modelId="{5B0379E4-F95A-420E-A5C9-8D385666145C}" type="sibTrans" cxnId="{08598DF0-2216-43EF-96D0-B64DEA0A349A}">
      <dgm:prSet/>
      <dgm:spPr/>
      <dgm:t>
        <a:bodyPr/>
        <a:lstStyle/>
        <a:p>
          <a:endParaRPr lang="en-US"/>
        </a:p>
      </dgm:t>
    </dgm:pt>
    <dgm:pt modelId="{505FB2E3-4674-44B4-B975-D4BC8227F402}" type="pres">
      <dgm:prSet presAssocID="{02E993F6-66A4-41F7-970E-B0F5CE3F9A40}" presName="linear" presStyleCnt="0">
        <dgm:presLayoutVars>
          <dgm:animLvl val="lvl"/>
          <dgm:resizeHandles val="exact"/>
        </dgm:presLayoutVars>
      </dgm:prSet>
      <dgm:spPr/>
    </dgm:pt>
    <dgm:pt modelId="{1BE23392-1F0E-45C2-BD12-6D6AAD8541A2}" type="pres">
      <dgm:prSet presAssocID="{1D2DE0F7-B9BC-4C97-820D-60343E6ADE9C}" presName="parentText" presStyleLbl="node1" presStyleIdx="0" presStyleCnt="3">
        <dgm:presLayoutVars>
          <dgm:chMax val="0"/>
          <dgm:bulletEnabled val="1"/>
        </dgm:presLayoutVars>
      </dgm:prSet>
      <dgm:spPr/>
    </dgm:pt>
    <dgm:pt modelId="{5FBC97A2-39AF-4E53-A32C-C8484916001A}" type="pres">
      <dgm:prSet presAssocID="{9B9B7F7B-E75D-46C3-81C9-6DAA608599A7}" presName="spacer" presStyleCnt="0"/>
      <dgm:spPr/>
    </dgm:pt>
    <dgm:pt modelId="{E85538EE-463E-4BA2-B1F5-89AF598295A4}" type="pres">
      <dgm:prSet presAssocID="{F8FB010E-A1D7-4257-A1D1-9AF7D94C7F68}" presName="parentText" presStyleLbl="node1" presStyleIdx="1" presStyleCnt="3">
        <dgm:presLayoutVars>
          <dgm:chMax val="0"/>
          <dgm:bulletEnabled val="1"/>
        </dgm:presLayoutVars>
      </dgm:prSet>
      <dgm:spPr/>
    </dgm:pt>
    <dgm:pt modelId="{93E3FB4E-8323-480E-B569-21E4B266F55C}" type="pres">
      <dgm:prSet presAssocID="{BF155D9D-6955-4653-8298-1D5985FD80D4}" presName="spacer" presStyleCnt="0"/>
      <dgm:spPr/>
    </dgm:pt>
    <dgm:pt modelId="{EA71D623-5EBA-481F-811E-129B09C33F30}" type="pres">
      <dgm:prSet presAssocID="{8A7CC396-D76D-4141-9379-AC38AF673D8A}" presName="parentText" presStyleLbl="node1" presStyleIdx="2" presStyleCnt="3">
        <dgm:presLayoutVars>
          <dgm:chMax val="0"/>
          <dgm:bulletEnabled val="1"/>
        </dgm:presLayoutVars>
      </dgm:prSet>
      <dgm:spPr/>
    </dgm:pt>
  </dgm:ptLst>
  <dgm:cxnLst>
    <dgm:cxn modelId="{10144723-0870-433A-9FB3-4CEE16091231}" type="presOf" srcId="{1D2DE0F7-B9BC-4C97-820D-60343E6ADE9C}" destId="{1BE23392-1F0E-45C2-BD12-6D6AAD8541A2}" srcOrd="0" destOrd="0" presId="urn:microsoft.com/office/officeart/2005/8/layout/vList2"/>
    <dgm:cxn modelId="{C29C515C-2E29-4EA0-80C6-46B245BE3DB1}" type="presOf" srcId="{8A7CC396-D76D-4141-9379-AC38AF673D8A}" destId="{EA71D623-5EBA-481F-811E-129B09C33F30}" srcOrd="0" destOrd="0" presId="urn:microsoft.com/office/officeart/2005/8/layout/vList2"/>
    <dgm:cxn modelId="{5C14727E-5E38-4E61-966E-8B1D20D30BF3}" type="presOf" srcId="{02E993F6-66A4-41F7-970E-B0F5CE3F9A40}" destId="{505FB2E3-4674-44B4-B975-D4BC8227F402}" srcOrd="0" destOrd="0" presId="urn:microsoft.com/office/officeart/2005/8/layout/vList2"/>
    <dgm:cxn modelId="{F2D15F8D-3650-47AD-AAC4-7BAD47328C72}" srcId="{02E993F6-66A4-41F7-970E-B0F5CE3F9A40}" destId="{F8FB010E-A1D7-4257-A1D1-9AF7D94C7F68}" srcOrd="1" destOrd="0" parTransId="{3ED29EFD-9C8E-41BB-AD16-AB0BE1B8F145}" sibTransId="{BF155D9D-6955-4653-8298-1D5985FD80D4}"/>
    <dgm:cxn modelId="{42C388C5-863A-47B7-84DA-01450BBD210A}" srcId="{02E993F6-66A4-41F7-970E-B0F5CE3F9A40}" destId="{1D2DE0F7-B9BC-4C97-820D-60343E6ADE9C}" srcOrd="0" destOrd="0" parTransId="{08D9544B-3A09-41E0-8049-28B0A32564B3}" sibTransId="{9B9B7F7B-E75D-46C3-81C9-6DAA608599A7}"/>
    <dgm:cxn modelId="{43D4CEDA-64E8-42F4-8D3D-3D3ED79CA215}" type="presOf" srcId="{F8FB010E-A1D7-4257-A1D1-9AF7D94C7F68}" destId="{E85538EE-463E-4BA2-B1F5-89AF598295A4}" srcOrd="0" destOrd="0" presId="urn:microsoft.com/office/officeart/2005/8/layout/vList2"/>
    <dgm:cxn modelId="{08598DF0-2216-43EF-96D0-B64DEA0A349A}" srcId="{02E993F6-66A4-41F7-970E-B0F5CE3F9A40}" destId="{8A7CC396-D76D-4141-9379-AC38AF673D8A}" srcOrd="2" destOrd="0" parTransId="{A1CE6258-C22B-44E4-B70F-1A053F99AE36}" sibTransId="{5B0379E4-F95A-420E-A5C9-8D385666145C}"/>
    <dgm:cxn modelId="{6A64A5CA-2AE9-43A1-B40B-A4CE2D495B96}" type="presParOf" srcId="{505FB2E3-4674-44B4-B975-D4BC8227F402}" destId="{1BE23392-1F0E-45C2-BD12-6D6AAD8541A2}" srcOrd="0" destOrd="0" presId="urn:microsoft.com/office/officeart/2005/8/layout/vList2"/>
    <dgm:cxn modelId="{651B466E-20A3-4B6E-B9DC-F5060AA6C629}" type="presParOf" srcId="{505FB2E3-4674-44B4-B975-D4BC8227F402}" destId="{5FBC97A2-39AF-4E53-A32C-C8484916001A}" srcOrd="1" destOrd="0" presId="urn:microsoft.com/office/officeart/2005/8/layout/vList2"/>
    <dgm:cxn modelId="{F2BF2F76-DDC8-4DCA-860A-1B2E70483BC7}" type="presParOf" srcId="{505FB2E3-4674-44B4-B975-D4BC8227F402}" destId="{E85538EE-463E-4BA2-B1F5-89AF598295A4}" srcOrd="2" destOrd="0" presId="urn:microsoft.com/office/officeart/2005/8/layout/vList2"/>
    <dgm:cxn modelId="{7916CA8C-4D66-4F5C-B58C-A13DB98E1A58}" type="presParOf" srcId="{505FB2E3-4674-44B4-B975-D4BC8227F402}" destId="{93E3FB4E-8323-480E-B569-21E4B266F55C}" srcOrd="3" destOrd="0" presId="urn:microsoft.com/office/officeart/2005/8/layout/vList2"/>
    <dgm:cxn modelId="{C822F22D-14A7-496B-9CE8-B10DFFC6C6A5}" type="presParOf" srcId="{505FB2E3-4674-44B4-B975-D4BC8227F402}" destId="{EA71D623-5EBA-481F-811E-129B09C33F3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DE5D11-F42F-4A95-AA25-001C8E0698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31A730-19F0-44C6-9FEB-327809F0217B}">
      <dgm:prSet/>
      <dgm:spPr/>
      <dgm:t>
        <a:bodyPr/>
        <a:lstStyle/>
        <a:p>
          <a:r>
            <a:rPr lang="en-US"/>
            <a:t>Stable diffusion xl: Revolutionized pixel classification which can be used to edit anything out of or onto an image.</a:t>
          </a:r>
        </a:p>
      </dgm:t>
    </dgm:pt>
    <dgm:pt modelId="{70DEDBD3-187B-4A16-B7B1-6B3EF684AE9D}" type="parTrans" cxnId="{19126130-774F-4CE4-9829-1F6268AA2CC7}">
      <dgm:prSet/>
      <dgm:spPr/>
      <dgm:t>
        <a:bodyPr/>
        <a:lstStyle/>
        <a:p>
          <a:endParaRPr lang="en-US"/>
        </a:p>
      </dgm:t>
    </dgm:pt>
    <dgm:pt modelId="{9AE11F55-EB92-4BD1-B50D-1785ABCE0EF8}" type="sibTrans" cxnId="{19126130-774F-4CE4-9829-1F6268AA2CC7}">
      <dgm:prSet/>
      <dgm:spPr/>
      <dgm:t>
        <a:bodyPr/>
        <a:lstStyle/>
        <a:p>
          <a:endParaRPr lang="en-US"/>
        </a:p>
      </dgm:t>
    </dgm:pt>
    <dgm:pt modelId="{DBE08D7F-35DF-4125-A2E6-4EBA726C3210}">
      <dgm:prSet/>
      <dgm:spPr/>
      <dgm:t>
        <a:bodyPr/>
        <a:lstStyle/>
        <a:p>
          <a:r>
            <a:rPr lang="en-US"/>
            <a:t>Google’s Imagen 3: Advanced image generation model that also generates high quality images from text prompts. </a:t>
          </a:r>
        </a:p>
      </dgm:t>
    </dgm:pt>
    <dgm:pt modelId="{65A17083-D879-46D0-979D-79AC0601B630}" type="parTrans" cxnId="{C5EE2B07-842D-47A5-ACF4-A6CDB7386442}">
      <dgm:prSet/>
      <dgm:spPr/>
      <dgm:t>
        <a:bodyPr/>
        <a:lstStyle/>
        <a:p>
          <a:endParaRPr lang="en-US"/>
        </a:p>
      </dgm:t>
    </dgm:pt>
    <dgm:pt modelId="{C3C03C42-AE29-49E6-97C1-10454162E992}" type="sibTrans" cxnId="{C5EE2B07-842D-47A5-ACF4-A6CDB7386442}">
      <dgm:prSet/>
      <dgm:spPr/>
      <dgm:t>
        <a:bodyPr/>
        <a:lstStyle/>
        <a:p>
          <a:endParaRPr lang="en-US"/>
        </a:p>
      </dgm:t>
    </dgm:pt>
    <dgm:pt modelId="{21147826-4D34-40AB-BDFD-6B03074CA9CA}" type="pres">
      <dgm:prSet presAssocID="{9EDE5D11-F42F-4A95-AA25-001C8E069806}" presName="linear" presStyleCnt="0">
        <dgm:presLayoutVars>
          <dgm:animLvl val="lvl"/>
          <dgm:resizeHandles val="exact"/>
        </dgm:presLayoutVars>
      </dgm:prSet>
      <dgm:spPr/>
    </dgm:pt>
    <dgm:pt modelId="{D73F7A79-86DB-44EE-BB78-BCC047FFD67B}" type="pres">
      <dgm:prSet presAssocID="{3F31A730-19F0-44C6-9FEB-327809F0217B}" presName="parentText" presStyleLbl="node1" presStyleIdx="0" presStyleCnt="2">
        <dgm:presLayoutVars>
          <dgm:chMax val="0"/>
          <dgm:bulletEnabled val="1"/>
        </dgm:presLayoutVars>
      </dgm:prSet>
      <dgm:spPr/>
    </dgm:pt>
    <dgm:pt modelId="{726CD10E-8EBE-4FE2-B797-808FA98F6FD7}" type="pres">
      <dgm:prSet presAssocID="{9AE11F55-EB92-4BD1-B50D-1785ABCE0EF8}" presName="spacer" presStyleCnt="0"/>
      <dgm:spPr/>
    </dgm:pt>
    <dgm:pt modelId="{DE65AC9B-1C8C-4CC6-A0D3-07A8AAAA9711}" type="pres">
      <dgm:prSet presAssocID="{DBE08D7F-35DF-4125-A2E6-4EBA726C3210}" presName="parentText" presStyleLbl="node1" presStyleIdx="1" presStyleCnt="2">
        <dgm:presLayoutVars>
          <dgm:chMax val="0"/>
          <dgm:bulletEnabled val="1"/>
        </dgm:presLayoutVars>
      </dgm:prSet>
      <dgm:spPr/>
    </dgm:pt>
  </dgm:ptLst>
  <dgm:cxnLst>
    <dgm:cxn modelId="{C5EE2B07-842D-47A5-ACF4-A6CDB7386442}" srcId="{9EDE5D11-F42F-4A95-AA25-001C8E069806}" destId="{DBE08D7F-35DF-4125-A2E6-4EBA726C3210}" srcOrd="1" destOrd="0" parTransId="{65A17083-D879-46D0-979D-79AC0601B630}" sibTransId="{C3C03C42-AE29-49E6-97C1-10454162E992}"/>
    <dgm:cxn modelId="{7B5AB127-3F1C-4126-9715-B3DCB6F24F61}" type="presOf" srcId="{9EDE5D11-F42F-4A95-AA25-001C8E069806}" destId="{21147826-4D34-40AB-BDFD-6B03074CA9CA}" srcOrd="0" destOrd="0" presId="urn:microsoft.com/office/officeart/2005/8/layout/vList2"/>
    <dgm:cxn modelId="{19126130-774F-4CE4-9829-1F6268AA2CC7}" srcId="{9EDE5D11-F42F-4A95-AA25-001C8E069806}" destId="{3F31A730-19F0-44C6-9FEB-327809F0217B}" srcOrd="0" destOrd="0" parTransId="{70DEDBD3-187B-4A16-B7B1-6B3EF684AE9D}" sibTransId="{9AE11F55-EB92-4BD1-B50D-1785ABCE0EF8}"/>
    <dgm:cxn modelId="{F03ED6BB-BFC9-4DAF-8265-2D6D170962EB}" type="presOf" srcId="{3F31A730-19F0-44C6-9FEB-327809F0217B}" destId="{D73F7A79-86DB-44EE-BB78-BCC047FFD67B}" srcOrd="0" destOrd="0" presId="urn:microsoft.com/office/officeart/2005/8/layout/vList2"/>
    <dgm:cxn modelId="{58A24BDF-8123-4CAF-93E1-62EB9D6847BF}" type="presOf" srcId="{DBE08D7F-35DF-4125-A2E6-4EBA726C3210}" destId="{DE65AC9B-1C8C-4CC6-A0D3-07A8AAAA9711}" srcOrd="0" destOrd="0" presId="urn:microsoft.com/office/officeart/2005/8/layout/vList2"/>
    <dgm:cxn modelId="{B5A4AE7E-167F-415E-99CE-89CF16445023}" type="presParOf" srcId="{21147826-4D34-40AB-BDFD-6B03074CA9CA}" destId="{D73F7A79-86DB-44EE-BB78-BCC047FFD67B}" srcOrd="0" destOrd="0" presId="urn:microsoft.com/office/officeart/2005/8/layout/vList2"/>
    <dgm:cxn modelId="{0D38D78B-AB9B-4085-B0B6-85B6D1E008AB}" type="presParOf" srcId="{21147826-4D34-40AB-BDFD-6B03074CA9CA}" destId="{726CD10E-8EBE-4FE2-B797-808FA98F6FD7}" srcOrd="1" destOrd="0" presId="urn:microsoft.com/office/officeart/2005/8/layout/vList2"/>
    <dgm:cxn modelId="{D913B6FD-1A01-4020-912B-1797B8BE4063}" type="presParOf" srcId="{21147826-4D34-40AB-BDFD-6B03074CA9CA}" destId="{DE65AC9B-1C8C-4CC6-A0D3-07A8AAAA971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23392-1F0E-45C2-BD12-6D6AAD8541A2}">
      <dsp:nvSpPr>
        <dsp:cNvPr id="0" name=""/>
        <dsp:cNvSpPr/>
      </dsp:nvSpPr>
      <dsp:spPr>
        <a:xfrm>
          <a:off x="0" y="938703"/>
          <a:ext cx="6798539" cy="5651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Video links regarding deepfake technology:</a:t>
          </a:r>
        </a:p>
      </dsp:txBody>
      <dsp:txXfrm>
        <a:off x="27586" y="966289"/>
        <a:ext cx="6743367" cy="509938"/>
      </dsp:txXfrm>
    </dsp:sp>
    <dsp:sp modelId="{E85538EE-463E-4BA2-B1F5-89AF598295A4}">
      <dsp:nvSpPr>
        <dsp:cNvPr id="0" name=""/>
        <dsp:cNvSpPr/>
      </dsp:nvSpPr>
      <dsp:spPr>
        <a:xfrm>
          <a:off x="0" y="1570053"/>
          <a:ext cx="6798539" cy="56511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1"/>
            </a:rPr>
            <a:t>https://www.youtube.com/watch?v=CDMVaQOvtxU</a:t>
          </a:r>
          <a:endParaRPr lang="en-US" sz="2300" kern="1200"/>
        </a:p>
      </dsp:txBody>
      <dsp:txXfrm>
        <a:off x="27586" y="1597639"/>
        <a:ext cx="6743367" cy="509938"/>
      </dsp:txXfrm>
    </dsp:sp>
    <dsp:sp modelId="{EA71D623-5EBA-481F-811E-129B09C33F30}">
      <dsp:nvSpPr>
        <dsp:cNvPr id="0" name=""/>
        <dsp:cNvSpPr/>
      </dsp:nvSpPr>
      <dsp:spPr>
        <a:xfrm>
          <a:off x="0" y="2201403"/>
          <a:ext cx="6798539" cy="56511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2"/>
            </a:rPr>
            <a:t>https://www.youtube.com/watch?v=cZFqcvhHkcI</a:t>
          </a:r>
          <a:endParaRPr lang="en-US" sz="2300" kern="1200"/>
        </a:p>
      </dsp:txBody>
      <dsp:txXfrm>
        <a:off x="27586" y="2228989"/>
        <a:ext cx="6743367" cy="509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F7A79-86DB-44EE-BB78-BCC047FFD67B}">
      <dsp:nvSpPr>
        <dsp:cNvPr id="0" name=""/>
        <dsp:cNvSpPr/>
      </dsp:nvSpPr>
      <dsp:spPr>
        <a:xfrm>
          <a:off x="0" y="56174"/>
          <a:ext cx="5291663" cy="17842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Stable diffusion xl: Revolutionized pixel classification which can be used to edit anything out of or onto an image.</a:t>
          </a:r>
        </a:p>
      </dsp:txBody>
      <dsp:txXfrm>
        <a:off x="87100" y="143274"/>
        <a:ext cx="5117463" cy="1610050"/>
      </dsp:txXfrm>
    </dsp:sp>
    <dsp:sp modelId="{DE65AC9B-1C8C-4CC6-A0D3-07A8AAAA9711}">
      <dsp:nvSpPr>
        <dsp:cNvPr id="0" name=""/>
        <dsp:cNvSpPr/>
      </dsp:nvSpPr>
      <dsp:spPr>
        <a:xfrm>
          <a:off x="0" y="1912424"/>
          <a:ext cx="5291663" cy="17842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Google’s Imagen 3: Advanced image generation model that also generates high quality images from text prompts. </a:t>
          </a:r>
        </a:p>
      </dsp:txBody>
      <dsp:txXfrm>
        <a:off x="87100" y="1999524"/>
        <a:ext cx="5117463"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F47F-6BCF-FE79-588C-FA0FCCA25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8B4EC-68A3-2DA9-D485-BE91AA990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B7726C-FF17-7555-AAD1-FD271817B263}"/>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6A54F3FE-6DBC-04E2-6E9A-43F50F717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6C848-6594-FB1B-6314-3E52E2CDFE44}"/>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16147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1261-A2B8-CE4C-E9E1-8B72D8BD60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C3513B-F61F-B565-EDAD-55211C0A0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11AA-9899-0FD3-A84C-23055BFB0C64}"/>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09DCE84E-53F6-98A8-B44A-069D64A99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3209D-C748-109E-37FB-C76FBEED5FF2}"/>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419424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D8FE1-A863-F253-D8EE-136753ABD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DAFE19-BAC7-2E22-C9B2-0841A646B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E461-100F-389E-310A-7D126BAB5B04}"/>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55DC2FD0-5EB9-2534-ED74-0200BF2A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17584-2461-1DD5-AD18-79CF5372DA56}"/>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91741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651E-1393-4658-9113-6838C12FC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0FC1D-8389-BE3B-9838-2A97EF4D4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C78E4-6606-37C1-952B-9A431BE9C616}"/>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92EDA698-103A-4194-B078-953058178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A6F0F-5538-2FB9-BFB2-08B2F3E120C1}"/>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416850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9005-8A9A-3EEC-BEC7-147DFFD58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AA910-70BB-6A35-6048-9EB54E96DB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54820-66DE-5857-2DB9-2142BFA6D65B}"/>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DFF1192D-0FF0-9796-1504-2D4B0DF3C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5E267-2A64-ECC5-21B0-1D815B3C996E}"/>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67572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405D-937D-B280-4207-8650D82C9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B059D-64EF-4E43-CC4B-5C09D2E4FC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31AE5-31B4-514B-0F8F-B56EED0EF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9C84A-C28C-E7BE-AB9A-741BECD321A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DA9FC9C9-E2CF-F06E-3046-666550631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A7F57-5761-D8FF-854C-24E39D9B36F9}"/>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14794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D881-B4BB-D171-E272-2F3F4F36F3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E8EB66-4C61-8485-848F-7E63F2F5A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9515C-9AEB-31D8-DC8E-B3EE82000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94F538-5F14-C212-A177-1DD317C40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61E90-C22C-D100-5841-0CC3E6892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2EA35-0304-C453-E822-F3B093BF052A}"/>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8" name="Footer Placeholder 7">
            <a:extLst>
              <a:ext uri="{FF2B5EF4-FFF2-40B4-BE49-F238E27FC236}">
                <a16:creationId xmlns:a16="http://schemas.microsoft.com/office/drawing/2014/main" id="{DE5D082E-96D7-0A36-2D3A-16F63AD474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8EED7-1DD4-F288-9737-5CC3013246EC}"/>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45814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CFBF-90F4-3DBA-14D4-8AED4602A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25915-0005-2C3B-1340-59B90D11EA6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4" name="Footer Placeholder 3">
            <a:extLst>
              <a:ext uri="{FF2B5EF4-FFF2-40B4-BE49-F238E27FC236}">
                <a16:creationId xmlns:a16="http://schemas.microsoft.com/office/drawing/2014/main" id="{CFD219B2-16B2-D70D-F821-9E92CC642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63A8C9-D78D-83C0-DD3D-2C5A103B170B}"/>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41415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D7C8E-9E7C-AEE9-A7A6-B54BC0EC1E6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3" name="Footer Placeholder 2">
            <a:extLst>
              <a:ext uri="{FF2B5EF4-FFF2-40B4-BE49-F238E27FC236}">
                <a16:creationId xmlns:a16="http://schemas.microsoft.com/office/drawing/2014/main" id="{D251BF2B-ACB4-FDA3-FC18-7D8BDC5A9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D38E9-ECE4-2D26-07B9-B54A2132031F}"/>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3802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304A-8CBC-BB56-6F9C-2506966A4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1D2EF4-FDA1-99F6-628C-060600C4D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04E6CC-F96B-A420-8B2B-F0A9EA2D3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0833F-EC80-DB3F-30FE-1840FA2FA9B0}"/>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0E8CEF2F-1FD1-C58C-0A35-8FCACFB0C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74F44-75B0-576B-664F-69F7173FA1FD}"/>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24861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1E37-E3E6-51DA-0CEA-5F294880E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F3566-4892-9EDB-44AB-FF9F86637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45EF1C-0B71-0C59-42CF-410E5388B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0149A-9CE7-9277-06CD-37F78CED5DFE}"/>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543058CB-D7CE-AE8F-05FB-613C894DC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5323B-7409-C6E6-6210-BAC7DAFB2C76}"/>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09470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7F215-FB15-5A75-5357-D1455A80B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FDE5D4-C6FE-3F42-2F57-50C693C16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62450-3521-799D-B832-2F9BCB47B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5FEA3709-97C7-32CE-1120-7A04B4672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6CB269-F4E4-BB39-8E62-BAB5BD860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10BEC1-6071-404F-B3F4-068144C8F1C7}" type="slidenum">
              <a:rPr lang="en-US" smtClean="0"/>
              <a:t>‹#›</a:t>
            </a:fld>
            <a:endParaRPr lang="en-US"/>
          </a:p>
        </p:txBody>
      </p:sp>
    </p:spTree>
    <p:extLst>
      <p:ext uri="{BB962C8B-B14F-4D97-AF65-F5344CB8AC3E}">
        <p14:creationId xmlns:p14="http://schemas.microsoft.com/office/powerpoint/2010/main" val="330359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200044612@N04/5352106298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opgear.com/car%20news/what-are-sae-levels-autonomous-driving-uk" TargetMode="External"/><Relationship Id="rId2" Type="http://schemas.openxmlformats.org/officeDocument/2006/relationships/hyperlink" Target="http://www.cbsnews.com/news/elon-musk-tesla-humanoid-robot/" TargetMode="External"/><Relationship Id="rId1" Type="http://schemas.openxmlformats.org/officeDocument/2006/relationships/slideLayout" Target="../slideLayouts/slideLayout2.xml"/><Relationship Id="rId4" Type="http://schemas.openxmlformats.org/officeDocument/2006/relationships/hyperlink" Target="https://spectrum.ieee.org/what-is-deepfak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vcbay.news/2021/03/09/top-10-autonomous-vehicles-startups-with-high-growth-potentia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ired.it/internet/web/2019/07/15/deepfake-video-difesa/"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ridar.org/2024/06/09/did-king-josiah-change-the-course-of-history/"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ikkumuri.tistory.com/726"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urrounded by animals">
            <a:extLst>
              <a:ext uri="{FF2B5EF4-FFF2-40B4-BE49-F238E27FC236}">
                <a16:creationId xmlns:a16="http://schemas.microsoft.com/office/drawing/2014/main" id="{89F54E5D-7C49-B1E7-4AC2-C6C828A9C472}"/>
              </a:ext>
            </a:extLst>
          </p:cNvPr>
          <p:cNvPicPr>
            <a:picLocks noChangeAspect="1"/>
          </p:cNvPicPr>
          <p:nvPr/>
        </p:nvPicPr>
        <p:blipFill>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337" b="19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510F118C-8D37-24F4-4FF0-63F99BA4FD49}"/>
              </a:ext>
            </a:extLst>
          </p:cNvPr>
          <p:cNvSpPr>
            <a:spLocks noGrp="1"/>
          </p:cNvSpPr>
          <p:nvPr>
            <p:ph type="ctrTitle"/>
          </p:nvPr>
        </p:nvSpPr>
        <p:spPr>
          <a:xfrm>
            <a:off x="965200" y="462932"/>
            <a:ext cx="10261600" cy="3564869"/>
          </a:xfrm>
        </p:spPr>
        <p:txBody>
          <a:bodyPr>
            <a:normAutofit/>
          </a:bodyPr>
          <a:lstStyle/>
          <a:p>
            <a:pPr algn="l"/>
            <a:r>
              <a:rPr lang="en-US" sz="10600" dirty="0">
                <a:ln w="22225">
                  <a:solidFill>
                    <a:schemeClr val="tx1"/>
                  </a:solidFill>
                  <a:miter lim="800000"/>
                </a:ln>
                <a:noFill/>
              </a:rPr>
              <a:t>Evolution of digital image generation</a:t>
            </a:r>
          </a:p>
        </p:txBody>
      </p:sp>
      <p:sp>
        <p:nvSpPr>
          <p:cNvPr id="3" name="Subtitle 2">
            <a:extLst>
              <a:ext uri="{FF2B5EF4-FFF2-40B4-BE49-F238E27FC236}">
                <a16:creationId xmlns:a16="http://schemas.microsoft.com/office/drawing/2014/main" id="{DBB6E847-546D-204F-B016-AC15C7394178}"/>
              </a:ext>
            </a:extLst>
          </p:cNvPr>
          <p:cNvSpPr>
            <a:spLocks noGrp="1"/>
          </p:cNvSpPr>
          <p:nvPr>
            <p:ph type="subTitle" idx="1"/>
          </p:nvPr>
        </p:nvSpPr>
        <p:spPr>
          <a:xfrm>
            <a:off x="965200" y="4015948"/>
            <a:ext cx="10261600" cy="2843836"/>
          </a:xfrm>
        </p:spPr>
        <p:txBody>
          <a:bodyPr vert="horz" lIns="91440" tIns="45720" rIns="91440" bIns="45720" rtlCol="0" anchor="t">
            <a:normAutofit fontScale="25000" lnSpcReduction="20000"/>
          </a:bodyPr>
          <a:lstStyle/>
          <a:p>
            <a:pPr algn="l"/>
            <a:endParaRPr lang="en-US" sz="3200" dirty="0"/>
          </a:p>
          <a:p>
            <a:pPr algn="l"/>
            <a:r>
              <a:rPr lang="en-US" sz="9600" b="1" dirty="0"/>
              <a:t>Pixel possibilities: 2020s to present</a:t>
            </a:r>
          </a:p>
          <a:p>
            <a:pPr algn="l"/>
            <a:r>
              <a:rPr lang="en-US" sz="9600" b="1" dirty="0"/>
              <a:t>Group 4:</a:t>
            </a:r>
          </a:p>
          <a:p>
            <a:pPr algn="l"/>
            <a:r>
              <a:rPr lang="en-US" sz="9600" dirty="0"/>
              <a:t>Niki </a:t>
            </a:r>
            <a:r>
              <a:rPr lang="en-US" sz="9600" dirty="0" err="1"/>
              <a:t>Vahdati</a:t>
            </a:r>
            <a:r>
              <a:rPr lang="en-US" sz="9600" dirty="0"/>
              <a:t> </a:t>
            </a:r>
            <a:r>
              <a:rPr lang="en-US" sz="9600" err="1"/>
              <a:t>Panah</a:t>
            </a:r>
            <a:endParaRPr lang="en-US" sz="9600" dirty="0"/>
          </a:p>
          <a:p>
            <a:pPr algn="l"/>
            <a:r>
              <a:rPr lang="en-US" sz="9600" dirty="0"/>
              <a:t>Jonathan Smith</a:t>
            </a:r>
          </a:p>
          <a:p>
            <a:pPr algn="l"/>
            <a:r>
              <a:rPr lang="en-US" sz="9600" dirty="0" err="1"/>
              <a:t>Tolulope</a:t>
            </a:r>
            <a:r>
              <a:rPr lang="en-US" sz="9600" dirty="0"/>
              <a:t> </a:t>
            </a:r>
            <a:r>
              <a:rPr lang="en-US" sz="9600"/>
              <a:t>Ogundeji</a:t>
            </a:r>
            <a:endParaRPr lang="en-US" sz="9600" dirty="0"/>
          </a:p>
          <a:p>
            <a:pPr algn="l"/>
            <a:r>
              <a:rPr lang="en-US" sz="9600" dirty="0"/>
              <a:t>Neida Guzman</a:t>
            </a:r>
          </a:p>
          <a:p>
            <a:pPr algn="l"/>
            <a:endParaRPr lang="en-US" sz="3200" dirty="0"/>
          </a:p>
          <a:p>
            <a:pPr algn="l"/>
            <a:endParaRPr lang="en-US" sz="3200" dirty="0"/>
          </a:p>
          <a:p>
            <a:pPr algn="l"/>
            <a:endParaRPr lang="en-US" sz="3200" dirty="0"/>
          </a:p>
        </p:txBody>
      </p:sp>
    </p:spTree>
    <p:extLst>
      <p:ext uri="{BB962C8B-B14F-4D97-AF65-F5344CB8AC3E}">
        <p14:creationId xmlns:p14="http://schemas.microsoft.com/office/powerpoint/2010/main" val="18272450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5EF6-CA0A-4DEC-B8BB-1C505E0BFFCE}"/>
              </a:ext>
            </a:extLst>
          </p:cNvPr>
          <p:cNvSpPr>
            <a:spLocks noGrp="1"/>
          </p:cNvSpPr>
          <p:nvPr>
            <p:ph type="title"/>
          </p:nvPr>
        </p:nvSpPr>
        <p:spPr>
          <a:xfrm>
            <a:off x="838200" y="365125"/>
            <a:ext cx="10515600" cy="1325563"/>
          </a:xfrm>
        </p:spPr>
        <p:txBody>
          <a:bodyPr/>
          <a:lstStyle/>
          <a:p>
            <a:pPr algn="ctr"/>
            <a:r>
              <a:rPr lang="en-US"/>
              <a:t>Works Cited</a:t>
            </a:r>
          </a:p>
        </p:txBody>
      </p:sp>
      <p:sp>
        <p:nvSpPr>
          <p:cNvPr id="3" name="Content Placeholder 2">
            <a:extLst>
              <a:ext uri="{FF2B5EF4-FFF2-40B4-BE49-F238E27FC236}">
                <a16:creationId xmlns:a16="http://schemas.microsoft.com/office/drawing/2014/main" id="{6D3E3C98-0930-48EA-9731-AC05C64C3B31}"/>
              </a:ext>
            </a:extLst>
          </p:cNvPr>
          <p:cNvSpPr>
            <a:spLocks noGrp="1"/>
          </p:cNvSpPr>
          <p:nvPr>
            <p:ph idx="1"/>
          </p:nvPr>
        </p:nvSpPr>
        <p:spPr/>
        <p:txBody>
          <a:bodyPr vert="horz" lIns="91440" tIns="45720" rIns="91440" bIns="45720" rtlCol="0" anchor="t">
            <a:normAutofit/>
          </a:bodyPr>
          <a:lstStyle/>
          <a:p>
            <a:pPr marL="0" indent="0">
              <a:buNone/>
            </a:pPr>
            <a:endParaRPr lang="en-US" sz="1800">
              <a:latin typeface="Times New Roman"/>
              <a:cs typeface="Times New Roman"/>
            </a:endParaRPr>
          </a:p>
          <a:p>
            <a:pPr marL="0" indent="0">
              <a:buNone/>
            </a:pPr>
            <a:r>
              <a:rPr lang="en-US" sz="1200" b="0" i="0">
                <a:solidFill>
                  <a:srgbClr val="000000"/>
                </a:solidFill>
                <a:effectLst/>
                <a:latin typeface="Times New Roman"/>
                <a:ea typeface="Calibri"/>
                <a:cs typeface="Calibri"/>
              </a:rPr>
              <a:t>Biba, Jacob. “The Tesla Robot Explained | Built In.” </a:t>
            </a:r>
            <a:r>
              <a:rPr lang="en-US" sz="1200" b="0" i="1">
                <a:solidFill>
                  <a:srgbClr val="000000"/>
                </a:solidFill>
                <a:effectLst/>
                <a:latin typeface="Times New Roman"/>
                <a:ea typeface="Calibri"/>
                <a:cs typeface="Calibri"/>
              </a:rPr>
              <a:t>Builtin.com</a:t>
            </a:r>
            <a:r>
              <a:rPr lang="en-US" sz="1200" b="0" i="0">
                <a:solidFill>
                  <a:srgbClr val="000000"/>
                </a:solidFill>
                <a:effectLst/>
                <a:latin typeface="Times New Roman"/>
                <a:ea typeface="Calibri"/>
                <a:cs typeface="Calibri"/>
              </a:rPr>
              <a:t>, 7 Nov. 2023, builtin.com/robotics/tesla-robot.</a:t>
            </a:r>
            <a:r>
              <a:rPr lang="en-US" sz="1200">
                <a:solidFill>
                  <a:srgbClr val="000000"/>
                </a:solidFill>
                <a:latin typeface="Times New Roman"/>
                <a:ea typeface="Calibri"/>
                <a:cs typeface="Calibri"/>
              </a:rPr>
              <a:t> </a:t>
            </a:r>
            <a:r>
              <a:rPr lang="en-US" sz="1200">
                <a:solidFill>
                  <a:srgbClr val="000000"/>
                </a:solidFill>
                <a:latin typeface="Times New Roman"/>
                <a:ea typeface="Calibri"/>
                <a:cs typeface="Times New Roman"/>
              </a:rPr>
              <a:t>Accessed 28 Aug. 2024.</a:t>
            </a:r>
            <a:endParaRPr lang="en-US" sz="1200" b="0" i="0">
              <a:solidFill>
                <a:srgbClr val="000000"/>
              </a:solidFill>
              <a:effectLst/>
              <a:latin typeface="Times New Roman"/>
              <a:ea typeface="Calibri"/>
              <a:cs typeface="Times New Roman"/>
            </a:endParaRPr>
          </a:p>
          <a:p>
            <a:pPr marL="0" indent="0">
              <a:buNone/>
            </a:pPr>
            <a:r>
              <a:rPr lang="en-US" sz="1200" b="0" i="0">
                <a:solidFill>
                  <a:srgbClr val="000000"/>
                </a:solidFill>
                <a:effectLst/>
                <a:latin typeface="Times New Roman"/>
                <a:ea typeface="Calibri"/>
                <a:cs typeface="Calibri"/>
              </a:rPr>
              <a:t>“Elon Musk Reveals Tesla Is Building a Humanoid Robot.” </a:t>
            </a:r>
            <a:r>
              <a:rPr lang="en-US" sz="1200" b="0" i="1">
                <a:solidFill>
                  <a:srgbClr val="000000"/>
                </a:solidFill>
                <a:effectLst/>
                <a:latin typeface="Times New Roman"/>
                <a:ea typeface="Calibri"/>
                <a:cs typeface="Calibri"/>
              </a:rPr>
              <a:t>Www.cbsnews.com</a:t>
            </a:r>
            <a:r>
              <a:rPr lang="en-US" sz="1200" b="0" i="0">
                <a:solidFill>
                  <a:srgbClr val="000000"/>
                </a:solidFill>
                <a:effectLst/>
                <a:latin typeface="Times New Roman"/>
                <a:ea typeface="Calibri"/>
                <a:cs typeface="Calibri"/>
              </a:rPr>
              <a:t>, </a:t>
            </a:r>
            <a:r>
              <a:rPr lang="en-US" sz="1200" b="0" i="0">
                <a:solidFill>
                  <a:srgbClr val="000000"/>
                </a:solidFill>
                <a:effectLst/>
                <a:latin typeface="Times New Roman"/>
                <a:ea typeface="Calibri"/>
                <a:cs typeface="Calibri"/>
                <a:hlinkClick r:id="rId2"/>
              </a:rPr>
              <a:t>www.cbsnews.com/news/elon-musk-tesla-humanoid-robot/</a:t>
            </a:r>
            <a:r>
              <a:rPr lang="en-US" sz="1200" b="0" i="0">
                <a:solidFill>
                  <a:srgbClr val="000000"/>
                </a:solidFill>
                <a:effectLst/>
                <a:latin typeface="Times New Roman"/>
                <a:ea typeface="Calibri"/>
                <a:cs typeface="Calibri"/>
              </a:rPr>
              <a:t>.</a:t>
            </a:r>
            <a:r>
              <a:rPr lang="en-US" sz="1200">
                <a:solidFill>
                  <a:srgbClr val="000000"/>
                </a:solidFill>
                <a:latin typeface="Times New Roman"/>
                <a:ea typeface="Calibri"/>
                <a:cs typeface="Calibri"/>
              </a:rPr>
              <a:t> </a:t>
            </a:r>
            <a:r>
              <a:rPr lang="en-US" sz="1200">
                <a:solidFill>
                  <a:srgbClr val="000000"/>
                </a:solidFill>
                <a:latin typeface="Times New Roman"/>
                <a:ea typeface="Calibri"/>
                <a:cs typeface="Times New Roman"/>
              </a:rPr>
              <a:t>Accessed 28 Aug. 2024.</a:t>
            </a:r>
            <a:endParaRPr lang="en-US" sz="1200" b="0" i="0">
              <a:solidFill>
                <a:srgbClr val="000000"/>
              </a:solidFill>
              <a:effectLst/>
              <a:latin typeface="Times New Roman"/>
              <a:ea typeface="Calibri"/>
              <a:cs typeface="Times New Roman"/>
            </a:endParaRPr>
          </a:p>
          <a:p>
            <a:pPr marL="0" indent="0">
              <a:buNone/>
            </a:pPr>
            <a:r>
              <a:rPr lang="en-US" sz="1200">
                <a:solidFill>
                  <a:srgbClr val="000000"/>
                </a:solidFill>
                <a:latin typeface="Times New Roman"/>
                <a:ea typeface="+mn-lt"/>
                <a:cs typeface="+mn-lt"/>
              </a:rPr>
              <a:t>"</a:t>
            </a:r>
            <a:r>
              <a:rPr lang="en-US" sz="1200" b="1">
                <a:solidFill>
                  <a:srgbClr val="000000"/>
                </a:solidFill>
                <a:latin typeface="Times New Roman"/>
                <a:ea typeface="+mn-lt"/>
                <a:cs typeface="+mn-lt"/>
              </a:rPr>
              <a:t>What Are SAE Levels of Autonomous Driving?</a:t>
            </a:r>
            <a:r>
              <a:rPr lang="en-US" sz="1200">
                <a:solidFill>
                  <a:srgbClr val="000000"/>
                </a:solidFill>
                <a:latin typeface="Times New Roman"/>
                <a:ea typeface="+mn-lt"/>
                <a:cs typeface="+mn-lt"/>
              </a:rPr>
              <a:t>" </a:t>
            </a:r>
            <a:r>
              <a:rPr lang="en-US" sz="1200" i="1">
                <a:solidFill>
                  <a:srgbClr val="000000"/>
                </a:solidFill>
                <a:latin typeface="Times New Roman"/>
                <a:ea typeface="+mn-lt"/>
                <a:cs typeface="+mn-lt"/>
              </a:rPr>
              <a:t>Top Gear</a:t>
            </a:r>
            <a:r>
              <a:rPr lang="en-US" sz="1200">
                <a:solidFill>
                  <a:srgbClr val="000000"/>
                </a:solidFill>
                <a:latin typeface="Times New Roman"/>
                <a:ea typeface="+mn-lt"/>
                <a:cs typeface="+mn-lt"/>
              </a:rPr>
              <a:t>, BBC Studios, 2024, </a:t>
            </a:r>
            <a:r>
              <a:rPr lang="en-US" sz="1200">
                <a:solidFill>
                  <a:srgbClr val="000000"/>
                </a:solidFill>
                <a:latin typeface="Times New Roman"/>
                <a:ea typeface="+mn-lt"/>
                <a:cs typeface="+mn-lt"/>
                <a:hlinkClick r:id="rId3"/>
              </a:rPr>
              <a:t>www.topgear.com/car%20news/what-are-sae-levels-autonomous-driving-uk</a:t>
            </a:r>
            <a:r>
              <a:rPr lang="en-US" sz="1200">
                <a:solidFill>
                  <a:srgbClr val="000000"/>
                </a:solidFill>
                <a:latin typeface="Times New Roman"/>
                <a:ea typeface="+mn-lt"/>
                <a:cs typeface="+mn-lt"/>
              </a:rPr>
              <a:t>. Accessed 28 Aug. 2024.</a:t>
            </a:r>
            <a:endParaRPr lang="en-US" sz="1200">
              <a:latin typeface="Times New Roman"/>
              <a:cs typeface="Times New Roman"/>
            </a:endParaRPr>
          </a:p>
          <a:p>
            <a:pPr>
              <a:buNone/>
            </a:pPr>
            <a:r>
              <a:rPr lang="en-US" sz="1200">
                <a:solidFill>
                  <a:srgbClr val="000000"/>
                </a:solidFill>
                <a:latin typeface="Times New Roman"/>
                <a:ea typeface="+mn-lt"/>
                <a:cs typeface="+mn-lt"/>
              </a:rPr>
              <a:t>Goodnight, Mark. "What Is a Deepfake?" </a:t>
            </a:r>
            <a:r>
              <a:rPr lang="en-US" sz="1200" i="1">
                <a:solidFill>
                  <a:srgbClr val="000000"/>
                </a:solidFill>
                <a:latin typeface="Times New Roman"/>
                <a:ea typeface="+mn-lt"/>
                <a:cs typeface="+mn-lt"/>
              </a:rPr>
              <a:t>IEEE Spectrum</a:t>
            </a:r>
            <a:r>
              <a:rPr lang="en-US" sz="1200">
                <a:solidFill>
                  <a:srgbClr val="000000"/>
                </a:solidFill>
                <a:latin typeface="Times New Roman"/>
                <a:ea typeface="+mn-lt"/>
                <a:cs typeface="+mn-lt"/>
              </a:rPr>
              <a:t>, IEEE, 25 Jan. 2023, </a:t>
            </a:r>
            <a:r>
              <a:rPr lang="en-US" sz="1200">
                <a:solidFill>
                  <a:srgbClr val="000000"/>
                </a:solidFill>
                <a:latin typeface="Times New Roman"/>
                <a:ea typeface="+mn-lt"/>
                <a:cs typeface="+mn-lt"/>
                <a:hlinkClick r:id="rId4"/>
              </a:rPr>
              <a:t>https://spectrum.ieee.org/what-is-deepfake</a:t>
            </a:r>
            <a:r>
              <a:rPr lang="en-US" sz="1200">
                <a:solidFill>
                  <a:srgbClr val="000000"/>
                </a:solidFill>
                <a:latin typeface="Times New Roman"/>
                <a:ea typeface="+mn-lt"/>
                <a:cs typeface="+mn-lt"/>
              </a:rPr>
              <a:t>. Accessed 28 Aug. 2024.</a:t>
            </a:r>
            <a:endParaRPr lang="en-US">
              <a:latin typeface="Times New Roman"/>
              <a:cs typeface="Times"/>
            </a:endParaRPr>
          </a:p>
          <a:p>
            <a:pPr marL="0" indent="0" algn="l">
              <a:buNone/>
            </a:pPr>
            <a:endParaRPr lang="en-US" sz="1200" b="0" i="0">
              <a:solidFill>
                <a:srgbClr val="000000"/>
              </a:solidFill>
              <a:effectLst/>
              <a:latin typeface="Times New Roman"/>
              <a:cs typeface="Times"/>
            </a:endParaRPr>
          </a:p>
          <a:p>
            <a:pPr marL="0" indent="0">
              <a:buNone/>
            </a:pPr>
            <a:endParaRPr lang="en-US" sz="12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2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p>
        </p:txBody>
      </p:sp>
    </p:spTree>
    <p:extLst>
      <p:ext uri="{BB962C8B-B14F-4D97-AF65-F5344CB8AC3E}">
        <p14:creationId xmlns:p14="http://schemas.microsoft.com/office/powerpoint/2010/main" val="84289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s on a road with cars and radars&#10;&#10;Description automatically generated">
            <a:extLst>
              <a:ext uri="{FF2B5EF4-FFF2-40B4-BE49-F238E27FC236}">
                <a16:creationId xmlns:a16="http://schemas.microsoft.com/office/drawing/2014/main" id="{23779919-7645-9CED-A957-181EB02A3F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152" r="9536"/>
          <a:stretch/>
        </p:blipFill>
        <p:spPr>
          <a:xfrm>
            <a:off x="2522356"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38D4BD-182E-90AA-CA04-A3C636CC1060}"/>
              </a:ext>
            </a:extLst>
          </p:cNvPr>
          <p:cNvSpPr>
            <a:spLocks noGrp="1"/>
          </p:cNvSpPr>
          <p:nvPr>
            <p:ph idx="1"/>
          </p:nvPr>
        </p:nvSpPr>
        <p:spPr>
          <a:xfrm>
            <a:off x="457200" y="1493520"/>
            <a:ext cx="4734560" cy="4978400"/>
          </a:xfrm>
        </p:spPr>
        <p:txBody>
          <a:bodyPr>
            <a:normAutofit fontScale="92500" lnSpcReduction="10000"/>
          </a:bodyPr>
          <a:lstStyle/>
          <a:p>
            <a:pPr marL="0" indent="0">
              <a:lnSpc>
                <a:spcPct val="200000"/>
              </a:lnSpc>
              <a:buNone/>
            </a:pPr>
            <a:r>
              <a:rPr lang="en-US" sz="2000" dirty="0">
                <a:latin typeface="Times New Roman" panose="02020603050405020304" pitchFamily="18" charset="0"/>
                <a:cs typeface="Times New Roman" panose="02020603050405020304" pitchFamily="18" charset="0"/>
              </a:rPr>
              <a:t>Image generation and computer vision are closely related fields, computer vision serves as the foundation for image generation, and in recent years, both technologies have been integrated in many applications such as:</a:t>
            </a:r>
          </a:p>
          <a:p>
            <a:pPr marL="0" indent="0">
              <a:lnSpc>
                <a:spcPct val="200000"/>
              </a:lnSpc>
              <a:buNone/>
            </a:pPr>
            <a:r>
              <a:rPr lang="en-US" sz="2000" dirty="0">
                <a:latin typeface="Times New Roman" panose="02020603050405020304" pitchFamily="18" charset="0"/>
                <a:cs typeface="Times New Roman" panose="02020603050405020304" pitchFamily="18" charset="0"/>
              </a:rPr>
              <a:t>Autonomous vehicles</a:t>
            </a:r>
          </a:p>
          <a:p>
            <a:pPr marL="0" indent="0">
              <a:lnSpc>
                <a:spcPct val="200000"/>
              </a:lnSpc>
              <a:buNone/>
            </a:pPr>
            <a:r>
              <a:rPr lang="en-US" sz="2000" dirty="0">
                <a:latin typeface="Times New Roman" panose="02020603050405020304" pitchFamily="18" charset="0"/>
                <a:cs typeface="Times New Roman" panose="02020603050405020304" pitchFamily="18" charset="0"/>
              </a:rPr>
              <a:t>Medical imaging</a:t>
            </a:r>
          </a:p>
          <a:p>
            <a:pPr marL="0" indent="0">
              <a:lnSpc>
                <a:spcPct val="200000"/>
              </a:lnSpc>
              <a:buNone/>
            </a:pPr>
            <a:r>
              <a:rPr lang="en-US" sz="2000" dirty="0">
                <a:latin typeface="Times New Roman" panose="02020603050405020304" pitchFamily="18" charset="0"/>
                <a:cs typeface="Times New Roman" panose="02020603050405020304" pitchFamily="18" charset="0"/>
              </a:rPr>
              <a:t>Creative arts.</a:t>
            </a:r>
          </a:p>
        </p:txBody>
      </p:sp>
    </p:spTree>
    <p:extLst>
      <p:ext uri="{BB962C8B-B14F-4D97-AF65-F5344CB8AC3E}">
        <p14:creationId xmlns:p14="http://schemas.microsoft.com/office/powerpoint/2010/main" val="3213452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a picture of two men&#10;&#10;Description automatically generated">
            <a:extLst>
              <a:ext uri="{FF2B5EF4-FFF2-40B4-BE49-F238E27FC236}">
                <a16:creationId xmlns:a16="http://schemas.microsoft.com/office/drawing/2014/main" id="{667F751A-497F-3B9A-1329-8D7B687583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745" r="2943"/>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B3C730-58D1-DAB5-F197-3869CEA16A2B}"/>
              </a:ext>
            </a:extLst>
          </p:cNvPr>
          <p:cNvSpPr>
            <a:spLocks noGrp="1"/>
          </p:cNvSpPr>
          <p:nvPr>
            <p:ph type="title"/>
          </p:nvPr>
        </p:nvSpPr>
        <p:spPr>
          <a:xfrm>
            <a:off x="7531610" y="100965"/>
            <a:ext cx="3822189" cy="1870075"/>
          </a:xfrm>
        </p:spPr>
        <p:txBody>
          <a:bodyPr>
            <a:normAutofit/>
          </a:bodyPr>
          <a:lstStyle/>
          <a:p>
            <a:r>
              <a:rPr lang="en-US" sz="4000" dirty="0"/>
              <a:t>2020: Deepfakes and CNNs</a:t>
            </a:r>
          </a:p>
        </p:txBody>
      </p:sp>
      <p:sp>
        <p:nvSpPr>
          <p:cNvPr id="3" name="Content Placeholder 2">
            <a:extLst>
              <a:ext uri="{FF2B5EF4-FFF2-40B4-BE49-F238E27FC236}">
                <a16:creationId xmlns:a16="http://schemas.microsoft.com/office/drawing/2014/main" id="{B6D69FD3-A497-5C2B-29D8-7748E38C8B93}"/>
              </a:ext>
            </a:extLst>
          </p:cNvPr>
          <p:cNvSpPr>
            <a:spLocks noGrp="1"/>
          </p:cNvSpPr>
          <p:nvPr>
            <p:ph idx="1"/>
          </p:nvPr>
        </p:nvSpPr>
        <p:spPr>
          <a:xfrm>
            <a:off x="7531610" y="1452880"/>
            <a:ext cx="3822189" cy="4724083"/>
          </a:xfrm>
        </p:spPr>
        <p:txBody>
          <a:bodyPr>
            <a:normAutofit lnSpcReduction="10000"/>
          </a:bodyPr>
          <a:lstStyle/>
          <a:p>
            <a:pPr marL="0" indent="0">
              <a:lnSpc>
                <a:spcPct val="200000"/>
              </a:lnSpc>
              <a:buNone/>
            </a:pPr>
            <a:r>
              <a:rPr lang="en-US" sz="2000" dirty="0"/>
              <a:t>At the start of our current decade, deepfake technologies had improved, slightly due to the global reliance on computers during the pandemic. The popularity of convolutional neural networks (CNNs) also arose.</a:t>
            </a:r>
          </a:p>
        </p:txBody>
      </p:sp>
    </p:spTree>
    <p:extLst>
      <p:ext uri="{BB962C8B-B14F-4D97-AF65-F5344CB8AC3E}">
        <p14:creationId xmlns:p14="http://schemas.microsoft.com/office/powerpoint/2010/main" val="31327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38F4BF-DFC8-5020-825F-2E024CAC8518}"/>
              </a:ext>
            </a:extLst>
          </p:cNvPr>
          <p:cNvPicPr>
            <a:picLocks noChangeAspect="1"/>
          </p:cNvPicPr>
          <p:nvPr/>
        </p:nvPicPr>
        <p:blipFill>
          <a:blip r:embed="rId2"/>
          <a:srcRect l="20846" r="38308" b="-1"/>
          <a:stretch/>
        </p:blipFill>
        <p:spPr>
          <a:xfrm>
            <a:off x="1" y="10"/>
            <a:ext cx="4196496" cy="6857990"/>
          </a:xfrm>
          <a:prstGeom prst="rect">
            <a:avLst/>
          </a:prstGeom>
          <a:effectLst/>
        </p:spPr>
      </p:pic>
      <p:graphicFrame>
        <p:nvGraphicFramePr>
          <p:cNvPr id="21" name="Content Placeholder 2">
            <a:extLst>
              <a:ext uri="{FF2B5EF4-FFF2-40B4-BE49-F238E27FC236}">
                <a16:creationId xmlns:a16="http://schemas.microsoft.com/office/drawing/2014/main" id="{279D01C2-791B-8B1A-8834-693033DC5BCA}"/>
              </a:ext>
            </a:extLst>
          </p:cNvPr>
          <p:cNvGraphicFramePr>
            <a:graphicFrameLocks noGrp="1"/>
          </p:cNvGraphicFramePr>
          <p:nvPr>
            <p:ph idx="1"/>
            <p:extLst>
              <p:ext uri="{D42A27DB-BD31-4B8C-83A1-F6EECF244321}">
                <p14:modId xmlns:p14="http://schemas.microsoft.com/office/powerpoint/2010/main" val="3825316983"/>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59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59B4-2E24-89BD-CE4D-A976B8CD3C33}"/>
              </a:ext>
            </a:extLst>
          </p:cNvPr>
          <p:cNvSpPr>
            <a:spLocks noGrp="1"/>
          </p:cNvSpPr>
          <p:nvPr>
            <p:ph type="title"/>
          </p:nvPr>
        </p:nvSpPr>
        <p:spPr/>
        <p:txBody>
          <a:bodyPr/>
          <a:lstStyle/>
          <a:p>
            <a:r>
              <a:rPr lang="en-US" dirty="0"/>
              <a:t>2021</a:t>
            </a:r>
          </a:p>
        </p:txBody>
      </p:sp>
      <p:pic>
        <p:nvPicPr>
          <p:cNvPr id="5" name="Content Placeholder 4" descr="A collage of a robot holding a folder&#10;&#10;Description automatically generated">
            <a:extLst>
              <a:ext uri="{FF2B5EF4-FFF2-40B4-BE49-F238E27FC236}">
                <a16:creationId xmlns:a16="http://schemas.microsoft.com/office/drawing/2014/main" id="{8F97CE88-927A-6BB5-DBEA-2497F109B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1816" y="2208262"/>
            <a:ext cx="6110184" cy="3463352"/>
          </a:xfrm>
        </p:spPr>
      </p:pic>
      <p:sp>
        <p:nvSpPr>
          <p:cNvPr id="6" name="TextBox 5">
            <a:extLst>
              <a:ext uri="{FF2B5EF4-FFF2-40B4-BE49-F238E27FC236}">
                <a16:creationId xmlns:a16="http://schemas.microsoft.com/office/drawing/2014/main" id="{00336CA4-3F6B-3FE7-5148-E3103D5A7C50}"/>
              </a:ext>
            </a:extLst>
          </p:cNvPr>
          <p:cNvSpPr txBox="1"/>
          <p:nvPr/>
        </p:nvSpPr>
        <p:spPr>
          <a:xfrm>
            <a:off x="302607" y="2374809"/>
            <a:ext cx="5631125" cy="2585323"/>
          </a:xfrm>
          <a:prstGeom prst="rect">
            <a:avLst/>
          </a:prstGeom>
          <a:noFill/>
        </p:spPr>
        <p:txBody>
          <a:bodyPr wrap="square" rtlCol="0">
            <a:spAutoFit/>
          </a:bodyPr>
          <a:lstStyle/>
          <a:p>
            <a:r>
              <a:rPr lang="en-US" dirty="0"/>
              <a:t>The </a:t>
            </a:r>
            <a:r>
              <a:rPr lang="en-US" b="1" dirty="0"/>
              <a:t>humanoid robot </a:t>
            </a:r>
            <a:r>
              <a:rPr lang="en-US" dirty="0"/>
              <a:t>is the first prototype introduced by Tesla’s CEO Elon Musk. It is a Optimus robot that has a central computer powered by an AI chip containing a trained neural network. This bot relies on deep learning and computer vision with sensors and autopilot sensors to navigate around the area. It has human motions designed to perform tasks that people would find boring for example moving boxes, mowing the lawn, and even going grocery shopping. </a:t>
            </a:r>
          </a:p>
        </p:txBody>
      </p:sp>
    </p:spTree>
    <p:extLst>
      <p:ext uri="{BB962C8B-B14F-4D97-AF65-F5344CB8AC3E}">
        <p14:creationId xmlns:p14="http://schemas.microsoft.com/office/powerpoint/2010/main" val="28847443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BF21297-5EC1-4FB6-B0C6-DFE477530244}"/>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2022</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7BEA49-8F9F-4903-8145-8D135DFE8D73}"/>
              </a:ext>
            </a:extLst>
          </p:cNvPr>
          <p:cNvSpPr>
            <a:spLocks noGrp="1"/>
          </p:cNvSpPr>
          <p:nvPr>
            <p:ph idx="1"/>
          </p:nvPr>
        </p:nvSpPr>
        <p:spPr>
          <a:xfrm>
            <a:off x="897769" y="1909192"/>
            <a:ext cx="4586513" cy="3647710"/>
          </a:xfrm>
        </p:spPr>
        <p:txBody>
          <a:bodyPr>
            <a:normAutofit/>
          </a:bodyPr>
          <a:lstStyle/>
          <a:p>
            <a:pPr marL="0" indent="0">
              <a:buNone/>
            </a:pPr>
            <a:r>
              <a:rPr lang="en-US" sz="2000" b="1">
                <a:solidFill>
                  <a:schemeClr val="bg1"/>
                </a:solidFill>
              </a:rPr>
              <a:t>Midjourney</a:t>
            </a:r>
            <a:r>
              <a:rPr lang="en-US" sz="2000">
                <a:solidFill>
                  <a:schemeClr val="bg1"/>
                </a:solidFill>
              </a:rPr>
              <a:t>: Has the ability to generate extremely detailed images, Dall-E 2 was also released in 2022, with improved quality and extremely detailed images.</a:t>
            </a:r>
          </a:p>
          <a:p>
            <a:pPr marL="0" indent="0">
              <a:buNone/>
            </a:pPr>
            <a:r>
              <a:rPr lang="en-US" sz="2000">
                <a:solidFill>
                  <a:schemeClr val="bg1"/>
                </a:solidFill>
              </a:rPr>
              <a:t>Attached is an image of medieval times by Dall-E 2.</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80C089D-8230-4A62-A99A-27D398ADCC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348183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A5E782C5-F4A9-BFC3-4011-BF7EEDCDEBE0}"/>
              </a:ext>
            </a:extLst>
          </p:cNvPr>
          <p:cNvPicPr>
            <a:picLocks noChangeAspect="1"/>
          </p:cNvPicPr>
          <p:nvPr/>
        </p:nvPicPr>
        <p:blipFill>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250" b="657"/>
          <a:stretch/>
        </p:blipFill>
        <p:spPr>
          <a:xfrm>
            <a:off x="20" y="10"/>
            <a:ext cx="12191979" cy="6857990"/>
          </a:xfrm>
          <a:prstGeom prst="rect">
            <a:avLst/>
          </a:prstGeom>
        </p:spPr>
      </p:pic>
      <p:sp>
        <p:nvSpPr>
          <p:cNvPr id="2" name="Title 1">
            <a:extLst>
              <a:ext uri="{FF2B5EF4-FFF2-40B4-BE49-F238E27FC236}">
                <a16:creationId xmlns:a16="http://schemas.microsoft.com/office/drawing/2014/main" id="{25FCC557-4BC0-4C8B-820D-F4DF5824170E}"/>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02F5DD-725F-4935-AB07-728AE36D1ABE}"/>
              </a:ext>
            </a:extLst>
          </p:cNvPr>
          <p:cNvSpPr>
            <a:spLocks noGrp="1"/>
          </p:cNvSpPr>
          <p:nvPr>
            <p:ph idx="1"/>
          </p:nvPr>
        </p:nvSpPr>
        <p:spPr>
          <a:xfrm>
            <a:off x="841248" y="3502152"/>
            <a:ext cx="10506456" cy="2670048"/>
          </a:xfrm>
        </p:spPr>
        <p:txBody>
          <a:bodyPr>
            <a:normAutofit/>
          </a:bodyPr>
          <a:lstStyle/>
          <a:p>
            <a:pPr marL="0" indent="0">
              <a:buNone/>
            </a:pPr>
            <a:r>
              <a:rPr lang="en-US" sz="2000" b="1">
                <a:solidFill>
                  <a:schemeClr val="bg1"/>
                </a:solidFill>
              </a:rPr>
              <a:t>Generative Adversarial Networks (GANs): </a:t>
            </a:r>
            <a:r>
              <a:rPr lang="en-US" sz="2000">
                <a:solidFill>
                  <a:schemeClr val="bg1"/>
                </a:solidFill>
              </a:rPr>
              <a:t>This technology had some major advancements recently that improved realism of generated images and videos.</a:t>
            </a:r>
          </a:p>
          <a:p>
            <a:pPr marL="0" indent="0">
              <a:buNone/>
            </a:pPr>
            <a:r>
              <a:rPr lang="en-US" sz="2000" b="1">
                <a:solidFill>
                  <a:schemeClr val="bg1"/>
                </a:solidFill>
              </a:rPr>
              <a:t>Adobe firefly</a:t>
            </a:r>
            <a:r>
              <a:rPr lang="en-US" sz="2000">
                <a:solidFill>
                  <a:schemeClr val="bg1"/>
                </a:solidFill>
              </a:rPr>
              <a:t>: Adobe launched its  own generative AI tools, integrating image and video generation features into their creative applications.</a:t>
            </a:r>
          </a:p>
        </p:txBody>
      </p:sp>
      <p:sp>
        <p:nvSpPr>
          <p:cNvPr id="6" name="TextBox 5">
            <a:extLst>
              <a:ext uri="{FF2B5EF4-FFF2-40B4-BE49-F238E27FC236}">
                <a16:creationId xmlns:a16="http://schemas.microsoft.com/office/drawing/2014/main" id="{4DA382DA-A201-CAB6-3202-74D2D893B864}"/>
              </a:ext>
            </a:extLst>
          </p:cNvPr>
          <p:cNvSpPr txBox="1"/>
          <p:nvPr/>
        </p:nvSpPr>
        <p:spPr>
          <a:xfrm>
            <a:off x="9581989" y="6657945"/>
            <a:ext cx="26100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hikkumuri.tistory.com/72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65713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5E2E-5C95-4179-9EB4-D3B1E96F08EE}"/>
              </a:ext>
            </a:extLst>
          </p:cNvPr>
          <p:cNvSpPr>
            <a:spLocks noGrp="1"/>
          </p:cNvSpPr>
          <p:nvPr>
            <p:ph type="title"/>
          </p:nvPr>
        </p:nvSpPr>
        <p:spPr>
          <a:xfrm>
            <a:off x="6417733" y="490537"/>
            <a:ext cx="5291663" cy="1628775"/>
          </a:xfrm>
        </p:spPr>
        <p:txBody>
          <a:bodyPr anchor="b">
            <a:normAutofit/>
          </a:bodyPr>
          <a:lstStyle/>
          <a:p>
            <a:r>
              <a:rPr lang="en-US" sz="4000"/>
              <a:t>2024</a:t>
            </a:r>
          </a:p>
        </p:txBody>
      </p:sp>
      <p:pic>
        <p:nvPicPr>
          <p:cNvPr id="6" name="Picture 5">
            <a:extLst>
              <a:ext uri="{FF2B5EF4-FFF2-40B4-BE49-F238E27FC236}">
                <a16:creationId xmlns:a16="http://schemas.microsoft.com/office/drawing/2014/main" id="{CE6092CE-1900-4674-F91A-68998370F756}"/>
              </a:ext>
            </a:extLst>
          </p:cNvPr>
          <p:cNvPicPr>
            <a:picLocks noChangeAspect="1"/>
          </p:cNvPicPr>
          <p:nvPr/>
        </p:nvPicPr>
        <p:blipFill>
          <a:blip r:embed="rId2"/>
          <a:srcRect l="30253" r="10399"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9E0A6C80-C270-6378-0622-FDC48BCD9D39}"/>
              </a:ext>
            </a:extLst>
          </p:cNvPr>
          <p:cNvGraphicFramePr>
            <a:graphicFrameLocks noGrp="1"/>
          </p:cNvGraphicFramePr>
          <p:nvPr>
            <p:ph idx="1"/>
            <p:extLst>
              <p:ext uri="{D42A27DB-BD31-4B8C-83A1-F6EECF244321}">
                <p14:modId xmlns:p14="http://schemas.microsoft.com/office/powerpoint/2010/main" val="3909978713"/>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764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ng row of satellite dishes in the sunset">
            <a:extLst>
              <a:ext uri="{FF2B5EF4-FFF2-40B4-BE49-F238E27FC236}">
                <a16:creationId xmlns:a16="http://schemas.microsoft.com/office/drawing/2014/main" id="{F8C50BE3-3083-87EC-153C-2F096DBC20AB}"/>
              </a:ext>
            </a:extLst>
          </p:cNvPr>
          <p:cNvPicPr>
            <a:picLocks noChangeAspect="1"/>
          </p:cNvPicPr>
          <p:nvPr/>
        </p:nvPicPr>
        <p:blipFill>
          <a:blip r:embed="rId2">
            <a:alphaModFix amt="40000"/>
          </a:blip>
          <a:srcRect t="4958" b="10772"/>
          <a:stretch/>
        </p:blipFill>
        <p:spPr>
          <a:xfrm>
            <a:off x="20" y="10"/>
            <a:ext cx="12191979" cy="6857990"/>
          </a:xfrm>
          <a:prstGeom prst="rect">
            <a:avLst/>
          </a:prstGeom>
        </p:spPr>
      </p:pic>
      <p:sp>
        <p:nvSpPr>
          <p:cNvPr id="2" name="Title 1">
            <a:extLst>
              <a:ext uri="{FF2B5EF4-FFF2-40B4-BE49-F238E27FC236}">
                <a16:creationId xmlns:a16="http://schemas.microsoft.com/office/drawing/2014/main" id="{E5BFDE68-A616-441C-8A76-92F63EDC3969}"/>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Industries where computer vision can be applied.</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99701F-5BE4-4294-A02C-E5785CDE6FEF}"/>
              </a:ext>
            </a:extLst>
          </p:cNvPr>
          <p:cNvSpPr>
            <a:spLocks noGrp="1"/>
          </p:cNvSpPr>
          <p:nvPr>
            <p:ph idx="1"/>
          </p:nvPr>
        </p:nvSpPr>
        <p:spPr>
          <a:xfrm>
            <a:off x="841248" y="3502152"/>
            <a:ext cx="10506456" cy="2670048"/>
          </a:xfrm>
        </p:spPr>
        <p:txBody>
          <a:bodyPr>
            <a:normAutofit/>
          </a:bodyPr>
          <a:lstStyle/>
          <a:p>
            <a:r>
              <a:rPr lang="en-US" sz="2000">
                <a:solidFill>
                  <a:schemeClr val="bg1"/>
                </a:solidFill>
              </a:rPr>
              <a:t>Content creation</a:t>
            </a:r>
          </a:p>
          <a:p>
            <a:r>
              <a:rPr lang="en-US" sz="2000">
                <a:solidFill>
                  <a:schemeClr val="bg1"/>
                </a:solidFill>
              </a:rPr>
              <a:t>Military weapons</a:t>
            </a:r>
          </a:p>
          <a:p>
            <a:r>
              <a:rPr lang="en-US" sz="2000">
                <a:solidFill>
                  <a:schemeClr val="bg1"/>
                </a:solidFill>
              </a:rPr>
              <a:t>Space research</a:t>
            </a:r>
          </a:p>
        </p:txBody>
      </p:sp>
    </p:spTree>
    <p:extLst>
      <p:ext uri="{BB962C8B-B14F-4D97-AF65-F5344CB8AC3E}">
        <p14:creationId xmlns:p14="http://schemas.microsoft.com/office/powerpoint/2010/main" val="3938652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TotalTime>
  <Words>514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Evolution of digital image generation</vt:lpstr>
      <vt:lpstr>PowerPoint Presentation</vt:lpstr>
      <vt:lpstr>2020: Deepfakes and CNNs</vt:lpstr>
      <vt:lpstr>PowerPoint Presentation</vt:lpstr>
      <vt:lpstr>2021</vt:lpstr>
      <vt:lpstr>2022</vt:lpstr>
      <vt:lpstr>2023</vt:lpstr>
      <vt:lpstr>2024</vt:lpstr>
      <vt:lpstr>Industries where computer vision can be applied.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digital image generation</dc:title>
  <dc:creator>tolulopevictor.ogundeji-W211814469</dc:creator>
  <cp:lastModifiedBy>neida.guzman-W213040850</cp:lastModifiedBy>
  <cp:revision>2</cp:revision>
  <dcterms:created xsi:type="dcterms:W3CDTF">2024-08-28T18:57:38Z</dcterms:created>
  <dcterms:modified xsi:type="dcterms:W3CDTF">2024-08-29T02:16:43Z</dcterms:modified>
</cp:coreProperties>
</file>