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Lst>
  <p:sldSz cy="5143500" cx="9144000"/>
  <p:notesSz cx="6858000" cy="9144000"/>
  <p:embeddedFontLst>
    <p:embeddedFont>
      <p:font typeface="Montserrat"/>
      <p:regular r:id="rId227"/>
      <p:bold r:id="rId228"/>
      <p:italic r:id="rId229"/>
      <p:boldItalic r:id="rId230"/>
    </p:embeddedFont>
    <p:embeddedFont>
      <p:font typeface="Overpass"/>
      <p:regular r:id="rId231"/>
      <p:bold r:id="rId232"/>
      <p:italic r:id="rId233"/>
      <p:boldItalic r:id="rId2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8E2C2D-6A41-4967-86A6-FC7B4250C149}">
  <a:tblStyle styleId="{A48E2C2D-6A41-4967-86A6-FC7B4250C14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font" Target="fonts/Montserrat-bold.fntdata"/><Relationship Id="rId106" Type="http://schemas.openxmlformats.org/officeDocument/2006/relationships/slide" Target="slides/slide101.xml"/><Relationship Id="rId227" Type="http://schemas.openxmlformats.org/officeDocument/2006/relationships/font" Target="fonts/Montserrat-regular.fntdata"/><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font" Target="fonts/Montserrat-italic.fntdata"/><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font" Target="fonts/Overpass-regular.fntdata"/><Relationship Id="rId230" Type="http://schemas.openxmlformats.org/officeDocument/2006/relationships/font" Target="fonts/Montserrat-boldItalic.fntdata"/><Relationship Id="rId114" Type="http://schemas.openxmlformats.org/officeDocument/2006/relationships/slide" Target="slides/slide109.xml"/><Relationship Id="rId113" Type="http://schemas.openxmlformats.org/officeDocument/2006/relationships/slide" Target="slides/slide108.xml"/><Relationship Id="rId234" Type="http://schemas.openxmlformats.org/officeDocument/2006/relationships/font" Target="fonts/Overpass-boldItalic.fntdata"/><Relationship Id="rId112" Type="http://schemas.openxmlformats.org/officeDocument/2006/relationships/slide" Target="slides/slide107.xml"/><Relationship Id="rId233" Type="http://schemas.openxmlformats.org/officeDocument/2006/relationships/font" Target="fonts/Overpass-italic.fntdata"/><Relationship Id="rId111" Type="http://schemas.openxmlformats.org/officeDocument/2006/relationships/slide" Target="slides/slide106.xml"/><Relationship Id="rId232" Type="http://schemas.openxmlformats.org/officeDocument/2006/relationships/font" Target="fonts/Overpass-bold.fntdata"/><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3ebe5d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ebe5d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3ebe5d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ebe5d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73ebe5deb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73ebe5deb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g73ebe5debd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3" name="Google Shape;1603;g73ebe5debd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73ebe5deb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73ebe5deb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73ebe5deb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73ebe5deb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73ebe5debd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73ebe5debd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g73ebe5debd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5" name="Google Shape;1735;g73ebe5debd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73ebe5deb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73ebe5deb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73ebe5deb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73ebe5deb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73ebe5deb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73ebe5deb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6" name="Shape 1766"/>
        <p:cNvGrpSpPr/>
        <p:nvPr/>
      </p:nvGrpSpPr>
      <p:grpSpPr>
        <a:xfrm>
          <a:off x="0" y="0"/>
          <a:ext cx="0" cy="0"/>
          <a:chOff x="0" y="0"/>
          <a:chExt cx="0" cy="0"/>
        </a:xfrm>
      </p:grpSpPr>
      <p:sp>
        <p:nvSpPr>
          <p:cNvPr id="1767" name="Google Shape;1767;g73ebe5deb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8" name="Google Shape;1768;g73ebe5deb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3ebe5de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ebe5de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73ebe5deb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73ebe5debd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2" name="Shape 1782"/>
        <p:cNvGrpSpPr/>
        <p:nvPr/>
      </p:nvGrpSpPr>
      <p:grpSpPr>
        <a:xfrm>
          <a:off x="0" y="0"/>
          <a:ext cx="0" cy="0"/>
          <a:chOff x="0" y="0"/>
          <a:chExt cx="0" cy="0"/>
        </a:xfrm>
      </p:grpSpPr>
      <p:sp>
        <p:nvSpPr>
          <p:cNvPr id="1783" name="Google Shape;1783;g73ebe5debd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4" name="Google Shape;1784;g73ebe5debd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g73ebe5deb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2" name="Google Shape;1792;g73ebe5deb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73ebe5deb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73ebe5deb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73ebe5deb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3ebe5deb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g73ebe5deb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6" name="Google Shape;1816;g73ebe5deb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2" name="Shape 1822"/>
        <p:cNvGrpSpPr/>
        <p:nvPr/>
      </p:nvGrpSpPr>
      <p:grpSpPr>
        <a:xfrm>
          <a:off x="0" y="0"/>
          <a:ext cx="0" cy="0"/>
          <a:chOff x="0" y="0"/>
          <a:chExt cx="0" cy="0"/>
        </a:xfrm>
      </p:grpSpPr>
      <p:sp>
        <p:nvSpPr>
          <p:cNvPr id="1823" name="Google Shape;1823;g73ebe5deb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4" name="Google Shape;1824;g73ebe5debd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73ebe5debd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73ebe5debd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73ebe5deb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73ebe5deb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73ebe5deb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73ebe5debd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3ebe5de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be5de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73ebe5debd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73ebe5debd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73ebe5debd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73ebe5debd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73ebe5deb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73ebe5deb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73ebe5deb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6" name="Google Shape;1886;g73ebe5deb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g73ebe5debd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5" name="Google Shape;1895;g73ebe5debd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g73ebe5debd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4" name="Google Shape;1904;g73ebe5debd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g73ebe5debd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3" name="Google Shape;1913;g73ebe5debd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73ebe5debd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73ebe5debd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8" name="Shape 1928"/>
        <p:cNvGrpSpPr/>
        <p:nvPr/>
      </p:nvGrpSpPr>
      <p:grpSpPr>
        <a:xfrm>
          <a:off x="0" y="0"/>
          <a:ext cx="0" cy="0"/>
          <a:chOff x="0" y="0"/>
          <a:chExt cx="0" cy="0"/>
        </a:xfrm>
      </p:grpSpPr>
      <p:sp>
        <p:nvSpPr>
          <p:cNvPr id="1929" name="Google Shape;1929;g73ebe5deb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0" name="Google Shape;1930;g73ebe5deb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g73ebe5debd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8" name="Google Shape;1938;g73ebe5debd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3ebe5de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ebe5de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73ebe5debd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73ebe5debd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2" name="Shape 1962"/>
        <p:cNvGrpSpPr/>
        <p:nvPr/>
      </p:nvGrpSpPr>
      <p:grpSpPr>
        <a:xfrm>
          <a:off x="0" y="0"/>
          <a:ext cx="0" cy="0"/>
          <a:chOff x="0" y="0"/>
          <a:chExt cx="0" cy="0"/>
        </a:xfrm>
      </p:grpSpPr>
      <p:sp>
        <p:nvSpPr>
          <p:cNvPr id="1963" name="Google Shape;1963;g73ebe5debd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4" name="Google Shape;1964;g73ebe5debd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g73ebe5debd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8" name="Google Shape;1978;g73ebe5debd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1" name="Shape 1991"/>
        <p:cNvGrpSpPr/>
        <p:nvPr/>
      </p:nvGrpSpPr>
      <p:grpSpPr>
        <a:xfrm>
          <a:off x="0" y="0"/>
          <a:ext cx="0" cy="0"/>
          <a:chOff x="0" y="0"/>
          <a:chExt cx="0" cy="0"/>
        </a:xfrm>
      </p:grpSpPr>
      <p:sp>
        <p:nvSpPr>
          <p:cNvPr id="1992" name="Google Shape;1992;g73ebe5debd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3" name="Google Shape;1993;g73ebe5debd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6" name="Shape 2006"/>
        <p:cNvGrpSpPr/>
        <p:nvPr/>
      </p:nvGrpSpPr>
      <p:grpSpPr>
        <a:xfrm>
          <a:off x="0" y="0"/>
          <a:ext cx="0" cy="0"/>
          <a:chOff x="0" y="0"/>
          <a:chExt cx="0" cy="0"/>
        </a:xfrm>
      </p:grpSpPr>
      <p:sp>
        <p:nvSpPr>
          <p:cNvPr id="2007" name="Google Shape;2007;g73ebe5debd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8" name="Google Shape;2008;g73ebe5debd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9" name="Shape 2019"/>
        <p:cNvGrpSpPr/>
        <p:nvPr/>
      </p:nvGrpSpPr>
      <p:grpSpPr>
        <a:xfrm>
          <a:off x="0" y="0"/>
          <a:ext cx="0" cy="0"/>
          <a:chOff x="0" y="0"/>
          <a:chExt cx="0" cy="0"/>
        </a:xfrm>
      </p:grpSpPr>
      <p:sp>
        <p:nvSpPr>
          <p:cNvPr id="2020" name="Google Shape;2020;g73ebe5debd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1" name="Google Shape;2021;g73ebe5debd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2" name="Shape 2032"/>
        <p:cNvGrpSpPr/>
        <p:nvPr/>
      </p:nvGrpSpPr>
      <p:grpSpPr>
        <a:xfrm>
          <a:off x="0" y="0"/>
          <a:ext cx="0" cy="0"/>
          <a:chOff x="0" y="0"/>
          <a:chExt cx="0" cy="0"/>
        </a:xfrm>
      </p:grpSpPr>
      <p:sp>
        <p:nvSpPr>
          <p:cNvPr id="2033" name="Google Shape;2033;g73ebe5deb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4" name="Google Shape;2034;g73ebe5deb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73ebe5debd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73ebe5debd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8" name="Shape 2058"/>
        <p:cNvGrpSpPr/>
        <p:nvPr/>
      </p:nvGrpSpPr>
      <p:grpSpPr>
        <a:xfrm>
          <a:off x="0" y="0"/>
          <a:ext cx="0" cy="0"/>
          <a:chOff x="0" y="0"/>
          <a:chExt cx="0" cy="0"/>
        </a:xfrm>
      </p:grpSpPr>
      <p:sp>
        <p:nvSpPr>
          <p:cNvPr id="2059" name="Google Shape;2059;g73ebe5debd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73ebe5debd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3" name="Shape 2073"/>
        <p:cNvGrpSpPr/>
        <p:nvPr/>
      </p:nvGrpSpPr>
      <p:grpSpPr>
        <a:xfrm>
          <a:off x="0" y="0"/>
          <a:ext cx="0" cy="0"/>
          <a:chOff x="0" y="0"/>
          <a:chExt cx="0" cy="0"/>
        </a:xfrm>
      </p:grpSpPr>
      <p:sp>
        <p:nvSpPr>
          <p:cNvPr id="2074" name="Google Shape;2074;g73ebe5debd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5" name="Google Shape;2075;g73ebe5debd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3ebe5de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be5de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g73ebe5debd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73ebe5debd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g73ebe5debd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73ebe5debd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3" name="Shape 2123"/>
        <p:cNvGrpSpPr/>
        <p:nvPr/>
      </p:nvGrpSpPr>
      <p:grpSpPr>
        <a:xfrm>
          <a:off x="0" y="0"/>
          <a:ext cx="0" cy="0"/>
          <a:chOff x="0" y="0"/>
          <a:chExt cx="0" cy="0"/>
        </a:xfrm>
      </p:grpSpPr>
      <p:sp>
        <p:nvSpPr>
          <p:cNvPr id="2124" name="Google Shape;2124;g73ebe5debd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5" name="Google Shape;2125;g73ebe5debd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0" name="Shape 2140"/>
        <p:cNvGrpSpPr/>
        <p:nvPr/>
      </p:nvGrpSpPr>
      <p:grpSpPr>
        <a:xfrm>
          <a:off x="0" y="0"/>
          <a:ext cx="0" cy="0"/>
          <a:chOff x="0" y="0"/>
          <a:chExt cx="0" cy="0"/>
        </a:xfrm>
      </p:grpSpPr>
      <p:sp>
        <p:nvSpPr>
          <p:cNvPr id="2141" name="Google Shape;2141;g73ebe5debd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2" name="Google Shape;2142;g73ebe5debd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g73ebe5debd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73ebe5debd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4" name="Shape 2174"/>
        <p:cNvGrpSpPr/>
        <p:nvPr/>
      </p:nvGrpSpPr>
      <p:grpSpPr>
        <a:xfrm>
          <a:off x="0" y="0"/>
          <a:ext cx="0" cy="0"/>
          <a:chOff x="0" y="0"/>
          <a:chExt cx="0" cy="0"/>
        </a:xfrm>
      </p:grpSpPr>
      <p:sp>
        <p:nvSpPr>
          <p:cNvPr id="2175" name="Google Shape;2175;g73ebe5debd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6" name="Google Shape;2176;g73ebe5debd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9" name="Shape 2189"/>
        <p:cNvGrpSpPr/>
        <p:nvPr/>
      </p:nvGrpSpPr>
      <p:grpSpPr>
        <a:xfrm>
          <a:off x="0" y="0"/>
          <a:ext cx="0" cy="0"/>
          <a:chOff x="0" y="0"/>
          <a:chExt cx="0" cy="0"/>
        </a:xfrm>
      </p:grpSpPr>
      <p:sp>
        <p:nvSpPr>
          <p:cNvPr id="2190" name="Google Shape;2190;g73ebe5debd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1" name="Google Shape;2191;g73ebe5debd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9" name="Shape 2209"/>
        <p:cNvGrpSpPr/>
        <p:nvPr/>
      </p:nvGrpSpPr>
      <p:grpSpPr>
        <a:xfrm>
          <a:off x="0" y="0"/>
          <a:ext cx="0" cy="0"/>
          <a:chOff x="0" y="0"/>
          <a:chExt cx="0" cy="0"/>
        </a:xfrm>
      </p:grpSpPr>
      <p:sp>
        <p:nvSpPr>
          <p:cNvPr id="2210" name="Google Shape;2210;g73ebe5debd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73ebe5debd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2" name="Shape 2232"/>
        <p:cNvGrpSpPr/>
        <p:nvPr/>
      </p:nvGrpSpPr>
      <p:grpSpPr>
        <a:xfrm>
          <a:off x="0" y="0"/>
          <a:ext cx="0" cy="0"/>
          <a:chOff x="0" y="0"/>
          <a:chExt cx="0" cy="0"/>
        </a:xfrm>
      </p:grpSpPr>
      <p:sp>
        <p:nvSpPr>
          <p:cNvPr id="2233" name="Google Shape;2233;g73ebe5deb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4" name="Google Shape;2234;g73ebe5debd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2" name="Shape 2252"/>
        <p:cNvGrpSpPr/>
        <p:nvPr/>
      </p:nvGrpSpPr>
      <p:grpSpPr>
        <a:xfrm>
          <a:off x="0" y="0"/>
          <a:ext cx="0" cy="0"/>
          <a:chOff x="0" y="0"/>
          <a:chExt cx="0" cy="0"/>
        </a:xfrm>
      </p:grpSpPr>
      <p:sp>
        <p:nvSpPr>
          <p:cNvPr id="2253" name="Google Shape;2253;g73ebe5debd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4" name="Google Shape;2254;g73ebe5debd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3ebe5de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ebe5de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g73ebe5debd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73ebe5debd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0" name="Shape 2280"/>
        <p:cNvGrpSpPr/>
        <p:nvPr/>
      </p:nvGrpSpPr>
      <p:grpSpPr>
        <a:xfrm>
          <a:off x="0" y="0"/>
          <a:ext cx="0" cy="0"/>
          <a:chOff x="0" y="0"/>
          <a:chExt cx="0" cy="0"/>
        </a:xfrm>
      </p:grpSpPr>
      <p:sp>
        <p:nvSpPr>
          <p:cNvPr id="2281" name="Google Shape;2281;g73ebe5debd_0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2" name="Google Shape;2282;g73ebe5debd_0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8" name="Shape 2288"/>
        <p:cNvGrpSpPr/>
        <p:nvPr/>
      </p:nvGrpSpPr>
      <p:grpSpPr>
        <a:xfrm>
          <a:off x="0" y="0"/>
          <a:ext cx="0" cy="0"/>
          <a:chOff x="0" y="0"/>
          <a:chExt cx="0" cy="0"/>
        </a:xfrm>
      </p:grpSpPr>
      <p:sp>
        <p:nvSpPr>
          <p:cNvPr id="2289" name="Google Shape;2289;g73ebe5debd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73ebe5debd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6" name="Shape 2296"/>
        <p:cNvGrpSpPr/>
        <p:nvPr/>
      </p:nvGrpSpPr>
      <p:grpSpPr>
        <a:xfrm>
          <a:off x="0" y="0"/>
          <a:ext cx="0" cy="0"/>
          <a:chOff x="0" y="0"/>
          <a:chExt cx="0" cy="0"/>
        </a:xfrm>
      </p:grpSpPr>
      <p:sp>
        <p:nvSpPr>
          <p:cNvPr id="2297" name="Google Shape;2297;g73ebe5debd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8" name="Google Shape;2298;g73ebe5debd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5" name="Shape 2305"/>
        <p:cNvGrpSpPr/>
        <p:nvPr/>
      </p:nvGrpSpPr>
      <p:grpSpPr>
        <a:xfrm>
          <a:off x="0" y="0"/>
          <a:ext cx="0" cy="0"/>
          <a:chOff x="0" y="0"/>
          <a:chExt cx="0" cy="0"/>
        </a:xfrm>
      </p:grpSpPr>
      <p:sp>
        <p:nvSpPr>
          <p:cNvPr id="2306" name="Google Shape;2306;g73ebe5debd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7" name="Google Shape;2307;g73ebe5debd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4" name="Shape 2314"/>
        <p:cNvGrpSpPr/>
        <p:nvPr/>
      </p:nvGrpSpPr>
      <p:grpSpPr>
        <a:xfrm>
          <a:off x="0" y="0"/>
          <a:ext cx="0" cy="0"/>
          <a:chOff x="0" y="0"/>
          <a:chExt cx="0" cy="0"/>
        </a:xfrm>
      </p:grpSpPr>
      <p:sp>
        <p:nvSpPr>
          <p:cNvPr id="2315" name="Google Shape;2315;g73ebe5debd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6" name="Google Shape;2316;g73ebe5debd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2" name="Shape 2322"/>
        <p:cNvGrpSpPr/>
        <p:nvPr/>
      </p:nvGrpSpPr>
      <p:grpSpPr>
        <a:xfrm>
          <a:off x="0" y="0"/>
          <a:ext cx="0" cy="0"/>
          <a:chOff x="0" y="0"/>
          <a:chExt cx="0" cy="0"/>
        </a:xfrm>
      </p:grpSpPr>
      <p:sp>
        <p:nvSpPr>
          <p:cNvPr id="2323" name="Google Shape;2323;g73ebe5debd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4" name="Google Shape;2324;g73ebe5debd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0" name="Shape 2330"/>
        <p:cNvGrpSpPr/>
        <p:nvPr/>
      </p:nvGrpSpPr>
      <p:grpSpPr>
        <a:xfrm>
          <a:off x="0" y="0"/>
          <a:ext cx="0" cy="0"/>
          <a:chOff x="0" y="0"/>
          <a:chExt cx="0" cy="0"/>
        </a:xfrm>
      </p:grpSpPr>
      <p:sp>
        <p:nvSpPr>
          <p:cNvPr id="2331" name="Google Shape;2331;g73ebe5debd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2" name="Google Shape;2332;g73ebe5debd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0" name="Shape 2340"/>
        <p:cNvGrpSpPr/>
        <p:nvPr/>
      </p:nvGrpSpPr>
      <p:grpSpPr>
        <a:xfrm>
          <a:off x="0" y="0"/>
          <a:ext cx="0" cy="0"/>
          <a:chOff x="0" y="0"/>
          <a:chExt cx="0" cy="0"/>
        </a:xfrm>
      </p:grpSpPr>
      <p:sp>
        <p:nvSpPr>
          <p:cNvPr id="2341" name="Google Shape;2341;g73ebe5debd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2" name="Google Shape;2342;g73ebe5debd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g73ebe5debd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0" name="Google Shape;2350;g73ebe5debd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3ebe5de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ebe5de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6" name="Shape 2356"/>
        <p:cNvGrpSpPr/>
        <p:nvPr/>
      </p:nvGrpSpPr>
      <p:grpSpPr>
        <a:xfrm>
          <a:off x="0" y="0"/>
          <a:ext cx="0" cy="0"/>
          <a:chOff x="0" y="0"/>
          <a:chExt cx="0" cy="0"/>
        </a:xfrm>
      </p:grpSpPr>
      <p:sp>
        <p:nvSpPr>
          <p:cNvPr id="2357" name="Google Shape;2357;g73ebe5debd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8" name="Google Shape;2358;g73ebe5debd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4" name="Shape 2364"/>
        <p:cNvGrpSpPr/>
        <p:nvPr/>
      </p:nvGrpSpPr>
      <p:grpSpPr>
        <a:xfrm>
          <a:off x="0" y="0"/>
          <a:ext cx="0" cy="0"/>
          <a:chOff x="0" y="0"/>
          <a:chExt cx="0" cy="0"/>
        </a:xfrm>
      </p:grpSpPr>
      <p:sp>
        <p:nvSpPr>
          <p:cNvPr id="2365" name="Google Shape;2365;g73ebe5debd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6" name="Google Shape;2366;g73ebe5debd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1" name="Shape 2371"/>
        <p:cNvGrpSpPr/>
        <p:nvPr/>
      </p:nvGrpSpPr>
      <p:grpSpPr>
        <a:xfrm>
          <a:off x="0" y="0"/>
          <a:ext cx="0" cy="0"/>
          <a:chOff x="0" y="0"/>
          <a:chExt cx="0" cy="0"/>
        </a:xfrm>
      </p:grpSpPr>
      <p:sp>
        <p:nvSpPr>
          <p:cNvPr id="2372" name="Google Shape;2372;g73ebe5debd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3" name="Google Shape;2373;g73ebe5debd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9" name="Shape 2379"/>
        <p:cNvGrpSpPr/>
        <p:nvPr/>
      </p:nvGrpSpPr>
      <p:grpSpPr>
        <a:xfrm>
          <a:off x="0" y="0"/>
          <a:ext cx="0" cy="0"/>
          <a:chOff x="0" y="0"/>
          <a:chExt cx="0" cy="0"/>
        </a:xfrm>
      </p:grpSpPr>
      <p:sp>
        <p:nvSpPr>
          <p:cNvPr id="2380" name="Google Shape;2380;g73ebe5debd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1" name="Google Shape;2381;g73ebe5debd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7" name="Shape 2387"/>
        <p:cNvGrpSpPr/>
        <p:nvPr/>
      </p:nvGrpSpPr>
      <p:grpSpPr>
        <a:xfrm>
          <a:off x="0" y="0"/>
          <a:ext cx="0" cy="0"/>
          <a:chOff x="0" y="0"/>
          <a:chExt cx="0" cy="0"/>
        </a:xfrm>
      </p:grpSpPr>
      <p:sp>
        <p:nvSpPr>
          <p:cNvPr id="2388" name="Google Shape;2388;g73ebe5debd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9" name="Google Shape;2389;g73ebe5debd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2" name="Shape 2402"/>
        <p:cNvGrpSpPr/>
        <p:nvPr/>
      </p:nvGrpSpPr>
      <p:grpSpPr>
        <a:xfrm>
          <a:off x="0" y="0"/>
          <a:ext cx="0" cy="0"/>
          <a:chOff x="0" y="0"/>
          <a:chExt cx="0" cy="0"/>
        </a:xfrm>
      </p:grpSpPr>
      <p:sp>
        <p:nvSpPr>
          <p:cNvPr id="2403" name="Google Shape;2403;g73ebe5debd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4" name="Google Shape;2404;g73ebe5debd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0" name="Shape 2420"/>
        <p:cNvGrpSpPr/>
        <p:nvPr/>
      </p:nvGrpSpPr>
      <p:grpSpPr>
        <a:xfrm>
          <a:off x="0" y="0"/>
          <a:ext cx="0" cy="0"/>
          <a:chOff x="0" y="0"/>
          <a:chExt cx="0" cy="0"/>
        </a:xfrm>
      </p:grpSpPr>
      <p:sp>
        <p:nvSpPr>
          <p:cNvPr id="2421" name="Google Shape;2421;g73ebe5debd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2" name="Google Shape;2422;g73ebe5debd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8" name="Shape 2438"/>
        <p:cNvGrpSpPr/>
        <p:nvPr/>
      </p:nvGrpSpPr>
      <p:grpSpPr>
        <a:xfrm>
          <a:off x="0" y="0"/>
          <a:ext cx="0" cy="0"/>
          <a:chOff x="0" y="0"/>
          <a:chExt cx="0" cy="0"/>
        </a:xfrm>
      </p:grpSpPr>
      <p:sp>
        <p:nvSpPr>
          <p:cNvPr id="2439" name="Google Shape;2439;g73ebe5debd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0" name="Google Shape;2440;g73ebe5debd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6" name="Shape 2456"/>
        <p:cNvGrpSpPr/>
        <p:nvPr/>
      </p:nvGrpSpPr>
      <p:grpSpPr>
        <a:xfrm>
          <a:off x="0" y="0"/>
          <a:ext cx="0" cy="0"/>
          <a:chOff x="0" y="0"/>
          <a:chExt cx="0" cy="0"/>
        </a:xfrm>
      </p:grpSpPr>
      <p:sp>
        <p:nvSpPr>
          <p:cNvPr id="2457" name="Google Shape;2457;g73ebe5debd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73ebe5debd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5" name="Shape 2475"/>
        <p:cNvGrpSpPr/>
        <p:nvPr/>
      </p:nvGrpSpPr>
      <p:grpSpPr>
        <a:xfrm>
          <a:off x="0" y="0"/>
          <a:ext cx="0" cy="0"/>
          <a:chOff x="0" y="0"/>
          <a:chExt cx="0" cy="0"/>
        </a:xfrm>
      </p:grpSpPr>
      <p:sp>
        <p:nvSpPr>
          <p:cNvPr id="2476" name="Google Shape;2476;g73ebe5debd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7" name="Google Shape;2477;g73ebe5debd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3ebe5de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be5de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9" name="Shape 2489"/>
        <p:cNvGrpSpPr/>
        <p:nvPr/>
      </p:nvGrpSpPr>
      <p:grpSpPr>
        <a:xfrm>
          <a:off x="0" y="0"/>
          <a:ext cx="0" cy="0"/>
          <a:chOff x="0" y="0"/>
          <a:chExt cx="0" cy="0"/>
        </a:xfrm>
      </p:grpSpPr>
      <p:sp>
        <p:nvSpPr>
          <p:cNvPr id="2490" name="Google Shape;2490;g73ebe5debd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1" name="Google Shape;2491;g73ebe5debd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3" name="Shape 2503"/>
        <p:cNvGrpSpPr/>
        <p:nvPr/>
      </p:nvGrpSpPr>
      <p:grpSpPr>
        <a:xfrm>
          <a:off x="0" y="0"/>
          <a:ext cx="0" cy="0"/>
          <a:chOff x="0" y="0"/>
          <a:chExt cx="0" cy="0"/>
        </a:xfrm>
      </p:grpSpPr>
      <p:sp>
        <p:nvSpPr>
          <p:cNvPr id="2504" name="Google Shape;2504;g73ebe5debd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5" name="Google Shape;2505;g73ebe5debd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7" name="Shape 2517"/>
        <p:cNvGrpSpPr/>
        <p:nvPr/>
      </p:nvGrpSpPr>
      <p:grpSpPr>
        <a:xfrm>
          <a:off x="0" y="0"/>
          <a:ext cx="0" cy="0"/>
          <a:chOff x="0" y="0"/>
          <a:chExt cx="0" cy="0"/>
        </a:xfrm>
      </p:grpSpPr>
      <p:sp>
        <p:nvSpPr>
          <p:cNvPr id="2518" name="Google Shape;2518;g73ebe5debd_0_2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9" name="Google Shape;2519;g73ebe5deb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1" name="Shape 2531"/>
        <p:cNvGrpSpPr/>
        <p:nvPr/>
      </p:nvGrpSpPr>
      <p:grpSpPr>
        <a:xfrm>
          <a:off x="0" y="0"/>
          <a:ext cx="0" cy="0"/>
          <a:chOff x="0" y="0"/>
          <a:chExt cx="0" cy="0"/>
        </a:xfrm>
      </p:grpSpPr>
      <p:sp>
        <p:nvSpPr>
          <p:cNvPr id="2532" name="Google Shape;2532;g73ebe5debd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3" name="Google Shape;2533;g73ebe5debd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6" name="Shape 2546"/>
        <p:cNvGrpSpPr/>
        <p:nvPr/>
      </p:nvGrpSpPr>
      <p:grpSpPr>
        <a:xfrm>
          <a:off x="0" y="0"/>
          <a:ext cx="0" cy="0"/>
          <a:chOff x="0" y="0"/>
          <a:chExt cx="0" cy="0"/>
        </a:xfrm>
      </p:grpSpPr>
      <p:sp>
        <p:nvSpPr>
          <p:cNvPr id="2547" name="Google Shape;2547;g73ebe5debd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73ebe5debd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1" name="Shape 2561"/>
        <p:cNvGrpSpPr/>
        <p:nvPr/>
      </p:nvGrpSpPr>
      <p:grpSpPr>
        <a:xfrm>
          <a:off x="0" y="0"/>
          <a:ext cx="0" cy="0"/>
          <a:chOff x="0" y="0"/>
          <a:chExt cx="0" cy="0"/>
        </a:xfrm>
      </p:grpSpPr>
      <p:sp>
        <p:nvSpPr>
          <p:cNvPr id="2562" name="Google Shape;2562;g73ebe5debd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3" name="Google Shape;2563;g73ebe5debd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g73ebe5debd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9" name="Google Shape;2579;g73ebe5debd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73ebe5deb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73ebe5deb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4" name="Shape 2594"/>
        <p:cNvGrpSpPr/>
        <p:nvPr/>
      </p:nvGrpSpPr>
      <p:grpSpPr>
        <a:xfrm>
          <a:off x="0" y="0"/>
          <a:ext cx="0" cy="0"/>
          <a:chOff x="0" y="0"/>
          <a:chExt cx="0" cy="0"/>
        </a:xfrm>
      </p:grpSpPr>
      <p:sp>
        <p:nvSpPr>
          <p:cNvPr id="2595" name="Google Shape;2595;g73ebe5debd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6" name="Google Shape;2596;g73ebe5debd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2" name="Shape 2602"/>
        <p:cNvGrpSpPr/>
        <p:nvPr/>
      </p:nvGrpSpPr>
      <p:grpSpPr>
        <a:xfrm>
          <a:off x="0" y="0"/>
          <a:ext cx="0" cy="0"/>
          <a:chOff x="0" y="0"/>
          <a:chExt cx="0" cy="0"/>
        </a:xfrm>
      </p:grpSpPr>
      <p:sp>
        <p:nvSpPr>
          <p:cNvPr id="2603" name="Google Shape;2603;g73ebe5debd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4" name="Google Shape;2604;g73ebe5debd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3ebe5de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ebe5de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0" name="Shape 2610"/>
        <p:cNvGrpSpPr/>
        <p:nvPr/>
      </p:nvGrpSpPr>
      <p:grpSpPr>
        <a:xfrm>
          <a:off x="0" y="0"/>
          <a:ext cx="0" cy="0"/>
          <a:chOff x="0" y="0"/>
          <a:chExt cx="0" cy="0"/>
        </a:xfrm>
      </p:grpSpPr>
      <p:sp>
        <p:nvSpPr>
          <p:cNvPr id="2611" name="Google Shape;2611;g73ebe5debd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2" name="Google Shape;2612;g73ebe5debd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g73ebe5debd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0" name="Google Shape;2620;g73ebe5debd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6" name="Shape 2626"/>
        <p:cNvGrpSpPr/>
        <p:nvPr/>
      </p:nvGrpSpPr>
      <p:grpSpPr>
        <a:xfrm>
          <a:off x="0" y="0"/>
          <a:ext cx="0" cy="0"/>
          <a:chOff x="0" y="0"/>
          <a:chExt cx="0" cy="0"/>
        </a:xfrm>
      </p:grpSpPr>
      <p:sp>
        <p:nvSpPr>
          <p:cNvPr id="2627" name="Google Shape;2627;g73ebe5debd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8" name="Google Shape;2628;g73ebe5debd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5" name="Shape 2635"/>
        <p:cNvGrpSpPr/>
        <p:nvPr/>
      </p:nvGrpSpPr>
      <p:grpSpPr>
        <a:xfrm>
          <a:off x="0" y="0"/>
          <a:ext cx="0" cy="0"/>
          <a:chOff x="0" y="0"/>
          <a:chExt cx="0" cy="0"/>
        </a:xfrm>
      </p:grpSpPr>
      <p:sp>
        <p:nvSpPr>
          <p:cNvPr id="2636" name="Google Shape;2636;g73ebe5debd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7" name="Google Shape;2637;g73ebe5debd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g73ebe5debd_0_2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73ebe5debd_0_2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1" name="Shape 2651"/>
        <p:cNvGrpSpPr/>
        <p:nvPr/>
      </p:nvGrpSpPr>
      <p:grpSpPr>
        <a:xfrm>
          <a:off x="0" y="0"/>
          <a:ext cx="0" cy="0"/>
          <a:chOff x="0" y="0"/>
          <a:chExt cx="0" cy="0"/>
        </a:xfrm>
      </p:grpSpPr>
      <p:sp>
        <p:nvSpPr>
          <p:cNvPr id="2652" name="Google Shape;2652;g73ebe5debd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73ebe5debd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9" name="Shape 2659"/>
        <p:cNvGrpSpPr/>
        <p:nvPr/>
      </p:nvGrpSpPr>
      <p:grpSpPr>
        <a:xfrm>
          <a:off x="0" y="0"/>
          <a:ext cx="0" cy="0"/>
          <a:chOff x="0" y="0"/>
          <a:chExt cx="0" cy="0"/>
        </a:xfrm>
      </p:grpSpPr>
      <p:sp>
        <p:nvSpPr>
          <p:cNvPr id="2660" name="Google Shape;2660;g73ebe5debd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73ebe5debd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7" name="Shape 2667"/>
        <p:cNvGrpSpPr/>
        <p:nvPr/>
      </p:nvGrpSpPr>
      <p:grpSpPr>
        <a:xfrm>
          <a:off x="0" y="0"/>
          <a:ext cx="0" cy="0"/>
          <a:chOff x="0" y="0"/>
          <a:chExt cx="0" cy="0"/>
        </a:xfrm>
      </p:grpSpPr>
      <p:sp>
        <p:nvSpPr>
          <p:cNvPr id="2668" name="Google Shape;2668;g73ebe5debd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9" name="Google Shape;2669;g73ebe5debd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5" name="Shape 2675"/>
        <p:cNvGrpSpPr/>
        <p:nvPr/>
      </p:nvGrpSpPr>
      <p:grpSpPr>
        <a:xfrm>
          <a:off x="0" y="0"/>
          <a:ext cx="0" cy="0"/>
          <a:chOff x="0" y="0"/>
          <a:chExt cx="0" cy="0"/>
        </a:xfrm>
      </p:grpSpPr>
      <p:sp>
        <p:nvSpPr>
          <p:cNvPr id="2676" name="Google Shape;2676;g73ebe5deb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7" name="Google Shape;2677;g73ebe5debd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3" name="Shape 2683"/>
        <p:cNvGrpSpPr/>
        <p:nvPr/>
      </p:nvGrpSpPr>
      <p:grpSpPr>
        <a:xfrm>
          <a:off x="0" y="0"/>
          <a:ext cx="0" cy="0"/>
          <a:chOff x="0" y="0"/>
          <a:chExt cx="0" cy="0"/>
        </a:xfrm>
      </p:grpSpPr>
      <p:sp>
        <p:nvSpPr>
          <p:cNvPr id="2684" name="Google Shape;2684;g73ebe5debd_0_2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5" name="Google Shape;2685;g73ebe5debd_0_2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3ebe5de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ebe5de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g73ebe5debd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5" name="Google Shape;2695;g73ebe5debd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1" name="Shape 2701"/>
        <p:cNvGrpSpPr/>
        <p:nvPr/>
      </p:nvGrpSpPr>
      <p:grpSpPr>
        <a:xfrm>
          <a:off x="0" y="0"/>
          <a:ext cx="0" cy="0"/>
          <a:chOff x="0" y="0"/>
          <a:chExt cx="0" cy="0"/>
        </a:xfrm>
      </p:grpSpPr>
      <p:sp>
        <p:nvSpPr>
          <p:cNvPr id="2702" name="Google Shape;2702;g6ae82da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3" name="Google Shape;2703;g6ae82da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8" name="Shape 2708"/>
        <p:cNvGrpSpPr/>
        <p:nvPr/>
      </p:nvGrpSpPr>
      <p:grpSpPr>
        <a:xfrm>
          <a:off x="0" y="0"/>
          <a:ext cx="0" cy="0"/>
          <a:chOff x="0" y="0"/>
          <a:chExt cx="0" cy="0"/>
        </a:xfrm>
      </p:grpSpPr>
      <p:sp>
        <p:nvSpPr>
          <p:cNvPr id="2709" name="Google Shape;2709;g6ae82da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0" name="Google Shape;2710;g6ae82da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g6b0b070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8" name="Google Shape;2718;g6b0b070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4" name="Shape 2724"/>
        <p:cNvGrpSpPr/>
        <p:nvPr/>
      </p:nvGrpSpPr>
      <p:grpSpPr>
        <a:xfrm>
          <a:off x="0" y="0"/>
          <a:ext cx="0" cy="0"/>
          <a:chOff x="0" y="0"/>
          <a:chExt cx="0" cy="0"/>
        </a:xfrm>
      </p:grpSpPr>
      <p:sp>
        <p:nvSpPr>
          <p:cNvPr id="2725" name="Google Shape;2725;g6b0b07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6" name="Google Shape;2726;g6b0b07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2" name="Shape 2732"/>
        <p:cNvGrpSpPr/>
        <p:nvPr/>
      </p:nvGrpSpPr>
      <p:grpSpPr>
        <a:xfrm>
          <a:off x="0" y="0"/>
          <a:ext cx="0" cy="0"/>
          <a:chOff x="0" y="0"/>
          <a:chExt cx="0" cy="0"/>
        </a:xfrm>
      </p:grpSpPr>
      <p:sp>
        <p:nvSpPr>
          <p:cNvPr id="2733" name="Google Shape;2733;g6b0b070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4" name="Google Shape;2734;g6b0b070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0" name="Shape 2740"/>
        <p:cNvGrpSpPr/>
        <p:nvPr/>
      </p:nvGrpSpPr>
      <p:grpSpPr>
        <a:xfrm>
          <a:off x="0" y="0"/>
          <a:ext cx="0" cy="0"/>
          <a:chOff x="0" y="0"/>
          <a:chExt cx="0" cy="0"/>
        </a:xfrm>
      </p:grpSpPr>
      <p:sp>
        <p:nvSpPr>
          <p:cNvPr id="2741" name="Google Shape;2741;g6b0b070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2" name="Google Shape;2742;g6b0b070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8" name="Shape 2748"/>
        <p:cNvGrpSpPr/>
        <p:nvPr/>
      </p:nvGrpSpPr>
      <p:grpSpPr>
        <a:xfrm>
          <a:off x="0" y="0"/>
          <a:ext cx="0" cy="0"/>
          <a:chOff x="0" y="0"/>
          <a:chExt cx="0" cy="0"/>
        </a:xfrm>
      </p:grpSpPr>
      <p:sp>
        <p:nvSpPr>
          <p:cNvPr id="2749" name="Google Shape;2749;g6b0b070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0" name="Google Shape;2750;g6b0b070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6" name="Shape 2756"/>
        <p:cNvGrpSpPr/>
        <p:nvPr/>
      </p:nvGrpSpPr>
      <p:grpSpPr>
        <a:xfrm>
          <a:off x="0" y="0"/>
          <a:ext cx="0" cy="0"/>
          <a:chOff x="0" y="0"/>
          <a:chExt cx="0" cy="0"/>
        </a:xfrm>
      </p:grpSpPr>
      <p:sp>
        <p:nvSpPr>
          <p:cNvPr id="2757" name="Google Shape;2757;g6b0b0701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8" name="Google Shape;2758;g6b0b0701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4" name="Shape 2764"/>
        <p:cNvGrpSpPr/>
        <p:nvPr/>
      </p:nvGrpSpPr>
      <p:grpSpPr>
        <a:xfrm>
          <a:off x="0" y="0"/>
          <a:ext cx="0" cy="0"/>
          <a:chOff x="0" y="0"/>
          <a:chExt cx="0" cy="0"/>
        </a:xfrm>
      </p:grpSpPr>
      <p:sp>
        <p:nvSpPr>
          <p:cNvPr id="2765" name="Google Shape;2765;g6b0b0701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6" name="Google Shape;2766;g6b0b0701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3ebe5de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ebe5de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3ebe5d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3ebe5d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1" name="Shape 2771"/>
        <p:cNvGrpSpPr/>
        <p:nvPr/>
      </p:nvGrpSpPr>
      <p:grpSpPr>
        <a:xfrm>
          <a:off x="0" y="0"/>
          <a:ext cx="0" cy="0"/>
          <a:chOff x="0" y="0"/>
          <a:chExt cx="0" cy="0"/>
        </a:xfrm>
      </p:grpSpPr>
      <p:sp>
        <p:nvSpPr>
          <p:cNvPr id="2772" name="Google Shape;2772;g6b0b070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3" name="Google Shape;2773;g6b0b070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9" name="Shape 2779"/>
        <p:cNvGrpSpPr/>
        <p:nvPr/>
      </p:nvGrpSpPr>
      <p:grpSpPr>
        <a:xfrm>
          <a:off x="0" y="0"/>
          <a:ext cx="0" cy="0"/>
          <a:chOff x="0" y="0"/>
          <a:chExt cx="0" cy="0"/>
        </a:xfrm>
      </p:grpSpPr>
      <p:sp>
        <p:nvSpPr>
          <p:cNvPr id="2780" name="Google Shape;2780;g6b0b0701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1" name="Google Shape;2781;g6b0b0701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7" name="Shape 2787"/>
        <p:cNvGrpSpPr/>
        <p:nvPr/>
      </p:nvGrpSpPr>
      <p:grpSpPr>
        <a:xfrm>
          <a:off x="0" y="0"/>
          <a:ext cx="0" cy="0"/>
          <a:chOff x="0" y="0"/>
          <a:chExt cx="0" cy="0"/>
        </a:xfrm>
      </p:grpSpPr>
      <p:sp>
        <p:nvSpPr>
          <p:cNvPr id="2788" name="Google Shape;2788;g6b0b0701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9" name="Google Shape;2789;g6b0b0701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5" name="Shape 2795"/>
        <p:cNvGrpSpPr/>
        <p:nvPr/>
      </p:nvGrpSpPr>
      <p:grpSpPr>
        <a:xfrm>
          <a:off x="0" y="0"/>
          <a:ext cx="0" cy="0"/>
          <a:chOff x="0" y="0"/>
          <a:chExt cx="0" cy="0"/>
        </a:xfrm>
      </p:grpSpPr>
      <p:sp>
        <p:nvSpPr>
          <p:cNvPr id="2796" name="Google Shape;2796;g6b1971c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6b1971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3" name="Shape 2803"/>
        <p:cNvGrpSpPr/>
        <p:nvPr/>
      </p:nvGrpSpPr>
      <p:grpSpPr>
        <a:xfrm>
          <a:off x="0" y="0"/>
          <a:ext cx="0" cy="0"/>
          <a:chOff x="0" y="0"/>
          <a:chExt cx="0" cy="0"/>
        </a:xfrm>
      </p:grpSpPr>
      <p:sp>
        <p:nvSpPr>
          <p:cNvPr id="2804" name="Google Shape;2804;g6b1971c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5" name="Google Shape;2805;g6b1971c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0" name="Shape 2810"/>
        <p:cNvGrpSpPr/>
        <p:nvPr/>
      </p:nvGrpSpPr>
      <p:grpSpPr>
        <a:xfrm>
          <a:off x="0" y="0"/>
          <a:ext cx="0" cy="0"/>
          <a:chOff x="0" y="0"/>
          <a:chExt cx="0" cy="0"/>
        </a:xfrm>
      </p:grpSpPr>
      <p:sp>
        <p:nvSpPr>
          <p:cNvPr id="2811" name="Google Shape;2811;g6b1971c6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2" name="Google Shape;2812;g6b1971c6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8" name="Shape 2818"/>
        <p:cNvGrpSpPr/>
        <p:nvPr/>
      </p:nvGrpSpPr>
      <p:grpSpPr>
        <a:xfrm>
          <a:off x="0" y="0"/>
          <a:ext cx="0" cy="0"/>
          <a:chOff x="0" y="0"/>
          <a:chExt cx="0" cy="0"/>
        </a:xfrm>
      </p:grpSpPr>
      <p:sp>
        <p:nvSpPr>
          <p:cNvPr id="2819" name="Google Shape;2819;g6b1971c6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0" name="Google Shape;2820;g6b1971c6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6" name="Shape 2826"/>
        <p:cNvGrpSpPr/>
        <p:nvPr/>
      </p:nvGrpSpPr>
      <p:grpSpPr>
        <a:xfrm>
          <a:off x="0" y="0"/>
          <a:ext cx="0" cy="0"/>
          <a:chOff x="0" y="0"/>
          <a:chExt cx="0" cy="0"/>
        </a:xfrm>
      </p:grpSpPr>
      <p:sp>
        <p:nvSpPr>
          <p:cNvPr id="2827" name="Google Shape;2827;g6b1971c6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8" name="Google Shape;2828;g6b1971c6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4" name="Shape 2834"/>
        <p:cNvGrpSpPr/>
        <p:nvPr/>
      </p:nvGrpSpPr>
      <p:grpSpPr>
        <a:xfrm>
          <a:off x="0" y="0"/>
          <a:ext cx="0" cy="0"/>
          <a:chOff x="0" y="0"/>
          <a:chExt cx="0" cy="0"/>
        </a:xfrm>
      </p:grpSpPr>
      <p:sp>
        <p:nvSpPr>
          <p:cNvPr id="2835" name="Google Shape;2835;g6b1971c6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6" name="Google Shape;2836;g6b1971c6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2" name="Shape 2842"/>
        <p:cNvGrpSpPr/>
        <p:nvPr/>
      </p:nvGrpSpPr>
      <p:grpSpPr>
        <a:xfrm>
          <a:off x="0" y="0"/>
          <a:ext cx="0" cy="0"/>
          <a:chOff x="0" y="0"/>
          <a:chExt cx="0" cy="0"/>
        </a:xfrm>
      </p:grpSpPr>
      <p:sp>
        <p:nvSpPr>
          <p:cNvPr id="2843" name="Google Shape;2843;g6b1971c6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4" name="Google Shape;2844;g6b1971c6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3ebe5de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3ebe5de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0" name="Shape 2850"/>
        <p:cNvGrpSpPr/>
        <p:nvPr/>
      </p:nvGrpSpPr>
      <p:grpSpPr>
        <a:xfrm>
          <a:off x="0" y="0"/>
          <a:ext cx="0" cy="0"/>
          <a:chOff x="0" y="0"/>
          <a:chExt cx="0" cy="0"/>
        </a:xfrm>
      </p:grpSpPr>
      <p:sp>
        <p:nvSpPr>
          <p:cNvPr id="2851" name="Google Shape;2851;g6b1971c6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2" name="Google Shape;2852;g6b1971c6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8" name="Shape 2858"/>
        <p:cNvGrpSpPr/>
        <p:nvPr/>
      </p:nvGrpSpPr>
      <p:grpSpPr>
        <a:xfrm>
          <a:off x="0" y="0"/>
          <a:ext cx="0" cy="0"/>
          <a:chOff x="0" y="0"/>
          <a:chExt cx="0" cy="0"/>
        </a:xfrm>
      </p:grpSpPr>
      <p:sp>
        <p:nvSpPr>
          <p:cNvPr id="2859" name="Google Shape;2859;g6b1971c6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0" name="Google Shape;2860;g6b1971c6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5" name="Shape 2865"/>
        <p:cNvGrpSpPr/>
        <p:nvPr/>
      </p:nvGrpSpPr>
      <p:grpSpPr>
        <a:xfrm>
          <a:off x="0" y="0"/>
          <a:ext cx="0" cy="0"/>
          <a:chOff x="0" y="0"/>
          <a:chExt cx="0" cy="0"/>
        </a:xfrm>
      </p:grpSpPr>
      <p:sp>
        <p:nvSpPr>
          <p:cNvPr id="2866" name="Google Shape;2866;g6b1971c6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7" name="Google Shape;2867;g6b1971c6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2" name="Shape 2872"/>
        <p:cNvGrpSpPr/>
        <p:nvPr/>
      </p:nvGrpSpPr>
      <p:grpSpPr>
        <a:xfrm>
          <a:off x="0" y="0"/>
          <a:ext cx="0" cy="0"/>
          <a:chOff x="0" y="0"/>
          <a:chExt cx="0" cy="0"/>
        </a:xfrm>
      </p:grpSpPr>
      <p:sp>
        <p:nvSpPr>
          <p:cNvPr id="2873" name="Google Shape;2873;g6b1971c6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4" name="Google Shape;2874;g6b1971c6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9" name="Shape 2879"/>
        <p:cNvGrpSpPr/>
        <p:nvPr/>
      </p:nvGrpSpPr>
      <p:grpSpPr>
        <a:xfrm>
          <a:off x="0" y="0"/>
          <a:ext cx="0" cy="0"/>
          <a:chOff x="0" y="0"/>
          <a:chExt cx="0" cy="0"/>
        </a:xfrm>
      </p:grpSpPr>
      <p:sp>
        <p:nvSpPr>
          <p:cNvPr id="2880" name="Google Shape;2880;g6b1971c6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1" name="Google Shape;2881;g6b1971c6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6" name="Shape 2886"/>
        <p:cNvGrpSpPr/>
        <p:nvPr/>
      </p:nvGrpSpPr>
      <p:grpSpPr>
        <a:xfrm>
          <a:off x="0" y="0"/>
          <a:ext cx="0" cy="0"/>
          <a:chOff x="0" y="0"/>
          <a:chExt cx="0" cy="0"/>
        </a:xfrm>
      </p:grpSpPr>
      <p:sp>
        <p:nvSpPr>
          <p:cNvPr id="2887" name="Google Shape;2887;g6b1971c6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8" name="Google Shape;2888;g6b1971c6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3" name="Shape 2893"/>
        <p:cNvGrpSpPr/>
        <p:nvPr/>
      </p:nvGrpSpPr>
      <p:grpSpPr>
        <a:xfrm>
          <a:off x="0" y="0"/>
          <a:ext cx="0" cy="0"/>
          <a:chOff x="0" y="0"/>
          <a:chExt cx="0" cy="0"/>
        </a:xfrm>
      </p:grpSpPr>
      <p:sp>
        <p:nvSpPr>
          <p:cNvPr id="2894" name="Google Shape;2894;g6b1971c6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5" name="Google Shape;2895;g6b1971c6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0" name="Shape 2900"/>
        <p:cNvGrpSpPr/>
        <p:nvPr/>
      </p:nvGrpSpPr>
      <p:grpSpPr>
        <a:xfrm>
          <a:off x="0" y="0"/>
          <a:ext cx="0" cy="0"/>
          <a:chOff x="0" y="0"/>
          <a:chExt cx="0" cy="0"/>
        </a:xfrm>
      </p:grpSpPr>
      <p:sp>
        <p:nvSpPr>
          <p:cNvPr id="2901" name="Google Shape;2901;g6b1971c6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2" name="Google Shape;2902;g6b1971c6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7" name="Shape 2907"/>
        <p:cNvGrpSpPr/>
        <p:nvPr/>
      </p:nvGrpSpPr>
      <p:grpSpPr>
        <a:xfrm>
          <a:off x="0" y="0"/>
          <a:ext cx="0" cy="0"/>
          <a:chOff x="0" y="0"/>
          <a:chExt cx="0" cy="0"/>
        </a:xfrm>
      </p:grpSpPr>
      <p:sp>
        <p:nvSpPr>
          <p:cNvPr id="2908" name="Google Shape;2908;g6b1971c6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9" name="Google Shape;2909;g6b1971c6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4" name="Shape 2914"/>
        <p:cNvGrpSpPr/>
        <p:nvPr/>
      </p:nvGrpSpPr>
      <p:grpSpPr>
        <a:xfrm>
          <a:off x="0" y="0"/>
          <a:ext cx="0" cy="0"/>
          <a:chOff x="0" y="0"/>
          <a:chExt cx="0" cy="0"/>
        </a:xfrm>
      </p:grpSpPr>
      <p:sp>
        <p:nvSpPr>
          <p:cNvPr id="2915" name="Google Shape;2915;g6b1971c6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6" name="Google Shape;2916;g6b1971c6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3ebe5de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ebe5de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2" name="Shape 2922"/>
        <p:cNvGrpSpPr/>
        <p:nvPr/>
      </p:nvGrpSpPr>
      <p:grpSpPr>
        <a:xfrm>
          <a:off x="0" y="0"/>
          <a:ext cx="0" cy="0"/>
          <a:chOff x="0" y="0"/>
          <a:chExt cx="0" cy="0"/>
        </a:xfrm>
      </p:grpSpPr>
      <p:sp>
        <p:nvSpPr>
          <p:cNvPr id="2923" name="Google Shape;2923;g6b1971c6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4" name="Google Shape;2924;g6b1971c6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0" name="Shape 2930"/>
        <p:cNvGrpSpPr/>
        <p:nvPr/>
      </p:nvGrpSpPr>
      <p:grpSpPr>
        <a:xfrm>
          <a:off x="0" y="0"/>
          <a:ext cx="0" cy="0"/>
          <a:chOff x="0" y="0"/>
          <a:chExt cx="0" cy="0"/>
        </a:xfrm>
      </p:grpSpPr>
      <p:sp>
        <p:nvSpPr>
          <p:cNvPr id="2931" name="Google Shape;2931;g6b1971c6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2" name="Google Shape;2932;g6b1971c6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3ebe5deb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ebe5deb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3ebe5deb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ebe5deb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3ebe5deb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3ebe5deb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3ebe5de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3ebe5de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3ebe5de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3ebe5de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3ebe5de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ebe5de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3ebe5deb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3ebe5deb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3ebe5d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3ebe5d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3ebe5d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3ebe5d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3ebe5deb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3ebe5deb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3ebe5de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ebe5de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3ebe5d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3ebe5d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73ebe5deb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3ebe5deb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dd43285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0dd43285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dd43285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0dd43285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0dd432854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0dd432854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0dd432854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0dd432854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0dd432854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0dd432854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3ebe5d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ebe5d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73ebe5deb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73ebe5deb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73ebe5deb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73ebe5deb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73ebe5deb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73ebe5deb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73ebe5de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73ebe5de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73ebe5deb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73ebe5deb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73ebe5deb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73ebe5deb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3ebe5deb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3ebe5deb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3ebe5deb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3ebe5deb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3ebe5deb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3ebe5deb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73ebe5deb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73ebe5deb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3ebe5d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ebe5d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73ebe5deb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73ebe5deb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73ebe5deb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73ebe5deb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73ebe5deb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73ebe5deb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73ebe5de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73ebe5de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73ebe5deb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73ebe5deb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73ebe5deb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73ebe5deb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73ebe5deb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73ebe5deb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73ebe5deb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73ebe5deb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73ebe5deb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73ebe5deb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73ebe5deb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73ebe5deb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3ebe5de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ebe5de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73ebe5deb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73ebe5deb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73ebe5debd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73ebe5debd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73ebe5debd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73ebe5debd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73ebe5deb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73ebe5deb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73ebe5deb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73ebe5deb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73ebe5debd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3ebe5debd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73ebe5deb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73ebe5deb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73ebe5deb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73ebe5deb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73ebe5deb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73ebe5deb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73ebe5deb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73ebe5deb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3ebe5d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ebe5d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73ebe5deb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73ebe5deb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73ebe5deb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73ebe5deb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73ebe5deb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73ebe5deb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73ebe5deb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73ebe5deb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73ebe5deb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73ebe5deb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73ebe5deb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73ebe5deb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73ebe5deb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73ebe5deb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73ebe5deb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g73ebe5deb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73ebe5deb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73ebe5deb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73ebe5deb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73ebe5deb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3ebe5d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ebe5d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73ebe5deb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73ebe5deb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73ebe5deb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73ebe5deb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g73ebe5deb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73ebe5deb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73ebe5deb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73ebe5deb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73ebe5deb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73ebe5deb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73ebe5deb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73ebe5deb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73ebe5deb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73ebe5deb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73ebe5deb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73ebe5deb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73ebe5deb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73ebe5deb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73ebe5deb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73ebe5deb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3ebe5d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ebe5d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73ebe5deb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73ebe5deb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73ebe5de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73ebe5de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73ebe5debd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73ebe5debd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73ebe5debd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73ebe5debd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73ebe5deb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73ebe5deb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g73ebe5deb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0" name="Google Shape;1510;g73ebe5deb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73ebe5deb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73ebe5deb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73ebe5deb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73ebe5deb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g73ebe5deb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4" name="Google Shape;1544;g73ebe5deb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73ebe5deb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73ebe5deb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6.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6.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6.jpg"/><Relationship Id="rId4" Type="http://schemas.openxmlformats.org/officeDocument/2006/relationships/image" Target="../media/image10.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6.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6.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6.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6.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1.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6.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6.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6.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6.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6.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6.jpg"/><Relationship Id="rId4" Type="http://schemas.openxmlformats.org/officeDocument/2006/relationships/image" Target="../media/image1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1.png"/><Relationship Id="rId4" Type="http://schemas.openxmlformats.org/officeDocument/2006/relationships/image" Target="../media/image6.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1.pn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1.png"/><Relationship Id="rId4" Type="http://schemas.openxmlformats.org/officeDocument/2006/relationships/image" Target="../media/image6.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6.jpg"/><Relationship Id="rId4" Type="http://schemas.openxmlformats.org/officeDocument/2006/relationships/image" Target="../media/image9.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6.jpg"/><Relationship Id="rId4" Type="http://schemas.openxmlformats.org/officeDocument/2006/relationships/image" Target="../media/image9.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1.png"/><Relationship Id="rId4" Type="http://schemas.openxmlformats.org/officeDocument/2006/relationships/image" Target="../media/image6.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6.jpg"/><Relationship Id="rId4" Type="http://schemas.openxmlformats.org/officeDocument/2006/relationships/image" Target="../media/image9.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5.png"/><Relationship Id="rId4" Type="http://schemas.openxmlformats.org/officeDocument/2006/relationships/image" Target="../media/image6.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5.png"/><Relationship Id="rId4" Type="http://schemas.openxmlformats.org/officeDocument/2006/relationships/image" Target="../media/image6.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6.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6.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6.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6.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6.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6.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6.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6.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6.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6.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6.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6.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6.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6.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6.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6.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6.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6.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6.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6.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6.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6.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6.jp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14.png"/><Relationship Id="rId4" Type="http://schemas.openxmlformats.org/officeDocument/2006/relationships/image" Target="../media/image6.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6.jpg"/><Relationship Id="rId4" Type="http://schemas.openxmlformats.org/officeDocument/2006/relationships/image" Target="../media/image12.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6.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6.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6.jpg"/><Relationship Id="rId4" Type="http://schemas.openxmlformats.org/officeDocument/2006/relationships/image" Target="../media/image13.png"/><Relationship Id="rId5" Type="http://schemas.openxmlformats.org/officeDocument/2006/relationships/image" Target="../media/image20.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6.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6.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 Id="rId3" Type="http://schemas.openxmlformats.org/officeDocument/2006/relationships/image" Target="../media/image18.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6.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6.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6.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6.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6.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6.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6.jp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6.jp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6.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6.jp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6.jpg"/><Relationship Id="rId4" Type="http://schemas.openxmlformats.org/officeDocument/2006/relationships/image" Target="../media/image17.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17.png"/><Relationship Id="rId4" Type="http://schemas.openxmlformats.org/officeDocument/2006/relationships/image" Target="../media/image6.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16.png"/><Relationship Id="rId4" Type="http://schemas.openxmlformats.org/officeDocument/2006/relationships/image" Target="../media/image6.jpg"/><Relationship Id="rId5" Type="http://schemas.openxmlformats.org/officeDocument/2006/relationships/image" Target="../media/image22.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6.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6.jpg"/><Relationship Id="rId4" Type="http://schemas.openxmlformats.org/officeDocument/2006/relationships/image" Target="../media/image19.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6.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6.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6.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6.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6.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6.jp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6.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image" Target="../media/image6.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6.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6.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6.jpg"/><Relationship Id="rId4" Type="http://schemas.openxmlformats.org/officeDocument/2006/relationships/image" Target="../media/image21.png"/><Relationship Id="rId5"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6.jp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1.xml"/><Relationship Id="rId3" Type="http://schemas.openxmlformats.org/officeDocument/2006/relationships/image" Target="../media/image18.jp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6.jp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6.jp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6.jp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6.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6.jp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6.jp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6.jp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6.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6.jp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6.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6.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 Id="rId3" Type="http://schemas.openxmlformats.org/officeDocument/2006/relationships/image" Target="../media/image18.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6.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6.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6.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6.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 Id="rId3" Type="http://schemas.openxmlformats.org/officeDocument/2006/relationships/image" Target="../media/image6.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18.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18.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 Id="rId3" Type="http://schemas.openxmlformats.org/officeDocument/2006/relationships/image" Target="../media/image18.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4.xml"/><Relationship Id="rId3" Type="http://schemas.openxmlformats.org/officeDocument/2006/relationships/image" Target="../media/image18.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5.xml"/><Relationship Id="rId3" Type="http://schemas.openxmlformats.org/officeDocument/2006/relationships/image" Target="../media/image18.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6.xml"/><Relationship Id="rId3" Type="http://schemas.openxmlformats.org/officeDocument/2006/relationships/image" Target="../media/image18.jp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7.xml"/><Relationship Id="rId3" Type="http://schemas.openxmlformats.org/officeDocument/2006/relationships/image" Target="../media/image18.jp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8.xml"/><Relationship Id="rId3" Type="http://schemas.openxmlformats.org/officeDocument/2006/relationships/image" Target="../media/image18.jp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 Id="rId3" Type="http://schemas.openxmlformats.org/officeDocument/2006/relationships/image" Target="../media/image6.jp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image" Target="../media/image6.jpg"/><Relationship Id="rId4" Type="http://schemas.openxmlformats.org/officeDocument/2006/relationships/hyperlink" Target="https://www.tensorflow.org/tensorboard/tensorboard_in_notebook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png"/><Relationship Id="rId4"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6.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6.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6.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6.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6.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6.jpg"/><Relationship Id="rId4" Type="http://schemas.openxmlformats.org/officeDocument/2006/relationships/image" Target="../media/image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6.jpg"/><Relationship Id="rId4" Type="http://schemas.openxmlformats.org/officeDocument/2006/relationships/image" Target="../media/image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6.jpg"/><Relationship Id="rId4" Type="http://schemas.openxmlformats.org/officeDocument/2006/relationships/image" Target="../media/image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6.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6.jpg"/><Relationship Id="rId4" Type="http://schemas.openxmlformats.org/officeDocument/2006/relationships/image" Target="../media/image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6.jpg"/><Relationship Id="rId4" Type="http://schemas.openxmlformats.org/officeDocument/2006/relationships/image" Target="../media/image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6.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6.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6.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6.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6.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6.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6.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6.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6.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6.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6.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6.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6.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Understanding Artificial Neural Networks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6" name="Google Shape;126;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Stained Neurons in cerebral cortex</a:t>
            </a:r>
            <a:endParaRPr sz="2900">
              <a:solidFill>
                <a:srgbClr val="434343"/>
              </a:solidFill>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63" name="Google Shape;1563;p112"/>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64" name="Google Shape;1564;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5" name="Google Shape;1565;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66" name="Google Shape;1566;p112"/>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12"/>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12"/>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9" name="Google Shape;1569;p112"/>
          <p:cNvCxnSpPr>
            <a:stCxn id="1570" idx="6"/>
            <a:endCxn id="1567"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71" name="Google Shape;1571;p112"/>
          <p:cNvCxnSpPr>
            <a:stCxn id="1570" idx="6"/>
            <a:endCxn id="1566"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72" name="Google Shape;1572;p112"/>
          <p:cNvCxnSpPr>
            <a:stCxn id="1573" idx="5"/>
            <a:endCxn id="1568"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74" name="Google Shape;1574;p112"/>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75" name="Google Shape;1575;p112"/>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76" name="Google Shape;1576;p112"/>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77" name="Google Shape;1577;p112"/>
          <p:cNvCxnSpPr>
            <a:stCxn id="1578" idx="6"/>
            <a:endCxn id="1566"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79" name="Google Shape;1579;p112"/>
          <p:cNvCxnSpPr>
            <a:stCxn id="1580" idx="5"/>
            <a:endCxn id="1568"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81" name="Google Shape;1581;p112"/>
          <p:cNvCxnSpPr>
            <a:stCxn id="1578" idx="6"/>
            <a:endCxn id="1567"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73" name="Google Shape;1573;p112"/>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12"/>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12"/>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12"/>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12"/>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12"/>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12"/>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7" name="Google Shape;1587;p112"/>
          <p:cNvCxnSpPr>
            <a:stCxn id="1582" idx="6"/>
            <a:endCxn id="1585"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88" name="Google Shape;1588;p112"/>
          <p:cNvCxnSpPr>
            <a:endCxn id="1586"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89" name="Google Shape;1589;p112"/>
          <p:cNvCxnSpPr>
            <a:endCxn id="1585"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90" name="Google Shape;1590;p112"/>
          <p:cNvCxnSpPr>
            <a:endCxn id="1586"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91" name="Google Shape;1591;p112"/>
          <p:cNvCxnSpPr>
            <a:endCxn id="1585"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92" name="Google Shape;1592;p112"/>
          <p:cNvCxnSpPr>
            <a:endCxn id="1586"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93" name="Google Shape;1593;p112"/>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12"/>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95" name="Google Shape;1595;p112"/>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12"/>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12"/>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12"/>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99" name="Google Shape;1599;p112"/>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00" name="Google Shape;1600;p112"/>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06" name="Google Shape;1606;p11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07" name="Google Shape;1607;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8" name="Google Shape;1608;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09" name="Google Shape;1609;p11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1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1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2" name="Google Shape;1612;p113"/>
          <p:cNvCxnSpPr>
            <a:stCxn id="1613" idx="6"/>
            <a:endCxn id="1610"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14" name="Google Shape;1614;p113"/>
          <p:cNvCxnSpPr>
            <a:stCxn id="1613" idx="6"/>
            <a:endCxn id="1609"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15" name="Google Shape;1615;p113"/>
          <p:cNvCxnSpPr>
            <a:stCxn id="1616" idx="5"/>
            <a:endCxn id="1611"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17" name="Google Shape;1617;p11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18" name="Google Shape;1618;p11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19" name="Google Shape;1619;p11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20" name="Google Shape;1620;p113"/>
          <p:cNvCxnSpPr>
            <a:stCxn id="1621" idx="6"/>
            <a:endCxn id="1609"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22" name="Google Shape;1622;p113"/>
          <p:cNvCxnSpPr>
            <a:stCxn id="1623" idx="5"/>
            <a:endCxn id="1611"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24" name="Google Shape;1624;p113"/>
          <p:cNvCxnSpPr>
            <a:stCxn id="1621" idx="6"/>
            <a:endCxn id="1610"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16" name="Google Shape;1616;p11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1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1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1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1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1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1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0" name="Google Shape;1630;p113"/>
          <p:cNvCxnSpPr>
            <a:stCxn id="1625" idx="6"/>
            <a:endCxn id="1628"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31" name="Google Shape;1631;p113"/>
          <p:cNvCxnSpPr>
            <a:endCxn id="1629"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32" name="Google Shape;1632;p113"/>
          <p:cNvCxnSpPr>
            <a:endCxn id="1628"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33" name="Google Shape;1633;p113"/>
          <p:cNvCxnSpPr>
            <a:endCxn id="1629"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34" name="Google Shape;1634;p113"/>
          <p:cNvCxnSpPr>
            <a:endCxn id="1628"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35" name="Google Shape;1635;p113"/>
          <p:cNvCxnSpPr>
            <a:endCxn id="1629"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36" name="Google Shape;1636;p11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1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38" name="Google Shape;1638;p11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1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1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13"/>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642" name="Google Shape;1642;p113"/>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43" name="Google Shape;1643;p113"/>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644" name="Google Shape;1644;p113"/>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5" name="Google Shape;1645;p113"/>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6" name="Google Shape;1646;p113"/>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47" name="Google Shape;1647;p113"/>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8" name="Google Shape;1648;p113"/>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9" name="Google Shape;1649;p113"/>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50" name="Google Shape;1650;p113"/>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51" name="Google Shape;1651;p113"/>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52" name="Google Shape;1652;p113"/>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653" name="Google Shape;1653;p113"/>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13"/>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13"/>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13"/>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657" name="Google Shape;1657;p113"/>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
        <p:nvSpPr>
          <p:cNvPr id="1658" name="Google Shape;1658;p113"/>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0.3</a:t>
            </a:r>
            <a:endParaRPr>
              <a:solidFill>
                <a:srgbClr val="434343"/>
              </a:solidFill>
              <a:latin typeface="Montserrat"/>
              <a:ea typeface="Montserrat"/>
              <a:cs typeface="Montserrat"/>
              <a:sym typeface="Montserrat"/>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64" name="Google Shape;1664;p11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65" name="Google Shape;1665;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6" name="Google Shape;1666;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67" name="Google Shape;1667;p11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1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1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0" name="Google Shape;1670;p114"/>
          <p:cNvCxnSpPr>
            <a:stCxn id="1671" idx="6"/>
            <a:endCxn id="166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72" name="Google Shape;1672;p114"/>
          <p:cNvCxnSpPr>
            <a:stCxn id="1671" idx="6"/>
            <a:endCxn id="166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73" name="Google Shape;1673;p114"/>
          <p:cNvCxnSpPr>
            <a:stCxn id="1674" idx="5"/>
            <a:endCxn id="166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75" name="Google Shape;1675;p11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76" name="Google Shape;1676;p11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77" name="Google Shape;1677;p11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78" name="Google Shape;1678;p114"/>
          <p:cNvCxnSpPr>
            <a:stCxn id="1679" idx="6"/>
            <a:endCxn id="166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80" name="Google Shape;1680;p114"/>
          <p:cNvCxnSpPr>
            <a:stCxn id="1681" idx="5"/>
            <a:endCxn id="166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82" name="Google Shape;1682;p114"/>
          <p:cNvCxnSpPr>
            <a:stCxn id="1679" idx="6"/>
            <a:endCxn id="166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74" name="Google Shape;1674;p11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1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1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1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1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1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1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8" name="Google Shape;1688;p114"/>
          <p:cNvCxnSpPr>
            <a:stCxn id="1683" idx="6"/>
            <a:endCxn id="168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89" name="Google Shape;1689;p114"/>
          <p:cNvCxnSpPr>
            <a:endCxn id="168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90" name="Google Shape;1690;p114"/>
          <p:cNvCxnSpPr>
            <a:endCxn id="168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91" name="Google Shape;1691;p114"/>
          <p:cNvCxnSpPr>
            <a:endCxn id="168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92" name="Google Shape;1692;p114"/>
          <p:cNvCxnSpPr>
            <a:endCxn id="168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93" name="Google Shape;1693;p114"/>
          <p:cNvCxnSpPr>
            <a:endCxn id="168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94" name="Google Shape;1694;p11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1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96" name="Google Shape;1696;p11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1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1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1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700" name="Google Shape;1700;p11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701" name="Google Shape;1701;p11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702" name="Google Shape;1702;p114"/>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3" name="Google Shape;1703;p114"/>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4" name="Google Shape;1704;p114"/>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5" name="Google Shape;1705;p114"/>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6" name="Google Shape;1706;p114"/>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7" name="Google Shape;1707;p114"/>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8" name="Google Shape;1708;p114"/>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9" name="Google Shape;1709;p114"/>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10" name="Google Shape;1710;p114"/>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711" name="Google Shape;1711;p114"/>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14"/>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14"/>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14"/>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715" name="Google Shape;1715;p114"/>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0.6</a:t>
            </a:r>
            <a:endParaRPr>
              <a:solidFill>
                <a:srgbClr val="434343"/>
              </a:solidFill>
              <a:latin typeface="Montserrat"/>
              <a:ea typeface="Montserrat"/>
              <a:cs typeface="Montserrat"/>
              <a:sym typeface="Montserrat"/>
            </a:endParaRPr>
          </a:p>
        </p:txBody>
      </p:sp>
      <p:sp>
        <p:nvSpPr>
          <p:cNvPr id="1716" name="Google Shape;1716;p114"/>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22" name="Google Shape;1722;p11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allows each neuron to output independent of the other classes, allowing for a single data point fed into the function to have multiple classes assigned to it.</a:t>
            </a:r>
            <a:endParaRPr sz="3000">
              <a:solidFill>
                <a:srgbClr val="434343"/>
              </a:solidFill>
              <a:latin typeface="Montserrat"/>
              <a:ea typeface="Montserrat"/>
              <a:cs typeface="Montserrat"/>
              <a:sym typeface="Montserrat"/>
            </a:endParaRPr>
          </a:p>
        </p:txBody>
      </p:sp>
      <p:pic>
        <p:nvPicPr>
          <p:cNvPr descr="watermark.jpg" id="1723" name="Google Shape;1723;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4" name="Google Shape;1724;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0" name="Google Shape;1730;p11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do we do when each data point can only have a single class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the </a:t>
            </a:r>
            <a:r>
              <a:rPr b="1" lang="en" sz="3000">
                <a:solidFill>
                  <a:srgbClr val="434343"/>
                </a:solidFill>
                <a:latin typeface="Montserrat"/>
                <a:ea typeface="Montserrat"/>
                <a:cs typeface="Montserrat"/>
                <a:sym typeface="Montserrat"/>
              </a:rPr>
              <a:t>softmax function</a:t>
            </a:r>
            <a:r>
              <a:rPr lang="en" sz="3000">
                <a:solidFill>
                  <a:srgbClr val="434343"/>
                </a:solidFill>
                <a:latin typeface="Montserrat"/>
                <a:ea typeface="Montserrat"/>
                <a:cs typeface="Montserrat"/>
                <a:sym typeface="Montserrat"/>
              </a:rPr>
              <a:t> for this!</a:t>
            </a:r>
            <a:endParaRPr sz="3000">
              <a:solidFill>
                <a:srgbClr val="434343"/>
              </a:solidFill>
              <a:latin typeface="Montserrat"/>
              <a:ea typeface="Montserrat"/>
              <a:cs typeface="Montserrat"/>
              <a:sym typeface="Montserrat"/>
            </a:endParaRPr>
          </a:p>
        </p:txBody>
      </p:sp>
      <p:pic>
        <p:nvPicPr>
          <p:cNvPr descr="watermark.jpg" id="1731" name="Google Shape;1731;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2" name="Google Shape;1732;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sp>
        <p:nvSpPr>
          <p:cNvPr id="1737" name="Google Shape;1737;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8" name="Google Shape;1738;p11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39" name="Google Shape;1739;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0" name="Google Shape;1740;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41" name="Google Shape;1741;p117"/>
          <p:cNvPicPr preferRelativeResize="0"/>
          <p:nvPr/>
        </p:nvPicPr>
        <p:blipFill>
          <a:blip r:embed="rId4">
            <a:alphaModFix/>
          </a:blip>
          <a:stretch>
            <a:fillRect/>
          </a:stretch>
        </p:blipFill>
        <p:spPr>
          <a:xfrm>
            <a:off x="1240275" y="2171375"/>
            <a:ext cx="6838950" cy="176212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47" name="Google Shape;1747;p11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 calculates the probabilities distribution of the event over </a:t>
            </a:r>
            <a:r>
              <a:rPr b="1" lang="en" sz="3000">
                <a:solidFill>
                  <a:srgbClr val="434343"/>
                </a:solidFill>
                <a:latin typeface="Montserrat"/>
                <a:ea typeface="Montserrat"/>
                <a:cs typeface="Montserrat"/>
                <a:sym typeface="Montserrat"/>
              </a:rPr>
              <a:t>K </a:t>
            </a:r>
            <a:r>
              <a:rPr lang="en" sz="3000">
                <a:solidFill>
                  <a:srgbClr val="434343"/>
                </a:solidFill>
                <a:latin typeface="Montserrat"/>
                <a:ea typeface="Montserrat"/>
                <a:cs typeface="Montserrat"/>
                <a:sym typeface="Montserrat"/>
              </a:rPr>
              <a:t>different events.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function will calculate the probabilities of each target class over all possible target classes.</a:t>
            </a:r>
            <a:endParaRPr sz="3000">
              <a:solidFill>
                <a:srgbClr val="434343"/>
              </a:solidFill>
              <a:latin typeface="Montserrat"/>
              <a:ea typeface="Montserrat"/>
              <a:cs typeface="Montserrat"/>
              <a:sym typeface="Montserrat"/>
            </a:endParaRPr>
          </a:p>
        </p:txBody>
      </p:sp>
      <p:pic>
        <p:nvPicPr>
          <p:cNvPr descr="watermark.jpg" id="1748" name="Google Shape;1748;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9" name="Google Shape;1749;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55" name="Google Shape;1755;p11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will be 0 to 1, and </a:t>
            </a:r>
            <a:r>
              <a:rPr b="1" lang="en" sz="3000">
                <a:solidFill>
                  <a:srgbClr val="434343"/>
                </a:solidFill>
                <a:latin typeface="Montserrat"/>
                <a:ea typeface="Montserrat"/>
                <a:cs typeface="Montserrat"/>
                <a:sym typeface="Montserrat"/>
              </a:rPr>
              <a:t>the sum of all the probabilities will be equal to 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model returns the probabilities of each class and the target class chosen will have the highest probability.</a:t>
            </a:r>
            <a:endParaRPr sz="3000">
              <a:solidFill>
                <a:srgbClr val="434343"/>
              </a:solidFill>
              <a:latin typeface="Montserrat"/>
              <a:ea typeface="Montserrat"/>
              <a:cs typeface="Montserrat"/>
              <a:sym typeface="Montserrat"/>
            </a:endParaRPr>
          </a:p>
        </p:txBody>
      </p:sp>
      <p:pic>
        <p:nvPicPr>
          <p:cNvPr descr="watermark.jpg" id="1756" name="Google Shape;1756;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7" name="Google Shape;1757;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63" name="Google Shape;1763;p12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thing to keep in mind is that if you use softmax for multi-class problems you get this sort of output: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64" name="Google Shape;1764;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5" name="Google Shape;1765;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9" name="Shape 1769"/>
        <p:cNvGrpSpPr/>
        <p:nvPr/>
      </p:nvGrpSpPr>
      <p:grpSpPr>
        <a:xfrm>
          <a:off x="0" y="0"/>
          <a:ext cx="0" cy="0"/>
          <a:chOff x="0" y="0"/>
          <a:chExt cx="0" cy="0"/>
        </a:xfrm>
      </p:grpSpPr>
      <p:sp>
        <p:nvSpPr>
          <p:cNvPr id="1770" name="Google Shape;1770;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1" name="Google Shape;1771;p12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probabilities for each class all sum up to 1. We choose the highest probability as our assignment.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72" name="Google Shape;1772;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3" name="Google Shape;1773;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6" name="Google Shape;136;p2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9" name="Google Shape;1779;p12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Perceptrons expanded to neural network model</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Weights and Biases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Activation Functions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to learn about Cost Functions!</a:t>
            </a:r>
            <a:endParaRPr sz="3000">
              <a:solidFill>
                <a:srgbClr val="434343"/>
              </a:solidFill>
              <a:latin typeface="Montserrat"/>
              <a:ea typeface="Montserrat"/>
              <a:cs typeface="Montserrat"/>
              <a:sym typeface="Montserrat"/>
            </a:endParaRPr>
          </a:p>
        </p:txBody>
      </p:sp>
      <p:pic>
        <p:nvPicPr>
          <p:cNvPr descr="watermark.jpg" id="1780" name="Google Shape;1780;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1" name="Google Shape;1781;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5" name="Shape 1785"/>
        <p:cNvGrpSpPr/>
        <p:nvPr/>
      </p:nvGrpSpPr>
      <p:grpSpPr>
        <a:xfrm>
          <a:off x="0" y="0"/>
          <a:ext cx="0" cy="0"/>
          <a:chOff x="0" y="0"/>
          <a:chExt cx="0" cy="0"/>
        </a:xfrm>
      </p:grpSpPr>
      <p:sp>
        <p:nvSpPr>
          <p:cNvPr id="1786" name="Google Shape;1786;p1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Cost Functions and Gradient Descent</a:t>
            </a:r>
            <a:endParaRPr b="1">
              <a:latin typeface="Montserrat"/>
              <a:ea typeface="Montserrat"/>
              <a:cs typeface="Montserrat"/>
              <a:sym typeface="Montserrat"/>
            </a:endParaRPr>
          </a:p>
        </p:txBody>
      </p:sp>
      <p:sp>
        <p:nvSpPr>
          <p:cNvPr id="1787" name="Google Shape;1787;p1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88" name="Google Shape;1788;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9" name="Google Shape;1789;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3" name="Shape 1793"/>
        <p:cNvGrpSpPr/>
        <p:nvPr/>
      </p:nvGrpSpPr>
      <p:grpSpPr>
        <a:xfrm>
          <a:off x="0" y="0"/>
          <a:ext cx="0" cy="0"/>
          <a:chOff x="0" y="0"/>
          <a:chExt cx="0" cy="0"/>
        </a:xfrm>
      </p:grpSpPr>
      <p:sp>
        <p:nvSpPr>
          <p:cNvPr id="1794" name="Google Shape;1794;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95" name="Google Shape;1795;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understand that neural networks take in inputs, multiply them by weights, and add biases to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this result is passed through an activation function which at the end of all the layers leads to some output.</a:t>
            </a:r>
            <a:endParaRPr sz="3000">
              <a:solidFill>
                <a:srgbClr val="434343"/>
              </a:solidFill>
              <a:latin typeface="Montserrat"/>
              <a:ea typeface="Montserrat"/>
              <a:cs typeface="Montserrat"/>
              <a:sym typeface="Montserrat"/>
            </a:endParaRPr>
          </a:p>
        </p:txBody>
      </p:sp>
      <p:pic>
        <p:nvPicPr>
          <p:cNvPr descr="watermark.jpg" id="1796" name="Google Shape;1796;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7" name="Google Shape;1797;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sp>
        <p:nvSpPr>
          <p:cNvPr id="1802" name="Google Shape;1802;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3" name="Google Shape;1803;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output </a:t>
            </a:r>
            <a:r>
              <a:rPr b="1" lang="en" sz="3000">
                <a:solidFill>
                  <a:srgbClr val="434343"/>
                </a:solidFill>
                <a:latin typeface="Montserrat"/>
                <a:ea typeface="Montserrat"/>
                <a:cs typeface="Montserrat"/>
                <a:sym typeface="Montserrat"/>
              </a:rPr>
              <a:t>ŷ </a:t>
            </a:r>
            <a:r>
              <a:rPr lang="en" sz="3000">
                <a:solidFill>
                  <a:srgbClr val="434343"/>
                </a:solidFill>
                <a:latin typeface="Montserrat"/>
                <a:ea typeface="Montserrat"/>
                <a:cs typeface="Montserrat"/>
                <a:sym typeface="Montserrat"/>
              </a:rPr>
              <a:t>is the model’s estimation of what it predicts the label to be.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after the network creates its prediction, how do we evaluate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after the evaluation how can we update the network’s weights and biases?</a:t>
            </a:r>
            <a:endParaRPr sz="3000">
              <a:solidFill>
                <a:srgbClr val="434343"/>
              </a:solidFill>
              <a:latin typeface="Montserrat"/>
              <a:ea typeface="Montserrat"/>
              <a:cs typeface="Montserrat"/>
              <a:sym typeface="Montserrat"/>
            </a:endParaRPr>
          </a:p>
        </p:txBody>
      </p:sp>
      <p:pic>
        <p:nvPicPr>
          <p:cNvPr descr="watermark.jpg" id="1804" name="Google Shape;1804;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5" name="Google Shape;1805;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1" name="Google Shape;1811;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take the estimated outputs of the network and then compare them to the real values of the label.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is using the training data set during the fitting/training of the model.</a:t>
            </a:r>
            <a:endParaRPr sz="3000">
              <a:solidFill>
                <a:srgbClr val="434343"/>
              </a:solidFill>
              <a:latin typeface="Montserrat"/>
              <a:ea typeface="Montserrat"/>
              <a:cs typeface="Montserrat"/>
              <a:sym typeface="Montserrat"/>
            </a:endParaRPr>
          </a:p>
        </p:txBody>
      </p:sp>
      <p:pic>
        <p:nvPicPr>
          <p:cNvPr descr="watermark.jpg" id="1812" name="Google Shape;1812;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3" name="Google Shape;1813;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9" name="Google Shape;1819;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cost function (often referred to as a loss function) must be an average so it can output a single value.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keep track of our loss/cost during training to monitor network performance.</a:t>
            </a:r>
            <a:endParaRPr sz="3000">
              <a:solidFill>
                <a:srgbClr val="434343"/>
              </a:solidFill>
              <a:latin typeface="Montserrat"/>
              <a:ea typeface="Montserrat"/>
              <a:cs typeface="Montserrat"/>
              <a:sym typeface="Montserrat"/>
            </a:endParaRPr>
          </a:p>
        </p:txBody>
      </p:sp>
      <p:pic>
        <p:nvPicPr>
          <p:cNvPr descr="watermark.jpg" id="1820" name="Google Shape;1820;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1" name="Google Shape;1821;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5" name="Shape 1825"/>
        <p:cNvGrpSpPr/>
        <p:nvPr/>
      </p:nvGrpSpPr>
      <p:grpSpPr>
        <a:xfrm>
          <a:off x="0" y="0"/>
          <a:ext cx="0" cy="0"/>
          <a:chOff x="0" y="0"/>
          <a:chExt cx="0" cy="0"/>
        </a:xfrm>
      </p:grpSpPr>
      <p:sp>
        <p:nvSpPr>
          <p:cNvPr id="1826" name="Google Shape;182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7" name="Google Shape;1827;p128"/>
          <p:cNvSpPr txBox="1"/>
          <p:nvPr>
            <p:ph idx="1" type="body"/>
          </p:nvPr>
        </p:nvSpPr>
        <p:spPr>
          <a:xfrm>
            <a:off x="311700" y="1152475"/>
            <a:ext cx="87498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the following variables: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 to represent the true value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to represent neuron’s prediction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terms of weights and bias: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w*x + b = z</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 z into activation function σ(z) = a </a:t>
            </a:r>
            <a:endParaRPr sz="3000">
              <a:solidFill>
                <a:srgbClr val="434343"/>
              </a:solidFill>
              <a:latin typeface="Montserrat"/>
              <a:ea typeface="Montserrat"/>
              <a:cs typeface="Montserrat"/>
              <a:sym typeface="Montserrat"/>
            </a:endParaRPr>
          </a:p>
        </p:txBody>
      </p:sp>
      <p:pic>
        <p:nvPicPr>
          <p:cNvPr descr="watermark.jpg" id="1828" name="Google Shape;182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9" name="Google Shape;182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sp>
        <p:nvSpPr>
          <p:cNvPr id="1834" name="Google Shape;183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35" name="Google Shape;1835;p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very common cost function is the quadratic cost function:</a:t>
            </a:r>
            <a:endParaRPr sz="3000">
              <a:solidFill>
                <a:srgbClr val="434343"/>
              </a:solidFill>
              <a:latin typeface="Montserrat"/>
              <a:ea typeface="Montserrat"/>
              <a:cs typeface="Montserrat"/>
              <a:sym typeface="Montserrat"/>
            </a:endParaRPr>
          </a:p>
        </p:txBody>
      </p:sp>
      <p:pic>
        <p:nvPicPr>
          <p:cNvPr descr="watermark.jpg" id="1836" name="Google Shape;183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7" name="Google Shape;183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38" name="Google Shape;1838;p129"/>
          <p:cNvPicPr preferRelativeResize="0"/>
          <p:nvPr/>
        </p:nvPicPr>
        <p:blipFill>
          <a:blip r:embed="rId4">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pic>
        <p:nvPicPr>
          <p:cNvPr id="1843" name="Google Shape;1843;p130"/>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44" name="Google Shape;1844;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45" name="Google Shape;1845;p13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simply calculate the difference between the real values y(x) against our predicted values a(x).</a:t>
            </a:r>
            <a:endParaRPr sz="3000">
              <a:solidFill>
                <a:srgbClr val="434343"/>
              </a:solidFill>
              <a:latin typeface="Montserrat"/>
              <a:ea typeface="Montserrat"/>
              <a:cs typeface="Montserrat"/>
              <a:sym typeface="Montserrat"/>
            </a:endParaRPr>
          </a:p>
        </p:txBody>
      </p:sp>
      <p:pic>
        <p:nvPicPr>
          <p:cNvPr descr="watermark.jpg" id="1846" name="Google Shape;1846;p1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47" name="Google Shape;1847;p1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pic>
        <p:nvPicPr>
          <p:cNvPr id="1852" name="Google Shape;1852;p131"/>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53" name="Google Shape;1853;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4" name="Google Shape;1854;p13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The notation shown here corresponds to vector inputs and outputs, since we will be dealing with a </a:t>
            </a:r>
            <a:r>
              <a:rPr b="1" lang="en" sz="3000">
                <a:solidFill>
                  <a:srgbClr val="434343"/>
                </a:solidFill>
                <a:latin typeface="Montserrat"/>
                <a:ea typeface="Montserrat"/>
                <a:cs typeface="Montserrat"/>
                <a:sym typeface="Montserrat"/>
              </a:rPr>
              <a:t>batch </a:t>
            </a:r>
            <a:r>
              <a:rPr lang="en" sz="3000">
                <a:solidFill>
                  <a:srgbClr val="434343"/>
                </a:solidFill>
                <a:latin typeface="Montserrat"/>
                <a:ea typeface="Montserrat"/>
                <a:cs typeface="Montserrat"/>
                <a:sym typeface="Montserrat"/>
              </a:rPr>
              <a:t>of training points and predictions.</a:t>
            </a:r>
            <a:endParaRPr sz="3000">
              <a:solidFill>
                <a:srgbClr val="434343"/>
              </a:solidFill>
              <a:latin typeface="Montserrat"/>
              <a:ea typeface="Montserrat"/>
              <a:cs typeface="Montserrat"/>
              <a:sym typeface="Montserrat"/>
            </a:endParaRPr>
          </a:p>
        </p:txBody>
      </p:sp>
      <p:pic>
        <p:nvPicPr>
          <p:cNvPr descr="watermark.jpg" id="1855" name="Google Shape;1855;p13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56" name="Google Shape;1856;p13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5" name="Google Shape;145;p2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pic>
        <p:nvPicPr>
          <p:cNvPr id="1861" name="Google Shape;1861;p132"/>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62" name="Google Shape;186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3" name="Google Shape;1863;p13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squaring this does 2 useful things for us, keeps everything positive and </a:t>
            </a:r>
            <a:r>
              <a:rPr b="1" lang="en" sz="3000">
                <a:solidFill>
                  <a:srgbClr val="434343"/>
                </a:solidFill>
                <a:latin typeface="Montserrat"/>
                <a:ea typeface="Montserrat"/>
                <a:cs typeface="Montserrat"/>
                <a:sym typeface="Montserrat"/>
              </a:rPr>
              <a:t>punishes</a:t>
            </a:r>
            <a:r>
              <a:rPr lang="en" sz="3000">
                <a:solidFill>
                  <a:srgbClr val="434343"/>
                </a:solidFill>
                <a:latin typeface="Montserrat"/>
                <a:ea typeface="Montserrat"/>
                <a:cs typeface="Montserrat"/>
                <a:sym typeface="Montserrat"/>
              </a:rPr>
              <a:t> large errors!</a:t>
            </a:r>
            <a:endParaRPr sz="3000">
              <a:solidFill>
                <a:srgbClr val="434343"/>
              </a:solidFill>
              <a:latin typeface="Montserrat"/>
              <a:ea typeface="Montserrat"/>
              <a:cs typeface="Montserrat"/>
              <a:sym typeface="Montserrat"/>
            </a:endParaRPr>
          </a:p>
        </p:txBody>
      </p:sp>
      <p:pic>
        <p:nvPicPr>
          <p:cNvPr descr="watermark.jpg" id="1864" name="Google Shape;1864;p13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65" name="Google Shape;1865;p13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1" name="Google Shape;1871;p13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think of the cost function as:</a:t>
            </a:r>
            <a:endParaRPr sz="3000">
              <a:solidFill>
                <a:srgbClr val="434343"/>
              </a:solidFill>
              <a:latin typeface="Montserrat"/>
              <a:ea typeface="Montserrat"/>
              <a:cs typeface="Montserrat"/>
              <a:sym typeface="Montserrat"/>
            </a:endParaRPr>
          </a:p>
        </p:txBody>
      </p:sp>
      <p:pic>
        <p:nvPicPr>
          <p:cNvPr descr="watermark.jpg" id="1872" name="Google Shape;187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3" name="Google Shape;187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74" name="Google Shape;1874;p133"/>
          <p:cNvPicPr preferRelativeResize="0"/>
          <p:nvPr/>
        </p:nvPicPr>
        <p:blipFill>
          <a:blip r:embed="rId4">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80" name="Google Shape;1880;p13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is our neural network's weights, </a:t>
            </a:r>
            <a:r>
              <a:rPr b="1"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 is our neural network's biases, </a:t>
            </a:r>
            <a:r>
              <a:rPr b="1" lang="en" sz="3000">
                <a:solidFill>
                  <a:srgbClr val="434343"/>
                </a:solidFill>
                <a:latin typeface="Montserrat"/>
                <a:ea typeface="Montserrat"/>
                <a:cs typeface="Montserrat"/>
                <a:sym typeface="Montserrat"/>
              </a:rPr>
              <a:t>S</a:t>
            </a:r>
            <a:r>
              <a:rPr b="1" baseline="30000" lang="en" sz="31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input of a single training sample, and </a:t>
            </a:r>
            <a:r>
              <a:rPr b="1" lang="en" sz="3000">
                <a:solidFill>
                  <a:srgbClr val="434343"/>
                </a:solidFill>
                <a:latin typeface="Montserrat"/>
                <a:ea typeface="Montserrat"/>
                <a:cs typeface="Montserrat"/>
                <a:sym typeface="Montserrat"/>
              </a:rPr>
              <a:t>E</a:t>
            </a:r>
            <a:r>
              <a:rPr b="1" baseline="30000" lang="en" sz="30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desired output of that training sample. </a:t>
            </a:r>
            <a:endParaRPr sz="3000">
              <a:solidFill>
                <a:srgbClr val="434343"/>
              </a:solidFill>
              <a:latin typeface="Montserrat"/>
              <a:ea typeface="Montserrat"/>
              <a:cs typeface="Montserrat"/>
              <a:sym typeface="Montserrat"/>
            </a:endParaRPr>
          </a:p>
        </p:txBody>
      </p:sp>
      <p:pic>
        <p:nvPicPr>
          <p:cNvPr descr="watermark.jpg" id="1881" name="Google Shape;1881;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2" name="Google Shape;1882;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3" name="Google Shape;1883;p134"/>
          <p:cNvPicPr preferRelativeResize="0"/>
          <p:nvPr/>
        </p:nvPicPr>
        <p:blipFill>
          <a:blip r:embed="rId4">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pic>
        <p:nvPicPr>
          <p:cNvPr id="1888" name="Google Shape;1888;p135"/>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89" name="Google Shape;1889;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0" name="Google Shape;1890;p13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that information was all encoded in our simplified notation.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t>
            </a:r>
            <a:r>
              <a:rPr b="1" lang="en" sz="3000">
                <a:solidFill>
                  <a:srgbClr val="434343"/>
                </a:solidFill>
                <a:latin typeface="Montserrat"/>
                <a:ea typeface="Montserrat"/>
                <a:cs typeface="Montserrat"/>
                <a:sym typeface="Montserrat"/>
              </a:rPr>
              <a:t>a(x)</a:t>
            </a:r>
            <a:r>
              <a:rPr lang="en" sz="3000">
                <a:solidFill>
                  <a:srgbClr val="434343"/>
                </a:solidFill>
                <a:latin typeface="Montserrat"/>
                <a:ea typeface="Montserrat"/>
                <a:cs typeface="Montserrat"/>
                <a:sym typeface="Montserrat"/>
              </a:rPr>
              <a:t> holds information about weights and biases.</a:t>
            </a:r>
            <a:endParaRPr sz="3000">
              <a:solidFill>
                <a:srgbClr val="434343"/>
              </a:solidFill>
              <a:latin typeface="Montserrat"/>
              <a:ea typeface="Montserrat"/>
              <a:cs typeface="Montserrat"/>
              <a:sym typeface="Montserrat"/>
            </a:endParaRPr>
          </a:p>
        </p:txBody>
      </p:sp>
      <p:pic>
        <p:nvPicPr>
          <p:cNvPr descr="watermark.jpg" id="1891" name="Google Shape;1891;p13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92" name="Google Shape;1892;p13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6" name="Shape 1896"/>
        <p:cNvGrpSpPr/>
        <p:nvPr/>
      </p:nvGrpSpPr>
      <p:grpSpPr>
        <a:xfrm>
          <a:off x="0" y="0"/>
          <a:ext cx="0" cy="0"/>
          <a:chOff x="0" y="0"/>
          <a:chExt cx="0" cy="0"/>
        </a:xfrm>
      </p:grpSpPr>
      <p:sp>
        <p:nvSpPr>
          <p:cNvPr id="1897" name="Google Shape;1897;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8" name="Google Shape;1898;p13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if we have a huge network, we can expect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to be quite complex, with huge vectors of weights and biases.</a:t>
            </a:r>
            <a:endParaRPr sz="3000">
              <a:solidFill>
                <a:srgbClr val="434343"/>
              </a:solidFill>
              <a:latin typeface="Montserrat"/>
              <a:ea typeface="Montserrat"/>
              <a:cs typeface="Montserrat"/>
              <a:sym typeface="Montserrat"/>
            </a:endParaRPr>
          </a:p>
        </p:txBody>
      </p:sp>
      <p:pic>
        <p:nvPicPr>
          <p:cNvPr descr="watermark.jpg" id="1899" name="Google Shape;1899;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00" name="Google Shape;1900;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01" name="Google Shape;1901;p136"/>
          <p:cNvPicPr preferRelativeResize="0"/>
          <p:nvPr/>
        </p:nvPicPr>
        <p:blipFill>
          <a:blip r:embed="rId4">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pic>
        <p:nvPicPr>
          <p:cNvPr id="1906" name="Google Shape;1906;p137"/>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07" name="Google Shape;1907;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8" name="Google Shape;1908;p13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is a small network with all its parameters labeled:</a:t>
            </a:r>
            <a:endParaRPr sz="3000">
              <a:solidFill>
                <a:srgbClr val="434343"/>
              </a:solidFill>
              <a:latin typeface="Montserrat"/>
              <a:ea typeface="Montserrat"/>
              <a:cs typeface="Montserrat"/>
              <a:sym typeface="Montserrat"/>
            </a:endParaRPr>
          </a:p>
        </p:txBody>
      </p:sp>
      <p:pic>
        <p:nvPicPr>
          <p:cNvPr descr="watermark.jpg" id="1909" name="Google Shape;1909;p13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0" name="Google Shape;1910;p13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pic>
        <p:nvPicPr>
          <p:cNvPr id="1915" name="Google Shape;1915;p138"/>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16" name="Google Shape;191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17" name="Google Shape;1917;p13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a lot to calculate!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solve this?</a:t>
            </a:r>
            <a:endParaRPr sz="3000">
              <a:solidFill>
                <a:srgbClr val="434343"/>
              </a:solidFill>
              <a:latin typeface="Montserrat"/>
              <a:ea typeface="Montserrat"/>
              <a:cs typeface="Montserrat"/>
              <a:sym typeface="Montserrat"/>
            </a:endParaRPr>
          </a:p>
        </p:txBody>
      </p:sp>
      <p:pic>
        <p:nvPicPr>
          <p:cNvPr descr="watermark.jpg" id="1918" name="Google Shape;1918;p13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9" name="Google Shape;1919;p13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pic>
        <p:nvPicPr>
          <p:cNvPr descr="watermark.jpg" id="1924" name="Google Shape;1924;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25" name="Google Shape;1925;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26" name="Google Shape;1926;p13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real case, this means we have some cost function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dependent lots of weights!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C(w1,w2,w3,....wn)</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figure out which weights lead us to the lowest cost?</a:t>
            </a:r>
            <a:endParaRPr sz="3000">
              <a:solidFill>
                <a:srgbClr val="434343"/>
              </a:solidFill>
              <a:latin typeface="Montserrat"/>
              <a:ea typeface="Montserrat"/>
              <a:cs typeface="Montserrat"/>
              <a:sym typeface="Montserrat"/>
            </a:endParaRPr>
          </a:p>
        </p:txBody>
      </p:sp>
      <p:pic>
        <p:nvPicPr>
          <p:cNvPr descr="watermark.jpg" id="1927" name="Google Shape;1927;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pic>
        <p:nvPicPr>
          <p:cNvPr descr="watermark.jpg" id="1932" name="Google Shape;1932;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33" name="Google Shape;1933;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4" name="Google Shape;1934;p14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simplicity, let’s imagine we only had one weight in our cost function </a:t>
            </a:r>
            <a:r>
              <a:rPr b="1" lang="en" sz="3000">
                <a:solidFill>
                  <a:srgbClr val="434343"/>
                </a:solidFill>
                <a:latin typeface="Montserrat"/>
                <a:ea typeface="Montserrat"/>
                <a:cs typeface="Montserrat"/>
                <a:sym typeface="Montserrat"/>
              </a:rPr>
              <a:t>w.</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a:t>
            </a:r>
            <a:r>
              <a:rPr b="1" lang="en" sz="3000">
                <a:solidFill>
                  <a:srgbClr val="434343"/>
                </a:solidFill>
                <a:latin typeface="Montserrat"/>
                <a:ea typeface="Montserrat"/>
                <a:cs typeface="Montserrat"/>
                <a:sym typeface="Montserrat"/>
              </a:rPr>
              <a:t>minimize</a:t>
            </a:r>
            <a:r>
              <a:rPr lang="en" sz="3000">
                <a:solidFill>
                  <a:srgbClr val="434343"/>
                </a:solidFill>
                <a:latin typeface="Montserrat"/>
                <a:ea typeface="Montserrat"/>
                <a:cs typeface="Montserrat"/>
                <a:sym typeface="Montserrat"/>
              </a:rPr>
              <a:t> our loss/cost (overall error).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means we need to figure out 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results in the minimum of </a:t>
            </a:r>
            <a:r>
              <a:rPr b="1" lang="en" sz="3000">
                <a:solidFill>
                  <a:srgbClr val="434343"/>
                </a:solidFill>
                <a:latin typeface="Montserrat"/>
                <a:ea typeface="Montserrat"/>
                <a:cs typeface="Montserrat"/>
                <a:sym typeface="Montserrat"/>
              </a:rPr>
              <a:t>C(w)</a:t>
            </a:r>
            <a:endParaRPr b="1" sz="3000">
              <a:solidFill>
                <a:srgbClr val="434343"/>
              </a:solidFill>
              <a:latin typeface="Montserrat"/>
              <a:ea typeface="Montserrat"/>
              <a:cs typeface="Montserrat"/>
              <a:sym typeface="Montserrat"/>
            </a:endParaRPr>
          </a:p>
        </p:txBody>
      </p:sp>
      <p:pic>
        <p:nvPicPr>
          <p:cNvPr descr="watermark.jpg" id="1935" name="Google Shape;1935;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pic>
        <p:nvPicPr>
          <p:cNvPr descr="watermark.jpg" id="1940" name="Google Shape;1940;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1" name="Google Shape;1941;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2" name="Google Shape;1942;p141"/>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“simple” function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pic>
        <p:nvPicPr>
          <p:cNvPr descr="watermark.jpg" id="1943" name="Google Shape;1943;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44" name="Google Shape;1944;p141"/>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45" name="Google Shape;1945;p14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46" name="Google Shape;1946;p14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4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48" name="Google Shape;1948;p14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4" name="Google Shape;154;p2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really simplify this!</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pic>
        <p:nvPicPr>
          <p:cNvPr descr="watermark.jpg" id="1953" name="Google Shape;1953;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4" name="Google Shape;1954;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5" name="Google Shape;1955;p142"/>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56" name="Google Shape;1956;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57" name="Google Shape;1957;p142"/>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58" name="Google Shape;1958;p14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59" name="Google Shape;1959;p14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4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61" name="Google Shape;1961;p14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5" name="Shape 1965"/>
        <p:cNvGrpSpPr/>
        <p:nvPr/>
      </p:nvGrpSpPr>
      <p:grpSpPr>
        <a:xfrm>
          <a:off x="0" y="0"/>
          <a:ext cx="0" cy="0"/>
          <a:chOff x="0" y="0"/>
          <a:chExt cx="0" cy="0"/>
        </a:xfrm>
      </p:grpSpPr>
      <p:pic>
        <p:nvPicPr>
          <p:cNvPr descr="watermark.jpg" id="1966" name="Google Shape;1966;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67" name="Google Shape;1967;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68" name="Google Shape;1968;p143"/>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69" name="Google Shape;1969;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70" name="Google Shape;1970;p143"/>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71" name="Google Shape;1971;p14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72" name="Google Shape;1972;p14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4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74" name="Google Shape;1974;p143"/>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4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pic>
        <p:nvPicPr>
          <p:cNvPr descr="watermark.jpg" id="1980" name="Google Shape;1980;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81" name="Google Shape;1981;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82" name="Google Shape;1982;p144"/>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83" name="Google Shape;1983;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84" name="Google Shape;1984;p144"/>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85" name="Google Shape;1985;p14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86" name="Google Shape;1986;p14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4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88" name="Google Shape;1988;p14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89" name="Google Shape;1989;p14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90" name="Google Shape;1990;p14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4" name="Shape 1994"/>
        <p:cNvGrpSpPr/>
        <p:nvPr/>
      </p:nvGrpSpPr>
      <p:grpSpPr>
        <a:xfrm>
          <a:off x="0" y="0"/>
          <a:ext cx="0" cy="0"/>
          <a:chOff x="0" y="0"/>
          <a:chExt cx="0" cy="0"/>
        </a:xfrm>
      </p:grpSpPr>
      <p:pic>
        <p:nvPicPr>
          <p:cNvPr descr="watermark.jpg" id="1995" name="Google Shape;199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96" name="Google Shape;1996;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7" name="Google Shape;1997;p14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of calculus know we could take a derivative and solve for 0.</a:t>
            </a:r>
            <a:endParaRPr sz="3000">
              <a:solidFill>
                <a:srgbClr val="434343"/>
              </a:solidFill>
              <a:latin typeface="Montserrat"/>
              <a:ea typeface="Montserrat"/>
              <a:cs typeface="Montserrat"/>
              <a:sym typeface="Montserrat"/>
            </a:endParaRPr>
          </a:p>
        </p:txBody>
      </p:sp>
      <p:pic>
        <p:nvPicPr>
          <p:cNvPr descr="watermark.jpg" id="1998" name="Google Shape;1998;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99" name="Google Shape;1999;p14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00" name="Google Shape;2000;p14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01" name="Google Shape;2001;p14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4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03" name="Google Shape;2003;p14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04" name="Google Shape;2004;p14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05" name="Google Shape;2005;p14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9" name="Shape 2009"/>
        <p:cNvGrpSpPr/>
        <p:nvPr/>
      </p:nvGrpSpPr>
      <p:grpSpPr>
        <a:xfrm>
          <a:off x="0" y="0"/>
          <a:ext cx="0" cy="0"/>
          <a:chOff x="0" y="0"/>
          <a:chExt cx="0" cy="0"/>
        </a:xfrm>
      </p:grpSpPr>
      <p:pic>
        <p:nvPicPr>
          <p:cNvPr descr="watermark.jpg" id="2010" name="Google Shape;2010;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1" name="Google Shape;2011;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12" name="Google Shape;2012;p14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recall our real cost function will be very complex!</a:t>
            </a:r>
            <a:endParaRPr sz="3000">
              <a:solidFill>
                <a:srgbClr val="434343"/>
              </a:solidFill>
              <a:latin typeface="Montserrat"/>
              <a:ea typeface="Montserrat"/>
              <a:cs typeface="Montserrat"/>
              <a:sym typeface="Montserrat"/>
            </a:endParaRPr>
          </a:p>
        </p:txBody>
      </p:sp>
      <p:pic>
        <p:nvPicPr>
          <p:cNvPr descr="watermark.jpg" id="2013" name="Google Shape;2013;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14" name="Google Shape;2014;p14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15" name="Google Shape;2015;p14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16" name="Google Shape;2016;p14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17" name="Google Shape;2017;p14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18" name="Google Shape;2018;p146"/>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2" name="Shape 2022"/>
        <p:cNvGrpSpPr/>
        <p:nvPr/>
      </p:nvGrpSpPr>
      <p:grpSpPr>
        <a:xfrm>
          <a:off x="0" y="0"/>
          <a:ext cx="0" cy="0"/>
          <a:chOff x="0" y="0"/>
          <a:chExt cx="0" cy="0"/>
        </a:xfrm>
      </p:grpSpPr>
      <p:pic>
        <p:nvPicPr>
          <p:cNvPr descr="watermark.jpg" id="2023" name="Google Shape;2023;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4" name="Google Shape;2024;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5" name="Google Shape;2025;p14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a:t>
            </a:r>
            <a:endParaRPr b="1" sz="3000">
              <a:solidFill>
                <a:srgbClr val="434343"/>
              </a:solidFill>
              <a:latin typeface="Montserrat"/>
              <a:ea typeface="Montserrat"/>
              <a:cs typeface="Montserrat"/>
              <a:sym typeface="Montserrat"/>
            </a:endParaRPr>
          </a:p>
        </p:txBody>
      </p:sp>
      <p:pic>
        <p:nvPicPr>
          <p:cNvPr descr="watermark.jpg" id="2026" name="Google Shape;2026;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27" name="Google Shape;2027;p14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28" name="Google Shape;2028;p14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29" name="Google Shape;2029;p14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30" name="Google Shape;2030;p14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31" name="Google Shape;2031;p147"/>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5" name="Shape 2035"/>
        <p:cNvGrpSpPr/>
        <p:nvPr/>
      </p:nvGrpSpPr>
      <p:grpSpPr>
        <a:xfrm>
          <a:off x="0" y="0"/>
          <a:ext cx="0" cy="0"/>
          <a:chOff x="0" y="0"/>
          <a:chExt cx="0" cy="0"/>
        </a:xfrm>
      </p:grpSpPr>
      <p:pic>
        <p:nvPicPr>
          <p:cNvPr descr="watermark.jpg" id="2036" name="Google Shape;2036;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37" name="Google Shape;2037;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38" name="Google Shape;2038;p14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 </a:t>
            </a:r>
            <a:r>
              <a:rPr lang="en" sz="3000">
                <a:solidFill>
                  <a:srgbClr val="434343"/>
                </a:solidFill>
                <a:latin typeface="Montserrat"/>
                <a:ea typeface="Montserrat"/>
                <a:cs typeface="Montserrat"/>
                <a:sym typeface="Montserrat"/>
              </a:rPr>
              <a:t>since our networks will have 1000s of weights</a:t>
            </a:r>
            <a:endParaRPr b="1" sz="3000">
              <a:solidFill>
                <a:srgbClr val="434343"/>
              </a:solidFill>
              <a:latin typeface="Montserrat"/>
              <a:ea typeface="Montserrat"/>
              <a:cs typeface="Montserrat"/>
              <a:sym typeface="Montserrat"/>
            </a:endParaRPr>
          </a:p>
        </p:txBody>
      </p:sp>
      <p:pic>
        <p:nvPicPr>
          <p:cNvPr descr="watermark.jpg" id="2039" name="Google Shape;2039;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40" name="Google Shape;2040;p14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41" name="Google Shape;2041;p14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42" name="Google Shape;2042;p14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43" name="Google Shape;2043;p14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44" name="Google Shape;2044;p148"/>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pic>
        <p:nvPicPr>
          <p:cNvPr descr="watermark.jpg" id="2049" name="Google Shape;2049;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50" name="Google Shape;2050;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1" name="Google Shape;2051;p14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t>
            </a:r>
            <a:r>
              <a:rPr b="1" lang="en" sz="3000">
                <a:solidFill>
                  <a:srgbClr val="434343"/>
                </a:solidFill>
                <a:latin typeface="Montserrat"/>
                <a:ea typeface="Montserrat"/>
                <a:cs typeface="Montserrat"/>
                <a:sym typeface="Montserrat"/>
              </a:rPr>
              <a:t>gradient descent </a:t>
            </a:r>
            <a:r>
              <a:rPr lang="en" sz="3000">
                <a:solidFill>
                  <a:srgbClr val="434343"/>
                </a:solidFill>
                <a:latin typeface="Montserrat"/>
                <a:ea typeface="Montserrat"/>
                <a:cs typeface="Montserrat"/>
                <a:sym typeface="Montserrat"/>
              </a:rPr>
              <a:t>to solve this problem.</a:t>
            </a:r>
            <a:endParaRPr sz="3000">
              <a:solidFill>
                <a:srgbClr val="434343"/>
              </a:solidFill>
              <a:latin typeface="Montserrat"/>
              <a:ea typeface="Montserrat"/>
              <a:cs typeface="Montserrat"/>
              <a:sym typeface="Montserrat"/>
            </a:endParaRPr>
          </a:p>
        </p:txBody>
      </p:sp>
      <p:pic>
        <p:nvPicPr>
          <p:cNvPr descr="watermark.jpg" id="2052" name="Google Shape;2052;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53" name="Google Shape;2053;p14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54" name="Google Shape;2054;p14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55" name="Google Shape;2055;p14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56" name="Google Shape;2056;p14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57" name="Google Shape;2057;p149"/>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pic>
        <p:nvPicPr>
          <p:cNvPr descr="watermark.jpg" id="2062" name="Google Shape;2062;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63" name="Google Shape;2063;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64" name="Google Shape;2064;p15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back to our simplified version to see how this works.</a:t>
            </a:r>
            <a:endParaRPr sz="3000">
              <a:solidFill>
                <a:srgbClr val="434343"/>
              </a:solidFill>
              <a:latin typeface="Montserrat"/>
              <a:ea typeface="Montserrat"/>
              <a:cs typeface="Montserrat"/>
              <a:sym typeface="Montserrat"/>
            </a:endParaRPr>
          </a:p>
        </p:txBody>
      </p:sp>
      <p:pic>
        <p:nvPicPr>
          <p:cNvPr descr="watermark.jpg" id="2065" name="Google Shape;2065;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66" name="Google Shape;2066;p15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67" name="Google Shape;2067;p15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68" name="Google Shape;2068;p15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5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70" name="Google Shape;2070;p15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71" name="Google Shape;2071;p15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72" name="Google Shape;2072;p15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6" name="Shape 2076"/>
        <p:cNvGrpSpPr/>
        <p:nvPr/>
      </p:nvGrpSpPr>
      <p:grpSpPr>
        <a:xfrm>
          <a:off x="0" y="0"/>
          <a:ext cx="0" cy="0"/>
          <a:chOff x="0" y="0"/>
          <a:chExt cx="0" cy="0"/>
        </a:xfrm>
      </p:grpSpPr>
      <p:pic>
        <p:nvPicPr>
          <p:cNvPr descr="watermark.jpg" id="2077" name="Google Shape;2077;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78" name="Google Shape;2078;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9" name="Google Shape;2079;p15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80" name="Google Shape;2080;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81" name="Google Shape;2081;p15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82" name="Google Shape;2082;p15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83" name="Google Shape;2083;p15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5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85" name="Google Shape;2085;p15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86" name="Google Shape;2086;p15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87" name="Google Shape;2087;p15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088" name="Google Shape;2088;p15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2" name="Google Shape;162;p2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Simplified Biological Neuron Model</a:t>
            </a:r>
            <a:endParaRPr sz="2900">
              <a:solidFill>
                <a:srgbClr val="434343"/>
              </a:solidFill>
              <a:latin typeface="Montserrat"/>
              <a:ea typeface="Montserrat"/>
              <a:cs typeface="Montserrat"/>
              <a:sym typeface="Montserrat"/>
            </a:endParaRPr>
          </a:p>
        </p:txBody>
      </p:sp>
      <p:pic>
        <p:nvPicPr>
          <p:cNvPr descr="watermark.jpg" id="163" name="Google Shape;16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 name="Google Shape;16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 name="Google Shape;165;p26"/>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66" name="Google Shape;166;p26"/>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7" name="Google Shape;167;p26"/>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8" name="Google Shape;168;p26"/>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69" name="Google Shape;169;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pic>
        <p:nvPicPr>
          <p:cNvPr descr="watermark.jpg" id="2093" name="Google Shape;2093;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94" name="Google Shape;209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95" name="Google Shape;2095;p15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96" name="Google Shape;209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97" name="Google Shape;2097;p15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98" name="Google Shape;2098;p15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99" name="Google Shape;2099;p15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01" name="Google Shape;2101;p15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02" name="Google Shape;2102;p15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03" name="Google Shape;2103;p152"/>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04" name="Google Shape;2104;p152"/>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05" name="Google Shape;2105;p152"/>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9" name="Shape 2109"/>
        <p:cNvGrpSpPr/>
        <p:nvPr/>
      </p:nvGrpSpPr>
      <p:grpSpPr>
        <a:xfrm>
          <a:off x="0" y="0"/>
          <a:ext cx="0" cy="0"/>
          <a:chOff x="0" y="0"/>
          <a:chExt cx="0" cy="0"/>
        </a:xfrm>
      </p:grpSpPr>
      <p:pic>
        <p:nvPicPr>
          <p:cNvPr descr="watermark.jpg" id="2110" name="Google Shape;2110;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11" name="Google Shape;2111;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2" name="Google Shape;2112;p15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13" name="Google Shape;2113;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14" name="Google Shape;2114;p15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15" name="Google Shape;2115;p15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16" name="Google Shape;2116;p15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5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18" name="Google Shape;2118;p15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19" name="Google Shape;2119;p15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20" name="Google Shape;2120;p153"/>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21" name="Google Shape;2121;p153"/>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22" name="Google Shape;2122;p153"/>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6" name="Shape 2126"/>
        <p:cNvGrpSpPr/>
        <p:nvPr/>
      </p:nvGrpSpPr>
      <p:grpSpPr>
        <a:xfrm>
          <a:off x="0" y="0"/>
          <a:ext cx="0" cy="0"/>
          <a:chOff x="0" y="0"/>
          <a:chExt cx="0" cy="0"/>
        </a:xfrm>
      </p:grpSpPr>
      <p:pic>
        <p:nvPicPr>
          <p:cNvPr descr="watermark.jpg" id="2127" name="Google Shape;21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28" name="Google Shape;2128;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29" name="Google Shape;2129;p15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30" name="Google Shape;2130;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31" name="Google Shape;2131;p15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32" name="Google Shape;2132;p15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33" name="Google Shape;2133;p15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5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35" name="Google Shape;2135;p15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36" name="Google Shape;2136;p15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37" name="Google Shape;2137;p15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38" name="Google Shape;2138;p154"/>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2139" name="Google Shape;2139;p154"/>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3" name="Shape 2143"/>
        <p:cNvGrpSpPr/>
        <p:nvPr/>
      </p:nvGrpSpPr>
      <p:grpSpPr>
        <a:xfrm>
          <a:off x="0" y="0"/>
          <a:ext cx="0" cy="0"/>
          <a:chOff x="0" y="0"/>
          <a:chExt cx="0" cy="0"/>
        </a:xfrm>
      </p:grpSpPr>
      <p:pic>
        <p:nvPicPr>
          <p:cNvPr descr="watermark.jpg" id="2144" name="Google Shape;2144;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45" name="Google Shape;2145;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46" name="Google Shape;2146;p15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47" name="Google Shape;2147;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48" name="Google Shape;2148;p15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49" name="Google Shape;2149;p15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50" name="Google Shape;2150;p15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5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52" name="Google Shape;2152;p15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53" name="Google Shape;2153;p15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54" name="Google Shape;2154;p15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55" name="Google Shape;2155;p155"/>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2156" name="Google Shape;2156;p155"/>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pic>
        <p:nvPicPr>
          <p:cNvPr descr="watermark.jpg" id="2161" name="Google Shape;2161;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62" name="Google Shape;2162;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63" name="Google Shape;2163;p15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Until we converge to zero, indicating a minimum.</a:t>
            </a:r>
            <a:endParaRPr sz="3000">
              <a:solidFill>
                <a:srgbClr val="434343"/>
              </a:solidFill>
              <a:latin typeface="Montserrat"/>
              <a:ea typeface="Montserrat"/>
              <a:cs typeface="Montserrat"/>
              <a:sym typeface="Montserrat"/>
            </a:endParaRPr>
          </a:p>
        </p:txBody>
      </p:sp>
      <p:pic>
        <p:nvPicPr>
          <p:cNvPr descr="watermark.jpg" id="2164" name="Google Shape;2164;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65" name="Google Shape;2165;p15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66" name="Google Shape;2166;p15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67" name="Google Shape;2167;p15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5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69" name="Google Shape;2169;p15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70" name="Google Shape;2170;p15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71" name="Google Shape;2171;p15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72" name="Google Shape;2172;p156"/>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2173" name="Google Shape;2173;p156"/>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7" name="Shape 2177"/>
        <p:cNvGrpSpPr/>
        <p:nvPr/>
      </p:nvGrpSpPr>
      <p:grpSpPr>
        <a:xfrm>
          <a:off x="0" y="0"/>
          <a:ext cx="0" cy="0"/>
          <a:chOff x="0" y="0"/>
          <a:chExt cx="0" cy="0"/>
        </a:xfrm>
      </p:grpSpPr>
      <p:pic>
        <p:nvPicPr>
          <p:cNvPr descr="watermark.jpg" id="2178" name="Google Shape;2178;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79" name="Google Shape;2179;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0" name="Google Shape;2180;p15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have changed our step size to find the next point!</a:t>
            </a:r>
            <a:endParaRPr sz="3000">
              <a:solidFill>
                <a:srgbClr val="434343"/>
              </a:solidFill>
              <a:latin typeface="Montserrat"/>
              <a:ea typeface="Montserrat"/>
              <a:cs typeface="Montserrat"/>
              <a:sym typeface="Montserrat"/>
            </a:endParaRPr>
          </a:p>
        </p:txBody>
      </p:sp>
      <p:pic>
        <p:nvPicPr>
          <p:cNvPr descr="watermark.jpg" id="2181" name="Google Shape;2181;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82" name="Google Shape;2182;p15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83" name="Google Shape;2183;p15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84" name="Google Shape;2184;p15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5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86" name="Google Shape;2186;p15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87" name="Google Shape;2187;p15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88" name="Google Shape;2188;p15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2" name="Shape 2192"/>
        <p:cNvGrpSpPr/>
        <p:nvPr/>
      </p:nvGrpSpPr>
      <p:grpSpPr>
        <a:xfrm>
          <a:off x="0" y="0"/>
          <a:ext cx="0" cy="0"/>
          <a:chOff x="0" y="0"/>
          <a:chExt cx="0" cy="0"/>
        </a:xfrm>
      </p:grpSpPr>
      <p:pic>
        <p:nvPicPr>
          <p:cNvPr descr="watermark.jpg" id="2193" name="Google Shape;2193;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4" name="Google Shape;2194;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95" name="Google Shape;2195;p15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steps:</a:t>
            </a:r>
            <a:endParaRPr sz="3000">
              <a:solidFill>
                <a:srgbClr val="434343"/>
              </a:solidFill>
              <a:latin typeface="Montserrat"/>
              <a:ea typeface="Montserrat"/>
              <a:cs typeface="Montserrat"/>
              <a:sym typeface="Montserrat"/>
            </a:endParaRPr>
          </a:p>
        </p:txBody>
      </p:sp>
      <p:pic>
        <p:nvPicPr>
          <p:cNvPr descr="watermark.jpg" id="2196" name="Google Shape;2196;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97" name="Google Shape;2197;p15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98" name="Google Shape;2198;p15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99" name="Google Shape;2199;p15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5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01" name="Google Shape;2201;p15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02" name="Google Shape;2202;p15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03" name="Google Shape;2203;p158"/>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04" name="Google Shape;2204;p15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58"/>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58"/>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58"/>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58"/>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2" name="Shape 2212"/>
        <p:cNvGrpSpPr/>
        <p:nvPr/>
      </p:nvGrpSpPr>
      <p:grpSpPr>
        <a:xfrm>
          <a:off x="0" y="0"/>
          <a:ext cx="0" cy="0"/>
          <a:chOff x="0" y="0"/>
          <a:chExt cx="0" cy="0"/>
        </a:xfrm>
      </p:grpSpPr>
      <p:pic>
        <p:nvPicPr>
          <p:cNvPr descr="watermark.jpg" id="2213" name="Google Shape;2213;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14" name="Google Shape;221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5" name="Google Shape;2215;p15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steps sizes take longer to find the minimum.</a:t>
            </a:r>
            <a:endParaRPr sz="3000">
              <a:solidFill>
                <a:srgbClr val="434343"/>
              </a:solidFill>
              <a:latin typeface="Montserrat"/>
              <a:ea typeface="Montserrat"/>
              <a:cs typeface="Montserrat"/>
              <a:sym typeface="Montserrat"/>
            </a:endParaRPr>
          </a:p>
        </p:txBody>
      </p:sp>
      <p:pic>
        <p:nvPicPr>
          <p:cNvPr descr="watermark.jpg" id="2216" name="Google Shape;221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17" name="Google Shape;2217;p15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18" name="Google Shape;2218;p15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19" name="Google Shape;2219;p15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5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21" name="Google Shape;2221;p15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22" name="Google Shape;2222;p15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23" name="Google Shape;2223;p15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24" name="Google Shape;2224;p159"/>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59"/>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59"/>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59"/>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59"/>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59"/>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59"/>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59"/>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5" name="Shape 2235"/>
        <p:cNvGrpSpPr/>
        <p:nvPr/>
      </p:nvGrpSpPr>
      <p:grpSpPr>
        <a:xfrm>
          <a:off x="0" y="0"/>
          <a:ext cx="0" cy="0"/>
          <a:chOff x="0" y="0"/>
          <a:chExt cx="0" cy="0"/>
        </a:xfrm>
      </p:grpSpPr>
      <p:pic>
        <p:nvPicPr>
          <p:cNvPr descr="watermark.jpg" id="2236" name="Google Shape;2236;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37" name="Google Shape;2237;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8" name="Google Shape;2238;p16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Larger steps are faster, but we risk overshooting the minimum!</a:t>
            </a:r>
            <a:endParaRPr sz="3000">
              <a:solidFill>
                <a:srgbClr val="434343"/>
              </a:solidFill>
              <a:latin typeface="Montserrat"/>
              <a:ea typeface="Montserrat"/>
              <a:cs typeface="Montserrat"/>
              <a:sym typeface="Montserrat"/>
            </a:endParaRPr>
          </a:p>
        </p:txBody>
      </p:sp>
      <p:pic>
        <p:nvPicPr>
          <p:cNvPr descr="watermark.jpg" id="2239" name="Google Shape;2239;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40" name="Google Shape;2240;p16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41" name="Google Shape;2241;p16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42" name="Google Shape;2242;p16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6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44" name="Google Shape;2244;p16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45" name="Google Shape;2245;p16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46" name="Google Shape;2246;p16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47" name="Google Shape;2247;p160"/>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60"/>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60"/>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60"/>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60"/>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5" name="Shape 2255"/>
        <p:cNvGrpSpPr/>
        <p:nvPr/>
      </p:nvGrpSpPr>
      <p:grpSpPr>
        <a:xfrm>
          <a:off x="0" y="0"/>
          <a:ext cx="0" cy="0"/>
          <a:chOff x="0" y="0"/>
          <a:chExt cx="0" cy="0"/>
        </a:xfrm>
      </p:grpSpPr>
      <p:pic>
        <p:nvPicPr>
          <p:cNvPr descr="watermark.jpg" id="2256" name="Google Shape;2256;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57" name="Google Shape;2257;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58" name="Google Shape;2258;p16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step size is known as the </a:t>
            </a:r>
            <a:r>
              <a:rPr b="1" lang="en" sz="3000">
                <a:solidFill>
                  <a:srgbClr val="434343"/>
                </a:solidFill>
                <a:latin typeface="Montserrat"/>
                <a:ea typeface="Montserrat"/>
                <a:cs typeface="Montserrat"/>
                <a:sym typeface="Montserrat"/>
              </a:rPr>
              <a:t>learning rate.</a:t>
            </a:r>
            <a:endParaRPr b="1" sz="3000">
              <a:solidFill>
                <a:srgbClr val="434343"/>
              </a:solidFill>
              <a:latin typeface="Montserrat"/>
              <a:ea typeface="Montserrat"/>
              <a:cs typeface="Montserrat"/>
              <a:sym typeface="Montserrat"/>
            </a:endParaRPr>
          </a:p>
        </p:txBody>
      </p:sp>
      <p:pic>
        <p:nvPicPr>
          <p:cNvPr descr="watermark.jpg" id="2259" name="Google Shape;2259;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60" name="Google Shape;2260;p16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61" name="Google Shape;2261;p16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62" name="Google Shape;2262;p16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6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64" name="Google Shape;2264;p16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65" name="Google Shape;2265;p16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66" name="Google Shape;2266;p16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67" name="Google Shape;2267;p16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61"/>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61"/>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61"/>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61"/>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5" name="Google Shape;17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perceptron was a form of neural network introduced in 1958 by Frank Rosenblatt.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Amazingly, even back then he saw huge potential: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may eventually be able to learn, make decisions, and translate languages."</a:t>
            </a:r>
            <a:endParaRPr sz="2900">
              <a:solidFill>
                <a:srgbClr val="434343"/>
              </a:solidFill>
              <a:latin typeface="Montserrat"/>
              <a:ea typeface="Montserrat"/>
              <a:cs typeface="Montserrat"/>
              <a:sym typeface="Montserrat"/>
            </a:endParaRPr>
          </a:p>
        </p:txBody>
      </p:sp>
      <p:pic>
        <p:nvPicPr>
          <p:cNvPr descr="watermark.jpg" id="176" name="Google Shape;17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pic>
        <p:nvPicPr>
          <p:cNvPr descr="watermark.jpg" id="2276" name="Google Shape;2276;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77" name="Google Shape;2277;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8" name="Google Shape;2278;p16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learning rate we showed in our illustrations was constant (each step size was equal)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can be clever and adapt our step size as we go along.</a:t>
            </a:r>
            <a:endParaRPr sz="3000">
              <a:solidFill>
                <a:srgbClr val="434343"/>
              </a:solidFill>
              <a:latin typeface="Montserrat"/>
              <a:ea typeface="Montserrat"/>
              <a:cs typeface="Montserrat"/>
              <a:sym typeface="Montserrat"/>
            </a:endParaRPr>
          </a:p>
        </p:txBody>
      </p:sp>
      <p:pic>
        <p:nvPicPr>
          <p:cNvPr descr="watermark.jpg" id="2279" name="Google Shape;2279;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3" name="Shape 2283"/>
        <p:cNvGrpSpPr/>
        <p:nvPr/>
      </p:nvGrpSpPr>
      <p:grpSpPr>
        <a:xfrm>
          <a:off x="0" y="0"/>
          <a:ext cx="0" cy="0"/>
          <a:chOff x="0" y="0"/>
          <a:chExt cx="0" cy="0"/>
        </a:xfrm>
      </p:grpSpPr>
      <p:pic>
        <p:nvPicPr>
          <p:cNvPr descr="watermark.jpg" id="2284" name="Google Shape;2284;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5" name="Google Shape;2285;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86" name="Google Shape;2286;p16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start with larger steps, then go smaller as we realize the slope gets closer to zero.</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known as </a:t>
            </a:r>
            <a:r>
              <a:rPr b="1" lang="en" sz="3000">
                <a:solidFill>
                  <a:srgbClr val="434343"/>
                </a:solidFill>
                <a:latin typeface="Montserrat"/>
                <a:ea typeface="Montserrat"/>
                <a:cs typeface="Montserrat"/>
                <a:sym typeface="Montserrat"/>
              </a:rPr>
              <a:t>adaptive gradient descent.</a:t>
            </a:r>
            <a:endParaRPr b="1" sz="3000">
              <a:solidFill>
                <a:srgbClr val="434343"/>
              </a:solidFill>
              <a:latin typeface="Montserrat"/>
              <a:ea typeface="Montserrat"/>
              <a:cs typeface="Montserrat"/>
              <a:sym typeface="Montserrat"/>
            </a:endParaRPr>
          </a:p>
        </p:txBody>
      </p:sp>
      <p:pic>
        <p:nvPicPr>
          <p:cNvPr descr="watermark.jpg" id="2287" name="Google Shape;2287;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1" name="Shape 2291"/>
        <p:cNvGrpSpPr/>
        <p:nvPr/>
      </p:nvGrpSpPr>
      <p:grpSpPr>
        <a:xfrm>
          <a:off x="0" y="0"/>
          <a:ext cx="0" cy="0"/>
          <a:chOff x="0" y="0"/>
          <a:chExt cx="0" cy="0"/>
        </a:xfrm>
      </p:grpSpPr>
      <p:pic>
        <p:nvPicPr>
          <p:cNvPr descr="watermark.jpg" id="2292" name="Google Shape;2292;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3" name="Google Shape;2293;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94" name="Google Shape;2294;p16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2015, Kingma and Ba published their paper: “Adam: A Method for Stochastic Optimization“.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is a much more efficient way of searching for these minimums, so you will see us use it for our code!</a:t>
            </a:r>
            <a:endParaRPr sz="3000">
              <a:solidFill>
                <a:srgbClr val="434343"/>
              </a:solidFill>
              <a:latin typeface="Montserrat"/>
              <a:ea typeface="Montserrat"/>
              <a:cs typeface="Montserrat"/>
              <a:sym typeface="Montserrat"/>
            </a:endParaRPr>
          </a:p>
        </p:txBody>
      </p:sp>
      <p:pic>
        <p:nvPicPr>
          <p:cNvPr descr="watermark.jpg" id="2295" name="Google Shape;2295;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9" name="Shape 2299"/>
        <p:cNvGrpSpPr/>
        <p:nvPr/>
      </p:nvGrpSpPr>
      <p:grpSpPr>
        <a:xfrm>
          <a:off x="0" y="0"/>
          <a:ext cx="0" cy="0"/>
          <a:chOff x="0" y="0"/>
          <a:chExt cx="0" cy="0"/>
        </a:xfrm>
      </p:grpSpPr>
      <p:pic>
        <p:nvPicPr>
          <p:cNvPr id="2300" name="Google Shape;2300;p165"/>
          <p:cNvPicPr preferRelativeResize="0"/>
          <p:nvPr/>
        </p:nvPicPr>
        <p:blipFill>
          <a:blip r:embed="rId3">
            <a:alphaModFix/>
          </a:blip>
          <a:stretch>
            <a:fillRect/>
          </a:stretch>
        </p:blipFill>
        <p:spPr>
          <a:xfrm>
            <a:off x="2976550" y="2047863"/>
            <a:ext cx="3190875" cy="3095625"/>
          </a:xfrm>
          <a:prstGeom prst="rect">
            <a:avLst/>
          </a:prstGeom>
          <a:noFill/>
          <a:ln>
            <a:noFill/>
          </a:ln>
        </p:spPr>
      </p:pic>
      <p:pic>
        <p:nvPicPr>
          <p:cNvPr descr="watermark.jpg" id="2301" name="Google Shape;2301;p16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302" name="Google Shape;2302;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3" name="Google Shape;2303;p16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versus other gradient descent algorithms:</a:t>
            </a:r>
            <a:endParaRPr sz="3000">
              <a:solidFill>
                <a:srgbClr val="434343"/>
              </a:solidFill>
              <a:latin typeface="Montserrat"/>
              <a:ea typeface="Montserrat"/>
              <a:cs typeface="Montserrat"/>
              <a:sym typeface="Montserrat"/>
            </a:endParaRPr>
          </a:p>
        </p:txBody>
      </p:sp>
      <p:pic>
        <p:nvPicPr>
          <p:cNvPr descr="watermark.jpg" id="2304" name="Google Shape;2304;p16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8" name="Shape 2308"/>
        <p:cNvGrpSpPr/>
        <p:nvPr/>
      </p:nvGrpSpPr>
      <p:grpSpPr>
        <a:xfrm>
          <a:off x="0" y="0"/>
          <a:ext cx="0" cy="0"/>
          <a:chOff x="0" y="0"/>
          <a:chExt cx="0" cy="0"/>
        </a:xfrm>
      </p:grpSpPr>
      <p:pic>
        <p:nvPicPr>
          <p:cNvPr descr="watermark.jpg" id="2309" name="Google Shape;2309;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0" name="Google Shape;2310;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11" name="Google Shape;2311;p16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Realistically we’re calculating this descent in an n-dimensional space for all our weights.</a:t>
            </a:r>
            <a:endParaRPr sz="3000">
              <a:solidFill>
                <a:srgbClr val="434343"/>
              </a:solidFill>
              <a:latin typeface="Montserrat"/>
              <a:ea typeface="Montserrat"/>
              <a:cs typeface="Montserrat"/>
              <a:sym typeface="Montserrat"/>
            </a:endParaRPr>
          </a:p>
        </p:txBody>
      </p:sp>
      <p:pic>
        <p:nvPicPr>
          <p:cNvPr descr="watermark.jpg" id="2312" name="Google Shape;2312;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13" name="Google Shape;2313;p166"/>
          <p:cNvPicPr preferRelativeResize="0"/>
          <p:nvPr/>
        </p:nvPicPr>
        <p:blipFill>
          <a:blip r:embed="rId4">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7" name="Shape 2317"/>
        <p:cNvGrpSpPr/>
        <p:nvPr/>
      </p:nvGrpSpPr>
      <p:grpSpPr>
        <a:xfrm>
          <a:off x="0" y="0"/>
          <a:ext cx="0" cy="0"/>
          <a:chOff x="0" y="0"/>
          <a:chExt cx="0" cy="0"/>
        </a:xfrm>
      </p:grpSpPr>
      <p:pic>
        <p:nvPicPr>
          <p:cNvPr descr="watermark.jpg" id="2318" name="Google Shape;2318;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9" name="Google Shape;2319;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0" name="Google Shape;2320;p16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dealing with these N-dimensional vectors (tensors), the notation changes from </a:t>
            </a:r>
            <a:r>
              <a:rPr b="1" lang="en" sz="3000">
                <a:solidFill>
                  <a:srgbClr val="434343"/>
                </a:solidFill>
                <a:latin typeface="Montserrat"/>
                <a:ea typeface="Montserrat"/>
                <a:cs typeface="Montserrat"/>
                <a:sym typeface="Montserrat"/>
              </a:rPr>
              <a:t>derivative</a:t>
            </a:r>
            <a:r>
              <a:rPr lang="en" sz="3000">
                <a:solidFill>
                  <a:srgbClr val="434343"/>
                </a:solidFill>
                <a:latin typeface="Montserrat"/>
                <a:ea typeface="Montserrat"/>
                <a:cs typeface="Montserrat"/>
                <a:sym typeface="Montserrat"/>
              </a:rPr>
              <a:t> to </a:t>
            </a:r>
            <a:r>
              <a:rPr b="1" lang="en" sz="3000">
                <a:solidFill>
                  <a:srgbClr val="434343"/>
                </a:solidFill>
                <a:latin typeface="Montserrat"/>
                <a:ea typeface="Montserrat"/>
                <a:cs typeface="Montserrat"/>
                <a:sym typeface="Montserrat"/>
              </a:rPr>
              <a:t>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calculate </a:t>
            </a:r>
            <a:r>
              <a:rPr b="1" lang="en" sz="3700">
                <a:solidFill>
                  <a:srgbClr val="434343"/>
                </a:solidFill>
                <a:latin typeface="Montserrat"/>
                <a:ea typeface="Montserrat"/>
                <a:cs typeface="Montserrat"/>
                <a:sym typeface="Montserrat"/>
              </a:rPr>
              <a:t>∇</a:t>
            </a:r>
            <a:r>
              <a:rPr b="1" lang="en" sz="3000">
                <a:solidFill>
                  <a:srgbClr val="434343"/>
                </a:solidFill>
                <a:latin typeface="Montserrat"/>
                <a:ea typeface="Montserrat"/>
                <a:cs typeface="Montserrat"/>
                <a:sym typeface="Montserrat"/>
              </a:rPr>
              <a:t>C(w1,w2,...wn)</a:t>
            </a:r>
            <a:endParaRPr b="1" sz="3000">
              <a:solidFill>
                <a:srgbClr val="434343"/>
              </a:solidFill>
              <a:latin typeface="Montserrat"/>
              <a:ea typeface="Montserrat"/>
              <a:cs typeface="Montserrat"/>
              <a:sym typeface="Montserrat"/>
            </a:endParaRPr>
          </a:p>
        </p:txBody>
      </p:sp>
      <p:pic>
        <p:nvPicPr>
          <p:cNvPr descr="watermark.jpg" id="2321" name="Google Shape;2321;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5" name="Shape 2325"/>
        <p:cNvGrpSpPr/>
        <p:nvPr/>
      </p:nvGrpSpPr>
      <p:grpSpPr>
        <a:xfrm>
          <a:off x="0" y="0"/>
          <a:ext cx="0" cy="0"/>
          <a:chOff x="0" y="0"/>
          <a:chExt cx="0" cy="0"/>
        </a:xfrm>
      </p:grpSpPr>
      <p:pic>
        <p:nvPicPr>
          <p:cNvPr descr="watermark.jpg" id="2326" name="Google Shape;2326;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27" name="Google Shape;2327;p1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8" name="Google Shape;2328;p16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classification problems, we often use the </a:t>
            </a:r>
            <a:r>
              <a:rPr b="1" lang="en" sz="3000">
                <a:solidFill>
                  <a:srgbClr val="434343"/>
                </a:solidFill>
                <a:latin typeface="Montserrat"/>
                <a:ea typeface="Montserrat"/>
                <a:cs typeface="Montserrat"/>
                <a:sym typeface="Montserrat"/>
              </a:rPr>
              <a:t>cross entropy</a:t>
            </a:r>
            <a:r>
              <a:rPr lang="en" sz="3000">
                <a:solidFill>
                  <a:srgbClr val="434343"/>
                </a:solidFill>
                <a:latin typeface="Montserrat"/>
                <a:ea typeface="Montserrat"/>
                <a:cs typeface="Montserrat"/>
                <a:sym typeface="Montserrat"/>
              </a:rPr>
              <a:t> loss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assumption is that your model predicts a probability distribution p(y=i) for each class i=1,2,…,C. </a:t>
            </a:r>
            <a:endParaRPr sz="3000">
              <a:solidFill>
                <a:srgbClr val="434343"/>
              </a:solidFill>
              <a:latin typeface="Montserrat"/>
              <a:ea typeface="Montserrat"/>
              <a:cs typeface="Montserrat"/>
              <a:sym typeface="Montserrat"/>
            </a:endParaRPr>
          </a:p>
        </p:txBody>
      </p:sp>
      <p:pic>
        <p:nvPicPr>
          <p:cNvPr descr="watermark.jpg" id="2329" name="Google Shape;2329;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3" name="Shape 2333"/>
        <p:cNvGrpSpPr/>
        <p:nvPr/>
      </p:nvGrpSpPr>
      <p:grpSpPr>
        <a:xfrm>
          <a:off x="0" y="0"/>
          <a:ext cx="0" cy="0"/>
          <a:chOff x="0" y="0"/>
          <a:chExt cx="0" cy="0"/>
        </a:xfrm>
      </p:grpSpPr>
      <p:pic>
        <p:nvPicPr>
          <p:cNvPr descr="watermark.jpg" id="2334" name="Google Shape;2334;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35" name="Google Shape;2335;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6" name="Google Shape;2336;p16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binary classification this results in: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t>
            </a:r>
            <a:r>
              <a:rPr b="1" lang="en" sz="3000">
                <a:solidFill>
                  <a:srgbClr val="434343"/>
                </a:solidFill>
                <a:latin typeface="Montserrat"/>
                <a:ea typeface="Montserrat"/>
                <a:cs typeface="Montserrat"/>
                <a:sym typeface="Montserrat"/>
              </a:rPr>
              <a:t>M</a:t>
            </a:r>
            <a:r>
              <a:rPr lang="en" sz="3000">
                <a:solidFill>
                  <a:srgbClr val="434343"/>
                </a:solidFill>
                <a:latin typeface="Montserrat"/>
                <a:ea typeface="Montserrat"/>
                <a:cs typeface="Montserrat"/>
                <a:sym typeface="Montserrat"/>
              </a:rPr>
              <a:t> number of classes &gt; 2</a:t>
            </a:r>
            <a:endParaRPr sz="3000">
              <a:solidFill>
                <a:srgbClr val="434343"/>
              </a:solidFill>
              <a:latin typeface="Montserrat"/>
              <a:ea typeface="Montserrat"/>
              <a:cs typeface="Montserrat"/>
              <a:sym typeface="Montserrat"/>
            </a:endParaRPr>
          </a:p>
        </p:txBody>
      </p:sp>
      <p:pic>
        <p:nvPicPr>
          <p:cNvPr descr="watermark.jpg" id="2337" name="Google Shape;2337;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38" name="Google Shape;2338;p169"/>
          <p:cNvPicPr preferRelativeResize="0"/>
          <p:nvPr/>
        </p:nvPicPr>
        <p:blipFill>
          <a:blip r:embed="rId4">
            <a:alphaModFix/>
          </a:blip>
          <a:stretch>
            <a:fillRect/>
          </a:stretch>
        </p:blipFill>
        <p:spPr>
          <a:xfrm>
            <a:off x="2061396" y="1824425"/>
            <a:ext cx="5200650" cy="800100"/>
          </a:xfrm>
          <a:prstGeom prst="rect">
            <a:avLst/>
          </a:prstGeom>
          <a:noFill/>
          <a:ln>
            <a:noFill/>
          </a:ln>
        </p:spPr>
      </p:pic>
      <p:pic>
        <p:nvPicPr>
          <p:cNvPr id="2339" name="Google Shape;2339;p169"/>
          <p:cNvPicPr preferRelativeResize="0"/>
          <p:nvPr/>
        </p:nvPicPr>
        <p:blipFill>
          <a:blip r:embed="rId5">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3" name="Shape 2343"/>
        <p:cNvGrpSpPr/>
        <p:nvPr/>
      </p:nvGrpSpPr>
      <p:grpSpPr>
        <a:xfrm>
          <a:off x="0" y="0"/>
          <a:ext cx="0" cy="0"/>
          <a:chOff x="0" y="0"/>
          <a:chExt cx="0" cy="0"/>
        </a:xfrm>
      </p:grpSpPr>
      <p:sp>
        <p:nvSpPr>
          <p:cNvPr id="2344" name="Google Shape;2344;p1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45" name="Google Shape;2345;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Cost Functions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Gradient Descent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Optimizer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Quadratic Cost and Cross-Entropy</a:t>
            </a:r>
            <a:endParaRPr sz="3000">
              <a:solidFill>
                <a:srgbClr val="434343"/>
              </a:solidFill>
              <a:latin typeface="Montserrat"/>
              <a:ea typeface="Montserrat"/>
              <a:cs typeface="Montserrat"/>
              <a:sym typeface="Montserrat"/>
            </a:endParaRPr>
          </a:p>
        </p:txBody>
      </p:sp>
      <p:pic>
        <p:nvPicPr>
          <p:cNvPr descr="watermark.jpg" id="2346" name="Google Shape;2346;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7" name="Google Shape;2347;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3" name="Google Shape;2353;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understand how networks can take in input , effect that input with weights, biases, and activation functions to produce an estimated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learned how to evaluate that output.</a:t>
            </a:r>
            <a:endParaRPr sz="3000">
              <a:solidFill>
                <a:srgbClr val="434343"/>
              </a:solidFill>
              <a:latin typeface="Montserrat"/>
              <a:ea typeface="Montserrat"/>
              <a:cs typeface="Montserrat"/>
              <a:sym typeface="Montserrat"/>
            </a:endParaRPr>
          </a:p>
        </p:txBody>
      </p:sp>
      <p:pic>
        <p:nvPicPr>
          <p:cNvPr descr="watermark.jpg" id="2354" name="Google Shape;2354;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5" name="Google Shape;2355;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3" name="Google Shape;183;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 1969 Marvin  Minsky and Seymour Papert's published their book </a:t>
            </a:r>
            <a:r>
              <a:rPr b="1" i="1" lang="en" sz="2900">
                <a:solidFill>
                  <a:srgbClr val="434343"/>
                </a:solidFill>
                <a:latin typeface="Montserrat"/>
                <a:ea typeface="Montserrat"/>
                <a:cs typeface="Montserrat"/>
                <a:sym typeface="Montserrat"/>
              </a:rPr>
              <a:t>Perceptrons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suggested that there were severe limitations to what perceptrons could do.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2900">
              <a:solidFill>
                <a:srgbClr val="434343"/>
              </a:solidFill>
              <a:latin typeface="Montserrat"/>
              <a:ea typeface="Montserrat"/>
              <a:cs typeface="Montserrat"/>
              <a:sym typeface="Montserrat"/>
            </a:endParaRPr>
          </a:p>
        </p:txBody>
      </p:sp>
      <p:pic>
        <p:nvPicPr>
          <p:cNvPr descr="watermark.jpg" id="184" name="Google Shape;18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9" name="Shape 2359"/>
        <p:cNvGrpSpPr/>
        <p:nvPr/>
      </p:nvGrpSpPr>
      <p:grpSpPr>
        <a:xfrm>
          <a:off x="0" y="0"/>
          <a:ext cx="0" cy="0"/>
          <a:chOff x="0" y="0"/>
          <a:chExt cx="0" cy="0"/>
        </a:xfrm>
      </p:grpSpPr>
      <p:sp>
        <p:nvSpPr>
          <p:cNvPr id="2360" name="Google Shape;2360;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61" name="Google Shape;2361;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thing we need to learn about theory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get our cost/loss value, how do we actually go back and adjust our weights and biases?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t>
            </a:r>
            <a:r>
              <a:rPr b="1" lang="en" sz="3000">
                <a:solidFill>
                  <a:srgbClr val="434343"/>
                </a:solidFill>
                <a:latin typeface="Montserrat"/>
                <a:ea typeface="Montserrat"/>
                <a:cs typeface="Montserrat"/>
                <a:sym typeface="Montserrat"/>
              </a:rPr>
              <a:t>backpropagation</a:t>
            </a:r>
            <a:r>
              <a:rPr lang="en" sz="3000">
                <a:solidFill>
                  <a:srgbClr val="434343"/>
                </a:solidFill>
                <a:latin typeface="Montserrat"/>
                <a:ea typeface="Montserrat"/>
                <a:cs typeface="Montserrat"/>
                <a:sym typeface="Montserrat"/>
              </a:rPr>
              <a:t>, and it is what we are going to cover next!</a:t>
            </a:r>
            <a:endParaRPr sz="3000">
              <a:solidFill>
                <a:srgbClr val="434343"/>
              </a:solidFill>
              <a:latin typeface="Montserrat"/>
              <a:ea typeface="Montserrat"/>
              <a:cs typeface="Montserrat"/>
              <a:sym typeface="Montserrat"/>
            </a:endParaRPr>
          </a:p>
        </p:txBody>
      </p:sp>
      <p:pic>
        <p:nvPicPr>
          <p:cNvPr descr="watermark.jpg" id="2362" name="Google Shape;2362;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3" name="Google Shape;2363;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7" name="Shape 2367"/>
        <p:cNvGrpSpPr/>
        <p:nvPr/>
      </p:nvGrpSpPr>
      <p:grpSpPr>
        <a:xfrm>
          <a:off x="0" y="0"/>
          <a:ext cx="0" cy="0"/>
          <a:chOff x="0" y="0"/>
          <a:chExt cx="0" cy="0"/>
        </a:xfrm>
      </p:grpSpPr>
      <p:sp>
        <p:nvSpPr>
          <p:cNvPr id="2368" name="Google Shape;2368;p17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pic>
        <p:nvPicPr>
          <p:cNvPr descr="watermark.jpg" id="2369" name="Google Shape;2369;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0" name="Google Shape;2370;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4" name="Shape 2374"/>
        <p:cNvGrpSpPr/>
        <p:nvPr/>
      </p:nvGrpSpPr>
      <p:grpSpPr>
        <a:xfrm>
          <a:off x="0" y="0"/>
          <a:ext cx="0" cy="0"/>
          <a:chOff x="0" y="0"/>
          <a:chExt cx="0" cy="0"/>
        </a:xfrm>
      </p:grpSpPr>
      <p:sp>
        <p:nvSpPr>
          <p:cNvPr id="2375" name="Google Shape;2375;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76" name="Google Shape;2376;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theory topic we will cover is </a:t>
            </a:r>
            <a:r>
              <a:rPr b="1" lang="en" sz="3000">
                <a:solidFill>
                  <a:srgbClr val="434343"/>
                </a:solidFill>
                <a:latin typeface="Montserrat"/>
                <a:ea typeface="Montserrat"/>
                <a:cs typeface="Montserrat"/>
                <a:sym typeface="Montserrat"/>
              </a:rPr>
              <a:t>backpropagation.</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by building an intuition behind backpropagation, and then we’ll dive into the calculus and notation of backpropagation.</a:t>
            </a:r>
            <a:endParaRPr sz="3000">
              <a:solidFill>
                <a:srgbClr val="434343"/>
              </a:solidFill>
              <a:latin typeface="Montserrat"/>
              <a:ea typeface="Montserrat"/>
              <a:cs typeface="Montserrat"/>
              <a:sym typeface="Montserrat"/>
            </a:endParaRPr>
          </a:p>
        </p:txBody>
      </p:sp>
      <p:pic>
        <p:nvPicPr>
          <p:cNvPr descr="watermark.jpg" id="2377" name="Google Shape;2377;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8" name="Google Shape;2378;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2" name="Shape 2382"/>
        <p:cNvGrpSpPr/>
        <p:nvPr/>
      </p:nvGrpSpPr>
      <p:grpSpPr>
        <a:xfrm>
          <a:off x="0" y="0"/>
          <a:ext cx="0" cy="0"/>
          <a:chOff x="0" y="0"/>
          <a:chExt cx="0" cy="0"/>
        </a:xfrm>
      </p:grpSpPr>
      <p:sp>
        <p:nvSpPr>
          <p:cNvPr id="2383" name="Google Shape;2383;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4" name="Google Shape;2384;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Fundamentally, we want to know how the cost function results changes with respect to the weights in the network, so we can update the weights to minimize the cost function</a:t>
            </a:r>
            <a:endParaRPr sz="3000">
              <a:solidFill>
                <a:srgbClr val="434343"/>
              </a:solidFill>
              <a:latin typeface="Montserrat"/>
              <a:ea typeface="Montserrat"/>
              <a:cs typeface="Montserrat"/>
              <a:sym typeface="Montserrat"/>
            </a:endParaRPr>
          </a:p>
        </p:txBody>
      </p:sp>
      <p:pic>
        <p:nvPicPr>
          <p:cNvPr descr="watermark.jpg" id="2385" name="Google Shape;2385;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6" name="Google Shape;2386;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0" name="Shape 2390"/>
        <p:cNvGrpSpPr/>
        <p:nvPr/>
      </p:nvGrpSpPr>
      <p:grpSpPr>
        <a:xfrm>
          <a:off x="0" y="0"/>
          <a:ext cx="0" cy="0"/>
          <a:chOff x="0" y="0"/>
          <a:chExt cx="0" cy="0"/>
        </a:xfrm>
      </p:grpSpPr>
      <p:sp>
        <p:nvSpPr>
          <p:cNvPr id="2391" name="Google Shape;2391;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92" name="Google Shape;2392;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with a very simple network, where each layer only has 1 neuron</a:t>
            </a:r>
            <a:endParaRPr sz="3000">
              <a:solidFill>
                <a:srgbClr val="434343"/>
              </a:solidFill>
              <a:latin typeface="Montserrat"/>
              <a:ea typeface="Montserrat"/>
              <a:cs typeface="Montserrat"/>
              <a:sym typeface="Montserrat"/>
            </a:endParaRPr>
          </a:p>
        </p:txBody>
      </p:sp>
      <p:pic>
        <p:nvPicPr>
          <p:cNvPr descr="watermark.jpg" id="2393" name="Google Shape;2393;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4" name="Google Shape;2394;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5" name="Google Shape;2395;p176"/>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76"/>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7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7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9" name="Google Shape;2399;p176"/>
          <p:cNvCxnSpPr>
            <a:stCxn id="2395" idx="6"/>
            <a:endCxn id="2396"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00" name="Google Shape;2400;p176"/>
          <p:cNvCxnSpPr>
            <a:stCxn id="2396" idx="6"/>
            <a:endCxn id="2397"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01" name="Google Shape;2401;p176"/>
          <p:cNvCxnSpPr>
            <a:stCxn id="2397" idx="6"/>
            <a:endCxn id="23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5" name="Shape 2405"/>
        <p:cNvGrpSpPr/>
        <p:nvPr/>
      </p:nvGrpSpPr>
      <p:grpSpPr>
        <a:xfrm>
          <a:off x="0" y="0"/>
          <a:ext cx="0" cy="0"/>
          <a:chOff x="0" y="0"/>
          <a:chExt cx="0" cy="0"/>
        </a:xfrm>
      </p:grpSpPr>
      <p:sp>
        <p:nvSpPr>
          <p:cNvPr id="2406" name="Google Shape;2406;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07" name="Google Shape;2407;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input will receive a weight and bias</a:t>
            </a:r>
            <a:endParaRPr b="1" sz="3000">
              <a:solidFill>
                <a:srgbClr val="434343"/>
              </a:solidFill>
              <a:latin typeface="Montserrat"/>
              <a:ea typeface="Montserrat"/>
              <a:cs typeface="Montserrat"/>
              <a:sym typeface="Montserrat"/>
            </a:endParaRPr>
          </a:p>
        </p:txBody>
      </p:sp>
      <p:pic>
        <p:nvPicPr>
          <p:cNvPr descr="watermark.jpg" id="2408" name="Google Shape;2408;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9" name="Google Shape;2409;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10" name="Google Shape;2410;p177"/>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77"/>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7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7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4" name="Google Shape;2414;p177"/>
          <p:cNvCxnSpPr>
            <a:stCxn id="2410" idx="6"/>
            <a:endCxn id="2411"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15" name="Google Shape;2415;p177"/>
          <p:cNvCxnSpPr>
            <a:stCxn id="2411" idx="6"/>
            <a:endCxn id="2412"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16" name="Google Shape;2416;p177"/>
          <p:cNvCxnSpPr>
            <a:stCxn id="2412" idx="6"/>
            <a:endCxn id="241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17" name="Google Shape;2417;p177"/>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18" name="Google Shape;2418;p177"/>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19" name="Google Shape;2419;p177"/>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3" name="Shape 2423"/>
        <p:cNvGrpSpPr/>
        <p:nvPr/>
      </p:nvGrpSpPr>
      <p:grpSpPr>
        <a:xfrm>
          <a:off x="0" y="0"/>
          <a:ext cx="0" cy="0"/>
          <a:chOff x="0" y="0"/>
          <a:chExt cx="0" cy="0"/>
        </a:xfrm>
      </p:grpSpPr>
      <p:sp>
        <p:nvSpPr>
          <p:cNvPr id="2424" name="Google Shape;2424;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25" name="Google Shape;2425;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pic>
        <p:nvPicPr>
          <p:cNvPr descr="watermark.jpg" id="2426" name="Google Shape;2426;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7" name="Google Shape;2427;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28" name="Google Shape;2428;p178"/>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78"/>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7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7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2" name="Google Shape;2432;p178"/>
          <p:cNvCxnSpPr>
            <a:stCxn id="2428" idx="6"/>
            <a:endCxn id="2429"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33" name="Google Shape;2433;p178"/>
          <p:cNvCxnSpPr>
            <a:stCxn id="2429" idx="6"/>
            <a:endCxn id="2430"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34" name="Google Shape;2434;p178"/>
          <p:cNvCxnSpPr>
            <a:stCxn id="2430" idx="6"/>
            <a:endCxn id="243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35" name="Google Shape;2435;p178"/>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36" name="Google Shape;2436;p178"/>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37" name="Google Shape;2437;p178"/>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1" name="Shape 2441"/>
        <p:cNvGrpSpPr/>
        <p:nvPr/>
      </p:nvGrpSpPr>
      <p:grpSpPr>
        <a:xfrm>
          <a:off x="0" y="0"/>
          <a:ext cx="0" cy="0"/>
          <a:chOff x="0" y="0"/>
          <a:chExt cx="0" cy="0"/>
        </a:xfrm>
      </p:grpSpPr>
      <p:sp>
        <p:nvSpPr>
          <p:cNvPr id="2442" name="Google Shape;2442;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43" name="Google Shape;2443;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this process propagates forward.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start at the end to see the backpropagation.</a:t>
            </a:r>
            <a:endParaRPr sz="3000">
              <a:solidFill>
                <a:srgbClr val="434343"/>
              </a:solidFill>
              <a:latin typeface="Montserrat"/>
              <a:ea typeface="Montserrat"/>
              <a:cs typeface="Montserrat"/>
              <a:sym typeface="Montserrat"/>
            </a:endParaRPr>
          </a:p>
        </p:txBody>
      </p:sp>
      <p:pic>
        <p:nvPicPr>
          <p:cNvPr descr="watermark.jpg" id="2444" name="Google Shape;2444;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5" name="Google Shape;2445;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46" name="Google Shape;2446;p179"/>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79"/>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7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7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0" name="Google Shape;2450;p179"/>
          <p:cNvCxnSpPr>
            <a:stCxn id="2446" idx="6"/>
            <a:endCxn id="2447"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51" name="Google Shape;2451;p179"/>
          <p:cNvCxnSpPr>
            <a:stCxn id="2447" idx="6"/>
            <a:endCxn id="2448"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52" name="Google Shape;2452;p179"/>
          <p:cNvCxnSpPr>
            <a:stCxn id="2448" idx="6"/>
            <a:endCxn id="244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53" name="Google Shape;2453;p179"/>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54" name="Google Shape;2454;p179"/>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55" name="Google Shape;2455;p179"/>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9" name="Shape 2459"/>
        <p:cNvGrpSpPr/>
        <p:nvPr/>
      </p:nvGrpSpPr>
      <p:grpSpPr>
        <a:xfrm>
          <a:off x="0" y="0"/>
          <a:ext cx="0" cy="0"/>
          <a:chOff x="0" y="0"/>
          <a:chExt cx="0" cy="0"/>
        </a:xfrm>
      </p:grpSpPr>
      <p:sp>
        <p:nvSpPr>
          <p:cNvPr id="2460" name="Google Shape;2460;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1" name="Google Shape;2461;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say we have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layers, then our notation becomes:</a:t>
            </a:r>
            <a:endParaRPr sz="3000">
              <a:solidFill>
                <a:srgbClr val="434343"/>
              </a:solidFill>
              <a:latin typeface="Montserrat"/>
              <a:ea typeface="Montserrat"/>
              <a:cs typeface="Montserrat"/>
              <a:sym typeface="Montserrat"/>
            </a:endParaRPr>
          </a:p>
        </p:txBody>
      </p:sp>
      <p:pic>
        <p:nvPicPr>
          <p:cNvPr descr="watermark.jpg" id="2462" name="Google Shape;2462;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3" name="Google Shape;2463;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4" name="Google Shape;2464;p180"/>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80"/>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8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8" name="Google Shape;2468;p180"/>
          <p:cNvCxnSpPr>
            <a:stCxn id="2464" idx="6"/>
            <a:endCxn id="2465"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69" name="Google Shape;2469;p180"/>
          <p:cNvCxnSpPr>
            <a:stCxn id="2465" idx="6"/>
            <a:endCxn id="2466"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70" name="Google Shape;2470;p180"/>
          <p:cNvCxnSpPr>
            <a:stCxn id="2466" idx="6"/>
            <a:endCxn id="246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71" name="Google Shape;2471;p180"/>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72" name="Google Shape;2472;p180"/>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473" name="Google Shape;2473;p180"/>
          <p:cNvSpPr txBox="1"/>
          <p:nvPr>
            <p:ph idx="1" type="body"/>
          </p:nvPr>
        </p:nvSpPr>
        <p:spPr>
          <a:xfrm>
            <a:off x="276312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474" name="Google Shape;2474;p180"/>
          <p:cNvSpPr txBox="1"/>
          <p:nvPr>
            <p:ph idx="1" type="body"/>
          </p:nvPr>
        </p:nvSpPr>
        <p:spPr>
          <a:xfrm>
            <a:off x="1248250" y="390690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8" name="Shape 2478"/>
        <p:cNvGrpSpPr/>
        <p:nvPr/>
      </p:nvGrpSpPr>
      <p:grpSpPr>
        <a:xfrm>
          <a:off x="0" y="0"/>
          <a:ext cx="0" cy="0"/>
          <a:chOff x="0" y="0"/>
          <a:chExt cx="0" cy="0"/>
        </a:xfrm>
      </p:grpSpPr>
      <p:sp>
        <p:nvSpPr>
          <p:cNvPr id="2479" name="Google Shape;2479;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80" name="Google Shape;2480;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Focusing on these last two layers, let’s define </a:t>
            </a:r>
            <a:r>
              <a:rPr b="1" lang="en" sz="3000">
                <a:solidFill>
                  <a:srgbClr val="434343"/>
                </a:solidFill>
                <a:latin typeface="Montserrat"/>
                <a:ea typeface="Montserrat"/>
                <a:cs typeface="Montserrat"/>
                <a:sym typeface="Montserrat"/>
              </a:rPr>
              <a:t>z=wx+b</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applying an activation function we’ll state: </a:t>
            </a: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p:txBody>
      </p:sp>
      <p:pic>
        <p:nvPicPr>
          <p:cNvPr descr="watermark.jpg" id="2481" name="Google Shape;2481;p1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2" name="Google Shape;2482;p1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83" name="Google Shape;2483;p18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8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5" name="Google Shape;2485;p181"/>
          <p:cNvCxnSpPr>
            <a:stCxn id="2483" idx="6"/>
            <a:endCxn id="2484"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86" name="Google Shape;2486;p18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87" name="Google Shape;2487;p181"/>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88" name="Google Shape;2488;p181"/>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1" name="Google Shape;19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2900">
              <a:solidFill>
                <a:srgbClr val="434343"/>
              </a:solidFill>
              <a:latin typeface="Montserrat"/>
              <a:ea typeface="Montserrat"/>
              <a:cs typeface="Montserrat"/>
              <a:sym typeface="Montserrat"/>
            </a:endParaRPr>
          </a:p>
        </p:txBody>
      </p:sp>
      <p:pic>
        <p:nvPicPr>
          <p:cNvPr descr="watermark.jpg" id="192" name="Google Shape;19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2" name="Shape 2492"/>
        <p:cNvGrpSpPr/>
        <p:nvPr/>
      </p:nvGrpSpPr>
      <p:grpSpPr>
        <a:xfrm>
          <a:off x="0" y="0"/>
          <a:ext cx="0" cy="0"/>
          <a:chOff x="0" y="0"/>
          <a:chExt cx="0" cy="0"/>
        </a:xfrm>
      </p:grpSpPr>
      <p:sp>
        <p:nvSpPr>
          <p:cNvPr id="2493" name="Google Shape;2493;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94" name="Google Shape;2494;p1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495" name="Google Shape;2495;p1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6" name="Google Shape;2496;p1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97" name="Google Shape;2497;p18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8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9" name="Google Shape;2499;p182"/>
          <p:cNvCxnSpPr>
            <a:stCxn id="2497" idx="6"/>
            <a:endCxn id="24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00" name="Google Shape;2500;p18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01" name="Google Shape;2501;p182"/>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02" name="Google Shape;2502;p182"/>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6" name="Shape 2506"/>
        <p:cNvGrpSpPr/>
        <p:nvPr/>
      </p:nvGrpSpPr>
      <p:grpSpPr>
        <a:xfrm>
          <a:off x="0" y="0"/>
          <a:ext cx="0" cy="0"/>
          <a:chOff x="0" y="0"/>
          <a:chExt cx="0" cy="0"/>
        </a:xfrm>
      </p:grpSpPr>
      <p:sp>
        <p:nvSpPr>
          <p:cNvPr id="2507" name="Google Shape;2507;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08" name="Google Shape;2508;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509" name="Google Shape;2509;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0" name="Google Shape;2510;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11" name="Google Shape;2511;p18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8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3" name="Google Shape;2513;p183"/>
          <p:cNvCxnSpPr>
            <a:stCxn id="2511" idx="6"/>
            <a:endCxn id="251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14" name="Google Shape;2514;p183"/>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15" name="Google Shape;2515;p183"/>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16" name="Google Shape;2516;p183"/>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0" name="Shape 2520"/>
        <p:cNvGrpSpPr/>
        <p:nvPr/>
      </p:nvGrpSpPr>
      <p:grpSpPr>
        <a:xfrm>
          <a:off x="0" y="0"/>
          <a:ext cx="0" cy="0"/>
          <a:chOff x="0" y="0"/>
          <a:chExt cx="0" cy="0"/>
        </a:xfrm>
      </p:grpSpPr>
      <p:sp>
        <p:nvSpPr>
          <p:cNvPr id="2521" name="Google Shape;2521;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22" name="Google Shape;2522;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23" name="Google Shape;2523;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4" name="Google Shape;2524;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25" name="Google Shape;2525;p18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8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7" name="Google Shape;2527;p184"/>
          <p:cNvCxnSpPr>
            <a:stCxn id="2525" idx="6"/>
            <a:endCxn id="252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28" name="Google Shape;2528;p184"/>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29" name="Google Shape;2529;p184"/>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30" name="Google Shape;2530;p184"/>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4" name="Shape 2534"/>
        <p:cNvGrpSpPr/>
        <p:nvPr/>
      </p:nvGrpSpPr>
      <p:grpSpPr>
        <a:xfrm>
          <a:off x="0" y="0"/>
          <a:ext cx="0" cy="0"/>
          <a:chOff x="0" y="0"/>
          <a:chExt cx="0" cy="0"/>
        </a:xfrm>
      </p:grpSpPr>
      <p:sp>
        <p:nvSpPr>
          <p:cNvPr id="2535" name="Google Shape;2535;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36" name="Google Shape;2536;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understand how sensitive is the cost function to changes in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37" name="Google Shape;2537;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8" name="Google Shape;2538;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39" name="Google Shape;2539;p18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8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1" name="Google Shape;2541;p185"/>
          <p:cNvCxnSpPr>
            <a:stCxn id="2539" idx="6"/>
            <a:endCxn id="2540"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42" name="Google Shape;2542;p185"/>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43" name="Google Shape;2543;p185"/>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44" name="Google Shape;2544;p185"/>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45" name="Google Shape;2545;p185"/>
          <p:cNvPicPr preferRelativeResize="0"/>
          <p:nvPr/>
        </p:nvPicPr>
        <p:blipFill rotWithShape="1">
          <a:blip r:embed="rId4">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9" name="Shape 2549"/>
        <p:cNvGrpSpPr/>
        <p:nvPr/>
      </p:nvGrpSpPr>
      <p:grpSpPr>
        <a:xfrm>
          <a:off x="0" y="0"/>
          <a:ext cx="0" cy="0"/>
          <a:chOff x="0" y="0"/>
          <a:chExt cx="0" cy="0"/>
        </a:xfrm>
      </p:grpSpPr>
      <p:pic>
        <p:nvPicPr>
          <p:cNvPr id="2550" name="Google Shape;2550;p186"/>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2551" name="Google Shape;2551;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2" name="Google Shape;2552;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 relationships we already know along with the chain rule: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53" name="Google Shape;2553;p18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54" name="Google Shape;2554;p18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55" name="Google Shape;2555;p18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8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7" name="Google Shape;2557;p186"/>
          <p:cNvCxnSpPr>
            <a:stCxn id="2555" idx="6"/>
            <a:endCxn id="255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58" name="Google Shape;2558;p186"/>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59" name="Google Shape;2559;p186"/>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60" name="Google Shape;2560;p186"/>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4" name="Shape 2564"/>
        <p:cNvGrpSpPr/>
        <p:nvPr/>
      </p:nvGrpSpPr>
      <p:grpSpPr>
        <a:xfrm>
          <a:off x="0" y="0"/>
          <a:ext cx="0" cy="0"/>
          <a:chOff x="0" y="0"/>
          <a:chExt cx="0" cy="0"/>
        </a:xfrm>
      </p:grpSpPr>
      <p:pic>
        <p:nvPicPr>
          <p:cNvPr id="2565" name="Google Shape;2565;p187"/>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2566" name="Google Shape;2566;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67" name="Google Shape;2567;p187"/>
          <p:cNvSpPr txBox="1"/>
          <p:nvPr>
            <p:ph idx="1" type="body"/>
          </p:nvPr>
        </p:nvSpPr>
        <p:spPr>
          <a:xfrm>
            <a:off x="311700" y="1152475"/>
            <a:ext cx="8520600" cy="1191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same for the bias terms:</a:t>
            </a:r>
            <a:endParaRPr sz="3100">
              <a:solidFill>
                <a:srgbClr val="434343"/>
              </a:solidFill>
              <a:latin typeface="Montserrat"/>
              <a:ea typeface="Montserrat"/>
              <a:cs typeface="Montserrat"/>
              <a:sym typeface="Montserrat"/>
            </a:endParaRPr>
          </a:p>
        </p:txBody>
      </p:sp>
      <p:pic>
        <p:nvPicPr>
          <p:cNvPr descr="watermark.jpg" id="2568" name="Google Shape;2568;p18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69" name="Google Shape;2569;p18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70" name="Google Shape;2570;p18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8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2" name="Google Shape;2572;p187"/>
          <p:cNvCxnSpPr>
            <a:stCxn id="2570" idx="6"/>
            <a:endCxn id="257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73" name="Google Shape;2573;p187"/>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74" name="Google Shape;2574;p187"/>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75" name="Google Shape;2575;p187"/>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76" name="Google Shape;2576;p187"/>
          <p:cNvPicPr preferRelativeResize="0"/>
          <p:nvPr/>
        </p:nvPicPr>
        <p:blipFill>
          <a:blip r:embed="rId5">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1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82" name="Google Shape;2582;p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3000">
              <a:solidFill>
                <a:srgbClr val="434343"/>
              </a:solidFill>
              <a:latin typeface="Montserrat"/>
              <a:ea typeface="Montserrat"/>
              <a:cs typeface="Montserrat"/>
              <a:sym typeface="Montserrat"/>
            </a:endParaRPr>
          </a:p>
        </p:txBody>
      </p:sp>
      <p:pic>
        <p:nvPicPr>
          <p:cNvPr descr="watermark.jpg" id="2583" name="Google Shape;2583;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84" name="Google Shape;2584;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1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0" name="Google Shape;2590;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some calculus notation, we can expand this idea to networks with multiple neurons per layer.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Hadamard Product</a:t>
            </a:r>
            <a:endParaRPr sz="3000">
              <a:solidFill>
                <a:srgbClr val="434343"/>
              </a:solidFill>
              <a:latin typeface="Montserrat"/>
              <a:ea typeface="Montserrat"/>
              <a:cs typeface="Montserrat"/>
              <a:sym typeface="Montserrat"/>
            </a:endParaRPr>
          </a:p>
        </p:txBody>
      </p:sp>
      <p:pic>
        <p:nvPicPr>
          <p:cNvPr descr="watermark.jpg" id="2591" name="Google Shape;2591;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2" name="Google Shape;2592;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93" name="Google Shape;2593;p189"/>
          <p:cNvPicPr preferRelativeResize="0"/>
          <p:nvPr/>
        </p:nvPicPr>
        <p:blipFill>
          <a:blip r:embed="rId4">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7" name="Shape 2597"/>
        <p:cNvGrpSpPr/>
        <p:nvPr/>
      </p:nvGrpSpPr>
      <p:grpSpPr>
        <a:xfrm>
          <a:off x="0" y="0"/>
          <a:ext cx="0" cy="0"/>
          <a:chOff x="0" y="0"/>
          <a:chExt cx="0" cy="0"/>
        </a:xfrm>
      </p:grpSpPr>
      <p:sp>
        <p:nvSpPr>
          <p:cNvPr id="2598" name="Google Shape;2598;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9" name="Google Shape;2599;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this notation and backpropagation, we have a few main steps to training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You do not need to fully understand these intricate details to continue with the coding portions.</a:t>
            </a:r>
            <a:endParaRPr sz="3000">
              <a:solidFill>
                <a:srgbClr val="434343"/>
              </a:solidFill>
              <a:latin typeface="Montserrat"/>
              <a:ea typeface="Montserrat"/>
              <a:cs typeface="Montserrat"/>
              <a:sym typeface="Montserrat"/>
            </a:endParaRPr>
          </a:p>
        </p:txBody>
      </p:sp>
      <p:pic>
        <p:nvPicPr>
          <p:cNvPr descr="watermark.jpg" id="2600" name="Google Shape;2600;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1" name="Google Shape;2601;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5" name="Shape 2605"/>
        <p:cNvGrpSpPr/>
        <p:nvPr/>
      </p:nvGrpSpPr>
      <p:grpSpPr>
        <a:xfrm>
          <a:off x="0" y="0"/>
          <a:ext cx="0" cy="0"/>
          <a:chOff x="0" y="0"/>
          <a:chExt cx="0" cy="0"/>
        </a:xfrm>
      </p:grpSpPr>
      <p:sp>
        <p:nvSpPr>
          <p:cNvPr id="2606" name="Google Shape;2606;p1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07" name="Google Shape;2607;p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1: Using input </a:t>
            </a:r>
            <a:r>
              <a:rPr b="1" lang="en" sz="3000">
                <a:solidFill>
                  <a:srgbClr val="434343"/>
                </a:solidFill>
                <a:latin typeface="Montserrat"/>
                <a:ea typeface="Montserrat"/>
                <a:cs typeface="Montserrat"/>
                <a:sym typeface="Montserrat"/>
              </a:rPr>
              <a:t>x</a:t>
            </a:r>
            <a:r>
              <a:rPr lang="en" sz="3000">
                <a:solidFill>
                  <a:srgbClr val="434343"/>
                </a:solidFill>
                <a:latin typeface="Montserrat"/>
                <a:ea typeface="Montserrat"/>
                <a:cs typeface="Montserrat"/>
                <a:sym typeface="Montserrat"/>
              </a:rPr>
              <a:t> set the activation function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for the input layer.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 = w</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x</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+b</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resulting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then feeds into the next layer (and so 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08" name="Google Shape;2608;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9" name="Google Shape;2609;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9" name="Google Shape;199;p3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 name="Google Shape;202;p30"/>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203" name="Google Shape;203;p30"/>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204" name="Google Shape;204;p30"/>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205" name="Google Shape;205;p30"/>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6" name="Google Shape;206;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3" name="Shape 2613"/>
        <p:cNvGrpSpPr/>
        <p:nvPr/>
      </p:nvGrpSpPr>
      <p:grpSpPr>
        <a:xfrm>
          <a:off x="0" y="0"/>
          <a:ext cx="0" cy="0"/>
          <a:chOff x="0" y="0"/>
          <a:chExt cx="0" cy="0"/>
        </a:xfrm>
      </p:grpSpPr>
      <p:sp>
        <p:nvSpPr>
          <p:cNvPr id="2614" name="Google Shape;2614;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5" name="Google Shape;2615;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2: For each layer, compute: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16" name="Google Shape;2616;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7" name="Google Shape;2617;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sp>
        <p:nvSpPr>
          <p:cNvPr id="2622" name="Google Shape;2622;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23" name="Google Shape;2623;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4" name="Google Shape;2624;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5" name="Google Shape;2625;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9" name="Shape 2629"/>
        <p:cNvGrpSpPr/>
        <p:nvPr/>
      </p:nvGrpSpPr>
      <p:grpSpPr>
        <a:xfrm>
          <a:off x="0" y="0"/>
          <a:ext cx="0" cy="0"/>
          <a:chOff x="0" y="0"/>
          <a:chExt cx="0" cy="0"/>
        </a:xfrm>
      </p:grpSpPr>
      <p:sp>
        <p:nvSpPr>
          <p:cNvPr id="2630" name="Google Shape;2630;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31" name="Google Shape;2631;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a:t>
            </a:r>
            <a:r>
              <a:rPr b="1" baseline="-25000" lang="en" sz="3000">
                <a:solidFill>
                  <a:srgbClr val="990000"/>
                </a:solidFill>
                <a:highlight>
                  <a:srgbClr val="FFFFFF"/>
                </a:highlight>
                <a:latin typeface="Montserrat"/>
                <a:ea typeface="Montserrat"/>
                <a:cs typeface="Montserrat"/>
                <a:sym typeface="Montserrat"/>
              </a:rPr>
              <a:t>a</a:t>
            </a:r>
            <a:r>
              <a:rPr b="1" lang="en" sz="3000">
                <a:solidFill>
                  <a:srgbClr val="990000"/>
                </a:solidFill>
                <a:highlight>
                  <a:srgbClr val="FFFFFF"/>
                </a:highlight>
                <a:latin typeface="Montserrat"/>
                <a:ea typeface="Montserrat"/>
                <a:cs typeface="Montserrat"/>
                <a:sym typeface="Montserrat"/>
              </a:rPr>
              <a:t>C=(a</a:t>
            </a:r>
            <a:r>
              <a:rPr b="1" baseline="30000" lang="en" sz="3000">
                <a:solidFill>
                  <a:srgbClr val="990000"/>
                </a:solidFill>
                <a:highlight>
                  <a:srgbClr val="FFFFFF"/>
                </a:highlight>
                <a:latin typeface="Montserrat"/>
                <a:ea typeface="Montserrat"/>
                <a:cs typeface="Montserrat"/>
                <a:sym typeface="Montserrat"/>
              </a:rPr>
              <a:t>L</a:t>
            </a:r>
            <a:r>
              <a:rPr b="1" lang="en" sz="3000">
                <a:solidFill>
                  <a:srgbClr val="990000"/>
                </a:solidFill>
                <a:highlight>
                  <a:srgbClr val="FFFFFF"/>
                </a:highlight>
                <a:latin typeface="Montserrat"/>
                <a:ea typeface="Montserrat"/>
                <a:cs typeface="Montserrat"/>
                <a:sym typeface="Montserrat"/>
              </a:rPr>
              <a:t>−y)</a:t>
            </a:r>
            <a:endParaRPr b="1" sz="3000">
              <a:solidFill>
                <a:srgbClr val="990000"/>
              </a:solidFill>
              <a:highlight>
                <a:srgbClr val="FFFFFF"/>
              </a:highlight>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Expressing the rate of change of C with respect to the output activations</a:t>
            </a:r>
            <a:endParaRPr b="1" sz="3000">
              <a:solidFill>
                <a:srgbClr val="990000"/>
              </a:solidFill>
              <a:highlight>
                <a:srgbClr val="FFFFFF"/>
              </a:highlight>
              <a:latin typeface="Montserrat"/>
              <a:ea typeface="Montserrat"/>
              <a:cs typeface="Montserrat"/>
              <a:sym typeface="Montserrat"/>
            </a:endParaRPr>
          </a:p>
          <a:p>
            <a:pPr indent="0" lvl="0" marL="914400" rtl="0" algn="l">
              <a:spcBef>
                <a:spcPts val="16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32" name="Google Shape;2632;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3" name="Google Shape;2633;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34" name="Google Shape;2634;p194"/>
          <p:cNvSpPr/>
          <p:nvPr/>
        </p:nvSpPr>
        <p:spPr>
          <a:xfrm>
            <a:off x="1871875" y="1758250"/>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8" name="Shape 2638"/>
        <p:cNvGrpSpPr/>
        <p:nvPr/>
      </p:nvGrpSpPr>
      <p:grpSpPr>
        <a:xfrm>
          <a:off x="0" y="0"/>
          <a:ext cx="0" cy="0"/>
          <a:chOff x="0" y="0"/>
          <a:chExt cx="0" cy="0"/>
        </a:xfrm>
      </p:grpSpPr>
      <p:sp>
        <p:nvSpPr>
          <p:cNvPr id="2639" name="Google Shape;2639;p1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0" name="Google Shape;2640;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1" name="Google Shape;2641;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2" name="Google Shape;2642;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6" name="Shape 2646"/>
        <p:cNvGrpSpPr/>
        <p:nvPr/>
      </p:nvGrpSpPr>
      <p:grpSpPr>
        <a:xfrm>
          <a:off x="0" y="0"/>
          <a:ext cx="0" cy="0"/>
          <a:chOff x="0" y="0"/>
          <a:chExt cx="0" cy="0"/>
        </a:xfrm>
      </p:grpSpPr>
      <p:sp>
        <p:nvSpPr>
          <p:cNvPr id="2647" name="Google Shape;2647;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8" name="Google Shape;2648;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owercase </a:t>
            </a:r>
            <a:r>
              <a:rPr b="1" lang="en" sz="3000">
                <a:solidFill>
                  <a:srgbClr val="434343"/>
                </a:solidFill>
                <a:latin typeface="Montserrat"/>
                <a:ea typeface="Montserrat"/>
                <a:cs typeface="Montserrat"/>
                <a:sym typeface="Montserrat"/>
              </a:rPr>
              <a:t>L</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Number </a:t>
            </a:r>
            <a:r>
              <a:rPr b="1" lang="en" sz="3000">
                <a:solidFill>
                  <a:srgbClr val="434343"/>
                </a:solidFill>
                <a:latin typeface="Montserrat"/>
                <a:ea typeface="Montserrat"/>
                <a:cs typeface="Montserrat"/>
                <a:sym typeface="Montserrat"/>
              </a:rPr>
              <a:t>1</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9" name="Google Shape;2649;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0" name="Google Shape;2650;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4" name="Shape 2654"/>
        <p:cNvGrpSpPr/>
        <p:nvPr/>
      </p:nvGrpSpPr>
      <p:grpSpPr>
        <a:xfrm>
          <a:off x="0" y="0"/>
          <a:ext cx="0" cy="0"/>
          <a:chOff x="0" y="0"/>
          <a:chExt cx="0" cy="0"/>
        </a:xfrm>
      </p:grpSpPr>
      <p:sp>
        <p:nvSpPr>
          <p:cNvPr id="2655" name="Google Shape;2655;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56" name="Google Shape;2656;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(note the lowercase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a:t>
            </a:r>
            <a:r>
              <a:rPr b="1" lang="en" sz="3000">
                <a:solidFill>
                  <a:srgbClr val="434343"/>
                </a:solidFill>
                <a:latin typeface="Montserrat"/>
                <a:ea typeface="Montserrat"/>
                <a:cs typeface="Montserrat"/>
                <a:sym typeface="Montserrat"/>
              </a:rPr>
              <a:t>l+1</a:t>
            </a:r>
            <a:r>
              <a:rPr lang="en" sz="3000">
                <a:solidFill>
                  <a:srgbClr val="434343"/>
                </a:solidFill>
                <a:latin typeface="Montserrat"/>
                <a:ea typeface="Montserrat"/>
                <a:cs typeface="Montserrat"/>
                <a:sym typeface="Montserrat"/>
              </a:rPr>
              <a:t>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57" name="Google Shape;2657;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8" name="Google Shape;2658;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sp>
        <p:nvSpPr>
          <p:cNvPr id="2663" name="Google Shape;2663;p1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64" name="Google Shape;2664;p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generalized error for any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L+1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65" name="Google Shape;2665;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6" name="Google Shape;2666;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0" name="Shape 2670"/>
        <p:cNvGrpSpPr/>
        <p:nvPr/>
      </p:nvGrpSpPr>
      <p:grpSpPr>
        <a:xfrm>
          <a:off x="0" y="0"/>
          <a:ext cx="0" cy="0"/>
          <a:chOff x="0" y="0"/>
          <a:chExt cx="0" cy="0"/>
        </a:xfrm>
      </p:grpSpPr>
      <p:sp>
        <p:nvSpPr>
          <p:cNvPr id="2671" name="Google Shape;2671;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2" name="Google Shape;2672;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When we apply the transpose weight matrix, </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73" name="Google Shape;2673;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4" name="Google Shape;2674;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8" name="Shape 2678"/>
        <p:cNvGrpSpPr/>
        <p:nvPr/>
      </p:nvGrpSpPr>
      <p:grpSpPr>
        <a:xfrm>
          <a:off x="0" y="0"/>
          <a:ext cx="0" cy="0"/>
          <a:chOff x="0" y="0"/>
          <a:chExt cx="0" cy="0"/>
        </a:xfrm>
      </p:grpSpPr>
      <p:sp>
        <p:nvSpPr>
          <p:cNvPr id="2679" name="Google Shape;2679;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0" name="Google Shape;2680;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We then take the Hadamard product </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lang="en" sz="3000">
                <a:solidFill>
                  <a:srgbClr val="434343"/>
                </a:solidFill>
                <a:latin typeface="Montserrat"/>
                <a:ea typeface="Montserrat"/>
                <a:cs typeface="Montserrat"/>
                <a:sym typeface="Montserrat"/>
              </a:rPr>
              <a:t>. This moves the error backward through the activation function in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giving us the error </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in the weighted input to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1" name="Google Shape;2681;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2" name="Google Shape;2682;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6" name="Shape 2686"/>
        <p:cNvGrpSpPr/>
        <p:nvPr/>
      </p:nvGrpSpPr>
      <p:grpSpPr>
        <a:xfrm>
          <a:off x="0" y="0"/>
          <a:ext cx="0" cy="0"/>
          <a:chOff x="0" y="0"/>
          <a:chExt cx="0" cy="0"/>
        </a:xfrm>
      </p:grpSpPr>
      <p:sp>
        <p:nvSpPr>
          <p:cNvPr id="2687" name="Google Shape;2687;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8" name="Google Shape;2688;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of the cost function is given by:</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9" name="Google Shape;2689;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0" name="Google Shape;2690;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691" name="Google Shape;2691;p201"/>
          <p:cNvPicPr preferRelativeResize="0"/>
          <p:nvPr/>
        </p:nvPicPr>
        <p:blipFill>
          <a:blip r:embed="rId4">
            <a:alphaModFix/>
          </a:blip>
          <a:stretch>
            <a:fillRect/>
          </a:stretch>
        </p:blipFill>
        <p:spPr>
          <a:xfrm>
            <a:off x="1557500" y="2922051"/>
            <a:ext cx="2565350" cy="962000"/>
          </a:xfrm>
          <a:prstGeom prst="rect">
            <a:avLst/>
          </a:prstGeom>
          <a:noFill/>
          <a:ln>
            <a:noFill/>
          </a:ln>
        </p:spPr>
      </p:pic>
      <p:pic>
        <p:nvPicPr>
          <p:cNvPr id="2692" name="Google Shape;2692;p201"/>
          <p:cNvPicPr preferRelativeResize="0"/>
          <p:nvPr/>
        </p:nvPicPr>
        <p:blipFill>
          <a:blip r:embed="rId5">
            <a:alphaModFix/>
          </a:blip>
          <a:stretch>
            <a:fillRect/>
          </a:stretch>
        </p:blipFill>
        <p:spPr>
          <a:xfrm>
            <a:off x="5256697" y="2884622"/>
            <a:ext cx="1515375" cy="103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2" name="Google Shape;212;p3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13" name="Google Shape;213;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 name="Google Shape;214;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 name="Google Shape;215;p3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6" name="Google Shape;216;p3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7" name="Google Shape;217;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1"/>
          <p:cNvCxnSpPr>
            <a:endCxn id="21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19" name="Google Shape;219;p31"/>
          <p:cNvCxnSpPr>
            <a:endCxn id="21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0" name="Google Shape;220;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6" name="Shape 2696"/>
        <p:cNvGrpSpPr/>
        <p:nvPr/>
      </p:nvGrpSpPr>
      <p:grpSpPr>
        <a:xfrm>
          <a:off x="0" y="0"/>
          <a:ext cx="0" cy="0"/>
          <a:chOff x="0" y="0"/>
          <a:chExt cx="0" cy="0"/>
        </a:xfrm>
      </p:grpSpPr>
      <p:sp>
        <p:nvSpPr>
          <p:cNvPr id="2697" name="Google Shape;2697;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8" name="Google Shape;2698;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then allows us to adjust the weights and biases to help minimize that cost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Check out the external links for more details!</a:t>
            </a:r>
            <a:endParaRPr sz="3000">
              <a:solidFill>
                <a:srgbClr val="434343"/>
              </a:solidFill>
              <a:latin typeface="Montserrat"/>
              <a:ea typeface="Montserrat"/>
              <a:cs typeface="Montserrat"/>
              <a:sym typeface="Montserrat"/>
            </a:endParaRPr>
          </a:p>
        </p:txBody>
      </p:sp>
      <p:pic>
        <p:nvPicPr>
          <p:cNvPr descr="watermark.jpg" id="2699" name="Google Shape;2699;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0" name="Google Shape;2700;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4" name="Shape 2704"/>
        <p:cNvGrpSpPr/>
        <p:nvPr/>
      </p:nvGrpSpPr>
      <p:grpSpPr>
        <a:xfrm>
          <a:off x="0" y="0"/>
          <a:ext cx="0" cy="0"/>
          <a:chOff x="0" y="0"/>
          <a:chExt cx="0" cy="0"/>
        </a:xfrm>
      </p:grpSpPr>
      <p:sp>
        <p:nvSpPr>
          <p:cNvPr id="2705" name="Google Shape;2705;p20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TensorFlow and Keras</a:t>
            </a:r>
            <a:endParaRPr b="1">
              <a:latin typeface="Montserrat"/>
              <a:ea typeface="Montserrat"/>
              <a:cs typeface="Montserrat"/>
              <a:sym typeface="Montserrat"/>
            </a:endParaRPr>
          </a:p>
        </p:txBody>
      </p:sp>
      <p:pic>
        <p:nvPicPr>
          <p:cNvPr descr="watermark.jpg" id="2706" name="Google Shape;2706;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7" name="Google Shape;2707;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1" name="Shape 2711"/>
        <p:cNvGrpSpPr/>
        <p:nvPr/>
      </p:nvGrpSpPr>
      <p:grpSpPr>
        <a:xfrm>
          <a:off x="0" y="0"/>
          <a:ext cx="0" cy="0"/>
          <a:chOff x="0" y="0"/>
          <a:chExt cx="0" cy="0"/>
        </a:xfrm>
      </p:grpSpPr>
      <p:sp>
        <p:nvSpPr>
          <p:cNvPr id="2712" name="Google Shape;2712;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3" name="Google Shape;2713;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learning how to code our own neural networks, let’s quickly clarify the differences between TensorFlow and Keras!</a:t>
            </a:r>
            <a:endParaRPr sz="3000">
              <a:solidFill>
                <a:srgbClr val="434343"/>
              </a:solidFill>
              <a:latin typeface="Montserrat"/>
              <a:ea typeface="Montserrat"/>
              <a:cs typeface="Montserrat"/>
              <a:sym typeface="Montserrat"/>
            </a:endParaRPr>
          </a:p>
        </p:txBody>
      </p:sp>
      <p:pic>
        <p:nvPicPr>
          <p:cNvPr descr="watermark.jpg" id="2714" name="Google Shape;2714;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5" name="Google Shape;2715;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9" name="Shape 2719"/>
        <p:cNvGrpSpPr/>
        <p:nvPr/>
      </p:nvGrpSpPr>
      <p:grpSpPr>
        <a:xfrm>
          <a:off x="0" y="0"/>
          <a:ext cx="0" cy="0"/>
          <a:chOff x="0" y="0"/>
          <a:chExt cx="0" cy="0"/>
        </a:xfrm>
      </p:grpSpPr>
      <p:sp>
        <p:nvSpPr>
          <p:cNvPr id="2720" name="Google Shape;2720;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1" name="Google Shape;2721;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is an open-source deep learning library developed by Google, with TF 2.0 being officially released in late 2019.</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22" name="Google Shape;2722;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3" name="Google Shape;2723;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7" name="Shape 2727"/>
        <p:cNvGrpSpPr/>
        <p:nvPr/>
      </p:nvGrpSpPr>
      <p:grpSpPr>
        <a:xfrm>
          <a:off x="0" y="0"/>
          <a:ext cx="0" cy="0"/>
          <a:chOff x="0" y="0"/>
          <a:chExt cx="0" cy="0"/>
        </a:xfrm>
      </p:grpSpPr>
      <p:sp>
        <p:nvSpPr>
          <p:cNvPr id="2728" name="Google Shape;2728;p2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9" name="Google Shape;2729;p2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has a large ecosystem of related components, including libraries like Tensorboard, Deployment and Production APIs, and support for various programming languages.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0" name="Google Shape;2730;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1" name="Google Shape;2731;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5" name="Shape 2735"/>
        <p:cNvGrpSpPr/>
        <p:nvPr/>
      </p:nvGrpSpPr>
      <p:grpSpPr>
        <a:xfrm>
          <a:off x="0" y="0"/>
          <a:ext cx="0" cy="0"/>
          <a:chOff x="0" y="0"/>
          <a:chExt cx="0" cy="0"/>
        </a:xfrm>
      </p:grpSpPr>
      <p:sp>
        <p:nvSpPr>
          <p:cNvPr id="2736" name="Google Shape;2736;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37" name="Google Shape;2737;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is a high-level python library that can use a variety of deep learning libraries underneath, such as: TensorFlow, CNTK, or Theano.</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8" name="Google Shape;2738;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9" name="Google Shape;2739;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3" name="Shape 2743"/>
        <p:cNvGrpSpPr/>
        <p:nvPr/>
      </p:nvGrpSpPr>
      <p:grpSpPr>
        <a:xfrm>
          <a:off x="0" y="0"/>
          <a:ext cx="0" cy="0"/>
          <a:chOff x="0" y="0"/>
          <a:chExt cx="0" cy="0"/>
        </a:xfrm>
      </p:grpSpPr>
      <p:sp>
        <p:nvSpPr>
          <p:cNvPr id="2744" name="Google Shape;2744;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45" name="Google Shape;2745;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1.x had a complex python class system for building models, and due to the huge popularity of Keras, when TF 2.0 was released, TF adopted Keras as the official API for TF.</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46" name="Google Shape;2746;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7" name="Google Shape;2747;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1" name="Shape 2751"/>
        <p:cNvGrpSpPr/>
        <p:nvPr/>
      </p:nvGrpSpPr>
      <p:grpSpPr>
        <a:xfrm>
          <a:off x="0" y="0"/>
          <a:ext cx="0" cy="0"/>
          <a:chOff x="0" y="0"/>
          <a:chExt cx="0" cy="0"/>
        </a:xfrm>
      </p:grpSpPr>
      <p:sp>
        <p:nvSpPr>
          <p:cNvPr id="2752" name="Google Shape;2752;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53" name="Google Shape;2753;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Keras still also remains as a separate library from Tensorflow, it can also now officially be imported through TF, so there is now need to additionally install it.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54" name="Google Shape;2754;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5" name="Google Shape;2755;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9" name="Shape 2759"/>
        <p:cNvGrpSpPr/>
        <p:nvPr/>
      </p:nvGrpSpPr>
      <p:grpSpPr>
        <a:xfrm>
          <a:off x="0" y="0"/>
          <a:ext cx="0" cy="0"/>
          <a:chOff x="0" y="0"/>
          <a:chExt cx="0" cy="0"/>
        </a:xfrm>
      </p:grpSpPr>
      <p:sp>
        <p:nvSpPr>
          <p:cNvPr id="2760" name="Google Shape;2760;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61" name="Google Shape;2761;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Keras API is easy to use and builds models by simply adding layers on top of each other through simple calls.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explore the basics of the Keras API for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62" name="Google Shape;2762;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3" name="Google Shape;2763;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7" name="Shape 2767"/>
        <p:cNvGrpSpPr/>
        <p:nvPr/>
      </p:nvGrpSpPr>
      <p:grpSpPr>
        <a:xfrm>
          <a:off x="0" y="0"/>
          <a:ext cx="0" cy="0"/>
          <a:chOff x="0" y="0"/>
          <a:chExt cx="0" cy="0"/>
        </a:xfrm>
      </p:grpSpPr>
      <p:sp>
        <p:nvSpPr>
          <p:cNvPr id="2768" name="Google Shape;2768;p211"/>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 - Part One </a:t>
            </a:r>
            <a:endParaRPr b="1">
              <a:latin typeface="Montserrat"/>
              <a:ea typeface="Montserrat"/>
              <a:cs typeface="Montserrat"/>
              <a:sym typeface="Montserrat"/>
            </a:endParaRPr>
          </a:p>
        </p:txBody>
      </p:sp>
      <p:pic>
        <p:nvPicPr>
          <p:cNvPr descr="watermark.jpg" id="2769" name="Google Shape;2769;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0" name="Google Shape;2770;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large part of this section will focus on theory behind many of the ideas we will implement with code.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do a quick review of how we will gradually build an understanding of artificial neural networks.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6" name="Google Shape;226;p3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27" name="Google Shape;22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3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0" name="Google Shape;230;p3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1" name="Google Shape;231;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2"/>
          <p:cNvCxnSpPr>
            <a:endCxn id="2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33" name="Google Shape;233;p32"/>
          <p:cNvCxnSpPr>
            <a:endCxn id="23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34" name="Google Shape;234;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5" name="Google Shape;235;p3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6" name="Google Shape;236;p3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4" name="Shape 2774"/>
        <p:cNvGrpSpPr/>
        <p:nvPr/>
      </p:nvGrpSpPr>
      <p:grpSpPr>
        <a:xfrm>
          <a:off x="0" y="0"/>
          <a:ext cx="0" cy="0"/>
          <a:chOff x="0" y="0"/>
          <a:chExt cx="0" cy="0"/>
        </a:xfrm>
      </p:grpSpPr>
      <p:sp>
        <p:nvSpPr>
          <p:cNvPr id="2775" name="Google Shape;2775;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76" name="Google Shape;2776;p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lecture will show how to perform a classification task with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focus on how to identify and deal with overfitting through Early Stopping Callbacks and Dropout Layers.</a:t>
            </a:r>
            <a:endParaRPr sz="3000">
              <a:solidFill>
                <a:srgbClr val="434343"/>
              </a:solidFill>
              <a:latin typeface="Montserrat"/>
              <a:ea typeface="Montserrat"/>
              <a:cs typeface="Montserrat"/>
              <a:sym typeface="Montserrat"/>
            </a:endParaRPr>
          </a:p>
        </p:txBody>
      </p:sp>
      <p:pic>
        <p:nvPicPr>
          <p:cNvPr descr="watermark.jpg" id="2777" name="Google Shape;2777;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8" name="Google Shape;2778;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2" name="Shape 2782"/>
        <p:cNvGrpSpPr/>
        <p:nvPr/>
      </p:nvGrpSpPr>
      <p:grpSpPr>
        <a:xfrm>
          <a:off x="0" y="0"/>
          <a:ext cx="0" cy="0"/>
          <a:chOff x="0" y="0"/>
          <a:chExt cx="0" cy="0"/>
        </a:xfrm>
      </p:grpSpPr>
      <p:sp>
        <p:nvSpPr>
          <p:cNvPr id="2783" name="Google Shape;2783;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84" name="Google Shape;2784;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Early Stopping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can automatically stop training based on a loss condition on the validation data passed during the model.fit() call.</a:t>
            </a:r>
            <a:endParaRPr sz="3000">
              <a:solidFill>
                <a:srgbClr val="434343"/>
              </a:solidFill>
              <a:latin typeface="Montserrat"/>
              <a:ea typeface="Montserrat"/>
              <a:cs typeface="Montserrat"/>
              <a:sym typeface="Montserrat"/>
            </a:endParaRPr>
          </a:p>
        </p:txBody>
      </p:sp>
      <p:pic>
        <p:nvPicPr>
          <p:cNvPr descr="watermark.jpg" id="2785" name="Google Shape;2785;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6" name="Google Shape;2786;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0" name="Shape 2790"/>
        <p:cNvGrpSpPr/>
        <p:nvPr/>
      </p:nvGrpSpPr>
      <p:grpSpPr>
        <a:xfrm>
          <a:off x="0" y="0"/>
          <a:ext cx="0" cy="0"/>
          <a:chOff x="0" y="0"/>
          <a:chExt cx="0" cy="0"/>
        </a:xfrm>
      </p:grpSpPr>
      <p:sp>
        <p:nvSpPr>
          <p:cNvPr id="2791" name="Google Shape;2791;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92" name="Google Shape;2792;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can be added to layers to “turn off” neurons during training to prevent overfitting.</a:t>
            </a:r>
            <a:endParaRPr sz="3000">
              <a:solidFill>
                <a:srgbClr val="434343"/>
              </a:solidFill>
              <a:latin typeface="Montserrat"/>
              <a:ea typeface="Montserrat"/>
              <a:cs typeface="Montserrat"/>
              <a:sym typeface="Montserrat"/>
            </a:endParaRPr>
          </a:p>
        </p:txBody>
      </p:sp>
      <p:pic>
        <p:nvPicPr>
          <p:cNvPr descr="watermark.jpg" id="2793" name="Google Shape;2793;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4" name="Google Shape;2794;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8" name="Shape 2798"/>
        <p:cNvGrpSpPr/>
        <p:nvPr/>
      </p:nvGrpSpPr>
      <p:grpSpPr>
        <a:xfrm>
          <a:off x="0" y="0"/>
          <a:ext cx="0" cy="0"/>
          <a:chOff x="0" y="0"/>
          <a:chExt cx="0" cy="0"/>
        </a:xfrm>
      </p:grpSpPr>
      <p:sp>
        <p:nvSpPr>
          <p:cNvPr id="2799" name="Google Shape;2799;p2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00" name="Google Shape;2800;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Dropout layer will “drop” a  user-defined percentage of neuron units in the previous layer every batch.</a:t>
            </a:r>
            <a:endParaRPr sz="3000">
              <a:solidFill>
                <a:srgbClr val="434343"/>
              </a:solidFill>
              <a:latin typeface="Montserrat"/>
              <a:ea typeface="Montserrat"/>
              <a:cs typeface="Montserrat"/>
              <a:sym typeface="Montserrat"/>
            </a:endParaRPr>
          </a:p>
        </p:txBody>
      </p:sp>
      <p:pic>
        <p:nvPicPr>
          <p:cNvPr descr="watermark.jpg" id="2801" name="Google Shape;2801;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2" name="Google Shape;2802;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6" name="Shape 2806"/>
        <p:cNvGrpSpPr/>
        <p:nvPr/>
      </p:nvGrpSpPr>
      <p:grpSpPr>
        <a:xfrm>
          <a:off x="0" y="0"/>
          <a:ext cx="0" cy="0"/>
          <a:chOff x="0" y="0"/>
          <a:chExt cx="0" cy="0"/>
        </a:xfrm>
      </p:grpSpPr>
      <p:sp>
        <p:nvSpPr>
          <p:cNvPr id="2807" name="Google Shape;2807;p216"/>
          <p:cNvSpPr txBox="1"/>
          <p:nvPr>
            <p:ph type="ctrTitle"/>
          </p:nvPr>
        </p:nvSpPr>
        <p:spPr>
          <a:xfrm>
            <a:off x="286775" y="21388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Project</a:t>
            </a:r>
            <a:endParaRPr b="1">
              <a:latin typeface="Montserrat"/>
              <a:ea typeface="Montserrat"/>
              <a:cs typeface="Montserrat"/>
              <a:sym typeface="Montserrat"/>
            </a:endParaRPr>
          </a:p>
        </p:txBody>
      </p:sp>
      <p:pic>
        <p:nvPicPr>
          <p:cNvPr descr="watermark.jpg" id="2808" name="Google Shape;2808;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9" name="Google Shape;2809;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3" name="Shape 2813"/>
        <p:cNvGrpSpPr/>
        <p:nvPr/>
      </p:nvGrpSpPr>
      <p:grpSpPr>
        <a:xfrm>
          <a:off x="0" y="0"/>
          <a:ext cx="0" cy="0"/>
          <a:chOff x="0" y="0"/>
          <a:chExt cx="0" cy="0"/>
        </a:xfrm>
      </p:grpSpPr>
      <p:sp>
        <p:nvSpPr>
          <p:cNvPr id="2814" name="Google Shape;2814;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5" name="Google Shape;2815;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time for a project! You will build a model that will attempt to predict whether or not someone will pay back their loan based on historical information.</a:t>
            </a:r>
            <a:endParaRPr sz="3000">
              <a:solidFill>
                <a:srgbClr val="434343"/>
              </a:solidFill>
              <a:latin typeface="Montserrat"/>
              <a:ea typeface="Montserrat"/>
              <a:cs typeface="Montserrat"/>
              <a:sym typeface="Montserrat"/>
            </a:endParaRPr>
          </a:p>
        </p:txBody>
      </p:sp>
      <p:pic>
        <p:nvPicPr>
          <p:cNvPr descr="watermark.jpg" id="2816" name="Google Shape;2816;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7" name="Google Shape;2817;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1" name="Shape 2821"/>
        <p:cNvGrpSpPr/>
        <p:nvPr/>
      </p:nvGrpSpPr>
      <p:grpSpPr>
        <a:xfrm>
          <a:off x="0" y="0"/>
          <a:ext cx="0" cy="0"/>
          <a:chOff x="0" y="0"/>
          <a:chExt cx="0" cy="0"/>
        </a:xfrm>
      </p:grpSpPr>
      <p:sp>
        <p:nvSpPr>
          <p:cNvPr id="2822" name="Google Shape;2822;p2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23" name="Google Shape;2823;p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have 3 options for this project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 Lectures</a:t>
            </a:r>
            <a:endParaRPr sz="3000">
              <a:solidFill>
                <a:srgbClr val="434343"/>
              </a:solidFill>
              <a:latin typeface="Montserrat"/>
              <a:ea typeface="Montserrat"/>
              <a:cs typeface="Montserrat"/>
              <a:sym typeface="Montserrat"/>
            </a:endParaRPr>
          </a:p>
        </p:txBody>
      </p:sp>
      <p:pic>
        <p:nvPicPr>
          <p:cNvPr descr="watermark.jpg" id="2824" name="Google Shape;2824;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5" name="Google Shape;2825;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9" name="Shape 2829"/>
        <p:cNvGrpSpPr/>
        <p:nvPr/>
      </p:nvGrpSpPr>
      <p:grpSpPr>
        <a:xfrm>
          <a:off x="0" y="0"/>
          <a:ext cx="0" cy="0"/>
          <a:chOff x="0" y="0"/>
          <a:chExt cx="0" cy="0"/>
        </a:xfrm>
      </p:grpSpPr>
      <p:sp>
        <p:nvSpPr>
          <p:cNvPr id="2830" name="Google Shape;2830;p2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1" name="Google Shape;2831;p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the introduction in the Exercise notebook, then proceed with your own methods to build a predictive model.</a:t>
            </a:r>
            <a:endParaRPr sz="3000">
              <a:solidFill>
                <a:srgbClr val="434343"/>
              </a:solidFill>
              <a:latin typeface="Montserrat"/>
              <a:ea typeface="Montserrat"/>
              <a:cs typeface="Montserrat"/>
              <a:sym typeface="Montserrat"/>
            </a:endParaRPr>
          </a:p>
        </p:txBody>
      </p:sp>
      <p:pic>
        <p:nvPicPr>
          <p:cNvPr descr="watermark.jpg" id="2832" name="Google Shape;2832;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3" name="Google Shape;2833;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7" name="Shape 2837"/>
        <p:cNvGrpSpPr/>
        <p:nvPr/>
      </p:nvGrpSpPr>
      <p:grpSpPr>
        <a:xfrm>
          <a:off x="0" y="0"/>
          <a:ext cx="0" cy="0"/>
          <a:chOff x="0" y="0"/>
          <a:chExt cx="0" cy="0"/>
        </a:xfrm>
      </p:grpSpPr>
      <p:sp>
        <p:nvSpPr>
          <p:cNvPr id="2838" name="Google Shape;2838;p2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9" name="Google Shape;2839;p2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Follow the written steps in the notebook to complete tasks that guide you through building a predictive model.</a:t>
            </a:r>
            <a:endParaRPr sz="3000">
              <a:solidFill>
                <a:srgbClr val="434343"/>
              </a:solidFill>
              <a:latin typeface="Montserrat"/>
              <a:ea typeface="Montserrat"/>
              <a:cs typeface="Montserrat"/>
              <a:sym typeface="Montserrat"/>
            </a:endParaRPr>
          </a:p>
        </p:txBody>
      </p:sp>
      <p:pic>
        <p:nvPicPr>
          <p:cNvPr descr="watermark.jpg" id="2840" name="Google Shape;2840;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1" name="Google Shape;2841;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5" name="Shape 2845"/>
        <p:cNvGrpSpPr/>
        <p:nvPr/>
      </p:nvGrpSpPr>
      <p:grpSpPr>
        <a:xfrm>
          <a:off x="0" y="0"/>
          <a:ext cx="0" cy="0"/>
          <a:chOff x="0" y="0"/>
          <a:chExt cx="0" cy="0"/>
        </a:xfrm>
      </p:grpSpPr>
      <p:sp>
        <p:nvSpPr>
          <p:cNvPr id="2846" name="Google Shape;2846;p2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47" name="Google Shape;2847;p2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solutions lecture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Skip the next overview lecture and code along with us as we guide you through our solution video for the project.</a:t>
            </a:r>
            <a:endParaRPr sz="3000">
              <a:solidFill>
                <a:srgbClr val="434343"/>
              </a:solidFill>
              <a:latin typeface="Montserrat"/>
              <a:ea typeface="Montserrat"/>
              <a:cs typeface="Montserrat"/>
              <a:sym typeface="Montserrat"/>
            </a:endParaRPr>
          </a:p>
        </p:txBody>
      </p:sp>
      <p:pic>
        <p:nvPicPr>
          <p:cNvPr descr="watermark.jpg" id="2848" name="Google Shape;2848;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9" name="Google Shape;2849;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2" name="Google Shape;242;p3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43" name="Google Shape;24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5" name="Google Shape;245;p3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6" name="Google Shape;246;p3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7" name="Google Shape;247;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3"/>
          <p:cNvCxnSpPr>
            <a:endCxn id="24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49" name="Google Shape;249;p33"/>
          <p:cNvCxnSpPr>
            <a:endCxn id="24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50" name="Google Shape;250;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51" name="Google Shape;251;p3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2" name="Google Shape;252;p3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53" name="Google Shape;253;p3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3" name="Shape 2853"/>
        <p:cNvGrpSpPr/>
        <p:nvPr/>
      </p:nvGrpSpPr>
      <p:grpSpPr>
        <a:xfrm>
          <a:off x="0" y="0"/>
          <a:ext cx="0" cy="0"/>
          <a:chOff x="0" y="0"/>
          <a:chExt cx="0" cy="0"/>
        </a:xfrm>
      </p:grpSpPr>
      <p:sp>
        <p:nvSpPr>
          <p:cNvPr id="2854" name="Google Shape;2854;p2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55" name="Google Shape;2855;p2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 large project!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reflect a realistic situation, we will spend a lot of time performing feature engineering and analyzing 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project guide notebook in the next lecture!</a:t>
            </a:r>
            <a:endParaRPr sz="3000">
              <a:solidFill>
                <a:srgbClr val="434343"/>
              </a:solidFill>
              <a:latin typeface="Montserrat"/>
              <a:ea typeface="Montserrat"/>
              <a:cs typeface="Montserrat"/>
              <a:sym typeface="Montserrat"/>
            </a:endParaRPr>
          </a:p>
        </p:txBody>
      </p:sp>
      <p:pic>
        <p:nvPicPr>
          <p:cNvPr descr="watermark.jpg" id="2856" name="Google Shape;2856;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7" name="Google Shape;2857;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1" name="Shape 2861"/>
        <p:cNvGrpSpPr/>
        <p:nvPr/>
      </p:nvGrpSpPr>
      <p:grpSpPr>
        <a:xfrm>
          <a:off x="0" y="0"/>
          <a:ext cx="0" cy="0"/>
          <a:chOff x="0" y="0"/>
          <a:chExt cx="0" cy="0"/>
        </a:xfrm>
      </p:grpSpPr>
      <p:sp>
        <p:nvSpPr>
          <p:cNvPr id="2862" name="Google Shape;2862;p223"/>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Exploratory Data Analysis</a:t>
            </a:r>
            <a:endParaRPr b="1" sz="3500">
              <a:solidFill>
                <a:srgbClr val="666666"/>
              </a:solidFill>
              <a:latin typeface="Montserrat"/>
              <a:ea typeface="Montserrat"/>
              <a:cs typeface="Montserrat"/>
              <a:sym typeface="Montserrat"/>
            </a:endParaRPr>
          </a:p>
        </p:txBody>
      </p:sp>
      <p:pic>
        <p:nvPicPr>
          <p:cNvPr descr="watermark.jpg" id="2863" name="Google Shape;2863;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64" name="Google Shape;2864;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8" name="Shape 2868"/>
        <p:cNvGrpSpPr/>
        <p:nvPr/>
      </p:nvGrpSpPr>
      <p:grpSpPr>
        <a:xfrm>
          <a:off x="0" y="0"/>
          <a:ext cx="0" cy="0"/>
          <a:chOff x="0" y="0"/>
          <a:chExt cx="0" cy="0"/>
        </a:xfrm>
      </p:grpSpPr>
      <p:sp>
        <p:nvSpPr>
          <p:cNvPr id="2869" name="Google Shape;2869;p224"/>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 Missing Data</a:t>
            </a:r>
            <a:endParaRPr b="1" sz="3500">
              <a:solidFill>
                <a:srgbClr val="666666"/>
              </a:solidFill>
              <a:latin typeface="Montserrat"/>
              <a:ea typeface="Montserrat"/>
              <a:cs typeface="Montserrat"/>
              <a:sym typeface="Montserrat"/>
            </a:endParaRPr>
          </a:p>
        </p:txBody>
      </p:sp>
      <p:pic>
        <p:nvPicPr>
          <p:cNvPr descr="watermark.jpg" id="2870" name="Google Shape;2870;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1" name="Google Shape;2871;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5" name="Shape 2875"/>
        <p:cNvGrpSpPr/>
        <p:nvPr/>
      </p:nvGrpSpPr>
      <p:grpSpPr>
        <a:xfrm>
          <a:off x="0" y="0"/>
          <a:ext cx="0" cy="0"/>
          <a:chOff x="0" y="0"/>
          <a:chExt cx="0" cy="0"/>
        </a:xfrm>
      </p:grpSpPr>
      <p:sp>
        <p:nvSpPr>
          <p:cNvPr id="2876" name="Google Shape;2876;p225"/>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Categorical</a:t>
            </a:r>
            <a:r>
              <a:rPr b="1" lang="en" sz="3500">
                <a:solidFill>
                  <a:srgbClr val="666666"/>
                </a:solidFill>
                <a:latin typeface="Montserrat"/>
                <a:ea typeface="Montserrat"/>
                <a:cs typeface="Montserrat"/>
                <a:sym typeface="Montserrat"/>
              </a:rPr>
              <a:t> Data</a:t>
            </a:r>
            <a:endParaRPr b="1" sz="3500">
              <a:solidFill>
                <a:srgbClr val="666666"/>
              </a:solidFill>
              <a:latin typeface="Montserrat"/>
              <a:ea typeface="Montserrat"/>
              <a:cs typeface="Montserrat"/>
              <a:sym typeface="Montserrat"/>
            </a:endParaRPr>
          </a:p>
        </p:txBody>
      </p:sp>
      <p:pic>
        <p:nvPicPr>
          <p:cNvPr descr="watermark.jpg" id="2877" name="Google Shape;2877;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8" name="Google Shape;2878;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2" name="Shape 2882"/>
        <p:cNvGrpSpPr/>
        <p:nvPr/>
      </p:nvGrpSpPr>
      <p:grpSpPr>
        <a:xfrm>
          <a:off x="0" y="0"/>
          <a:ext cx="0" cy="0"/>
          <a:chOff x="0" y="0"/>
          <a:chExt cx="0" cy="0"/>
        </a:xfrm>
      </p:grpSpPr>
      <p:sp>
        <p:nvSpPr>
          <p:cNvPr id="2883" name="Google Shape;2883;p226"/>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a:t>
            </a:r>
            <a:endParaRPr b="1" sz="3500">
              <a:solidFill>
                <a:srgbClr val="666666"/>
              </a:solidFill>
              <a:latin typeface="Montserrat"/>
              <a:ea typeface="Montserrat"/>
              <a:cs typeface="Montserrat"/>
              <a:sym typeface="Montserrat"/>
            </a:endParaRPr>
          </a:p>
        </p:txBody>
      </p:sp>
      <p:pic>
        <p:nvPicPr>
          <p:cNvPr descr="watermark.jpg" id="2884" name="Google Shape;2884;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5" name="Google Shape;2885;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9" name="Shape 2889"/>
        <p:cNvGrpSpPr/>
        <p:nvPr/>
      </p:nvGrpSpPr>
      <p:grpSpPr>
        <a:xfrm>
          <a:off x="0" y="0"/>
          <a:ext cx="0" cy="0"/>
          <a:chOff x="0" y="0"/>
          <a:chExt cx="0" cy="0"/>
        </a:xfrm>
      </p:grpSpPr>
      <p:sp>
        <p:nvSpPr>
          <p:cNvPr id="2890" name="Google Shape;2890;p227"/>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Creating and Training a Model</a:t>
            </a:r>
            <a:endParaRPr b="1" sz="3500">
              <a:solidFill>
                <a:srgbClr val="666666"/>
              </a:solidFill>
              <a:latin typeface="Montserrat"/>
              <a:ea typeface="Montserrat"/>
              <a:cs typeface="Montserrat"/>
              <a:sym typeface="Montserrat"/>
            </a:endParaRPr>
          </a:p>
        </p:txBody>
      </p:sp>
      <p:pic>
        <p:nvPicPr>
          <p:cNvPr descr="watermark.jpg" id="2891" name="Google Shape;2891;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2" name="Google Shape;2892;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6" name="Shape 2896"/>
        <p:cNvGrpSpPr/>
        <p:nvPr/>
      </p:nvGrpSpPr>
      <p:grpSpPr>
        <a:xfrm>
          <a:off x="0" y="0"/>
          <a:ext cx="0" cy="0"/>
          <a:chOff x="0" y="0"/>
          <a:chExt cx="0" cy="0"/>
        </a:xfrm>
      </p:grpSpPr>
      <p:sp>
        <p:nvSpPr>
          <p:cNvPr id="2897" name="Google Shape;2897;p228"/>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898" name="Google Shape;2898;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9" name="Google Shape;2899;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3" name="Shape 2903"/>
        <p:cNvGrpSpPr/>
        <p:nvPr/>
      </p:nvGrpSpPr>
      <p:grpSpPr>
        <a:xfrm>
          <a:off x="0" y="0"/>
          <a:ext cx="0" cy="0"/>
          <a:chOff x="0" y="0"/>
          <a:chExt cx="0" cy="0"/>
        </a:xfrm>
      </p:grpSpPr>
      <p:sp>
        <p:nvSpPr>
          <p:cNvPr id="2904" name="Google Shape;2904;p229"/>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905" name="Google Shape;2905;p2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06" name="Google Shape;2906;p2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0" name="Shape 2910"/>
        <p:cNvGrpSpPr/>
        <p:nvPr/>
      </p:nvGrpSpPr>
      <p:grpSpPr>
        <a:xfrm>
          <a:off x="0" y="0"/>
          <a:ext cx="0" cy="0"/>
          <a:chOff x="0" y="0"/>
          <a:chExt cx="0" cy="0"/>
        </a:xfrm>
      </p:grpSpPr>
      <p:sp>
        <p:nvSpPr>
          <p:cNvPr id="2911" name="Google Shape;2911;p230"/>
          <p:cNvSpPr txBox="1"/>
          <p:nvPr>
            <p:ph type="ctrTitle"/>
          </p:nvPr>
        </p:nvSpPr>
        <p:spPr>
          <a:xfrm>
            <a:off x="287250" y="21789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Tensorboard</a:t>
            </a:r>
            <a:endParaRPr b="1" sz="3500">
              <a:solidFill>
                <a:srgbClr val="666666"/>
              </a:solidFill>
              <a:latin typeface="Montserrat"/>
              <a:ea typeface="Montserrat"/>
              <a:cs typeface="Montserrat"/>
              <a:sym typeface="Montserrat"/>
            </a:endParaRPr>
          </a:p>
        </p:txBody>
      </p:sp>
      <p:pic>
        <p:nvPicPr>
          <p:cNvPr descr="watermark.jpg" id="2912" name="Google Shape;2912;p2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13" name="Google Shape;2913;p2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7" name="Shape 2917"/>
        <p:cNvGrpSpPr/>
        <p:nvPr/>
      </p:nvGrpSpPr>
      <p:grpSpPr>
        <a:xfrm>
          <a:off x="0" y="0"/>
          <a:ext cx="0" cy="0"/>
          <a:chOff x="0" y="0"/>
          <a:chExt cx="0" cy="0"/>
        </a:xfrm>
      </p:grpSpPr>
      <p:sp>
        <p:nvSpPr>
          <p:cNvPr id="2918" name="Google Shape;2918;p2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19" name="Google Shape;2919;p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Tensorboard is a visualization tool from Google designed to work in conjunction with TensorFlow to visualize various aspects of your model.</a:t>
            </a:r>
            <a:endParaRPr sz="3000">
              <a:solidFill>
                <a:srgbClr val="434343"/>
              </a:solidFill>
              <a:latin typeface="Montserrat"/>
              <a:ea typeface="Montserrat"/>
              <a:cs typeface="Montserrat"/>
              <a:sym typeface="Montserrat"/>
            </a:endParaRPr>
          </a:p>
        </p:txBody>
      </p:sp>
      <p:pic>
        <p:nvPicPr>
          <p:cNvPr descr="watermark.jpg" id="2920" name="Google Shape;2920;p2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1" name="Google Shape;2921;p2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59" name="Google Shape;259;p3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60" name="Google Shape;26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3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3" name="Google Shape;263;p3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4" name="Google Shape;264;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4"/>
          <p:cNvCxnSpPr>
            <a:endCxn id="26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6" name="Google Shape;266;p34"/>
          <p:cNvCxnSpPr>
            <a:endCxn id="26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7" name="Google Shape;267;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8" name="Google Shape;268;p34"/>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9" name="Google Shape;269;p3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0" name="Google Shape;270;p3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71" name="Google Shape;271;p34"/>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5" name="Shape 2925"/>
        <p:cNvGrpSpPr/>
        <p:nvPr/>
      </p:nvGrpSpPr>
      <p:grpSpPr>
        <a:xfrm>
          <a:off x="0" y="0"/>
          <a:ext cx="0" cy="0"/>
          <a:chOff x="0" y="0"/>
          <a:chExt cx="0" cy="0"/>
        </a:xfrm>
      </p:grpSpPr>
      <p:sp>
        <p:nvSpPr>
          <p:cNvPr id="2926" name="Google Shape;2926;p2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27" name="Google Shape;2927;p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will simply understand how to view the Tensorboard dashboard in our browser and analyze an existing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NOTE - This lecture requires that you understand file paths and the location of your notebook or .py file!</a:t>
            </a:r>
            <a:endParaRPr b="1" sz="3000">
              <a:solidFill>
                <a:srgbClr val="434343"/>
              </a:solidFill>
              <a:latin typeface="Montserrat"/>
              <a:ea typeface="Montserrat"/>
              <a:cs typeface="Montserrat"/>
              <a:sym typeface="Montserrat"/>
            </a:endParaRPr>
          </a:p>
        </p:txBody>
      </p:sp>
      <p:pic>
        <p:nvPicPr>
          <p:cNvPr descr="watermark.jpg" id="2928" name="Google Shape;2928;p2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9" name="Google Shape;2929;p2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3" name="Shape 2933"/>
        <p:cNvGrpSpPr/>
        <p:nvPr/>
      </p:nvGrpSpPr>
      <p:grpSpPr>
        <a:xfrm>
          <a:off x="0" y="0"/>
          <a:ext cx="0" cy="0"/>
          <a:chOff x="0" y="0"/>
          <a:chExt cx="0" cy="0"/>
        </a:xfrm>
      </p:grpSpPr>
      <p:sp>
        <p:nvSpPr>
          <p:cNvPr id="2934" name="Google Shape;2934;p2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35" name="Google Shape;2935;p233"/>
          <p:cNvSpPr txBox="1"/>
          <p:nvPr>
            <p:ph idx="1" type="body"/>
          </p:nvPr>
        </p:nvSpPr>
        <p:spPr>
          <a:xfrm>
            <a:off x="311700" y="1152475"/>
            <a:ext cx="8803200" cy="2680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Tensorboard is a separate library from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Google Collab Users can follow with Google’s official guide and pre-made notebook: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b="1" sz="2000">
              <a:solidFill>
                <a:srgbClr val="434343"/>
              </a:solidFill>
              <a:latin typeface="Montserrat"/>
              <a:ea typeface="Montserrat"/>
              <a:cs typeface="Montserrat"/>
              <a:sym typeface="Montserrat"/>
            </a:endParaRPr>
          </a:p>
        </p:txBody>
      </p:sp>
      <p:pic>
        <p:nvPicPr>
          <p:cNvPr descr="watermark.jpg" id="2936" name="Google Shape;2936;p2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7" name="Google Shape;2937;p2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38" name="Google Shape;2938;p233"/>
          <p:cNvSpPr txBox="1"/>
          <p:nvPr>
            <p:ph idx="1" type="body"/>
          </p:nvPr>
        </p:nvSpPr>
        <p:spPr>
          <a:xfrm>
            <a:off x="0" y="3987175"/>
            <a:ext cx="9114900" cy="8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200">
                <a:solidFill>
                  <a:schemeClr val="hlink"/>
                </a:solidFill>
                <a:uFill>
                  <a:noFill/>
                </a:uFill>
                <a:latin typeface="Overpass"/>
                <a:ea typeface="Overpass"/>
                <a:cs typeface="Overpass"/>
                <a:sym typeface="Overpass"/>
                <a:hlinkClick r:id="rId4"/>
              </a:rPr>
              <a:t>https://www.tensorflow.org/tensorboard/tensorboard_in_notebooks</a:t>
            </a:r>
            <a:endParaRPr b="1" sz="2200">
              <a:solidFill>
                <a:srgbClr val="434343"/>
              </a:solidFill>
              <a:latin typeface="Overpass"/>
              <a:ea typeface="Overpass"/>
              <a:cs typeface="Overpass"/>
              <a:sym typeface="Overpas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7" name="Google Shape;277;p3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f(X) is just a sum, then y=x1+x2</a:t>
            </a:r>
            <a:endParaRPr sz="2900">
              <a:solidFill>
                <a:srgbClr val="434343"/>
              </a:solidFill>
              <a:latin typeface="Montserrat"/>
              <a:ea typeface="Montserrat"/>
              <a:cs typeface="Montserrat"/>
              <a:sym typeface="Montserrat"/>
            </a:endParaRPr>
          </a:p>
        </p:txBody>
      </p:sp>
      <p:pic>
        <p:nvPicPr>
          <p:cNvPr descr="watermark.jpg" id="278" name="Google Shape;278;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0" name="Google Shape;280;p35"/>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1" name="Google Shape;281;p35"/>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2" name="Google Shape;282;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5"/>
          <p:cNvCxnSpPr>
            <a:endCxn id="28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4" name="Google Shape;284;p35"/>
          <p:cNvCxnSpPr>
            <a:endCxn id="28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5" name="Google Shape;285;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6" name="Google Shape;286;p35"/>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7" name="Google Shape;287;p35"/>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8" name="Google Shape;288;p35"/>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89" name="Google Shape;289;p35"/>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5" name="Google Shape;295;p3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we would want to be able to adjust some parameter in order to “learn”</a:t>
            </a:r>
            <a:endParaRPr sz="2900">
              <a:solidFill>
                <a:srgbClr val="434343"/>
              </a:solidFill>
              <a:latin typeface="Montserrat"/>
              <a:ea typeface="Montserrat"/>
              <a:cs typeface="Montserrat"/>
              <a:sym typeface="Montserrat"/>
            </a:endParaRPr>
          </a:p>
        </p:txBody>
      </p:sp>
      <p:pic>
        <p:nvPicPr>
          <p:cNvPr descr="watermark.jpg" id="296" name="Google Shape;29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3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99" name="Google Shape;299;p3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0" name="Google Shape;300;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6"/>
          <p:cNvCxnSpPr>
            <a:endCxn id="30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02" name="Google Shape;302;p36"/>
          <p:cNvCxnSpPr>
            <a:endCxn id="30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03" name="Google Shape;303;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4" name="Google Shape;304;p3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5" name="Google Shape;305;p3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6" name="Google Shape;306;p3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7" name="Google Shape;307;p3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3" name="Google Shape;313;p3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an adjustable weight we multiply against x </a:t>
            </a:r>
            <a:endParaRPr sz="2900">
              <a:solidFill>
                <a:srgbClr val="434343"/>
              </a:solidFill>
              <a:latin typeface="Montserrat"/>
              <a:ea typeface="Montserrat"/>
              <a:cs typeface="Montserrat"/>
              <a:sym typeface="Montserrat"/>
            </a:endParaRPr>
          </a:p>
        </p:txBody>
      </p:sp>
      <p:pic>
        <p:nvPicPr>
          <p:cNvPr descr="watermark.jpg" id="314" name="Google Shape;31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6" name="Google Shape;316;p3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7" name="Google Shape;317;p3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18" name="Google Shape;318;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7"/>
          <p:cNvCxnSpPr>
            <a:endCxn id="3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20" name="Google Shape;320;p37"/>
          <p:cNvCxnSpPr>
            <a:endCxn id="3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21" name="Google Shape;321;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22" name="Google Shape;322;p3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3" name="Google Shape;323;p3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4" name="Google Shape;324;p3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5" name="Google Shape;325;p3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6" name="Google Shape;326;p3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7" name="Google Shape;327;p3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3" name="Google Shape;333;p3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pic>
        <p:nvPicPr>
          <p:cNvPr descr="watermark.jpg" id="334" name="Google Shape;33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6" name="Google Shape;336;p3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7" name="Google Shape;337;p3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8" name="Google Shape;338;p3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8"/>
          <p:cNvCxnSpPr>
            <a:endCxn id="3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40" name="Google Shape;340;p38"/>
          <p:cNvCxnSpPr>
            <a:endCxn id="3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41" name="Google Shape;341;p3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42" name="Google Shape;342;p38"/>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3" name="Google Shape;343;p3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4" name="Google Shape;344;p3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45" name="Google Shape;345;p38"/>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6" name="Google Shape;346;p38"/>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47" name="Google Shape;347;p38"/>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3" name="Google Shape;353;p3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update the </a:t>
            </a:r>
            <a:r>
              <a:rPr b="1" lang="en" sz="2900">
                <a:solidFill>
                  <a:srgbClr val="434343"/>
                </a:solidFill>
                <a:latin typeface="Montserrat"/>
                <a:ea typeface="Montserrat"/>
                <a:cs typeface="Montserrat"/>
                <a:sym typeface="Montserrat"/>
              </a:rPr>
              <a:t>weights</a:t>
            </a:r>
            <a:r>
              <a:rPr lang="en" sz="2900">
                <a:solidFill>
                  <a:srgbClr val="434343"/>
                </a:solidFill>
                <a:latin typeface="Montserrat"/>
                <a:ea typeface="Montserrat"/>
                <a:cs typeface="Montserrat"/>
                <a:sym typeface="Montserrat"/>
              </a:rPr>
              <a:t> to effect </a:t>
            </a:r>
            <a:r>
              <a:rPr b="1" lang="en" sz="2900">
                <a:solidFill>
                  <a:srgbClr val="434343"/>
                </a:solidFill>
                <a:latin typeface="Montserrat"/>
                <a:ea typeface="Montserrat"/>
                <a:cs typeface="Montserrat"/>
                <a:sym typeface="Montserrat"/>
              </a:rPr>
              <a:t>y</a:t>
            </a:r>
            <a:endParaRPr b="1" sz="2900">
              <a:solidFill>
                <a:srgbClr val="434343"/>
              </a:solidFill>
              <a:latin typeface="Montserrat"/>
              <a:ea typeface="Montserrat"/>
              <a:cs typeface="Montserrat"/>
              <a:sym typeface="Montserrat"/>
            </a:endParaRPr>
          </a:p>
        </p:txBody>
      </p:sp>
      <p:pic>
        <p:nvPicPr>
          <p:cNvPr descr="watermark.jpg" id="354" name="Google Shape;35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3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7" name="Google Shape;357;p3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8" name="Google Shape;358;p3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39"/>
          <p:cNvCxnSpPr>
            <a:endCxn id="3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60" name="Google Shape;360;p39"/>
          <p:cNvCxnSpPr>
            <a:endCxn id="35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61" name="Google Shape;361;p3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62" name="Google Shape;362;p39"/>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3" name="Google Shape;363;p3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4" name="Google Shape;364;p3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65" name="Google Shape;365;p39"/>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6" name="Google Shape;366;p39"/>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67" name="Google Shape;367;p39"/>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3" name="Google Shape;373;p4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an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is zero?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won’t change anything!</a:t>
            </a:r>
            <a:endParaRPr b="1" sz="2900">
              <a:solidFill>
                <a:srgbClr val="434343"/>
              </a:solidFill>
              <a:latin typeface="Montserrat"/>
              <a:ea typeface="Montserrat"/>
              <a:cs typeface="Montserrat"/>
              <a:sym typeface="Montserrat"/>
            </a:endParaRPr>
          </a:p>
        </p:txBody>
      </p:sp>
      <p:pic>
        <p:nvPicPr>
          <p:cNvPr descr="watermark.jpg" id="374" name="Google Shape;37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6" name="Google Shape;376;p4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7" name="Google Shape;377;p4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8" name="Google Shape;378;p4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0"/>
          <p:cNvCxnSpPr>
            <a:endCxn id="37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80" name="Google Shape;380;p40"/>
          <p:cNvCxnSpPr>
            <a:endCxn id="37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81" name="Google Shape;381;p4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82" name="Google Shape;382;p40"/>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83" name="Google Shape;383;p4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4" name="Google Shape;384;p4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85" name="Google Shape;385;p40"/>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6" name="Google Shape;386;p40"/>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87" name="Google Shape;387;p40"/>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3" name="Google Shape;393;p4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394" name="Google Shape;3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5" name="Google Shape;3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6" name="Google Shape;396;p4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7" name="Google Shape;397;p4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8" name="Google Shape;398;p4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1"/>
          <p:cNvCxnSpPr>
            <a:endCxn id="39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00" name="Google Shape;400;p41"/>
          <p:cNvCxnSpPr>
            <a:endCxn id="39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01" name="Google Shape;401;p4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02" name="Google Shape;402;p4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3" name="Google Shape;403;p4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4" name="Google Shape;404;p4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05" name="Google Shape;405;p4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6" name="Google Shape;406;p4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7" name="Google Shape;407;p4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ANN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Theory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 to Neural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Cost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Feed Forward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3" name="Google Shape;413;p4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414" name="Google Shape;41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6" name="Google Shape;416;p4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7" name="Google Shape;417;p4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8" name="Google Shape;418;p4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42"/>
          <p:cNvCxnSpPr>
            <a:endCxn id="4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20" name="Google Shape;420;p42"/>
          <p:cNvCxnSpPr>
            <a:endCxn id="4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21" name="Google Shape;421;p4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22" name="Google Shape;422;p4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23" name="Google Shape;423;p4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4" name="Google Shape;424;p4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25" name="Google Shape;425;p4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6" name="Google Shape;426;p42"/>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27" name="Google Shape;427;p42"/>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3" name="Google Shape;433;p4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pic>
        <p:nvPicPr>
          <p:cNvPr descr="watermark.jpg" id="434" name="Google Shape;43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5" name="Google Shape;43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6" name="Google Shape;436;p4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7" name="Google Shape;437;p4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8" name="Google Shape;438;p4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43"/>
          <p:cNvCxnSpPr>
            <a:endCxn id="4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40" name="Google Shape;440;p43"/>
          <p:cNvCxnSpPr>
            <a:endCxn id="4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41" name="Google Shape;441;p4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42" name="Google Shape;442;p4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3" name="Google Shape;443;p43"/>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4" name="Google Shape;444;p4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45" name="Google Shape;445;p4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6" name="Google Shape;446;p43"/>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47" name="Google Shape;447;p43"/>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3" name="Google Shape;453;p4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expand this to a generalization:</a:t>
            </a:r>
            <a:endParaRPr sz="2900">
              <a:solidFill>
                <a:srgbClr val="434343"/>
              </a:solidFill>
              <a:latin typeface="Montserrat"/>
              <a:ea typeface="Montserrat"/>
              <a:cs typeface="Montserrat"/>
              <a:sym typeface="Montserrat"/>
            </a:endParaRPr>
          </a:p>
        </p:txBody>
      </p:sp>
      <p:pic>
        <p:nvPicPr>
          <p:cNvPr descr="watermark.jpg" id="454" name="Google Shape;45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5" name="Google Shape;45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6" name="Google Shape;456;p4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57" name="Google Shape;457;p4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58" name="Google Shape;458;p4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4"/>
          <p:cNvCxnSpPr>
            <a:endCxn id="4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60" name="Google Shape;460;p44"/>
          <p:cNvCxnSpPr>
            <a:endCxn id="46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462" name="Google Shape;462;p4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63" name="Google Shape;463;p44"/>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4" name="Google Shape;464;p4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1" name="Google Shape;461;p4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65" name="Google Shape;465;p44"/>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6" name="Google Shape;466;p44"/>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67" name="Google Shape;467;p44"/>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468" name="Google Shape;468;p44"/>
          <p:cNvCxnSpPr>
            <a:endCxn id="45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469" name="Google Shape;469;p44"/>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0" name="Google Shape;470;p44"/>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6" name="Google Shape;476;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been able to model a biological neuron as a simple perceptron! Mathematically our generalization was:</a:t>
            </a:r>
            <a:endParaRPr sz="2900">
              <a:solidFill>
                <a:srgbClr val="434343"/>
              </a:solidFill>
              <a:latin typeface="Montserrat"/>
              <a:ea typeface="Montserrat"/>
              <a:cs typeface="Montserrat"/>
              <a:sym typeface="Montserrat"/>
            </a:endParaRPr>
          </a:p>
        </p:txBody>
      </p:sp>
      <p:pic>
        <p:nvPicPr>
          <p:cNvPr descr="watermark.jpg" id="477" name="Google Shape;47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9" name="Google Shape;479;p45"/>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5" name="Google Shape;485;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see how we can expand this model to have X be a </a:t>
            </a:r>
            <a:r>
              <a:rPr b="1" lang="en" sz="2900">
                <a:solidFill>
                  <a:srgbClr val="434343"/>
                </a:solidFill>
                <a:latin typeface="Montserrat"/>
                <a:ea typeface="Montserrat"/>
                <a:cs typeface="Montserrat"/>
                <a:sym typeface="Montserrat"/>
              </a:rPr>
              <a:t>tensor</a:t>
            </a:r>
            <a:r>
              <a:rPr lang="en" sz="2900">
                <a:solidFill>
                  <a:srgbClr val="434343"/>
                </a:solidFill>
                <a:latin typeface="Montserrat"/>
                <a:ea typeface="Montserrat"/>
                <a:cs typeface="Montserrat"/>
                <a:sym typeface="Montserrat"/>
              </a:rPr>
              <a:t> of information ( an n-dimensional matrix).</a:t>
            </a:r>
            <a:endParaRPr sz="2900">
              <a:solidFill>
                <a:srgbClr val="434343"/>
              </a:solidFill>
              <a:latin typeface="Montserrat"/>
              <a:ea typeface="Montserrat"/>
              <a:cs typeface="Montserrat"/>
              <a:sym typeface="Montserrat"/>
            </a:endParaRPr>
          </a:p>
        </p:txBody>
      </p:sp>
      <p:pic>
        <p:nvPicPr>
          <p:cNvPr descr="watermark.jpg" id="486" name="Google Shape;48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7" name="Google Shape;48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8" name="Google Shape;488;p46"/>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4" name="Google Shape;494;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we’ll see we can even simplify the bias to be at a layer level </a:t>
            </a:r>
            <a:r>
              <a:rPr lang="en" sz="2900">
                <a:solidFill>
                  <a:srgbClr val="434343"/>
                </a:solidFill>
                <a:latin typeface="Montserrat"/>
                <a:ea typeface="Montserrat"/>
                <a:cs typeface="Montserrat"/>
                <a:sym typeface="Montserrat"/>
              </a:rPr>
              <a:t>instead</a:t>
            </a:r>
            <a:r>
              <a:rPr lang="en" sz="2900">
                <a:solidFill>
                  <a:srgbClr val="434343"/>
                </a:solidFill>
                <a:latin typeface="Montserrat"/>
                <a:ea typeface="Montserrat"/>
                <a:cs typeface="Montserrat"/>
                <a:sym typeface="Montserrat"/>
              </a:rPr>
              <a:t> of a bias per input.</a:t>
            </a:r>
            <a:endParaRPr sz="2900">
              <a:solidFill>
                <a:srgbClr val="434343"/>
              </a:solidFill>
              <a:latin typeface="Montserrat"/>
              <a:ea typeface="Montserrat"/>
              <a:cs typeface="Montserrat"/>
              <a:sym typeface="Montserrat"/>
            </a:endParaRPr>
          </a:p>
        </p:txBody>
      </p:sp>
      <p:pic>
        <p:nvPicPr>
          <p:cNvPr descr="watermark.jpg" id="495" name="Google Shape;49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97" name="Google Shape;497;p47"/>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03" name="Google Shape;503;p4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at the end we sum a bunch of biases…</a:t>
            </a:r>
            <a:endParaRPr sz="2900">
              <a:solidFill>
                <a:srgbClr val="434343"/>
              </a:solidFill>
              <a:latin typeface="Montserrat"/>
              <a:ea typeface="Montserrat"/>
              <a:cs typeface="Montserrat"/>
              <a:sym typeface="Montserrat"/>
            </a:endParaRPr>
          </a:p>
        </p:txBody>
      </p:sp>
      <p:pic>
        <p:nvPicPr>
          <p:cNvPr descr="watermark.jpg" id="504" name="Google Shape;50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5" name="Google Shape;50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6" name="Google Shape;506;p4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07" name="Google Shape;507;p4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08" name="Google Shape;508;p4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9" name="Google Shape;509;p48"/>
          <p:cNvCxnSpPr>
            <a:endCxn id="50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10" name="Google Shape;510;p48"/>
          <p:cNvCxnSpPr>
            <a:endCxn id="51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12" name="Google Shape;512;p4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13" name="Google Shape;513;p48"/>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14" name="Google Shape;514;p4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11" name="Google Shape;511;p4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15" name="Google Shape;515;p48"/>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16" name="Google Shape;516;p48"/>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17" name="Google Shape;517;p48"/>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18" name="Google Shape;518;p48"/>
          <p:cNvCxnSpPr>
            <a:endCxn id="50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19" name="Google Shape;519;p48"/>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20" name="Google Shape;520;p48"/>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26" name="Google Shape;526;p4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27" name="Google Shape;527;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9" name="Google Shape;529;p4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30" name="Google Shape;530;p4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31" name="Google Shape;531;p4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2" name="Google Shape;532;p49"/>
          <p:cNvCxnSpPr>
            <a:endCxn id="5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33" name="Google Shape;533;p49"/>
          <p:cNvCxnSpPr>
            <a:endCxn id="534"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35" name="Google Shape;535;p4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36" name="Google Shape;536;p49"/>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37" name="Google Shape;537;p4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34" name="Google Shape;534;p4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38" name="Google Shape;538;p49"/>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39" name="Google Shape;539;p49"/>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40" name="Google Shape;540;p49"/>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41" name="Google Shape;541;p49"/>
          <p:cNvCxnSpPr>
            <a:endCxn id="531"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42" name="Google Shape;542;p49"/>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43" name="Google Shape;543;p49"/>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49" name="Google Shape;549;p5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50" name="Google Shape;550;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2" name="Google Shape;552;p5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53" name="Google Shape;553;p5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54" name="Google Shape;554;p5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5" name="Google Shape;555;p50"/>
          <p:cNvCxnSpPr>
            <a:endCxn id="55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56" name="Google Shape;556;p50"/>
          <p:cNvCxnSpPr>
            <a:endCxn id="557"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58" name="Google Shape;558;p5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59" name="Google Shape;559;p50"/>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60" name="Google Shape;560;p5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57" name="Google Shape;557;p5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61" name="Google Shape;561;p50"/>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62" name="Google Shape;562;p50"/>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63" name="Google Shape;563;p50"/>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64" name="Google Shape;564;p50"/>
          <p:cNvCxnSpPr>
            <a:endCxn id="554"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65" name="Google Shape;565;p50"/>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66" name="Google Shape;566;p50"/>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67" name="Google Shape;567;p50"/>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68" name="Google Shape;568;p50"/>
          <p:cNvSpPr txBox="1"/>
          <p:nvPr>
            <p:ph type="title"/>
          </p:nvPr>
        </p:nvSpPr>
        <p:spPr>
          <a:xfrm>
            <a:off x="4196625" y="4395650"/>
            <a:ext cx="208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r>
              <a:rPr b="1" lang="en">
                <a:solidFill>
                  <a:srgbClr val="351C75"/>
                </a:solidFill>
                <a:latin typeface="Montserrat"/>
                <a:ea typeface="Montserrat"/>
                <a:cs typeface="Montserrat"/>
                <a:sym typeface="Montserrat"/>
              </a:rPr>
              <a:t> </a:t>
            </a:r>
            <a:endParaRPr b="1">
              <a:solidFill>
                <a:srgbClr val="351C75"/>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74" name="Google Shape;574;p5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75" name="Google Shape;57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6" name="Google Shape;57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77" name="Google Shape;577;p5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78" name="Google Shape;578;p5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79" name="Google Shape;579;p5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0" name="Google Shape;580;p51"/>
          <p:cNvCxnSpPr>
            <a:endCxn id="57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81" name="Google Shape;581;p51"/>
          <p:cNvCxnSpPr>
            <a:endCxn id="582"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83" name="Google Shape;583;p5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84" name="Google Shape;584;p51"/>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85" name="Google Shape;585;p5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82" name="Google Shape;582;p5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86" name="Google Shape;586;p51"/>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87" name="Google Shape;587;p51"/>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88" name="Google Shape;588;p51"/>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89" name="Google Shape;589;p51"/>
          <p:cNvCxnSpPr>
            <a:endCxn id="579"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90" name="Google Shape;590;p51"/>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91" name="Google Shape;591;p51"/>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92" name="Google Shape;592;p51"/>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93" name="Google Shape;593;p51"/>
          <p:cNvSpPr txBox="1"/>
          <p:nvPr>
            <p:ph type="title"/>
          </p:nvPr>
        </p:nvSpPr>
        <p:spPr>
          <a:xfrm>
            <a:off x="4196625" y="4395650"/>
            <a:ext cx="494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 = b1 + b2 + … +bn </a:t>
            </a:r>
            <a:endParaRPr b="1">
              <a:solidFill>
                <a:srgbClr val="351C75"/>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Coding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TensorFlow 2.0 Keras Syntax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ANN with Keras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Regression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Exercises for Keras ANN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Tensorboard Visualizations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99" name="Google Shape;599;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review what we learned: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understand the very basics of a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saw how we can create a simple perceptron model replicating the core concepts behind a neuron.</a:t>
            </a:r>
            <a:endParaRPr sz="2900">
              <a:solidFill>
                <a:srgbClr val="434343"/>
              </a:solidFill>
              <a:latin typeface="Montserrat"/>
              <a:ea typeface="Montserrat"/>
              <a:cs typeface="Montserrat"/>
              <a:sym typeface="Montserrat"/>
            </a:endParaRPr>
          </a:p>
        </p:txBody>
      </p:sp>
      <p:pic>
        <p:nvPicPr>
          <p:cNvPr descr="watermark.jpg" id="600" name="Google Shape;600;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1" name="Google Shape;601;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Neural Networks</a:t>
            </a:r>
            <a:endParaRPr b="1">
              <a:latin typeface="Montserrat"/>
              <a:ea typeface="Montserrat"/>
              <a:cs typeface="Montserrat"/>
              <a:sym typeface="Montserrat"/>
            </a:endParaRPr>
          </a:p>
        </p:txBody>
      </p:sp>
      <p:sp>
        <p:nvSpPr>
          <p:cNvPr id="607" name="Google Shape;607;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608" name="Google Shape;608;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9" name="Google Shape;609;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15" name="Google Shape;615;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p:txBody>
      </p:sp>
      <p:pic>
        <p:nvPicPr>
          <p:cNvPr descr="watermark.jpg" id="616" name="Google Shape;616;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7" name="Google Shape;617;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23" name="Google Shape;623;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also introduce the idea of activation functions.</a:t>
            </a:r>
            <a:endParaRPr sz="2900">
              <a:solidFill>
                <a:srgbClr val="434343"/>
              </a:solidFill>
              <a:latin typeface="Montserrat"/>
              <a:ea typeface="Montserrat"/>
              <a:cs typeface="Montserrat"/>
              <a:sym typeface="Montserrat"/>
            </a:endParaRPr>
          </a:p>
        </p:txBody>
      </p:sp>
      <p:pic>
        <p:nvPicPr>
          <p:cNvPr descr="watermark.jpg" id="624" name="Google Shape;624;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5" name="Google Shape;625;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31" name="Google Shape;631;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build a network of perceptrons, we can connect layers of perceptrons, using a </a:t>
            </a:r>
            <a:r>
              <a:rPr b="1" lang="en" sz="2900">
                <a:solidFill>
                  <a:srgbClr val="434343"/>
                </a:solidFill>
                <a:latin typeface="Montserrat"/>
                <a:ea typeface="Montserrat"/>
                <a:cs typeface="Montserrat"/>
                <a:sym typeface="Montserrat"/>
              </a:rPr>
              <a:t>multi-layer perceptron model</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632" name="Google Shape;632;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3" name="Google Shape;633;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34" name="Google Shape;634;p5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3" name="Google Shape;643;p56"/>
          <p:cNvCxnSpPr>
            <a:stCxn id="634" idx="6"/>
            <a:endCxn id="63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56"/>
          <p:cNvCxnSpPr>
            <a:endCxn id="63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56"/>
          <p:cNvCxnSpPr>
            <a:stCxn id="637" idx="6"/>
            <a:endCxn id="64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56"/>
          <p:cNvCxnSpPr>
            <a:stCxn id="637" idx="6"/>
            <a:endCxn id="63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56"/>
          <p:cNvCxnSpPr>
            <a:stCxn id="637" idx="6"/>
            <a:endCxn id="64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6"/>
          <p:cNvCxnSpPr>
            <a:endCxn id="64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49" name="Google Shape;649;p56"/>
          <p:cNvCxnSpPr>
            <a:endCxn id="64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50" name="Google Shape;650;p56"/>
          <p:cNvCxnSpPr>
            <a:endCxn id="64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51" name="Google Shape;651;p56"/>
          <p:cNvCxnSpPr>
            <a:stCxn id="638" idx="6"/>
            <a:endCxn id="63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52" name="Google Shape;652;p56"/>
          <p:cNvCxnSpPr>
            <a:stCxn id="638" idx="6"/>
            <a:endCxn id="64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53" name="Google Shape;653;p56"/>
          <p:cNvCxnSpPr>
            <a:endCxn id="64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54" name="Google Shape;654;p56"/>
          <p:cNvCxnSpPr>
            <a:endCxn id="63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55" name="Google Shape;655;p56"/>
          <p:cNvCxnSpPr>
            <a:endCxn id="63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56" name="Google Shape;656;p56"/>
          <p:cNvCxnSpPr>
            <a:endCxn id="63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57" name="Google Shape;657;p56"/>
          <p:cNvCxnSpPr>
            <a:endCxn id="63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63" name="Google Shape;663;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outputs of one perceptron are directly fed into as inputs to another perceptron.</a:t>
            </a:r>
            <a:endParaRPr sz="2900">
              <a:solidFill>
                <a:srgbClr val="434343"/>
              </a:solidFill>
              <a:latin typeface="Montserrat"/>
              <a:ea typeface="Montserrat"/>
              <a:cs typeface="Montserrat"/>
              <a:sym typeface="Montserrat"/>
            </a:endParaRPr>
          </a:p>
        </p:txBody>
      </p:sp>
      <p:pic>
        <p:nvPicPr>
          <p:cNvPr descr="watermark.jpg" id="664" name="Google Shape;664;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5" name="Google Shape;665;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66" name="Google Shape;666;p5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57"/>
          <p:cNvCxnSpPr>
            <a:stCxn id="666" idx="6"/>
            <a:endCxn id="66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76" name="Google Shape;676;p57"/>
          <p:cNvCxnSpPr>
            <a:endCxn id="67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77" name="Google Shape;677;p57"/>
          <p:cNvCxnSpPr>
            <a:stCxn id="669" idx="6"/>
            <a:endCxn id="67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78" name="Google Shape;678;p57"/>
          <p:cNvCxnSpPr>
            <a:stCxn id="669" idx="6"/>
            <a:endCxn id="67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79" name="Google Shape;679;p57"/>
          <p:cNvCxnSpPr>
            <a:stCxn id="669" idx="6"/>
            <a:endCxn id="67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80" name="Google Shape;680;p57"/>
          <p:cNvCxnSpPr>
            <a:endCxn id="67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81" name="Google Shape;681;p57"/>
          <p:cNvCxnSpPr>
            <a:endCxn id="67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82" name="Google Shape;682;p57"/>
          <p:cNvCxnSpPr>
            <a:endCxn id="67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83" name="Google Shape;683;p57"/>
          <p:cNvCxnSpPr>
            <a:stCxn id="670" idx="6"/>
            <a:endCxn id="67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84" name="Google Shape;684;p57"/>
          <p:cNvCxnSpPr>
            <a:stCxn id="670" idx="6"/>
            <a:endCxn id="67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85" name="Google Shape;685;p57"/>
          <p:cNvCxnSpPr>
            <a:endCxn id="67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86" name="Google Shape;686;p57"/>
          <p:cNvCxnSpPr>
            <a:endCxn id="66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87" name="Google Shape;687;p57"/>
          <p:cNvCxnSpPr>
            <a:endCxn id="67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88" name="Google Shape;688;p57"/>
          <p:cNvCxnSpPr>
            <a:endCxn id="66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89" name="Google Shape;689;p57"/>
          <p:cNvCxnSpPr>
            <a:endCxn id="67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95" name="Google Shape;69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the network as a whole to learn about interactions and relationships between features.</a:t>
            </a:r>
            <a:endParaRPr sz="2900">
              <a:solidFill>
                <a:srgbClr val="434343"/>
              </a:solidFill>
              <a:latin typeface="Montserrat"/>
              <a:ea typeface="Montserrat"/>
              <a:cs typeface="Montserrat"/>
              <a:sym typeface="Montserrat"/>
            </a:endParaRPr>
          </a:p>
        </p:txBody>
      </p:sp>
      <p:pic>
        <p:nvPicPr>
          <p:cNvPr descr="watermark.jpg" id="696" name="Google Shape;69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98" name="Google Shape;698;p5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7" name="Google Shape;707;p58"/>
          <p:cNvCxnSpPr>
            <a:stCxn id="698" idx="6"/>
            <a:endCxn id="70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08" name="Google Shape;708;p58"/>
          <p:cNvCxnSpPr>
            <a:endCxn id="70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09" name="Google Shape;709;p58"/>
          <p:cNvCxnSpPr>
            <a:stCxn id="701" idx="6"/>
            <a:endCxn id="70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10" name="Google Shape;710;p58"/>
          <p:cNvCxnSpPr>
            <a:stCxn id="701" idx="6"/>
            <a:endCxn id="70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11" name="Google Shape;711;p58"/>
          <p:cNvCxnSpPr>
            <a:stCxn id="701" idx="6"/>
            <a:endCxn id="70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12" name="Google Shape;712;p58"/>
          <p:cNvCxnSpPr>
            <a:endCxn id="70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13" name="Google Shape;713;p58"/>
          <p:cNvCxnSpPr>
            <a:endCxn id="70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14" name="Google Shape;714;p58"/>
          <p:cNvCxnSpPr>
            <a:endCxn id="70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15" name="Google Shape;715;p58"/>
          <p:cNvCxnSpPr>
            <a:stCxn id="702" idx="6"/>
            <a:endCxn id="70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16" name="Google Shape;716;p58"/>
          <p:cNvCxnSpPr>
            <a:stCxn id="702" idx="6"/>
            <a:endCxn id="70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17" name="Google Shape;717;p58"/>
          <p:cNvCxnSpPr>
            <a:endCxn id="70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18" name="Google Shape;718;p58"/>
          <p:cNvCxnSpPr>
            <a:endCxn id="70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19" name="Google Shape;719;p58"/>
          <p:cNvCxnSpPr>
            <a:endCxn id="70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20" name="Google Shape;720;p58"/>
          <p:cNvCxnSpPr>
            <a:endCxn id="70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21" name="Google Shape;721;p58"/>
          <p:cNvCxnSpPr>
            <a:endCxn id="70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27" name="Google Shape;727;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first layer is the </a:t>
            </a:r>
            <a:r>
              <a:rPr b="1" lang="en" sz="2900">
                <a:solidFill>
                  <a:srgbClr val="434343"/>
                </a:solidFill>
                <a:latin typeface="Montserrat"/>
                <a:ea typeface="Montserrat"/>
                <a:cs typeface="Montserrat"/>
                <a:sym typeface="Montserrat"/>
              </a:rPr>
              <a:t>input layer</a:t>
            </a:r>
            <a:endParaRPr b="1" sz="2900">
              <a:solidFill>
                <a:srgbClr val="434343"/>
              </a:solidFill>
              <a:latin typeface="Montserrat"/>
              <a:ea typeface="Montserrat"/>
              <a:cs typeface="Montserrat"/>
              <a:sym typeface="Montserrat"/>
            </a:endParaRPr>
          </a:p>
        </p:txBody>
      </p:sp>
      <p:pic>
        <p:nvPicPr>
          <p:cNvPr descr="watermark.jpg" id="728" name="Google Shape;728;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30" name="Google Shape;730;p59"/>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9"/>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9"/>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9"/>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9"/>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9"/>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9"/>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9"/>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9"/>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9" name="Google Shape;739;p59"/>
          <p:cNvCxnSpPr>
            <a:stCxn id="730" idx="6"/>
            <a:endCxn id="733"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40" name="Google Shape;740;p59"/>
          <p:cNvCxnSpPr>
            <a:endCxn id="734"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41" name="Google Shape;741;p59"/>
          <p:cNvCxnSpPr>
            <a:stCxn id="733" idx="6"/>
            <a:endCxn id="736"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42" name="Google Shape;742;p59"/>
          <p:cNvCxnSpPr>
            <a:stCxn id="733" idx="6"/>
            <a:endCxn id="735"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43" name="Google Shape;743;p59"/>
          <p:cNvCxnSpPr>
            <a:stCxn id="733" idx="6"/>
            <a:endCxn id="737"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44" name="Google Shape;744;p59"/>
          <p:cNvCxnSpPr>
            <a:endCxn id="738"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45" name="Google Shape;745;p59"/>
          <p:cNvCxnSpPr>
            <a:endCxn id="738"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46" name="Google Shape;746;p59"/>
          <p:cNvCxnSpPr>
            <a:endCxn id="738"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47" name="Google Shape;747;p59"/>
          <p:cNvCxnSpPr>
            <a:stCxn id="734" idx="6"/>
            <a:endCxn id="735"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48" name="Google Shape;748;p59"/>
          <p:cNvCxnSpPr>
            <a:stCxn id="734" idx="6"/>
            <a:endCxn id="737"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49" name="Google Shape;749;p59"/>
          <p:cNvCxnSpPr>
            <a:endCxn id="736"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50" name="Google Shape;750;p59"/>
          <p:cNvCxnSpPr>
            <a:endCxn id="733"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51" name="Google Shape;751;p59"/>
          <p:cNvCxnSpPr>
            <a:endCxn id="734"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52" name="Google Shape;752;p59"/>
          <p:cNvCxnSpPr>
            <a:endCxn id="733"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53" name="Google Shape;753;p59"/>
          <p:cNvCxnSpPr>
            <a:endCxn id="734"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54" name="Google Shape;754;p59"/>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60" name="Google Shape;760;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last layer is the </a:t>
            </a:r>
            <a:r>
              <a:rPr b="1" lang="en" sz="2900">
                <a:solidFill>
                  <a:srgbClr val="434343"/>
                </a:solidFill>
                <a:latin typeface="Montserrat"/>
                <a:ea typeface="Montserrat"/>
                <a:cs typeface="Montserrat"/>
                <a:sym typeface="Montserrat"/>
              </a:rPr>
              <a:t>output layer.</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last layer can be more than one neuron</a:t>
            </a:r>
            <a:endParaRPr sz="2900">
              <a:solidFill>
                <a:srgbClr val="434343"/>
              </a:solidFill>
              <a:latin typeface="Montserrat"/>
              <a:ea typeface="Montserrat"/>
              <a:cs typeface="Montserrat"/>
              <a:sym typeface="Montserrat"/>
            </a:endParaRPr>
          </a:p>
        </p:txBody>
      </p:sp>
      <p:pic>
        <p:nvPicPr>
          <p:cNvPr descr="watermark.jpg" id="761" name="Google Shape;76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63" name="Google Shape;763;p6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2" name="Google Shape;772;p60"/>
          <p:cNvCxnSpPr>
            <a:stCxn id="763" idx="6"/>
            <a:endCxn id="76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73" name="Google Shape;773;p60"/>
          <p:cNvCxnSpPr>
            <a:endCxn id="76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74" name="Google Shape;774;p60"/>
          <p:cNvCxnSpPr>
            <a:stCxn id="766" idx="6"/>
            <a:endCxn id="76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75" name="Google Shape;775;p60"/>
          <p:cNvCxnSpPr>
            <a:stCxn id="766" idx="6"/>
            <a:endCxn id="76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76" name="Google Shape;776;p60"/>
          <p:cNvCxnSpPr>
            <a:stCxn id="766" idx="6"/>
            <a:endCxn id="77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77" name="Google Shape;777;p60"/>
          <p:cNvCxnSpPr>
            <a:endCxn id="77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78" name="Google Shape;778;p60"/>
          <p:cNvCxnSpPr>
            <a:endCxn id="77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79" name="Google Shape;779;p60"/>
          <p:cNvCxnSpPr>
            <a:endCxn id="77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80" name="Google Shape;780;p60"/>
          <p:cNvCxnSpPr>
            <a:stCxn id="767" idx="6"/>
            <a:endCxn id="76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81" name="Google Shape;781;p60"/>
          <p:cNvCxnSpPr>
            <a:stCxn id="767" idx="6"/>
            <a:endCxn id="77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82" name="Google Shape;782;p60"/>
          <p:cNvCxnSpPr>
            <a:endCxn id="76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83" name="Google Shape;783;p60"/>
          <p:cNvCxnSpPr>
            <a:endCxn id="76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84" name="Google Shape;784;p60"/>
          <p:cNvCxnSpPr>
            <a:endCxn id="76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85" name="Google Shape;785;p60"/>
          <p:cNvCxnSpPr>
            <a:endCxn id="76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86" name="Google Shape;786;p60"/>
          <p:cNvCxnSpPr>
            <a:endCxn id="76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87" name="Google Shape;787;p60"/>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93" name="Google Shape;793;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Layers in between the input and output layers are the </a:t>
            </a:r>
            <a:r>
              <a:rPr b="1" lang="en" sz="2900">
                <a:solidFill>
                  <a:srgbClr val="434343"/>
                </a:solidFill>
                <a:latin typeface="Montserrat"/>
                <a:ea typeface="Montserrat"/>
                <a:cs typeface="Montserrat"/>
                <a:sym typeface="Montserrat"/>
              </a:rPr>
              <a:t>hidden layers.</a:t>
            </a:r>
            <a:endParaRPr b="1" sz="2900">
              <a:solidFill>
                <a:srgbClr val="434343"/>
              </a:solidFill>
              <a:latin typeface="Montserrat"/>
              <a:ea typeface="Montserrat"/>
              <a:cs typeface="Montserrat"/>
              <a:sym typeface="Montserrat"/>
            </a:endParaRPr>
          </a:p>
        </p:txBody>
      </p:sp>
      <p:pic>
        <p:nvPicPr>
          <p:cNvPr descr="watermark.jpg" id="794" name="Google Shape;794;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5" name="Google Shape;795;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96" name="Google Shape;796;p6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5" name="Google Shape;805;p61"/>
          <p:cNvCxnSpPr>
            <a:stCxn id="796" idx="6"/>
            <a:endCxn id="79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06" name="Google Shape;806;p61"/>
          <p:cNvCxnSpPr>
            <a:endCxn id="80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07" name="Google Shape;807;p61"/>
          <p:cNvCxnSpPr>
            <a:stCxn id="799" idx="6"/>
            <a:endCxn id="80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08" name="Google Shape;808;p61"/>
          <p:cNvCxnSpPr>
            <a:stCxn id="799" idx="6"/>
            <a:endCxn id="80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09" name="Google Shape;809;p61"/>
          <p:cNvCxnSpPr>
            <a:stCxn id="799" idx="6"/>
            <a:endCxn id="80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10" name="Google Shape;810;p61"/>
          <p:cNvCxnSpPr>
            <a:endCxn id="80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11" name="Google Shape;811;p61"/>
          <p:cNvCxnSpPr>
            <a:endCxn id="80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12" name="Google Shape;812;p61"/>
          <p:cNvCxnSpPr>
            <a:endCxn id="80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13" name="Google Shape;813;p61"/>
          <p:cNvCxnSpPr>
            <a:stCxn id="800" idx="6"/>
            <a:endCxn id="80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14" name="Google Shape;814;p61"/>
          <p:cNvCxnSpPr>
            <a:stCxn id="800" idx="6"/>
            <a:endCxn id="80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15" name="Google Shape;815;p61"/>
          <p:cNvCxnSpPr>
            <a:endCxn id="80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16" name="Google Shape;816;p61"/>
          <p:cNvCxnSpPr>
            <a:endCxn id="79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17" name="Google Shape;817;p61"/>
          <p:cNvCxnSpPr>
            <a:endCxn id="80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18" name="Google Shape;818;p61"/>
          <p:cNvCxnSpPr>
            <a:endCxn id="79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19" name="Google Shape;819;p61"/>
          <p:cNvCxnSpPr>
            <a:endCxn id="80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20" name="Google Shape;820;p61"/>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6" name="Google Shape;826;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layers are difficult to interpret, due to their high interconnectivity and distance away from known input or output values.</a:t>
            </a:r>
            <a:endParaRPr b="1" sz="2900">
              <a:solidFill>
                <a:srgbClr val="434343"/>
              </a:solidFill>
              <a:latin typeface="Montserrat"/>
              <a:ea typeface="Montserrat"/>
              <a:cs typeface="Montserrat"/>
              <a:sym typeface="Montserrat"/>
            </a:endParaRPr>
          </a:p>
        </p:txBody>
      </p:sp>
      <p:pic>
        <p:nvPicPr>
          <p:cNvPr descr="watermark.jpg" id="827" name="Google Shape;827;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8" name="Google Shape;828;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29" name="Google Shape;829;p6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8" name="Google Shape;838;p62"/>
          <p:cNvCxnSpPr>
            <a:stCxn id="829" idx="6"/>
            <a:endCxn id="832"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39" name="Google Shape;839;p62"/>
          <p:cNvCxnSpPr>
            <a:endCxn id="833"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40" name="Google Shape;840;p62"/>
          <p:cNvCxnSpPr>
            <a:stCxn id="832" idx="6"/>
            <a:endCxn id="835"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41" name="Google Shape;841;p62"/>
          <p:cNvCxnSpPr>
            <a:stCxn id="832" idx="6"/>
            <a:endCxn id="834"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42" name="Google Shape;842;p62"/>
          <p:cNvCxnSpPr>
            <a:stCxn id="832" idx="6"/>
            <a:endCxn id="836"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43" name="Google Shape;843;p62"/>
          <p:cNvCxnSpPr>
            <a:endCxn id="837"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44" name="Google Shape;844;p62"/>
          <p:cNvCxnSpPr>
            <a:endCxn id="837"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45" name="Google Shape;845;p62"/>
          <p:cNvCxnSpPr>
            <a:endCxn id="837"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46" name="Google Shape;846;p62"/>
          <p:cNvCxnSpPr>
            <a:stCxn id="833" idx="6"/>
            <a:endCxn id="834"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47" name="Google Shape;847;p62"/>
          <p:cNvCxnSpPr>
            <a:stCxn id="833" idx="6"/>
            <a:endCxn id="836"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48" name="Google Shape;848;p62"/>
          <p:cNvCxnSpPr>
            <a:endCxn id="835"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49" name="Google Shape;849;p62"/>
          <p:cNvCxnSpPr>
            <a:endCxn id="832"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50" name="Google Shape;850;p62"/>
          <p:cNvCxnSpPr>
            <a:endCxn id="833"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51" name="Google Shape;851;p62"/>
          <p:cNvCxnSpPr>
            <a:endCxn id="832"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52" name="Google Shape;852;p62"/>
          <p:cNvCxnSpPr>
            <a:endCxn id="833"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53" name="Google Shape;853;p62"/>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59" name="Google Shape;859;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60" name="Google Shape;860;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1" name="Google Shape;861;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62" name="Google Shape;862;p63"/>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3"/>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3"/>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3"/>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3"/>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3"/>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3"/>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3"/>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3"/>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1" name="Google Shape;871;p63"/>
          <p:cNvCxnSpPr>
            <a:stCxn id="862" idx="6"/>
            <a:endCxn id="865"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72" name="Google Shape;872;p63"/>
          <p:cNvCxnSpPr>
            <a:endCxn id="866"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73" name="Google Shape;873;p63"/>
          <p:cNvCxnSpPr>
            <a:stCxn id="865" idx="6"/>
            <a:endCxn id="868"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74" name="Google Shape;874;p63"/>
          <p:cNvCxnSpPr>
            <a:stCxn id="865" idx="6"/>
            <a:endCxn id="867"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75" name="Google Shape;875;p63"/>
          <p:cNvCxnSpPr>
            <a:stCxn id="865" idx="6"/>
            <a:endCxn id="869"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76" name="Google Shape;876;p63"/>
          <p:cNvCxnSpPr>
            <a:endCxn id="870"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77" name="Google Shape;877;p63"/>
          <p:cNvCxnSpPr>
            <a:endCxn id="870"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78" name="Google Shape;878;p63"/>
          <p:cNvCxnSpPr>
            <a:endCxn id="870"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79" name="Google Shape;879;p63"/>
          <p:cNvCxnSpPr>
            <a:stCxn id="866" idx="6"/>
            <a:endCxn id="867"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80" name="Google Shape;880;p63"/>
          <p:cNvCxnSpPr>
            <a:stCxn id="866" idx="6"/>
            <a:endCxn id="869"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81" name="Google Shape;881;p63"/>
          <p:cNvCxnSpPr>
            <a:endCxn id="868"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82" name="Google Shape;882;p63"/>
          <p:cNvCxnSpPr>
            <a:endCxn id="865"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83" name="Google Shape;883;p63"/>
          <p:cNvCxnSpPr>
            <a:endCxn id="866"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84" name="Google Shape;884;p63"/>
          <p:cNvCxnSpPr>
            <a:endCxn id="865"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85" name="Google Shape;885;p63"/>
          <p:cNvCxnSpPr>
            <a:endCxn id="866"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86" name="Google Shape;886;p63"/>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pic>
        <p:nvPicPr>
          <p:cNvPr id="891" name="Google Shape;891;p64"/>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892" name="Google Shape;89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93" name="Google Shape;893;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94" name="Google Shape;894;p6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95" name="Google Shape;895;p6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1" name="Google Shape;901;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Terminology: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Input Layer: First layer that directly accepts real data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 Any layer between input and output layers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Output Layer: The final estimate of the output.</a:t>
            </a:r>
            <a:endParaRPr sz="2900">
              <a:solidFill>
                <a:srgbClr val="434343"/>
              </a:solidFill>
              <a:latin typeface="Montserrat"/>
              <a:ea typeface="Montserrat"/>
              <a:cs typeface="Montserrat"/>
              <a:sym typeface="Montserrat"/>
            </a:endParaRPr>
          </a:p>
        </p:txBody>
      </p:sp>
      <p:pic>
        <p:nvPicPr>
          <p:cNvPr descr="watermark.jpg" id="902" name="Google Shape;902;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3" name="Google Shape;903;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9" name="Google Shape;909;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incredible about the neural network framework is that it can be used to approximate any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Zhou Lu and later on Boris Hanin proved mathematically that Neural Networks can approximate any convex continuous function.</a:t>
            </a:r>
            <a:endParaRPr sz="2900">
              <a:solidFill>
                <a:srgbClr val="434343"/>
              </a:solidFill>
              <a:latin typeface="Montserrat"/>
              <a:ea typeface="Montserrat"/>
              <a:cs typeface="Montserrat"/>
              <a:sym typeface="Montserrat"/>
            </a:endParaRPr>
          </a:p>
        </p:txBody>
      </p:sp>
      <p:pic>
        <p:nvPicPr>
          <p:cNvPr descr="watermark.jpg" id="910" name="Google Shape;910;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1" name="Google Shape;911;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17" name="Google Shape;917;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more details on this check out the Wikipedia page for “Universal Approximation Theorem”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18" name="Google Shape;918;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9" name="Google Shape;919;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25" name="Google Shape;925;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in our simple model we saw that the perceptron itself contained a very simple summation function f(x).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most use cases however that won’t be useful, we’ll want to be able to set constraints to our output values, especially in classification tasks.</a:t>
            </a:r>
            <a:endParaRPr sz="2900">
              <a:solidFill>
                <a:srgbClr val="434343"/>
              </a:solidFill>
              <a:latin typeface="Montserrat"/>
              <a:ea typeface="Montserrat"/>
              <a:cs typeface="Montserrat"/>
              <a:sym typeface="Montserrat"/>
            </a:endParaRPr>
          </a:p>
        </p:txBody>
      </p:sp>
      <p:pic>
        <p:nvPicPr>
          <p:cNvPr descr="watermark.jpg" id="926" name="Google Shape;926;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7" name="Google Shape;927;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33" name="Google Shape;933;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tasks, it would be useful to have all outputs fall between 0 and 1.</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values can then present probability assignments for each class.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we’ll explore how to use </a:t>
            </a:r>
            <a:r>
              <a:rPr b="1" lang="en" sz="2900">
                <a:solidFill>
                  <a:srgbClr val="434343"/>
                </a:solidFill>
                <a:latin typeface="Montserrat"/>
                <a:ea typeface="Montserrat"/>
                <a:cs typeface="Montserrat"/>
                <a:sym typeface="Montserrat"/>
              </a:rPr>
              <a:t>activation functions</a:t>
            </a:r>
            <a:r>
              <a:rPr lang="en" sz="2900">
                <a:solidFill>
                  <a:srgbClr val="434343"/>
                </a:solidFill>
                <a:latin typeface="Montserrat"/>
                <a:ea typeface="Montserrat"/>
                <a:cs typeface="Montserrat"/>
                <a:sym typeface="Montserrat"/>
              </a:rPr>
              <a:t> to set boundaries to output values from the neuron.</a:t>
            </a:r>
            <a:endParaRPr sz="2900">
              <a:solidFill>
                <a:srgbClr val="434343"/>
              </a:solidFill>
              <a:latin typeface="Montserrat"/>
              <a:ea typeface="Montserrat"/>
              <a:cs typeface="Montserrat"/>
              <a:sym typeface="Montserrat"/>
            </a:endParaRPr>
          </a:p>
        </p:txBody>
      </p:sp>
      <p:pic>
        <p:nvPicPr>
          <p:cNvPr descr="watermark.jpg" id="934" name="Google Shape;934;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5" name="Google Shape;935;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941" name="Google Shape;941;p7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42" name="Google Shape;942;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3" name="Google Shape;943;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49" name="Google Shape;949;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inputs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have a weight </a:t>
            </a:r>
            <a:r>
              <a:rPr b="1" lang="en" sz="2900">
                <a:solidFill>
                  <a:srgbClr val="434343"/>
                </a:solidFill>
                <a:latin typeface="Montserrat"/>
                <a:ea typeface="Montserrat"/>
                <a:cs typeface="Montserrat"/>
                <a:sym typeface="Montserrat"/>
              </a:rPr>
              <a:t>w </a:t>
            </a:r>
            <a:r>
              <a:rPr lang="en" sz="2900">
                <a:solidFill>
                  <a:srgbClr val="434343"/>
                </a:solidFill>
                <a:latin typeface="Montserrat"/>
                <a:ea typeface="Montserrat"/>
                <a:cs typeface="Montserrat"/>
                <a:sym typeface="Montserrat"/>
              </a:rPr>
              <a:t>and a bias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attached to them in the perceptron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0" name="Google Shape;950;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1" name="Google Shape;951;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4" name="Google Shape;9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57" name="Google Shape;957;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Clearly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implies how much weight or strength to give the incoming input.</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as an offset value, making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have to reach a certain threshold before having an effect.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8" name="Google Shape;958;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9" name="Google Shape;959;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65" name="Google Shape;965;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a:t>
            </a:r>
            <a:r>
              <a:rPr b="1" lang="en" sz="2900">
                <a:solidFill>
                  <a:srgbClr val="434343"/>
                </a:solidFill>
                <a:latin typeface="Montserrat"/>
                <a:ea typeface="Montserrat"/>
                <a:cs typeface="Montserrat"/>
                <a:sym typeface="Montserrat"/>
              </a:rPr>
              <a:t>b= -10</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effects of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won’t really start to overcome the bias until their product surpasses 10.</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then the effect is solely based on the value of </a:t>
            </a:r>
            <a:r>
              <a:rPr b="1" lang="en" sz="2900">
                <a:solidFill>
                  <a:srgbClr val="434343"/>
                </a:solidFill>
                <a:latin typeface="Montserrat"/>
                <a:ea typeface="Montserrat"/>
                <a:cs typeface="Montserrat"/>
                <a:sym typeface="Montserrat"/>
              </a:rPr>
              <a:t>w.</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Thus the term “bias”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66" name="Google Shape;966;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7" name="Google Shape;967;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73" name="Google Shape;973;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Next we want to set boundaries for the overall output value of:</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state: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z = x*w + b</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then pass </a:t>
            </a:r>
            <a:r>
              <a:rPr b="1" lang="en" sz="2900">
                <a:solidFill>
                  <a:srgbClr val="434343"/>
                </a:solidFill>
                <a:latin typeface="Montserrat"/>
                <a:ea typeface="Montserrat"/>
                <a:cs typeface="Montserrat"/>
                <a:sym typeface="Montserrat"/>
              </a:rPr>
              <a:t>z </a:t>
            </a:r>
            <a:r>
              <a:rPr lang="en" sz="2900">
                <a:solidFill>
                  <a:srgbClr val="434343"/>
                </a:solidFill>
                <a:latin typeface="Montserrat"/>
                <a:ea typeface="Montserrat"/>
                <a:cs typeface="Montserrat"/>
                <a:sym typeface="Montserrat"/>
              </a:rPr>
              <a:t>through some activation function to limit its value.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74" name="Google Shape;974;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5" name="Google Shape;975;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81" name="Google Shape;981;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lot of research has been done into activation functions and their effectiveness.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common activation functions.</a:t>
            </a:r>
            <a:endParaRPr sz="2900">
              <a:solidFill>
                <a:srgbClr val="434343"/>
              </a:solidFill>
              <a:latin typeface="Montserrat"/>
              <a:ea typeface="Montserrat"/>
              <a:cs typeface="Montserrat"/>
              <a:sym typeface="Montserrat"/>
            </a:endParaRPr>
          </a:p>
        </p:txBody>
      </p:sp>
      <p:pic>
        <p:nvPicPr>
          <p:cNvPr descr="watermark.jpg" id="982" name="Google Shape;982;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3" name="Google Shape;983;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989" name="Google Shape;989;p7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our simple perceptron has an f(X)</a:t>
            </a:r>
            <a:endParaRPr sz="2900">
              <a:solidFill>
                <a:srgbClr val="434343"/>
              </a:solidFill>
              <a:latin typeface="Montserrat"/>
              <a:ea typeface="Montserrat"/>
              <a:cs typeface="Montserrat"/>
              <a:sym typeface="Montserrat"/>
            </a:endParaRPr>
          </a:p>
        </p:txBody>
      </p:sp>
      <p:pic>
        <p:nvPicPr>
          <p:cNvPr descr="watermark.jpg" id="990" name="Google Shape;990;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1" name="Google Shape;991;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2" name="Google Shape;992;p7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993" name="Google Shape;993;p7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994" name="Google Shape;994;p7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5" name="Google Shape;995;p76"/>
          <p:cNvCxnSpPr>
            <a:endCxn id="99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996" name="Google Shape;996;p76"/>
          <p:cNvCxnSpPr>
            <a:endCxn id="99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997" name="Google Shape;997;p7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998" name="Google Shape;998;p7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999" name="Google Shape;999;p7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00" name="Google Shape;1000;p7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01" name="Google Shape;1001;p7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02" name="Google Shape;1002;p76"/>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03" name="Google Shape;1003;p76"/>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04" name="Google Shape;1004;p76"/>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10" name="Google Shape;1010;p7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we had a binary classification problem, we would want an output of either 0 or 1.</a:t>
            </a:r>
            <a:endParaRPr sz="2900">
              <a:solidFill>
                <a:srgbClr val="434343"/>
              </a:solidFill>
              <a:latin typeface="Montserrat"/>
              <a:ea typeface="Montserrat"/>
              <a:cs typeface="Montserrat"/>
              <a:sym typeface="Montserrat"/>
            </a:endParaRPr>
          </a:p>
        </p:txBody>
      </p:sp>
      <p:pic>
        <p:nvPicPr>
          <p:cNvPr descr="watermark.jpg" id="1011" name="Google Shape;1011;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13" name="Google Shape;1013;p7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1014" name="Google Shape;1014;p7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1015" name="Google Shape;1015;p7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6" name="Google Shape;1016;p77"/>
          <p:cNvCxnSpPr>
            <a:endCxn id="1015"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1017" name="Google Shape;1017;p77"/>
          <p:cNvCxnSpPr>
            <a:endCxn id="1015"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1018" name="Google Shape;1018;p7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1019" name="Google Shape;1019;p7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1020" name="Google Shape;1020;p7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21" name="Google Shape;1021;p7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22" name="Google Shape;1022;p7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23" name="Google Shape;1023;p7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24" name="Google Shape;1024;p7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25" name="Google Shape;1025;p77"/>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031" name="Google Shape;1031;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avoid confusion, let’s define the total  inputs as a variable </a:t>
            </a:r>
            <a:r>
              <a:rPr b="1" lang="en" sz="2900">
                <a:solidFill>
                  <a:srgbClr val="434343"/>
                </a:solidFill>
                <a:latin typeface="Montserrat"/>
                <a:ea typeface="Montserrat"/>
                <a:cs typeface="Montserrat"/>
                <a:sym typeface="Montserrat"/>
              </a:rPr>
              <a:t>z.</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a:t>
            </a:r>
            <a:r>
              <a:rPr b="1" lang="en" sz="2900">
                <a:solidFill>
                  <a:srgbClr val="434343"/>
                </a:solidFill>
                <a:latin typeface="Montserrat"/>
                <a:ea typeface="Montserrat"/>
                <a:cs typeface="Montserrat"/>
                <a:sym typeface="Montserrat"/>
              </a:rPr>
              <a:t>z = wx + b</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context, we’ll then refer to activation functions as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will often see these variables capitalized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 or </a:t>
            </a:r>
            <a:r>
              <a:rPr b="1" lang="en" sz="2900">
                <a:solidFill>
                  <a:srgbClr val="434343"/>
                </a:solidFill>
                <a:latin typeface="Montserrat"/>
                <a:ea typeface="Montserrat"/>
                <a:cs typeface="Montserrat"/>
                <a:sym typeface="Montserrat"/>
              </a:rPr>
              <a:t>X </a:t>
            </a:r>
            <a:r>
              <a:rPr lang="en" sz="2900">
                <a:solidFill>
                  <a:srgbClr val="434343"/>
                </a:solidFill>
                <a:latin typeface="Montserrat"/>
                <a:ea typeface="Montserrat"/>
                <a:cs typeface="Montserrat"/>
                <a:sym typeface="Montserrat"/>
              </a:rPr>
              <a:t>to denote a tensor input consisting of multiple values.</a:t>
            </a:r>
            <a:endParaRPr sz="2900">
              <a:solidFill>
                <a:srgbClr val="434343"/>
              </a:solidFill>
              <a:latin typeface="Montserrat"/>
              <a:ea typeface="Montserrat"/>
              <a:cs typeface="Montserrat"/>
              <a:sym typeface="Montserrat"/>
            </a:endParaRPr>
          </a:p>
        </p:txBody>
      </p:sp>
      <p:pic>
        <p:nvPicPr>
          <p:cNvPr descr="watermark.jpg" id="1032" name="Google Shape;1032;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3" name="Google Shape;1033;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9" name="Google Shape;1039;p79"/>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simple networks rely on a basic </a:t>
            </a:r>
            <a:r>
              <a:rPr b="1" lang="en" sz="3000">
                <a:solidFill>
                  <a:srgbClr val="434343"/>
                </a:solidFill>
                <a:latin typeface="Montserrat"/>
                <a:ea typeface="Montserrat"/>
                <a:cs typeface="Montserrat"/>
                <a:sym typeface="Montserrat"/>
              </a:rPr>
              <a:t>step function</a:t>
            </a:r>
            <a:r>
              <a:rPr lang="en" sz="3000">
                <a:solidFill>
                  <a:srgbClr val="434343"/>
                </a:solidFill>
                <a:latin typeface="Montserrat"/>
                <a:ea typeface="Montserrat"/>
                <a:cs typeface="Montserrat"/>
                <a:sym typeface="Montserrat"/>
              </a:rPr>
              <a:t> that outputs 0 or 1.</a:t>
            </a:r>
            <a:endParaRPr sz="3000">
              <a:solidFill>
                <a:srgbClr val="434343"/>
              </a:solidFill>
              <a:latin typeface="Montserrat"/>
              <a:ea typeface="Montserrat"/>
              <a:cs typeface="Montserrat"/>
              <a:sym typeface="Montserrat"/>
            </a:endParaRPr>
          </a:p>
        </p:txBody>
      </p:sp>
      <p:pic>
        <p:nvPicPr>
          <p:cNvPr descr="watermark.jpg" id="1040" name="Google Shape;1040;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1" name="Google Shape;1041;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42" name="Google Shape;1042;p7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43" name="Google Shape;1043;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44" name="Google Shape;1044;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45" name="Google Shape;1045;p7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46" name="Google Shape;1046;p7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47" name="Google Shape;1047;p7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48" name="Google Shape;1048;p7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49" name="Google Shape;1049;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5" name="Google Shape;1055;p80"/>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Regardless of the values, this always outputs 0 or 1.</a:t>
            </a:r>
            <a:endParaRPr sz="3000">
              <a:solidFill>
                <a:srgbClr val="434343"/>
              </a:solidFill>
              <a:latin typeface="Montserrat"/>
              <a:ea typeface="Montserrat"/>
              <a:cs typeface="Montserrat"/>
              <a:sym typeface="Montserrat"/>
            </a:endParaRPr>
          </a:p>
        </p:txBody>
      </p:sp>
      <p:pic>
        <p:nvPicPr>
          <p:cNvPr descr="watermark.jpg" id="1056" name="Google Shape;1056;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7" name="Google Shape;1057;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58" name="Google Shape;1058;p8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59" name="Google Shape;1059;p8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60" name="Google Shape;1060;p8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61" name="Google Shape;1061;p8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62" name="Google Shape;1062;p8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63" name="Google Shape;1063;p8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64" name="Google Shape;1064;p8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65" name="Google Shape;1065;p8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1" name="Google Shape;1071;p81"/>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sort of function could be useful for classification (0 or 1 class).</a:t>
            </a:r>
            <a:endParaRPr sz="3000">
              <a:solidFill>
                <a:srgbClr val="434343"/>
              </a:solidFill>
              <a:latin typeface="Montserrat"/>
              <a:ea typeface="Montserrat"/>
              <a:cs typeface="Montserrat"/>
              <a:sym typeface="Montserrat"/>
            </a:endParaRPr>
          </a:p>
        </p:txBody>
      </p:sp>
      <p:pic>
        <p:nvPicPr>
          <p:cNvPr descr="watermark.jpg" id="1072" name="Google Shape;1072;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3" name="Google Shape;1073;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74" name="Google Shape;1074;p8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75" name="Google Shape;1075;p8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76" name="Google Shape;1076;p8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77" name="Google Shape;1077;p8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78" name="Google Shape;1078;p8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79" name="Google Shape;1079;p8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80" name="Google Shape;1080;p8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81" name="Google Shape;1081;p8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begin understanding deep learning, we will build up our model abstractions: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Single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Multi-layer Perceptron Model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Learning Neural Network</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7" name="Google Shape;1087;p82"/>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this is a very “strong” function, since small changes aren’t reflected.</a:t>
            </a:r>
            <a:endParaRPr sz="3000">
              <a:solidFill>
                <a:srgbClr val="434343"/>
              </a:solidFill>
              <a:latin typeface="Montserrat"/>
              <a:ea typeface="Montserrat"/>
              <a:cs typeface="Montserrat"/>
              <a:sym typeface="Montserrat"/>
            </a:endParaRPr>
          </a:p>
        </p:txBody>
      </p:sp>
      <p:pic>
        <p:nvPicPr>
          <p:cNvPr descr="watermark.jpg" id="1088" name="Google Shape;1088;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9" name="Google Shape;1089;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90" name="Google Shape;1090;p8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91" name="Google Shape;1091;p8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92" name="Google Shape;1092;p8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93" name="Google Shape;1093;p8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94" name="Google Shape;1094;p8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95" name="Google Shape;1095;p8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96" name="Google Shape;1096;p8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97" name="Google Shape;1097;p8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3" name="Google Shape;1103;p83"/>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just an immediate cut off that splits between 0 and 1.</a:t>
            </a:r>
            <a:endParaRPr sz="3000">
              <a:solidFill>
                <a:srgbClr val="434343"/>
              </a:solidFill>
              <a:latin typeface="Montserrat"/>
              <a:ea typeface="Montserrat"/>
              <a:cs typeface="Montserrat"/>
              <a:sym typeface="Montserrat"/>
            </a:endParaRPr>
          </a:p>
        </p:txBody>
      </p:sp>
      <p:pic>
        <p:nvPicPr>
          <p:cNvPr descr="watermark.jpg" id="1104" name="Google Shape;110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5" name="Google Shape;110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06" name="Google Shape;1106;p8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07" name="Google Shape;1107;p8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08" name="Google Shape;1108;p8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09" name="Google Shape;1109;p8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10" name="Google Shape;1110;p8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1" name="Google Shape;1111;p8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12" name="Google Shape;1112;p83"/>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13" name="Google Shape;1113;p8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4" name="Google Shape;1114;p83"/>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20" name="Google Shape;1120;p8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a more dynamic function, for example the red line!</a:t>
            </a:r>
            <a:endParaRPr sz="3000">
              <a:solidFill>
                <a:srgbClr val="434343"/>
              </a:solidFill>
              <a:latin typeface="Montserrat"/>
              <a:ea typeface="Montserrat"/>
              <a:cs typeface="Montserrat"/>
              <a:sym typeface="Montserrat"/>
            </a:endParaRPr>
          </a:p>
        </p:txBody>
      </p:sp>
      <p:pic>
        <p:nvPicPr>
          <p:cNvPr descr="watermark.jpg" id="1121" name="Google Shape;1121;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2" name="Google Shape;1122;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23" name="Google Shape;1123;p8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24" name="Google Shape;1124;p8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25" name="Google Shape;1125;p8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26" name="Google Shape;1126;p8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27" name="Google Shape;1127;p8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28" name="Google Shape;1128;p8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29" name="Google Shape;1129;p8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30" name="Google Shape;1130;p8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31" name="Google Shape;1131;p8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7" name="Google Shape;1137;p8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Lucky for us, this is the sigmoid function!</a:t>
            </a:r>
            <a:endParaRPr sz="3000">
              <a:solidFill>
                <a:srgbClr val="434343"/>
              </a:solidFill>
              <a:latin typeface="Montserrat"/>
              <a:ea typeface="Montserrat"/>
              <a:cs typeface="Montserrat"/>
              <a:sym typeface="Montserrat"/>
            </a:endParaRPr>
          </a:p>
        </p:txBody>
      </p:sp>
      <p:pic>
        <p:nvPicPr>
          <p:cNvPr descr="watermark.jpg" id="1138" name="Google Shape;1138;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9" name="Google Shape;1139;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40" name="Google Shape;1140;p8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41" name="Google Shape;1141;p8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42" name="Google Shape;1142;p8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43" name="Google Shape;1143;p8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44" name="Google Shape;1144;p8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45" name="Google Shape;1145;p8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46" name="Google Shape;1146;p8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47" name="Google Shape;1147;p8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48" name="Google Shape;1148;p8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49" name="Google Shape;1149;p85"/>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5" name="Google Shape;1155;p8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Changing the activation function used can be beneficial depending on the task!</a:t>
            </a:r>
            <a:endParaRPr sz="3000">
              <a:solidFill>
                <a:srgbClr val="434343"/>
              </a:solidFill>
              <a:latin typeface="Montserrat"/>
              <a:ea typeface="Montserrat"/>
              <a:cs typeface="Montserrat"/>
              <a:sym typeface="Montserrat"/>
            </a:endParaRPr>
          </a:p>
        </p:txBody>
      </p:sp>
      <p:pic>
        <p:nvPicPr>
          <p:cNvPr descr="watermark.jpg" id="1156" name="Google Shape;1156;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7" name="Google Shape;1157;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58" name="Google Shape;1158;p8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59" name="Google Shape;1159;p8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60" name="Google Shape;1160;p8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61" name="Google Shape;1161;p8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62" name="Google Shape;1162;p8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63" name="Google Shape;1163;p8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64" name="Google Shape;1164;p86"/>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65" name="Google Shape;1165;p8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66" name="Google Shape;1166;p86"/>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67" name="Google Shape;1167;p86"/>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73" name="Google Shape;1173;p8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still works for classification, and will be more sensitive to small changes.</a:t>
            </a:r>
            <a:endParaRPr sz="3000">
              <a:solidFill>
                <a:srgbClr val="434343"/>
              </a:solidFill>
              <a:latin typeface="Montserrat"/>
              <a:ea typeface="Montserrat"/>
              <a:cs typeface="Montserrat"/>
              <a:sym typeface="Montserrat"/>
            </a:endParaRPr>
          </a:p>
        </p:txBody>
      </p:sp>
      <p:pic>
        <p:nvPicPr>
          <p:cNvPr descr="watermark.jpg" id="1174" name="Google Shape;1174;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76" name="Google Shape;1176;p8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77" name="Google Shape;1177;p8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78" name="Google Shape;1178;p8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79" name="Google Shape;1179;p8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80" name="Google Shape;1180;p8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81" name="Google Shape;1181;p8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82" name="Google Shape;1182;p8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83" name="Google Shape;1183;p8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84" name="Google Shape;1184;p87"/>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85" name="Google Shape;1185;p87"/>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1" name="Google Shape;1191;p8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a few more activation functions that we’ll encounter!</a:t>
            </a:r>
            <a:endParaRPr sz="3000">
              <a:solidFill>
                <a:srgbClr val="434343"/>
              </a:solidFill>
              <a:latin typeface="Montserrat"/>
              <a:ea typeface="Montserrat"/>
              <a:cs typeface="Montserrat"/>
              <a:sym typeface="Montserrat"/>
            </a:endParaRPr>
          </a:p>
        </p:txBody>
      </p:sp>
      <p:pic>
        <p:nvPicPr>
          <p:cNvPr descr="watermark.jpg" id="1192" name="Google Shape;1192;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3" name="Google Shape;1193;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94" name="Google Shape;1194;p8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95" name="Google Shape;1195;p8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96" name="Google Shape;1196;p8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97" name="Google Shape;1197;p8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98" name="Google Shape;1198;p8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99" name="Google Shape;1199;p8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00" name="Google Shape;1200;p8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06" name="Google Shape;1206;p8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a:t>
            </a:r>
            <a:endParaRPr sz="3000">
              <a:solidFill>
                <a:srgbClr val="434343"/>
              </a:solidFill>
              <a:latin typeface="Montserrat"/>
              <a:ea typeface="Montserrat"/>
              <a:cs typeface="Montserrat"/>
              <a:sym typeface="Montserrat"/>
            </a:endParaRPr>
          </a:p>
        </p:txBody>
      </p:sp>
      <p:pic>
        <p:nvPicPr>
          <p:cNvPr descr="watermark.jpg" id="1207" name="Google Shape;120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8" name="Google Shape;120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09" name="Google Shape;1209;p8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10" name="Google Shape;1210;p8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11" name="Google Shape;1211;p8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12" name="Google Shape;1212;p8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3" name="Google Shape;1213;p8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4" name="Google Shape;1214;p8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15" name="Google Shape;1215;p89"/>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16" name="Google Shape;1216;p89"/>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17" name="Google Shape;1217;p89"/>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23" name="Google Shape;1223;p9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Outputs between -1 and 1 instead of 0 to 1</a:t>
            </a:r>
            <a:endParaRPr sz="3000">
              <a:solidFill>
                <a:srgbClr val="434343"/>
              </a:solidFill>
              <a:latin typeface="Montserrat"/>
              <a:ea typeface="Montserrat"/>
              <a:cs typeface="Montserrat"/>
              <a:sym typeface="Montserrat"/>
            </a:endParaRPr>
          </a:p>
        </p:txBody>
      </p:sp>
      <p:pic>
        <p:nvPicPr>
          <p:cNvPr descr="watermark.jpg" id="1224" name="Google Shape;1224;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5" name="Google Shape;1225;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26" name="Google Shape;1226;p9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27" name="Google Shape;1227;p9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28" name="Google Shape;1228;p9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29" name="Google Shape;1229;p9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0" name="Google Shape;1230;p9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1" name="Google Shape;1231;p9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32" name="Google Shape;1232;p90"/>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33" name="Google Shape;1233;p90"/>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34" name="Google Shape;1234;p90"/>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40" name="Google Shape;1240;p9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Rectified Linear Unit (ReLU): This is actually a relatively simple function: max(0,z)</a:t>
            </a:r>
            <a:endParaRPr sz="3000">
              <a:solidFill>
                <a:srgbClr val="434343"/>
              </a:solidFill>
              <a:latin typeface="Montserrat"/>
              <a:ea typeface="Montserrat"/>
              <a:cs typeface="Montserrat"/>
              <a:sym typeface="Montserrat"/>
            </a:endParaRPr>
          </a:p>
        </p:txBody>
      </p:sp>
      <p:pic>
        <p:nvPicPr>
          <p:cNvPr descr="watermark.jpg" id="1241" name="Google Shape;1241;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2" name="Google Shape;1242;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43" name="Google Shape;1243;p91"/>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44" name="Google Shape;1244;p9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45" name="Google Shape;1245;p9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246" name="Google Shape;1246;p91"/>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47" name="Google Shape;1247;p9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248" name="Google Shape;1248;p91"/>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learn about more complex models, we’ll also introduce concepts,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Gradient Descent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54" name="Google Shape;1254;p9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ReLu has been found to have very good performance, especially when dealing with the issue of </a:t>
            </a:r>
            <a:r>
              <a:rPr b="1" lang="en" sz="3000">
                <a:solidFill>
                  <a:srgbClr val="434343"/>
                </a:solidFill>
                <a:latin typeface="Montserrat"/>
                <a:ea typeface="Montserrat"/>
                <a:cs typeface="Montserrat"/>
                <a:sym typeface="Montserrat"/>
              </a:rPr>
              <a:t>vanishing 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often default to ReLu due to its overall good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55" name="Google Shape;1255;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6" name="Google Shape;1256;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62" name="Google Shape;1262;p93"/>
          <p:cNvSpPr txBox="1"/>
          <p:nvPr>
            <p:ph idx="1" type="body"/>
          </p:nvPr>
        </p:nvSpPr>
        <p:spPr>
          <a:xfrm>
            <a:off x="0" y="1152475"/>
            <a:ext cx="91440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full list of possible activation functions check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en.wikipedia.org/wiki/Activation_function</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63" name="Google Shape;1263;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4" name="Google Shape;1264;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9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Multi-Class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1270" name="Google Shape;1270;p9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71" name="Google Shape;1271;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2" name="Google Shape;1272;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78" name="Google Shape;1278;p9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all these activation functions make sense for  a single output, either a continuous label or trying to predict a binary classification (either a 0 or 1).</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should we do if we have a multi-class situation?</a:t>
            </a:r>
            <a:endParaRPr sz="3000">
              <a:solidFill>
                <a:srgbClr val="434343"/>
              </a:solidFill>
              <a:latin typeface="Montserrat"/>
              <a:ea typeface="Montserrat"/>
              <a:cs typeface="Montserrat"/>
              <a:sym typeface="Montserrat"/>
            </a:endParaRPr>
          </a:p>
        </p:txBody>
      </p:sp>
      <p:pic>
        <p:nvPicPr>
          <p:cNvPr descr="watermark.jpg" id="1279" name="Google Shape;1279;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0" name="Google Shape;1280;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86" name="Google Shape;1286;p9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2 main types of multi-class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Only one class per data point.</a:t>
            </a:r>
            <a:endParaRPr sz="3000">
              <a:solidFill>
                <a:srgbClr val="434343"/>
              </a:solidFill>
              <a:latin typeface="Montserrat"/>
              <a:ea typeface="Montserrat"/>
              <a:cs typeface="Montserrat"/>
              <a:sym typeface="Montserrat"/>
            </a:endParaRPr>
          </a:p>
        </p:txBody>
      </p:sp>
      <p:pic>
        <p:nvPicPr>
          <p:cNvPr descr="watermark.jpg" id="1287" name="Google Shape;1287;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8" name="Google Shape;1288;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94" name="Google Shape;1294;p9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have multiple tags (e.g. beach, family, vacation, etc…)</a:t>
            </a:r>
            <a:endParaRPr sz="3000">
              <a:solidFill>
                <a:srgbClr val="434343"/>
              </a:solidFill>
              <a:latin typeface="Montserrat"/>
              <a:ea typeface="Montserrat"/>
              <a:cs typeface="Montserrat"/>
              <a:sym typeface="Montserrat"/>
            </a:endParaRPr>
          </a:p>
        </p:txBody>
      </p:sp>
      <p:pic>
        <p:nvPicPr>
          <p:cNvPr descr="watermark.jpg" id="1295" name="Google Shape;1295;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6" name="Google Shape;1296;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02" name="Google Shape;1302;p9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only have one class/category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be categorized as being in grayscale (black and white) or full color photos. A photo can not be both at the same time.</a:t>
            </a:r>
            <a:endParaRPr sz="3000">
              <a:solidFill>
                <a:srgbClr val="434343"/>
              </a:solidFill>
              <a:latin typeface="Montserrat"/>
              <a:ea typeface="Montserrat"/>
              <a:cs typeface="Montserrat"/>
              <a:sym typeface="Montserrat"/>
            </a:endParaRPr>
          </a:p>
        </p:txBody>
      </p:sp>
      <p:pic>
        <p:nvPicPr>
          <p:cNvPr descr="watermark.jpg" id="1303" name="Google Shape;1303;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4" name="Google Shape;1304;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10" name="Google Shape;1310;p9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easiest way to organize multiple classes is to simply have 1 output node per class.</a:t>
            </a:r>
            <a:endParaRPr sz="3000">
              <a:solidFill>
                <a:srgbClr val="434343"/>
              </a:solidFill>
              <a:latin typeface="Montserrat"/>
              <a:ea typeface="Montserrat"/>
              <a:cs typeface="Montserrat"/>
              <a:sym typeface="Montserrat"/>
            </a:endParaRPr>
          </a:p>
        </p:txBody>
      </p:sp>
      <p:pic>
        <p:nvPicPr>
          <p:cNvPr descr="watermark.jpg" id="1311" name="Google Shape;1311;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2" name="Google Shape;1312;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18" name="Google Shape;1318;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we thought of the last output layer as a single node. </a:t>
            </a:r>
            <a:endParaRPr sz="2900">
              <a:solidFill>
                <a:srgbClr val="434343"/>
              </a:solidFill>
              <a:latin typeface="Montserrat"/>
              <a:ea typeface="Montserrat"/>
              <a:cs typeface="Montserrat"/>
              <a:sym typeface="Montserrat"/>
            </a:endParaRPr>
          </a:p>
        </p:txBody>
      </p:sp>
      <p:pic>
        <p:nvPicPr>
          <p:cNvPr descr="watermark.jpg" id="1319" name="Google Shape;1319;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0" name="Google Shape;1320;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21" name="Google Shape;1321;p10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0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0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0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0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0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0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0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0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0" name="Google Shape;1330;p100"/>
          <p:cNvCxnSpPr>
            <a:stCxn id="1321" idx="6"/>
            <a:endCxn id="132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31" name="Google Shape;1331;p100"/>
          <p:cNvCxnSpPr>
            <a:endCxn id="132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32" name="Google Shape;1332;p100"/>
          <p:cNvCxnSpPr>
            <a:stCxn id="1324" idx="6"/>
            <a:endCxn id="132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33" name="Google Shape;1333;p100"/>
          <p:cNvCxnSpPr>
            <a:stCxn id="1324" idx="6"/>
            <a:endCxn id="132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34" name="Google Shape;1334;p100"/>
          <p:cNvCxnSpPr>
            <a:stCxn id="1324" idx="6"/>
            <a:endCxn id="132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35" name="Google Shape;1335;p100"/>
          <p:cNvCxnSpPr>
            <a:endCxn id="132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36" name="Google Shape;1336;p100"/>
          <p:cNvCxnSpPr>
            <a:endCxn id="132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37" name="Google Shape;1337;p100"/>
          <p:cNvCxnSpPr>
            <a:endCxn id="132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38" name="Google Shape;1338;p100"/>
          <p:cNvCxnSpPr>
            <a:stCxn id="1325" idx="6"/>
            <a:endCxn id="132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39" name="Google Shape;1339;p100"/>
          <p:cNvCxnSpPr>
            <a:stCxn id="1325" idx="6"/>
            <a:endCxn id="132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40" name="Google Shape;1340;p100"/>
          <p:cNvCxnSpPr>
            <a:endCxn id="132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41" name="Google Shape;1341;p100"/>
          <p:cNvCxnSpPr>
            <a:endCxn id="132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42" name="Google Shape;1342;p100"/>
          <p:cNvCxnSpPr>
            <a:endCxn id="132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43" name="Google Shape;1343;p100"/>
          <p:cNvCxnSpPr>
            <a:endCxn id="132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44" name="Google Shape;1344;p100"/>
          <p:cNvCxnSpPr>
            <a:endCxn id="132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50" name="Google Shape;1350;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single node could output a continuous regression value or binary classification (0 or 1).</a:t>
            </a:r>
            <a:endParaRPr sz="2900">
              <a:solidFill>
                <a:srgbClr val="434343"/>
              </a:solidFill>
              <a:latin typeface="Montserrat"/>
              <a:ea typeface="Montserrat"/>
              <a:cs typeface="Montserrat"/>
              <a:sym typeface="Montserrat"/>
            </a:endParaRPr>
          </a:p>
        </p:txBody>
      </p:sp>
      <p:pic>
        <p:nvPicPr>
          <p:cNvPr descr="watermark.jpg" id="1351" name="Google Shape;1351;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2" name="Google Shape;1352;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53" name="Google Shape;1353;p10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0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0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0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0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0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0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0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0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2" name="Google Shape;1362;p101"/>
          <p:cNvCxnSpPr>
            <a:stCxn id="1353" idx="6"/>
            <a:endCxn id="135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63" name="Google Shape;1363;p101"/>
          <p:cNvCxnSpPr>
            <a:endCxn id="135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64" name="Google Shape;1364;p101"/>
          <p:cNvCxnSpPr>
            <a:stCxn id="1356" idx="6"/>
            <a:endCxn id="135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65" name="Google Shape;1365;p101"/>
          <p:cNvCxnSpPr>
            <a:stCxn id="1356" idx="6"/>
            <a:endCxn id="135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66" name="Google Shape;1366;p101"/>
          <p:cNvCxnSpPr>
            <a:stCxn id="1356" idx="6"/>
            <a:endCxn id="136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67" name="Google Shape;1367;p101"/>
          <p:cNvCxnSpPr>
            <a:endCxn id="136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68" name="Google Shape;1368;p101"/>
          <p:cNvCxnSpPr>
            <a:endCxn id="136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69" name="Google Shape;1369;p101"/>
          <p:cNvCxnSpPr>
            <a:endCxn id="136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70" name="Google Shape;1370;p101"/>
          <p:cNvCxnSpPr>
            <a:stCxn id="1357" idx="6"/>
            <a:endCxn id="135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71" name="Google Shape;1371;p101"/>
          <p:cNvCxnSpPr>
            <a:stCxn id="1357" idx="6"/>
            <a:endCxn id="136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72" name="Google Shape;1372;p101"/>
          <p:cNvCxnSpPr>
            <a:endCxn id="135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73" name="Google Shape;1373;p101"/>
          <p:cNvCxnSpPr>
            <a:endCxn id="135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74" name="Google Shape;1374;p101"/>
          <p:cNvCxnSpPr>
            <a:endCxn id="135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75" name="Google Shape;1375;p101"/>
          <p:cNvCxnSpPr>
            <a:endCxn id="135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76" name="Google Shape;1376;p101"/>
          <p:cNvCxnSpPr>
            <a:endCxn id="135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82" name="Google Shape;1382;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expand this output layer to work for the case of multi-classification.</a:t>
            </a:r>
            <a:endParaRPr sz="2900">
              <a:solidFill>
                <a:srgbClr val="434343"/>
              </a:solidFill>
              <a:latin typeface="Montserrat"/>
              <a:ea typeface="Montserrat"/>
              <a:cs typeface="Montserrat"/>
              <a:sym typeface="Montserrat"/>
            </a:endParaRPr>
          </a:p>
        </p:txBody>
      </p:sp>
      <p:pic>
        <p:nvPicPr>
          <p:cNvPr descr="watermark.jpg" id="1383" name="Google Shape;1383;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4" name="Google Shape;138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85" name="Google Shape;1385;p10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0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0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0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0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0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0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0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0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4" name="Google Shape;1394;p102"/>
          <p:cNvCxnSpPr>
            <a:stCxn id="1385" idx="6"/>
            <a:endCxn id="138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95" name="Google Shape;1395;p102"/>
          <p:cNvCxnSpPr>
            <a:endCxn id="138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96" name="Google Shape;1396;p102"/>
          <p:cNvCxnSpPr>
            <a:stCxn id="1388" idx="6"/>
            <a:endCxn id="139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97" name="Google Shape;1397;p102"/>
          <p:cNvCxnSpPr>
            <a:stCxn id="1388" idx="6"/>
            <a:endCxn id="139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98" name="Google Shape;1398;p102"/>
          <p:cNvCxnSpPr>
            <a:stCxn id="1388" idx="6"/>
            <a:endCxn id="139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99" name="Google Shape;1399;p102"/>
          <p:cNvCxnSpPr>
            <a:endCxn id="139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400" name="Google Shape;1400;p102"/>
          <p:cNvCxnSpPr>
            <a:endCxn id="139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01" name="Google Shape;1401;p102"/>
          <p:cNvCxnSpPr>
            <a:endCxn id="139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402" name="Google Shape;1402;p102"/>
          <p:cNvCxnSpPr>
            <a:stCxn id="1389" idx="6"/>
            <a:endCxn id="139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403" name="Google Shape;1403;p102"/>
          <p:cNvCxnSpPr>
            <a:stCxn id="1389" idx="6"/>
            <a:endCxn id="139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404" name="Google Shape;1404;p102"/>
          <p:cNvCxnSpPr>
            <a:endCxn id="139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405" name="Google Shape;1405;p102"/>
          <p:cNvCxnSpPr>
            <a:endCxn id="138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06" name="Google Shape;1406;p102"/>
          <p:cNvCxnSpPr>
            <a:endCxn id="138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07" name="Google Shape;1407;p102"/>
          <p:cNvCxnSpPr>
            <a:endCxn id="138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08" name="Google Shape;1408;p102"/>
          <p:cNvCxnSpPr>
            <a:endCxn id="138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14" name="Google Shape;1414;p10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15" name="Google Shape;1415;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6" name="Google Shape;1416;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17" name="Google Shape;1417;p10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0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0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0" name="Google Shape;1420;p103"/>
          <p:cNvCxnSpPr>
            <a:stCxn id="1421" idx="6"/>
            <a:endCxn id="141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22" name="Google Shape;1422;p103"/>
          <p:cNvCxnSpPr>
            <a:stCxn id="1421" idx="6"/>
            <a:endCxn id="141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23" name="Google Shape;1423;p103"/>
          <p:cNvCxnSpPr>
            <a:stCxn id="1424" idx="5"/>
            <a:endCxn id="141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25" name="Google Shape;1425;p10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26" name="Google Shape;1426;p10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27" name="Google Shape;1427;p10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28" name="Google Shape;1428;p103"/>
          <p:cNvCxnSpPr>
            <a:stCxn id="1429" idx="6"/>
            <a:endCxn id="141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30" name="Google Shape;1430;p103"/>
          <p:cNvCxnSpPr>
            <a:stCxn id="1431" idx="5"/>
            <a:endCxn id="141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32" name="Google Shape;1432;p103"/>
          <p:cNvCxnSpPr>
            <a:stCxn id="1429" idx="6"/>
            <a:endCxn id="141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24" name="Google Shape;1424;p10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0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0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0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0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0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0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8" name="Google Shape;1438;p103"/>
          <p:cNvCxnSpPr>
            <a:stCxn id="1433" idx="6"/>
            <a:endCxn id="143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39" name="Google Shape;1439;p103"/>
          <p:cNvCxnSpPr>
            <a:endCxn id="143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40" name="Google Shape;1440;p103"/>
          <p:cNvCxnSpPr>
            <a:endCxn id="143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41" name="Google Shape;1441;p103"/>
          <p:cNvCxnSpPr>
            <a:endCxn id="143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42" name="Google Shape;1442;p103"/>
          <p:cNvCxnSpPr>
            <a:endCxn id="143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43" name="Google Shape;1443;p103"/>
          <p:cNvCxnSpPr>
            <a:endCxn id="143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44" name="Google Shape;1444;p10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0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46" name="Google Shape;1446;p10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0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0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54" name="Google Shape;1454;p10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55" name="Google Shape;1455;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6" name="Google Shape;1456;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57" name="Google Shape;1457;p10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0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0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0" name="Google Shape;1460;p104"/>
          <p:cNvCxnSpPr>
            <a:stCxn id="1461" idx="6"/>
            <a:endCxn id="145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62" name="Google Shape;1462;p104"/>
          <p:cNvCxnSpPr>
            <a:stCxn id="1461" idx="6"/>
            <a:endCxn id="145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63" name="Google Shape;1463;p104"/>
          <p:cNvCxnSpPr>
            <a:stCxn id="1464" idx="5"/>
            <a:endCxn id="145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65" name="Google Shape;1465;p10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66" name="Google Shape;1466;p10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67" name="Google Shape;1467;p10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68" name="Google Shape;1468;p104"/>
          <p:cNvCxnSpPr>
            <a:stCxn id="1469" idx="6"/>
            <a:endCxn id="145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70" name="Google Shape;1470;p104"/>
          <p:cNvCxnSpPr>
            <a:stCxn id="1471" idx="5"/>
            <a:endCxn id="145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72" name="Google Shape;1472;p104"/>
          <p:cNvCxnSpPr>
            <a:stCxn id="1469" idx="6"/>
            <a:endCxn id="145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64" name="Google Shape;1464;p10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0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0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0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0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8" name="Google Shape;1478;p104"/>
          <p:cNvCxnSpPr>
            <a:stCxn id="1473" idx="6"/>
            <a:endCxn id="147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79" name="Google Shape;1479;p104"/>
          <p:cNvCxnSpPr>
            <a:endCxn id="147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80" name="Google Shape;1480;p104"/>
          <p:cNvCxnSpPr>
            <a:endCxn id="147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81" name="Google Shape;1481;p104"/>
          <p:cNvCxnSpPr>
            <a:endCxn id="147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82" name="Google Shape;1482;p104"/>
          <p:cNvCxnSpPr>
            <a:endCxn id="147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83" name="Google Shape;1483;p104"/>
          <p:cNvCxnSpPr>
            <a:endCxn id="147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84" name="Google Shape;1484;p10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0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86" name="Google Shape;1486;p10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0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0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0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490" name="Google Shape;1490;p10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491" name="Google Shape;1491;p10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97" name="Google Shape;1497;p10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will need to organize categories for this output layer.</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can’t just have categories like “red”, “blue”, “green”, etc...</a:t>
            </a:r>
            <a:endParaRPr sz="3000">
              <a:solidFill>
                <a:srgbClr val="434343"/>
              </a:solidFill>
              <a:latin typeface="Montserrat"/>
              <a:ea typeface="Montserrat"/>
              <a:cs typeface="Montserrat"/>
              <a:sym typeface="Montserrat"/>
            </a:endParaRPr>
          </a:p>
        </p:txBody>
      </p:sp>
      <p:pic>
        <p:nvPicPr>
          <p:cNvPr descr="watermark.jpg" id="1498" name="Google Shape;1498;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9" name="Google Shape;1499;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5" name="Google Shape;1505;p106"/>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Instead we use </a:t>
            </a:r>
            <a:r>
              <a:rPr b="1" lang="en" sz="3000">
                <a:solidFill>
                  <a:srgbClr val="434343"/>
                </a:solidFill>
                <a:latin typeface="Montserrat"/>
                <a:ea typeface="Montserrat"/>
                <a:cs typeface="Montserrat"/>
                <a:sym typeface="Montserrat"/>
              </a:rPr>
              <a:t>one-hot encoding</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what this looks like for mutually exclusive classes.</a:t>
            </a:r>
            <a:endParaRPr sz="3000">
              <a:solidFill>
                <a:srgbClr val="434343"/>
              </a:solidFill>
              <a:latin typeface="Montserrat"/>
              <a:ea typeface="Montserrat"/>
              <a:cs typeface="Montserrat"/>
              <a:sym typeface="Montserrat"/>
            </a:endParaRPr>
          </a:p>
        </p:txBody>
      </p:sp>
      <p:pic>
        <p:nvPicPr>
          <p:cNvPr descr="watermark.jpg" id="1506" name="Google Shape;1506;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7" name="Google Shape;1507;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13" name="Google Shape;1513;p107"/>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14" name="Google Shape;1514;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5" name="Google Shape;1515;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16" name="Google Shape;1516;p107"/>
          <p:cNvGraphicFramePr/>
          <p:nvPr/>
        </p:nvGraphicFramePr>
        <p:xfrm>
          <a:off x="152400" y="2172350"/>
          <a:ext cx="3000000" cy="3000000"/>
        </p:xfrm>
        <a:graphic>
          <a:graphicData uri="http://schemas.openxmlformats.org/drawingml/2006/table">
            <a:tbl>
              <a:tblPr>
                <a:noFill/>
                <a:tableStyleId>{A48E2C2D-6A41-4967-86A6-FC7B4250C149}</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sp>
        <p:nvSpPr>
          <p:cNvPr id="1517" name="Google Shape;1517;p107"/>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23" name="Google Shape;1523;p108"/>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24" name="Google Shape;152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5" name="Google Shape;152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26" name="Google Shape;1526;p108"/>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27" name="Google Shape;1527;p108"/>
          <p:cNvGraphicFramePr/>
          <p:nvPr/>
        </p:nvGraphicFramePr>
        <p:xfrm>
          <a:off x="4335100" y="1894900"/>
          <a:ext cx="3000000" cy="3000000"/>
        </p:xfrm>
        <a:graphic>
          <a:graphicData uri="http://schemas.openxmlformats.org/drawingml/2006/table">
            <a:tbl>
              <a:tblPr>
                <a:noFill/>
                <a:tableStyleId>{A48E2C2D-6A41-4967-86A6-FC7B4250C149}</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BLUE</a:t>
                      </a:r>
                      <a:endParaRPr b="1">
                        <a:solidFill>
                          <a:schemeClr val="dk1"/>
                        </a:solidFill>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28" name="Google Shape;1528;p108"/>
          <p:cNvGraphicFramePr/>
          <p:nvPr/>
        </p:nvGraphicFramePr>
        <p:xfrm>
          <a:off x="152400" y="2172350"/>
          <a:ext cx="3000000" cy="3000000"/>
        </p:xfrm>
        <a:graphic>
          <a:graphicData uri="http://schemas.openxmlformats.org/drawingml/2006/table">
            <a:tbl>
              <a:tblPr>
                <a:noFill/>
                <a:tableStyleId>{A48E2C2D-6A41-4967-86A6-FC7B4250C149}</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cxnSp>
        <p:nvCxnSpPr>
          <p:cNvPr id="1529" name="Google Shape;1529;p108"/>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35" name="Google Shape;1535;p109"/>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p:txBody>
      </p:sp>
      <p:pic>
        <p:nvPicPr>
          <p:cNvPr descr="watermark.jpg" id="1536" name="Google Shape;1536;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7" name="Google Shape;1537;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38" name="Google Shape;1538;p109"/>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39" name="Google Shape;1539;p109"/>
          <p:cNvGraphicFramePr/>
          <p:nvPr/>
        </p:nvGraphicFramePr>
        <p:xfrm>
          <a:off x="4335100" y="1894900"/>
          <a:ext cx="3000000" cy="3000000"/>
        </p:xfrm>
        <a:graphic>
          <a:graphicData uri="http://schemas.openxmlformats.org/drawingml/2006/table">
            <a:tbl>
              <a:tblPr>
                <a:noFill/>
                <a:tableStyleId>{A48E2C2D-6A41-4967-86A6-FC7B4250C149}</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a:t>
                      </a:r>
                      <a:endParaRPr b="1">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40" name="Google Shape;1540;p109"/>
          <p:cNvGraphicFramePr/>
          <p:nvPr/>
        </p:nvGraphicFramePr>
        <p:xfrm>
          <a:off x="152400" y="2172350"/>
          <a:ext cx="3000000" cy="3000000"/>
        </p:xfrm>
        <a:graphic>
          <a:graphicData uri="http://schemas.openxmlformats.org/drawingml/2006/table">
            <a:tbl>
              <a:tblPr>
                <a:noFill/>
                <a:tableStyleId>{A48E2C2D-6A41-4967-86A6-FC7B4250C149}</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C,B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bl>
          </a:graphicData>
        </a:graphic>
      </p:graphicFrame>
      <p:cxnSp>
        <p:nvCxnSpPr>
          <p:cNvPr id="1541" name="Google Shape;1541;p109"/>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47" name="Google Shape;1547;p11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have our data correctly organized, we just need to choose the correct classification activation function that the last output layer should have.</a:t>
            </a:r>
            <a:endParaRPr sz="3000">
              <a:solidFill>
                <a:srgbClr val="434343"/>
              </a:solidFill>
              <a:latin typeface="Montserrat"/>
              <a:ea typeface="Montserrat"/>
              <a:cs typeface="Montserrat"/>
              <a:sym typeface="Montserrat"/>
            </a:endParaRPr>
          </a:p>
        </p:txBody>
      </p:sp>
      <p:pic>
        <p:nvPicPr>
          <p:cNvPr descr="watermark.jpg" id="1548" name="Google Shape;1548;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49" name="Google Shape;1549;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5" name="Google Shape;1555;p11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neuron will output a value between 0 and 1, indicating the probability of having that class assigned to it.</a:t>
            </a:r>
            <a:endParaRPr sz="3000">
              <a:solidFill>
                <a:srgbClr val="434343"/>
              </a:solidFill>
              <a:latin typeface="Montserrat"/>
              <a:ea typeface="Montserrat"/>
              <a:cs typeface="Montserrat"/>
              <a:sym typeface="Montserrat"/>
            </a:endParaRPr>
          </a:p>
        </p:txBody>
      </p:sp>
      <p:pic>
        <p:nvPicPr>
          <p:cNvPr descr="watermark.jpg" id="1556" name="Google Shape;1556;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7" name="Google Shape;1557;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