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292120" y="1768680"/>
            <a:ext cx="5495040" cy="4384440"/>
          </a:xfrm>
          <a:prstGeom prst="rect">
            <a:avLst/>
          </a:prstGeom>
          <a:ln>
            <a:noFill/>
          </a:ln>
        </p:spPr>
      </p:pic>
      <p:pic>
        <p:nvPicPr>
          <p:cNvPr id="39"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a:t>
            </a:r>
            <a:r>
              <a:rPr b="0" lang="en-US" sz="4400" spc="-1" strike="noStrike">
                <a:solidFill>
                  <a:srgbClr val="000000"/>
                </a:solidFill>
                <a:uFill>
                  <a:solidFill>
                    <a:srgbClr val="ffffff"/>
                  </a:solidFill>
                </a:uFill>
                <a:latin typeface="Arial"/>
              </a:rPr>
              <a:t>ck </a:t>
            </a:r>
            <a:r>
              <a:rPr b="0" lang="en-US" sz="4400" spc="-1" strike="noStrike">
                <a:solidFill>
                  <a:srgbClr val="000000"/>
                </a:solidFill>
                <a:uFill>
                  <a:solidFill>
                    <a:srgbClr val="ffffff"/>
                  </a:solidFill>
                </a:uFill>
                <a:latin typeface="Arial"/>
              </a:rPr>
              <a:t>to </a:t>
            </a:r>
            <a:r>
              <a:rPr b="0" lang="en-US" sz="4400" spc="-1" strike="noStrike">
                <a:solidFill>
                  <a:srgbClr val="000000"/>
                </a:solidFill>
                <a:uFill>
                  <a:solidFill>
                    <a:srgbClr val="ffffff"/>
                  </a:solidFill>
                </a:uFill>
                <a:latin typeface="Arial"/>
              </a:rPr>
              <a:t>edit </a:t>
            </a:r>
            <a:r>
              <a:rPr b="0" lang="en-US" sz="4400" spc="-1" strike="noStrike">
                <a:solidFill>
                  <a:srgbClr val="000000"/>
                </a:solidFill>
                <a:uFill>
                  <a:solidFill>
                    <a:srgbClr val="ffffff"/>
                  </a:solidFill>
                </a:uFill>
                <a:latin typeface="Arial"/>
              </a:rPr>
              <a:t>the </a:t>
            </a:r>
            <a:r>
              <a:rPr b="0" lang="en-US" sz="4400" spc="-1" strike="noStrike">
                <a:solidFill>
                  <a:srgbClr val="000000"/>
                </a:solidFill>
                <a:uFill>
                  <a:solidFill>
                    <a:srgbClr val="ffffff"/>
                  </a:solidFill>
                </a:uFill>
                <a:latin typeface="Arial"/>
              </a:rPr>
              <a:t>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a:t>
            </a:r>
            <a:r>
              <a:rPr b="0" lang="en-US" sz="4400" spc="-1" strike="noStrike">
                <a:solidFill>
                  <a:srgbClr val="000000"/>
                </a:solidFill>
                <a:uFill>
                  <a:solidFill>
                    <a:srgbClr val="ffffff"/>
                  </a:solidFill>
                </a:uFill>
                <a:latin typeface="Arial"/>
              </a:rPr>
              <a:t>ma</a:t>
            </a:r>
            <a:r>
              <a:rPr b="0" lang="en-US" sz="4400" spc="-1" strike="noStrike">
                <a:solidFill>
                  <a:srgbClr val="000000"/>
                </a:solidFill>
                <a:uFill>
                  <a:solidFill>
                    <a:srgbClr val="ffffff"/>
                  </a:solidFill>
                </a:uFill>
                <a:latin typeface="Arial"/>
              </a:rPr>
              <a:t>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394596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7740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00489571-DFAC-4AD3-8504-73351B3D458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pic>
        <p:nvPicPr>
          <p:cNvPr id="5" name="" descr=""/>
          <p:cNvPicPr/>
          <p:nvPr/>
        </p:nvPicPr>
        <p:blipFill>
          <a:blip r:embed="rId2"/>
          <a:stretch/>
        </p:blipFill>
        <p:spPr>
          <a:xfrm>
            <a:off x="93960" y="6840000"/>
            <a:ext cx="3528000" cy="57528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486000" y="1261440"/>
            <a:ext cx="9071640" cy="18752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Estimating the Impact of Varying Multi-family Assessment Rates on Current and Future Tax Revenue</a:t>
            </a:r>
            <a:endParaRPr b="0" lang="en-US" sz="4400" spc="-1" strike="noStrike">
              <a:solidFill>
                <a:srgbClr val="000000"/>
              </a:solidFill>
              <a:uFill>
                <a:solidFill>
                  <a:srgbClr val="ffffff"/>
                </a:solidFill>
              </a:uFill>
              <a:latin typeface="Arial"/>
            </a:endParaRPr>
          </a:p>
        </p:txBody>
      </p:sp>
      <p:sp>
        <p:nvSpPr>
          <p:cNvPr id="41" name="TextShape 2"/>
          <p:cNvSpPr txBox="1"/>
          <p:nvPr/>
        </p:nvSpPr>
        <p:spPr>
          <a:xfrm>
            <a:off x="468720" y="3634560"/>
            <a:ext cx="9071640" cy="1262160"/>
          </a:xfrm>
          <a:prstGeom prst="rect">
            <a:avLst/>
          </a:prstGeom>
          <a:noFill/>
          <a:ln>
            <a:noFill/>
          </a:ln>
        </p:spPr>
        <p:txBody>
          <a:bodyPr lIns="0" rIns="0" tIns="0" bIns="0" anchor="ctr"/>
          <a:p>
            <a:pPr algn="ctr"/>
            <a:r>
              <a:rPr b="0" lang="en-US" sz="2400" spc="-1" strike="noStrike">
                <a:solidFill>
                  <a:srgbClr val="000000"/>
                </a:solidFill>
                <a:uFill>
                  <a:solidFill>
                    <a:srgbClr val="ffffff"/>
                  </a:solidFill>
                </a:uFill>
                <a:latin typeface="Arial"/>
              </a:rPr>
              <a:t>October 9, 2018</a:t>
            </a:r>
            <a:endParaRPr b="0" lang="en-US" sz="4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270000" y="432000"/>
            <a:ext cx="1948680" cy="457920"/>
          </a:xfrm>
          <a:prstGeom prst="rect">
            <a:avLst/>
          </a:prstGeom>
          <a:noFill/>
          <a:ln>
            <a:noFill/>
          </a:ln>
        </p:spPr>
        <p:txBody>
          <a:bodyPr lIns="0" rIns="0" tIns="0" bIns="0" anchor="ctr"/>
          <a:p>
            <a:r>
              <a:rPr b="1" lang="en-US" sz="2400" spc="-1" strike="noStrike">
                <a:solidFill>
                  <a:srgbClr val="000000"/>
                </a:solidFill>
                <a:uFill>
                  <a:solidFill>
                    <a:srgbClr val="ffffff"/>
                  </a:solidFill>
                </a:uFill>
                <a:latin typeface="Arial"/>
              </a:rPr>
              <a:t>Methodology</a:t>
            </a:r>
            <a:endParaRPr b="0" lang="en-US" sz="4400" spc="-1" strike="noStrike">
              <a:solidFill>
                <a:srgbClr val="000000"/>
              </a:solidFill>
              <a:uFill>
                <a:solidFill>
                  <a:srgbClr val="ffffff"/>
                </a:solidFill>
              </a:uFill>
              <a:latin typeface="Arial"/>
            </a:endParaRPr>
          </a:p>
        </p:txBody>
      </p:sp>
      <p:sp>
        <p:nvSpPr>
          <p:cNvPr id="43" name="TextShape 2"/>
          <p:cNvSpPr txBox="1"/>
          <p:nvPr/>
        </p:nvSpPr>
        <p:spPr>
          <a:xfrm>
            <a:off x="243720" y="986760"/>
            <a:ext cx="2470320" cy="529020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This project was undertaken to explore the potential impact on property tax revenue should the rate at which property is assessed value decreased from the current rate of 40% for commercial multi-family units. The project was divided into two main sections: 1) Impact on current revenue, 2) Impact on future revenue. </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For the first section, only multi-family properties  that are currently taxed at the commercial rate of 40% (CLASS = ‘C’) were considered, and only properties whose current land use matched one of 5 multi-family codes (see table right) were selected for analysis.</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For an estimate of current revenue, the total assessed value (RTOTASMT) for these properties were added together and then multiplied by either/both the City of Memphis and Shelby County tax rates of 3.20% or 4.05% respectively.</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graphicFrame>
        <p:nvGraphicFramePr>
          <p:cNvPr id="44" name="Table 3"/>
          <p:cNvGraphicFramePr/>
          <p:nvPr/>
        </p:nvGraphicFramePr>
        <p:xfrm>
          <a:off x="5657760" y="995040"/>
          <a:ext cx="4311360" cy="2348640"/>
        </p:xfrm>
        <a:graphic>
          <a:graphicData uri="http://schemas.openxmlformats.org/drawingml/2006/table">
            <a:tbl>
              <a:tblPr/>
              <a:tblGrid>
                <a:gridCol w="1103760"/>
                <a:gridCol w="1650240"/>
                <a:gridCol w="1557720"/>
              </a:tblGrid>
              <a:tr h="493560">
                <a:tc>
                  <a:txBody>
                    <a:bodyPr lIns="90000" rIns="90000" tIns="46800" bIns="46800"/>
                    <a:p>
                      <a:pPr algn="ctr"/>
                      <a:r>
                        <a:rPr b="1" lang="en-US" sz="1400" spc="-1" strike="noStrike">
                          <a:solidFill>
                            <a:srgbClr val="000000"/>
                          </a:solidFill>
                          <a:uFill>
                            <a:solidFill>
                              <a:srgbClr val="ffffff"/>
                            </a:solidFill>
                          </a:uFill>
                          <a:latin typeface="Arial"/>
                        </a:rPr>
                        <a:t>Land Use Codes</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400" spc="-1" strike="noStrike">
                          <a:solidFill>
                            <a:srgbClr val="000000"/>
                          </a:solidFill>
                          <a:uFill>
                            <a:solidFill>
                              <a:srgbClr val="ffffff"/>
                            </a:solidFill>
                          </a:uFill>
                          <a:latin typeface="Arial"/>
                        </a:rPr>
                        <a:t>Descriptions</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400" spc="-1" strike="noStrike">
                          <a:solidFill>
                            <a:srgbClr val="000000"/>
                          </a:solidFill>
                          <a:uFill>
                            <a:solidFill>
                              <a:srgbClr val="ffffff"/>
                            </a:solidFill>
                          </a:uFill>
                          <a:latin typeface="Arial"/>
                        </a:rPr>
                        <a:t>Median Number of Units</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93560">
                <a:tc>
                  <a:txBody>
                    <a:bodyPr lIns="90000" rIns="90000" tIns="46800" bIns="46800"/>
                    <a:p>
                      <a:pPr algn="ctr"/>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400" spc="-1" strike="noStrike">
                          <a:solidFill>
                            <a:srgbClr val="000000"/>
                          </a:solidFill>
                          <a:uFill>
                            <a:solidFill>
                              <a:srgbClr val="ffffff"/>
                            </a:solidFill>
                          </a:uFill>
                          <a:latin typeface="Arial"/>
                        </a:rPr>
                        <a:t>APARTMENT HIGH RISE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400" spc="-1" strike="noStrike">
                          <a:solidFill>
                            <a:srgbClr val="000000"/>
                          </a:solidFill>
                          <a:uFill>
                            <a:solidFill>
                              <a:srgbClr val="ffffff"/>
                            </a:solidFill>
                          </a:uFill>
                          <a:latin typeface="Arial"/>
                        </a:rPr>
                        <a:t>52.5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93560">
                <a:tc>
                  <a:txBody>
                    <a:bodyPr lIns="90000" rIns="90000" tIns="46800" bIns="46800"/>
                    <a:p>
                      <a:pPr algn="ctr"/>
                      <a:r>
                        <a:rPr b="0" lang="en-US" sz="14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400" spc="-1" strike="noStrike">
                          <a:solidFill>
                            <a:srgbClr val="000000"/>
                          </a:solidFill>
                          <a:uFill>
                            <a:solidFill>
                              <a:srgbClr val="ffffff"/>
                            </a:solidFill>
                          </a:uFill>
                          <a:latin typeface="Arial"/>
                        </a:rPr>
                        <a:t>APARTMENT COMPLEX</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p>
                      <a:pPr algn="ctr"/>
                      <a:r>
                        <a:rPr b="0" lang="en-US" sz="1400" spc="-1" strike="noStrike">
                          <a:solidFill>
                            <a:srgbClr val="000000"/>
                          </a:solidFill>
                          <a:uFill>
                            <a:solidFill>
                              <a:srgbClr val="ffffff"/>
                            </a:solidFill>
                          </a:uFill>
                          <a:latin typeface="Arial"/>
                        </a:rPr>
                        <a:t>32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93760">
                <a:tc>
                  <a:txBody>
                    <a:bodyPr lIns="90000" rIns="90000" tIns="46800" bIns="46800"/>
                    <a:p>
                      <a:pPr algn="ctr"/>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400" spc="-1" strike="noStrike">
                          <a:solidFill>
                            <a:srgbClr val="000000"/>
                          </a:solidFill>
                          <a:uFill>
                            <a:solidFill>
                              <a:srgbClr val="ffffff"/>
                            </a:solidFill>
                          </a:uFill>
                          <a:latin typeface="Arial"/>
                        </a:rPr>
                        <a:t>APRT GARDEN</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400" spc="-1" strike="noStrike">
                          <a:solidFill>
                            <a:srgbClr val="000000"/>
                          </a:solidFill>
                          <a:uFill>
                            <a:solidFill>
                              <a:srgbClr val="ffffff"/>
                            </a:solidFill>
                          </a:uFill>
                          <a:latin typeface="Arial"/>
                        </a:rPr>
                        <a:t>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93760">
                <a:tc>
                  <a:txBody>
                    <a:bodyPr lIns="90000" rIns="90000" tIns="46800" bIns="46800"/>
                    <a:p>
                      <a:pPr algn="ctr"/>
                      <a:r>
                        <a:rPr b="0" lang="en-US" sz="14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400" spc="-1" strike="noStrike">
                          <a:solidFill>
                            <a:srgbClr val="000000"/>
                          </a:solidFill>
                          <a:uFill>
                            <a:solidFill>
                              <a:srgbClr val="ffffff"/>
                            </a:solidFill>
                          </a:uFill>
                          <a:latin typeface="Arial"/>
                        </a:rPr>
                        <a:t>TRIPLEX</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400" spc="-1" strike="noStrike">
                          <a:solidFill>
                            <a:srgbClr val="00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93760">
                <a:tc>
                  <a:txBody>
                    <a:bodyPr lIns="90000" rIns="90000" tIns="46800" bIns="46800"/>
                    <a:p>
                      <a:pPr algn="ctr"/>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400" spc="-1" strike="noStrike">
                          <a:solidFill>
                            <a:srgbClr val="000000"/>
                          </a:solidFill>
                          <a:uFill>
                            <a:solidFill>
                              <a:srgbClr val="ffffff"/>
                            </a:solidFill>
                          </a:uFill>
                          <a:latin typeface="Arial"/>
                        </a:rPr>
                        <a:t>DUPLEX</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400" spc="-1" strike="noStrike">
                          <a:solidFill>
                            <a:srgbClr val="00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45" name="TextShape 4"/>
          <p:cNvSpPr txBox="1"/>
          <p:nvPr/>
        </p:nvSpPr>
        <p:spPr>
          <a:xfrm>
            <a:off x="2948400" y="978120"/>
            <a:ext cx="2515320" cy="529020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The analysis was structured in such a way that the impact on revenue could be evaluated by passing in a list of potential tax rates and a list of living units. While it’s possible to run the analysis with a different set of values, for the purpose of this study, the list of living units ranged from 2 to 20, increasing by one unit for each iteration and the assessment rates varied from 25% to 40% in increments of 2.5% (i.e. 25%, 27.5%, 30%, 32.5%, 35%, and 40%).</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Different permutations of each list were evaluated to determine the impact on revenue. A single iteration would multiply a lower assessment rate against the total appraised value (land and improvements, RTOTAPR) for one group of properties with a specified number of living units. This total, which represented the adjusted total assessment was then multiplied against a municipal rate or county rate. The Assessor’s total assessed value for remaining properties was then multiplied against the municipal rate and then added to the adjusted tax for a total estimated value. </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 descr=""/>
          <p:cNvPicPr/>
          <p:nvPr/>
        </p:nvPicPr>
        <p:blipFill>
          <a:blip r:embed="rId1"/>
          <a:stretch/>
        </p:blipFill>
        <p:spPr>
          <a:xfrm>
            <a:off x="4855680" y="477360"/>
            <a:ext cx="4135320" cy="3101400"/>
          </a:xfrm>
          <a:prstGeom prst="rect">
            <a:avLst/>
          </a:prstGeom>
          <a:ln>
            <a:noFill/>
          </a:ln>
        </p:spPr>
      </p:pic>
      <p:pic>
        <p:nvPicPr>
          <p:cNvPr id="47" name="" descr=""/>
          <p:cNvPicPr/>
          <p:nvPr/>
        </p:nvPicPr>
        <p:blipFill>
          <a:blip r:embed="rId2"/>
          <a:stretch/>
        </p:blipFill>
        <p:spPr>
          <a:xfrm>
            <a:off x="4810320" y="3666600"/>
            <a:ext cx="4133160" cy="3090600"/>
          </a:xfrm>
          <a:prstGeom prst="rect">
            <a:avLst/>
          </a:prstGeom>
          <a:ln>
            <a:noFill/>
          </a:ln>
        </p:spPr>
      </p:pic>
      <p:sp>
        <p:nvSpPr>
          <p:cNvPr id="48" name="TextShape 1"/>
          <p:cNvSpPr txBox="1"/>
          <p:nvPr/>
        </p:nvSpPr>
        <p:spPr>
          <a:xfrm>
            <a:off x="278280" y="987480"/>
            <a:ext cx="2470320" cy="494892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The two </a:t>
            </a:r>
            <a:r>
              <a:rPr b="0" lang="en-US" sz="1200" spc="-1" strike="noStrike">
                <a:solidFill>
                  <a:srgbClr val="000000"/>
                </a:solidFill>
                <a:uFill>
                  <a:solidFill>
                    <a:srgbClr val="ffffff"/>
                  </a:solidFill>
                </a:uFill>
                <a:latin typeface="Arial"/>
              </a:rPr>
              <a:t>charts to the </a:t>
            </a:r>
            <a:r>
              <a:rPr b="0" lang="en-US" sz="1200" spc="-1" strike="noStrike">
                <a:solidFill>
                  <a:srgbClr val="000000"/>
                </a:solidFill>
                <a:uFill>
                  <a:solidFill>
                    <a:srgbClr val="ffffff"/>
                  </a:solidFill>
                </a:uFill>
                <a:latin typeface="Arial"/>
              </a:rPr>
              <a:t>right show </a:t>
            </a:r>
            <a:r>
              <a:rPr b="0" lang="en-US" sz="1200" spc="-1" strike="noStrike">
                <a:solidFill>
                  <a:srgbClr val="000000"/>
                </a:solidFill>
                <a:uFill>
                  <a:solidFill>
                    <a:srgbClr val="ffffff"/>
                  </a:solidFill>
                </a:uFill>
                <a:latin typeface="Arial"/>
              </a:rPr>
              <a:t>the results of </a:t>
            </a:r>
            <a:r>
              <a:rPr b="0" lang="en-US" sz="1200" spc="-1" strike="noStrike">
                <a:solidFill>
                  <a:srgbClr val="000000"/>
                </a:solidFill>
                <a:uFill>
                  <a:solidFill>
                    <a:srgbClr val="ffffff"/>
                  </a:solidFill>
                </a:uFill>
                <a:latin typeface="Arial"/>
              </a:rPr>
              <a:t>this analysis. </a:t>
            </a:r>
            <a:r>
              <a:rPr b="0" lang="en-US" sz="1200" spc="-1" strike="noStrike">
                <a:solidFill>
                  <a:srgbClr val="000000"/>
                </a:solidFill>
                <a:uFill>
                  <a:solidFill>
                    <a:srgbClr val="ffffff"/>
                  </a:solidFill>
                </a:uFill>
                <a:latin typeface="Arial"/>
              </a:rPr>
              <a:t>The top </a:t>
            </a:r>
            <a:r>
              <a:rPr b="0" lang="en-US" sz="1200" spc="-1" strike="noStrike">
                <a:solidFill>
                  <a:srgbClr val="000000"/>
                </a:solidFill>
                <a:uFill>
                  <a:solidFill>
                    <a:srgbClr val="ffffff"/>
                  </a:solidFill>
                </a:uFill>
                <a:latin typeface="Arial"/>
              </a:rPr>
              <a:t>shows the </a:t>
            </a:r>
            <a:r>
              <a:rPr b="0" lang="en-US" sz="1200" spc="-1" strike="noStrike">
                <a:solidFill>
                  <a:srgbClr val="000000"/>
                </a:solidFill>
                <a:uFill>
                  <a:solidFill>
                    <a:srgbClr val="ffffff"/>
                  </a:solidFill>
                </a:uFill>
                <a:latin typeface="Arial"/>
              </a:rPr>
              <a:t>results for a </a:t>
            </a:r>
            <a:r>
              <a:rPr b="0" lang="en-US" sz="1200" spc="-1" strike="noStrike">
                <a:solidFill>
                  <a:srgbClr val="000000"/>
                </a:solidFill>
                <a:uFill>
                  <a:solidFill>
                    <a:srgbClr val="ffffff"/>
                  </a:solidFill>
                </a:uFill>
                <a:latin typeface="Arial"/>
              </a:rPr>
              <a:t>range of </a:t>
            </a:r>
            <a:r>
              <a:rPr b="0" lang="en-US" sz="1200" spc="-1" strike="noStrike">
                <a:solidFill>
                  <a:srgbClr val="000000"/>
                </a:solidFill>
                <a:uFill>
                  <a:solidFill>
                    <a:srgbClr val="ffffff"/>
                  </a:solidFill>
                </a:uFill>
                <a:latin typeface="Arial"/>
              </a:rPr>
              <a:t>living units </a:t>
            </a:r>
            <a:r>
              <a:rPr b="0" lang="en-US" sz="1200" spc="-1" strike="noStrike">
                <a:solidFill>
                  <a:srgbClr val="000000"/>
                </a:solidFill>
                <a:uFill>
                  <a:solidFill>
                    <a:srgbClr val="ffffff"/>
                  </a:solidFill>
                </a:uFill>
                <a:latin typeface="Arial"/>
              </a:rPr>
              <a:t>between 2 </a:t>
            </a:r>
            <a:r>
              <a:rPr b="0" lang="en-US" sz="1200" spc="-1" strike="noStrike">
                <a:solidFill>
                  <a:srgbClr val="000000"/>
                </a:solidFill>
                <a:uFill>
                  <a:solidFill>
                    <a:srgbClr val="ffffff"/>
                  </a:solidFill>
                </a:uFill>
                <a:latin typeface="Arial"/>
              </a:rPr>
              <a:t>and 20 while </a:t>
            </a:r>
            <a:r>
              <a:rPr b="0" lang="en-US" sz="1200" spc="-1" strike="noStrike">
                <a:solidFill>
                  <a:srgbClr val="000000"/>
                </a:solidFill>
                <a:uFill>
                  <a:solidFill>
                    <a:srgbClr val="ffffff"/>
                  </a:solidFill>
                </a:uFill>
                <a:latin typeface="Arial"/>
              </a:rPr>
              <a:t>the bottom </a:t>
            </a:r>
            <a:r>
              <a:rPr b="0" lang="en-US" sz="1200" spc="-1" strike="noStrike">
                <a:solidFill>
                  <a:srgbClr val="000000"/>
                </a:solidFill>
                <a:uFill>
                  <a:solidFill>
                    <a:srgbClr val="ffffff"/>
                  </a:solidFill>
                </a:uFill>
                <a:latin typeface="Arial"/>
              </a:rPr>
              <a:t>focuses on a </a:t>
            </a:r>
            <a:r>
              <a:rPr b="0" lang="en-US" sz="1200" spc="-1" strike="noStrike">
                <a:solidFill>
                  <a:srgbClr val="000000"/>
                </a:solidFill>
                <a:uFill>
                  <a:solidFill>
                    <a:srgbClr val="ffffff"/>
                  </a:solidFill>
                </a:uFill>
                <a:latin typeface="Arial"/>
              </a:rPr>
              <a:t>range of </a:t>
            </a:r>
            <a:r>
              <a:rPr b="0" lang="en-US" sz="1200" spc="-1" strike="noStrike">
                <a:solidFill>
                  <a:srgbClr val="000000"/>
                </a:solidFill>
                <a:uFill>
                  <a:solidFill>
                    <a:srgbClr val="ffffff"/>
                  </a:solidFill>
                </a:uFill>
                <a:latin typeface="Arial"/>
              </a:rPr>
              <a:t>living units </a:t>
            </a:r>
            <a:r>
              <a:rPr b="0" lang="en-US" sz="1200" spc="-1" strike="noStrike">
                <a:solidFill>
                  <a:srgbClr val="000000"/>
                </a:solidFill>
                <a:uFill>
                  <a:solidFill>
                    <a:srgbClr val="ffffff"/>
                  </a:solidFill>
                </a:uFill>
                <a:latin typeface="Arial"/>
              </a:rPr>
              <a:t>between 3 </a:t>
            </a:r>
            <a:r>
              <a:rPr b="0" lang="en-US" sz="1200" spc="-1" strike="noStrike">
                <a:solidFill>
                  <a:srgbClr val="000000"/>
                </a:solidFill>
                <a:uFill>
                  <a:solidFill>
                    <a:srgbClr val="ffffff"/>
                  </a:solidFill>
                </a:uFill>
                <a:latin typeface="Arial"/>
              </a:rPr>
              <a:t>and 20. As </a:t>
            </a:r>
            <a:r>
              <a:rPr b="0" lang="en-US" sz="1200" spc="-1" strike="noStrike">
                <a:solidFill>
                  <a:srgbClr val="000000"/>
                </a:solidFill>
                <a:uFill>
                  <a:solidFill>
                    <a:srgbClr val="ffffff"/>
                  </a:solidFill>
                </a:uFill>
                <a:latin typeface="Arial"/>
              </a:rPr>
              <a:t>can be seen </a:t>
            </a:r>
            <a:r>
              <a:rPr b="0" lang="en-US" sz="1200" spc="-1" strike="noStrike">
                <a:solidFill>
                  <a:srgbClr val="000000"/>
                </a:solidFill>
                <a:uFill>
                  <a:solidFill>
                    <a:srgbClr val="ffffff"/>
                  </a:solidFill>
                </a:uFill>
                <a:latin typeface="Arial"/>
              </a:rPr>
              <a:t>from the </a:t>
            </a:r>
            <a:r>
              <a:rPr b="0" lang="en-US" sz="1200" spc="-1" strike="noStrike">
                <a:solidFill>
                  <a:srgbClr val="000000"/>
                </a:solidFill>
                <a:uFill>
                  <a:solidFill>
                    <a:srgbClr val="ffffff"/>
                  </a:solidFill>
                </a:uFill>
                <a:latin typeface="Arial"/>
              </a:rPr>
              <a:t>charts, </a:t>
            </a:r>
            <a:r>
              <a:rPr b="0" lang="en-US" sz="1200" spc="-1" strike="noStrike">
                <a:solidFill>
                  <a:srgbClr val="000000"/>
                </a:solidFill>
                <a:uFill>
                  <a:solidFill>
                    <a:srgbClr val="ffffff"/>
                  </a:solidFill>
                </a:uFill>
                <a:latin typeface="Arial"/>
              </a:rPr>
              <a:t>structures </a:t>
            </a:r>
            <a:r>
              <a:rPr b="0" lang="en-US" sz="1200" spc="-1" strike="noStrike">
                <a:solidFill>
                  <a:srgbClr val="000000"/>
                </a:solidFill>
                <a:uFill>
                  <a:solidFill>
                    <a:srgbClr val="ffffff"/>
                  </a:solidFill>
                </a:uFill>
                <a:latin typeface="Arial"/>
              </a:rPr>
              <a:t>containing 2 </a:t>
            </a:r>
            <a:r>
              <a:rPr b="0" lang="en-US" sz="1200" spc="-1" strike="noStrike">
                <a:solidFill>
                  <a:srgbClr val="000000"/>
                </a:solidFill>
                <a:uFill>
                  <a:solidFill>
                    <a:srgbClr val="ffffff"/>
                  </a:solidFill>
                </a:uFill>
                <a:latin typeface="Arial"/>
              </a:rPr>
              <a:t>living units </a:t>
            </a:r>
            <a:r>
              <a:rPr b="0" lang="en-US" sz="1200" spc="-1" strike="noStrike">
                <a:solidFill>
                  <a:srgbClr val="000000"/>
                </a:solidFill>
                <a:uFill>
                  <a:solidFill>
                    <a:srgbClr val="ffffff"/>
                  </a:solidFill>
                </a:uFill>
                <a:latin typeface="Arial"/>
              </a:rPr>
              <a:t>contribute the </a:t>
            </a:r>
            <a:r>
              <a:rPr b="0" lang="en-US" sz="1200" spc="-1" strike="noStrike">
                <a:solidFill>
                  <a:srgbClr val="000000"/>
                </a:solidFill>
                <a:uFill>
                  <a:solidFill>
                    <a:srgbClr val="ffffff"/>
                  </a:solidFill>
                </a:uFill>
                <a:latin typeface="Arial"/>
              </a:rPr>
              <a:t>greatest </a:t>
            </a:r>
            <a:r>
              <a:rPr b="0" lang="en-US" sz="1200" spc="-1" strike="noStrike">
                <a:solidFill>
                  <a:srgbClr val="000000"/>
                </a:solidFill>
                <a:uFill>
                  <a:solidFill>
                    <a:srgbClr val="ffffff"/>
                  </a:solidFill>
                </a:uFill>
                <a:latin typeface="Arial"/>
              </a:rPr>
              <a:t>amount of </a:t>
            </a:r>
            <a:r>
              <a:rPr b="0" lang="en-US" sz="1200" spc="-1" strike="noStrike">
                <a:solidFill>
                  <a:srgbClr val="000000"/>
                </a:solidFill>
                <a:uFill>
                  <a:solidFill>
                    <a:srgbClr val="ffffff"/>
                  </a:solidFill>
                </a:uFill>
                <a:latin typeface="Arial"/>
              </a:rPr>
              <a:t>decrease in </a:t>
            </a:r>
            <a:r>
              <a:rPr b="0" lang="en-US" sz="1200" spc="-1" strike="noStrike">
                <a:solidFill>
                  <a:srgbClr val="000000"/>
                </a:solidFill>
                <a:uFill>
                  <a:solidFill>
                    <a:srgbClr val="ffffff"/>
                  </a:solidFill>
                </a:uFill>
                <a:latin typeface="Arial"/>
              </a:rPr>
              <a:t>potential tax </a:t>
            </a:r>
            <a:r>
              <a:rPr b="0" lang="en-US" sz="1200" spc="-1" strike="noStrike">
                <a:solidFill>
                  <a:srgbClr val="000000"/>
                </a:solidFill>
                <a:uFill>
                  <a:solidFill>
                    <a:srgbClr val="ffffff"/>
                  </a:solidFill>
                </a:uFill>
                <a:latin typeface="Arial"/>
              </a:rPr>
              <a:t>revenue. The </a:t>
            </a:r>
            <a:r>
              <a:rPr b="0" lang="en-US" sz="1200" spc="-1" strike="noStrike">
                <a:solidFill>
                  <a:srgbClr val="000000"/>
                </a:solidFill>
                <a:uFill>
                  <a:solidFill>
                    <a:srgbClr val="ffffff"/>
                  </a:solidFill>
                </a:uFill>
                <a:latin typeface="Arial"/>
              </a:rPr>
              <a:t>reduction in </a:t>
            </a:r>
            <a:r>
              <a:rPr b="0" lang="en-US" sz="1200" spc="-1" strike="noStrike">
                <a:solidFill>
                  <a:srgbClr val="000000"/>
                </a:solidFill>
                <a:uFill>
                  <a:solidFill>
                    <a:srgbClr val="ffffff"/>
                  </a:solidFill>
                </a:uFill>
                <a:latin typeface="Arial"/>
              </a:rPr>
              <a:t>potential </a:t>
            </a:r>
            <a:r>
              <a:rPr b="0" lang="en-US" sz="1200" spc="-1" strike="noStrike">
                <a:solidFill>
                  <a:srgbClr val="000000"/>
                </a:solidFill>
                <a:uFill>
                  <a:solidFill>
                    <a:srgbClr val="ffffff"/>
                  </a:solidFill>
                </a:uFill>
                <a:latin typeface="Arial"/>
              </a:rPr>
              <a:t>revenue for </a:t>
            </a:r>
            <a:r>
              <a:rPr b="0" lang="en-US" sz="1200" spc="-1" strike="noStrike">
                <a:solidFill>
                  <a:srgbClr val="000000"/>
                </a:solidFill>
                <a:uFill>
                  <a:solidFill>
                    <a:srgbClr val="ffffff"/>
                  </a:solidFill>
                </a:uFill>
                <a:latin typeface="Arial"/>
              </a:rPr>
              <a:t>2-unit </a:t>
            </a:r>
            <a:r>
              <a:rPr b="0" lang="en-US" sz="1200" spc="-1" strike="noStrike">
                <a:solidFill>
                  <a:srgbClr val="000000"/>
                </a:solidFill>
                <a:uFill>
                  <a:solidFill>
                    <a:srgbClr val="ffffff"/>
                  </a:solidFill>
                </a:uFill>
                <a:latin typeface="Arial"/>
              </a:rPr>
              <a:t>structures </a:t>
            </a:r>
            <a:r>
              <a:rPr b="0" lang="en-US" sz="1200" spc="-1" strike="noStrike">
                <a:solidFill>
                  <a:srgbClr val="000000"/>
                </a:solidFill>
                <a:uFill>
                  <a:solidFill>
                    <a:srgbClr val="ffffff"/>
                  </a:solidFill>
                </a:uFill>
                <a:latin typeface="Arial"/>
              </a:rPr>
              <a:t>ranges from a </a:t>
            </a:r>
            <a:r>
              <a:rPr b="0" lang="en-US" sz="1200" spc="-1" strike="noStrike">
                <a:solidFill>
                  <a:srgbClr val="000000"/>
                </a:solidFill>
                <a:uFill>
                  <a:solidFill>
                    <a:srgbClr val="ffffff"/>
                  </a:solidFill>
                </a:uFill>
                <a:latin typeface="Arial"/>
              </a:rPr>
              <a:t>high of </a:t>
            </a:r>
            <a:r>
              <a:rPr b="0" lang="en-US" sz="1200" spc="-1" strike="noStrike">
                <a:solidFill>
                  <a:srgbClr val="000000"/>
                </a:solidFill>
                <a:uFill>
                  <a:solidFill>
                    <a:srgbClr val="ffffff"/>
                  </a:solidFill>
                </a:uFill>
                <a:latin typeface="Arial"/>
              </a:rPr>
              <a:t>26.04% at a </a:t>
            </a:r>
            <a:r>
              <a:rPr b="0" lang="en-US" sz="1200" spc="-1" strike="noStrike">
                <a:solidFill>
                  <a:srgbClr val="000000"/>
                </a:solidFill>
                <a:uFill>
                  <a:solidFill>
                    <a:srgbClr val="ffffff"/>
                  </a:solidFill>
                </a:uFill>
                <a:latin typeface="Arial"/>
              </a:rPr>
              <a:t>rate of 25% to </a:t>
            </a:r>
            <a:r>
              <a:rPr b="0" lang="en-US" sz="1200" spc="-1" strike="noStrike">
                <a:solidFill>
                  <a:srgbClr val="000000"/>
                </a:solidFill>
                <a:uFill>
                  <a:solidFill>
                    <a:srgbClr val="ffffff"/>
                  </a:solidFill>
                </a:uFill>
                <a:latin typeface="Arial"/>
              </a:rPr>
              <a:t>a low of </a:t>
            </a:r>
            <a:r>
              <a:rPr b="0" lang="en-US" sz="1200" spc="-1" strike="noStrike">
                <a:solidFill>
                  <a:srgbClr val="000000"/>
                </a:solidFill>
                <a:uFill>
                  <a:solidFill>
                    <a:srgbClr val="ffffff"/>
                  </a:solidFill>
                </a:uFill>
                <a:latin typeface="Arial"/>
              </a:rPr>
              <a:t>3.92% at </a:t>
            </a:r>
            <a:r>
              <a:rPr b="0" lang="en-US" sz="1200" spc="-1" strike="noStrike">
                <a:solidFill>
                  <a:srgbClr val="000000"/>
                </a:solidFill>
                <a:uFill>
                  <a:solidFill>
                    <a:srgbClr val="ffffff"/>
                  </a:solidFill>
                </a:uFill>
                <a:latin typeface="Arial"/>
              </a:rPr>
              <a:t>37.5%.</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For all other </a:t>
            </a:r>
            <a:r>
              <a:rPr b="0" lang="en-US" sz="1200" spc="-1" strike="noStrike">
                <a:solidFill>
                  <a:srgbClr val="000000"/>
                </a:solidFill>
                <a:uFill>
                  <a:solidFill>
                    <a:srgbClr val="ffffff"/>
                  </a:solidFill>
                </a:uFill>
                <a:latin typeface="Arial"/>
              </a:rPr>
              <a:t>units (3 to </a:t>
            </a:r>
            <a:r>
              <a:rPr b="0" lang="en-US" sz="1200" spc="-1" strike="noStrike">
                <a:solidFill>
                  <a:srgbClr val="000000"/>
                </a:solidFill>
                <a:uFill>
                  <a:solidFill>
                    <a:srgbClr val="ffffff"/>
                  </a:solidFill>
                </a:uFill>
                <a:latin typeface="Arial"/>
              </a:rPr>
              <a:t>20), the </a:t>
            </a:r>
            <a:r>
              <a:rPr b="0" lang="en-US" sz="1200" spc="-1" strike="noStrike">
                <a:solidFill>
                  <a:srgbClr val="000000"/>
                </a:solidFill>
                <a:uFill>
                  <a:solidFill>
                    <a:srgbClr val="ffffff"/>
                  </a:solidFill>
                </a:uFill>
                <a:latin typeface="Arial"/>
              </a:rPr>
              <a:t>range of </a:t>
            </a:r>
            <a:r>
              <a:rPr b="0" lang="en-US" sz="1200" spc="-1" strike="noStrike">
                <a:solidFill>
                  <a:srgbClr val="000000"/>
                </a:solidFill>
                <a:uFill>
                  <a:solidFill>
                    <a:srgbClr val="ffffff"/>
                  </a:solidFill>
                </a:uFill>
                <a:latin typeface="Arial"/>
              </a:rPr>
              <a:t>impact </a:t>
            </a:r>
            <a:r>
              <a:rPr b="0" lang="en-US" sz="1200" spc="-1" strike="noStrike">
                <a:solidFill>
                  <a:srgbClr val="000000"/>
                </a:solidFill>
                <a:uFill>
                  <a:solidFill>
                    <a:srgbClr val="ffffff"/>
                  </a:solidFill>
                </a:uFill>
                <a:latin typeface="Arial"/>
              </a:rPr>
              <a:t>ranges from a </a:t>
            </a:r>
            <a:r>
              <a:rPr b="0" lang="en-US" sz="1200" spc="-1" strike="noStrike">
                <a:solidFill>
                  <a:srgbClr val="000000"/>
                </a:solidFill>
                <a:uFill>
                  <a:solidFill>
                    <a:srgbClr val="ffffff"/>
                  </a:solidFill>
                </a:uFill>
                <a:latin typeface="Arial"/>
              </a:rPr>
              <a:t>high of 3.2% </a:t>
            </a:r>
            <a:r>
              <a:rPr b="0" lang="en-US" sz="1200" spc="-1" strike="noStrike">
                <a:solidFill>
                  <a:srgbClr val="000000"/>
                </a:solidFill>
                <a:uFill>
                  <a:solidFill>
                    <a:srgbClr val="ffffff"/>
                  </a:solidFill>
                </a:uFill>
                <a:latin typeface="Arial"/>
              </a:rPr>
              <a:t>for 4-unit </a:t>
            </a:r>
            <a:r>
              <a:rPr b="0" lang="en-US" sz="1200" spc="-1" strike="noStrike">
                <a:solidFill>
                  <a:srgbClr val="000000"/>
                </a:solidFill>
                <a:uFill>
                  <a:solidFill>
                    <a:srgbClr val="ffffff"/>
                  </a:solidFill>
                </a:uFill>
                <a:latin typeface="Arial"/>
              </a:rPr>
              <a:t>structures at </a:t>
            </a:r>
            <a:r>
              <a:rPr b="0" lang="en-US" sz="1200" spc="-1" strike="noStrike">
                <a:solidFill>
                  <a:srgbClr val="000000"/>
                </a:solidFill>
                <a:uFill>
                  <a:solidFill>
                    <a:srgbClr val="ffffff"/>
                  </a:solidFill>
                </a:uFill>
                <a:latin typeface="Arial"/>
              </a:rPr>
              <a:t>25% to a low </a:t>
            </a:r>
            <a:r>
              <a:rPr b="0" lang="en-US" sz="1200" spc="-1" strike="noStrike">
                <a:solidFill>
                  <a:srgbClr val="000000"/>
                </a:solidFill>
                <a:uFill>
                  <a:solidFill>
                    <a:srgbClr val="ffffff"/>
                  </a:solidFill>
                </a:uFill>
                <a:latin typeface="Arial"/>
              </a:rPr>
              <a:t>of 0.02% for </a:t>
            </a:r>
            <a:r>
              <a:rPr b="0" lang="en-US" sz="1200" spc="-1" strike="noStrike">
                <a:solidFill>
                  <a:srgbClr val="000000"/>
                </a:solidFill>
                <a:uFill>
                  <a:solidFill>
                    <a:srgbClr val="ffffff"/>
                  </a:solidFill>
                </a:uFill>
                <a:latin typeface="Arial"/>
              </a:rPr>
              <a:t>19-unit </a:t>
            </a:r>
            <a:r>
              <a:rPr b="0" lang="en-US" sz="1200" spc="-1" strike="noStrike">
                <a:solidFill>
                  <a:srgbClr val="000000"/>
                </a:solidFill>
                <a:uFill>
                  <a:solidFill>
                    <a:srgbClr val="ffffff"/>
                  </a:solidFill>
                </a:uFill>
                <a:latin typeface="Arial"/>
              </a:rPr>
              <a:t>structures at </a:t>
            </a:r>
            <a:r>
              <a:rPr b="0" lang="en-US" sz="1200" spc="-1" strike="noStrike">
                <a:solidFill>
                  <a:srgbClr val="000000"/>
                </a:solidFill>
                <a:uFill>
                  <a:solidFill>
                    <a:srgbClr val="ffffff"/>
                  </a:solidFill>
                </a:uFill>
                <a:latin typeface="Arial"/>
              </a:rPr>
              <a:t>37.5%. While </a:t>
            </a:r>
            <a:r>
              <a:rPr b="0" lang="en-US" sz="1200" spc="-1" strike="noStrike">
                <a:solidFill>
                  <a:srgbClr val="000000"/>
                </a:solidFill>
                <a:uFill>
                  <a:solidFill>
                    <a:srgbClr val="ffffff"/>
                  </a:solidFill>
                </a:uFill>
                <a:latin typeface="Arial"/>
              </a:rPr>
              <a:t>there is some </a:t>
            </a:r>
            <a:r>
              <a:rPr b="0" lang="en-US" sz="1200" spc="-1" strike="noStrike">
                <a:solidFill>
                  <a:srgbClr val="000000"/>
                </a:solidFill>
                <a:uFill>
                  <a:solidFill>
                    <a:srgbClr val="ffffff"/>
                  </a:solidFill>
                </a:uFill>
                <a:latin typeface="Arial"/>
              </a:rPr>
              <a:t>variation in </a:t>
            </a:r>
            <a:r>
              <a:rPr b="0" lang="en-US" sz="1200" spc="-1" strike="noStrike">
                <a:solidFill>
                  <a:srgbClr val="000000"/>
                </a:solidFill>
                <a:uFill>
                  <a:solidFill>
                    <a:srgbClr val="ffffff"/>
                  </a:solidFill>
                </a:uFill>
                <a:latin typeface="Arial"/>
              </a:rPr>
              <a:t>impact for all </a:t>
            </a:r>
            <a:r>
              <a:rPr b="0" lang="en-US" sz="1200" spc="-1" strike="noStrike">
                <a:solidFill>
                  <a:srgbClr val="000000"/>
                </a:solidFill>
                <a:uFill>
                  <a:solidFill>
                    <a:srgbClr val="ffffff"/>
                  </a:solidFill>
                </a:uFill>
                <a:latin typeface="Arial"/>
              </a:rPr>
              <a:t>units at each </a:t>
            </a:r>
            <a:r>
              <a:rPr b="0" lang="en-US" sz="1200" spc="-1" strike="noStrike">
                <a:solidFill>
                  <a:srgbClr val="000000"/>
                </a:solidFill>
                <a:uFill>
                  <a:solidFill>
                    <a:srgbClr val="ffffff"/>
                  </a:solidFill>
                </a:uFill>
                <a:latin typeface="Arial"/>
              </a:rPr>
              <a:t>hypothetical </a:t>
            </a:r>
            <a:r>
              <a:rPr b="0" lang="en-US" sz="1200" spc="-1" strike="noStrike">
                <a:solidFill>
                  <a:srgbClr val="000000"/>
                </a:solidFill>
                <a:uFill>
                  <a:solidFill>
                    <a:srgbClr val="ffffff"/>
                  </a:solidFill>
                </a:uFill>
                <a:latin typeface="Arial"/>
              </a:rPr>
              <a:t>tax rate, the </a:t>
            </a:r>
            <a:r>
              <a:rPr b="0" lang="en-US" sz="1200" spc="-1" strike="noStrike">
                <a:solidFill>
                  <a:srgbClr val="000000"/>
                </a:solidFill>
                <a:uFill>
                  <a:solidFill>
                    <a:srgbClr val="ffffff"/>
                  </a:solidFill>
                </a:uFill>
                <a:latin typeface="Arial"/>
              </a:rPr>
              <a:t>trend overall </a:t>
            </a:r>
            <a:r>
              <a:rPr b="0" lang="en-US" sz="1200" spc="-1" strike="noStrike">
                <a:solidFill>
                  <a:srgbClr val="000000"/>
                </a:solidFill>
                <a:uFill>
                  <a:solidFill>
                    <a:srgbClr val="ffffff"/>
                  </a:solidFill>
                </a:uFill>
                <a:latin typeface="Arial"/>
              </a:rPr>
              <a:t>is linear with </a:t>
            </a:r>
            <a:r>
              <a:rPr b="0" lang="en-US" sz="1200" spc="-1" strike="noStrike">
                <a:solidFill>
                  <a:srgbClr val="000000"/>
                </a:solidFill>
                <a:uFill>
                  <a:solidFill>
                    <a:srgbClr val="ffffff"/>
                  </a:solidFill>
                </a:uFill>
                <a:latin typeface="Arial"/>
              </a:rPr>
              <a:t>the median </a:t>
            </a:r>
            <a:r>
              <a:rPr b="0" lang="en-US" sz="1200" spc="-1" strike="noStrike">
                <a:solidFill>
                  <a:srgbClr val="000000"/>
                </a:solidFill>
                <a:uFill>
                  <a:solidFill>
                    <a:srgbClr val="ffffff"/>
                  </a:solidFill>
                </a:uFill>
                <a:latin typeface="Arial"/>
              </a:rPr>
              <a:t>difference </a:t>
            </a:r>
            <a:r>
              <a:rPr b="0" lang="en-US" sz="1200" spc="-1" strike="noStrike">
                <a:solidFill>
                  <a:srgbClr val="000000"/>
                </a:solidFill>
                <a:uFill>
                  <a:solidFill>
                    <a:srgbClr val="ffffff"/>
                  </a:solidFill>
                </a:uFill>
                <a:latin typeface="Arial"/>
              </a:rPr>
              <a:t>between for </a:t>
            </a:r>
            <a:r>
              <a:rPr b="0" lang="en-US" sz="1200" spc="-1" strike="noStrike">
                <a:solidFill>
                  <a:srgbClr val="000000"/>
                </a:solidFill>
                <a:uFill>
                  <a:solidFill>
                    <a:srgbClr val="ffffff"/>
                  </a:solidFill>
                </a:uFill>
                <a:latin typeface="Arial"/>
              </a:rPr>
              <a:t>all units at </a:t>
            </a:r>
            <a:r>
              <a:rPr b="0" lang="en-US" sz="1200" spc="-1" strike="noStrike">
                <a:solidFill>
                  <a:srgbClr val="000000"/>
                </a:solidFill>
                <a:uFill>
                  <a:solidFill>
                    <a:srgbClr val="ffffff"/>
                  </a:solidFill>
                </a:uFill>
                <a:latin typeface="Arial"/>
              </a:rPr>
              <a:t>each </a:t>
            </a:r>
            <a:r>
              <a:rPr b="0" lang="en-US" sz="1200" spc="-1" strike="noStrike">
                <a:solidFill>
                  <a:srgbClr val="000000"/>
                </a:solidFill>
                <a:uFill>
                  <a:solidFill>
                    <a:srgbClr val="ffffff"/>
                  </a:solidFill>
                </a:uFill>
                <a:latin typeface="Arial"/>
              </a:rPr>
              <a:t>assessment </a:t>
            </a:r>
            <a:r>
              <a:rPr b="0" lang="en-US" sz="1200" spc="-1" strike="noStrike">
                <a:solidFill>
                  <a:srgbClr val="000000"/>
                </a:solidFill>
                <a:uFill>
                  <a:solidFill>
                    <a:srgbClr val="ffffff"/>
                  </a:solidFill>
                </a:uFill>
                <a:latin typeface="Arial"/>
              </a:rPr>
              <a:t>rate ranges </a:t>
            </a:r>
            <a:r>
              <a:rPr b="0" lang="en-US" sz="1200" spc="-1" strike="noStrike">
                <a:solidFill>
                  <a:srgbClr val="000000"/>
                </a:solidFill>
                <a:uFill>
                  <a:solidFill>
                    <a:srgbClr val="ffffff"/>
                  </a:solidFill>
                </a:uFill>
                <a:latin typeface="Arial"/>
              </a:rPr>
              <a:t>from 0.53% at </a:t>
            </a:r>
            <a:r>
              <a:rPr b="0" lang="en-US" sz="1200" spc="-1" strike="noStrike">
                <a:solidFill>
                  <a:srgbClr val="000000"/>
                </a:solidFill>
                <a:uFill>
                  <a:solidFill>
                    <a:srgbClr val="ffffff"/>
                  </a:solidFill>
                </a:uFill>
                <a:latin typeface="Arial"/>
              </a:rPr>
              <a:t>25% to </a:t>
            </a:r>
            <a:r>
              <a:rPr b="0" lang="en-US" sz="1200" spc="-1" strike="noStrike">
                <a:solidFill>
                  <a:srgbClr val="000000"/>
                </a:solidFill>
                <a:uFill>
                  <a:solidFill>
                    <a:srgbClr val="ffffff"/>
                  </a:solidFill>
                </a:uFill>
                <a:latin typeface="Arial"/>
              </a:rPr>
              <a:t>0.09% at </a:t>
            </a:r>
            <a:r>
              <a:rPr b="0" lang="en-US" sz="1200" spc="-1" strike="noStrike">
                <a:solidFill>
                  <a:srgbClr val="000000"/>
                </a:solidFill>
                <a:uFill>
                  <a:solidFill>
                    <a:srgbClr val="ffffff"/>
                  </a:solidFill>
                </a:uFill>
                <a:latin typeface="Arial"/>
              </a:rPr>
              <a:t>37.5%. </a:t>
            </a:r>
            <a:endParaRPr b="0" lang="en-US" sz="3200" spc="-1" strike="noStrike">
              <a:solidFill>
                <a:srgbClr val="000000"/>
              </a:solidFill>
              <a:uFill>
                <a:solidFill>
                  <a:srgbClr val="ffffff"/>
                </a:solidFill>
              </a:uFill>
              <a:latin typeface="Arial"/>
            </a:endParaRPr>
          </a:p>
        </p:txBody>
      </p:sp>
      <p:sp>
        <p:nvSpPr>
          <p:cNvPr id="49" name="TextShape 2"/>
          <p:cNvSpPr txBox="1"/>
          <p:nvPr/>
        </p:nvSpPr>
        <p:spPr>
          <a:xfrm>
            <a:off x="270360" y="321120"/>
            <a:ext cx="2739600" cy="680040"/>
          </a:xfrm>
          <a:prstGeom prst="rect">
            <a:avLst/>
          </a:prstGeom>
          <a:noFill/>
          <a:ln>
            <a:noFill/>
          </a:ln>
        </p:spPr>
        <p:txBody>
          <a:bodyPr lIns="0" rIns="0" tIns="0" bIns="0" anchor="ctr"/>
          <a:p>
            <a:r>
              <a:rPr b="1" lang="en-US" sz="2400" spc="-1" strike="noStrike">
                <a:solidFill>
                  <a:srgbClr val="000000"/>
                </a:solidFill>
                <a:uFill>
                  <a:solidFill>
                    <a:srgbClr val="ffffff"/>
                  </a:solidFill>
                </a:uFill>
                <a:latin typeface="Arial"/>
              </a:rPr>
              <a:t>Curre</a:t>
            </a:r>
            <a:r>
              <a:rPr b="1" lang="en-US" sz="2400" spc="-1" strike="noStrike">
                <a:solidFill>
                  <a:srgbClr val="000000"/>
                </a:solidFill>
                <a:uFill>
                  <a:solidFill>
                    <a:srgbClr val="ffffff"/>
                  </a:solidFill>
                </a:uFill>
                <a:latin typeface="Arial"/>
              </a:rPr>
              <a:t>nt </a:t>
            </a:r>
            <a:r>
              <a:rPr b="1" lang="en-US" sz="2400" spc="-1" strike="noStrike">
                <a:solidFill>
                  <a:srgbClr val="000000"/>
                </a:solidFill>
                <a:uFill>
                  <a:solidFill>
                    <a:srgbClr val="ffffff"/>
                  </a:solidFill>
                </a:uFill>
                <a:latin typeface="Arial"/>
              </a:rPr>
              <a:t>Reven</a:t>
            </a:r>
            <a:r>
              <a:rPr b="1" lang="en-US" sz="2400" spc="-1" strike="noStrike">
                <a:solidFill>
                  <a:srgbClr val="000000"/>
                </a:solidFill>
                <a:uFill>
                  <a:solidFill>
                    <a:srgbClr val="ffffff"/>
                  </a:solidFill>
                </a:uFill>
                <a:latin typeface="Arial"/>
              </a:rPr>
              <a:t>ue</a:t>
            </a:r>
            <a:endParaRPr b="0" lang="en-US" sz="4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407160" y="349920"/>
            <a:ext cx="4114800" cy="3081600"/>
          </a:xfrm>
          <a:prstGeom prst="rect">
            <a:avLst/>
          </a:prstGeom>
          <a:ln>
            <a:noFill/>
          </a:ln>
        </p:spPr>
      </p:pic>
      <p:pic>
        <p:nvPicPr>
          <p:cNvPr id="51" name="" descr=""/>
          <p:cNvPicPr/>
          <p:nvPr/>
        </p:nvPicPr>
        <p:blipFill>
          <a:blip r:embed="rId2"/>
          <a:stretch/>
        </p:blipFill>
        <p:spPr>
          <a:xfrm>
            <a:off x="355320" y="3629880"/>
            <a:ext cx="4114800" cy="3081600"/>
          </a:xfrm>
          <a:prstGeom prst="rect">
            <a:avLst/>
          </a:prstGeom>
          <a:ln>
            <a:noFill/>
          </a:ln>
        </p:spPr>
      </p:pic>
      <p:sp>
        <p:nvSpPr>
          <p:cNvPr id="52" name="TextShape 1"/>
          <p:cNvSpPr txBox="1"/>
          <p:nvPr/>
        </p:nvSpPr>
        <p:spPr>
          <a:xfrm>
            <a:off x="6442200" y="474840"/>
            <a:ext cx="2470320" cy="597276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While the results of the analysis may lead to a belief that 2-unit structures are the most valuable in terms of tax revenue, the impact on revenue is mostly the result of a low density development pattern prevalent throughout the region. </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The top chart to the left shows the total appraised value by living units. The total value for all 2-unit structures is not so much a reflection of the value of these properties as it is a indication of the total number of properties properties. If the same chart is displayed after normalizing the appraised value by the number of units, the shape of the chart shifts dramatically towards properties with a greater number of living units as shown to the left below.</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What these two charts demonstrate in tandem, is that while 2-unit structures represent a disproportionate contribution to the overall amount of revenue generated by multi-family properties, that total is in fact much lower than it would be were a greater emphasis placed on the construction of larger buildings with a greater number of living units throughout the region.</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5617800" y="968760"/>
            <a:ext cx="4148640" cy="3111480"/>
          </a:xfrm>
          <a:prstGeom prst="rect">
            <a:avLst/>
          </a:prstGeom>
          <a:ln>
            <a:noFill/>
          </a:ln>
        </p:spPr>
      </p:pic>
      <p:sp>
        <p:nvSpPr>
          <p:cNvPr id="54" name="TextShape 1"/>
          <p:cNvSpPr txBox="1"/>
          <p:nvPr/>
        </p:nvSpPr>
        <p:spPr>
          <a:xfrm>
            <a:off x="340200" y="988200"/>
            <a:ext cx="2470320" cy="563148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This leads to the final half of the study, the potential revenue that could be generated with the addition of new multi-family units. </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Rather than focusing on the number of living units, this analysis instead looked at the current zoning for vacant properties throughout the city. Zones in turn were matched to multi-family residential land use codes in decreasing order of density so that the land use codes that represented the greatest number of living units were allocated first to all vacant property according to what its respective zoning would allow (see table on next page).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To better reflect the true value of these properties throughout the city, the median value for each land use type was calculated using Census tracts as neighborhood proxies so that the estimated revenue more accurately reflected regional differences. If a particular land use did not exist within a given neighborhood for a property’s current zoning, the median value for the entire city was used in its place.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sp>
        <p:nvSpPr>
          <p:cNvPr id="55" name="TextShape 2"/>
          <p:cNvSpPr txBox="1"/>
          <p:nvPr/>
        </p:nvSpPr>
        <p:spPr>
          <a:xfrm>
            <a:off x="2927880" y="988200"/>
            <a:ext cx="2470320" cy="580212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The median value was then applied to each vacant property to represent its total appraised value and then multiplied against both the adjusted assessment rate and city tax rate to estimate total potential revenue.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A second estimate was then made that looked at the potential revenue should all available vacant land be developed using patterns similar within each neighborhood. For this analysis, single family residential properties (Land Use Code 062) were included to better reflect local development patterns and while the frequency varies across neighborhoods, city-wide they comprise over 95% of all residential properties (see table bottom right).</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The results of these two analyses can be seen to the upper right where the orange line reflects a preference for multi-family density over current development patterns and the blue reflects current development preference for single family over multifamily. The values comprising the blue line range from a minimum of $5.8 million to a maximum of $9.3 million while the orange line ranges from $49.9 million to $79.9 million.</a:t>
            </a:r>
            <a:endParaRPr b="0" lang="en-US" sz="3200" spc="-1" strike="noStrike">
              <a:solidFill>
                <a:srgbClr val="000000"/>
              </a:solidFill>
              <a:uFill>
                <a:solidFill>
                  <a:srgbClr val="ffffff"/>
                </a:solidFill>
              </a:uFill>
              <a:latin typeface="Arial"/>
            </a:endParaRPr>
          </a:p>
        </p:txBody>
      </p:sp>
      <p:sp>
        <p:nvSpPr>
          <p:cNvPr id="56" name="TextShape 3"/>
          <p:cNvSpPr txBox="1"/>
          <p:nvPr/>
        </p:nvSpPr>
        <p:spPr>
          <a:xfrm>
            <a:off x="396360" y="303480"/>
            <a:ext cx="2802240" cy="680040"/>
          </a:xfrm>
          <a:prstGeom prst="rect">
            <a:avLst/>
          </a:prstGeom>
          <a:noFill/>
          <a:ln>
            <a:noFill/>
          </a:ln>
        </p:spPr>
        <p:txBody>
          <a:bodyPr lIns="0" rIns="0" tIns="0" bIns="0" anchor="ctr"/>
          <a:p>
            <a:r>
              <a:rPr b="1" lang="en-US" sz="2400" spc="-1" strike="noStrike">
                <a:solidFill>
                  <a:srgbClr val="000000"/>
                </a:solidFill>
                <a:uFill>
                  <a:solidFill>
                    <a:srgbClr val="ffffff"/>
                  </a:solidFill>
                </a:uFill>
                <a:latin typeface="Arial"/>
              </a:rPr>
              <a:t>Projected Revenue</a:t>
            </a:r>
            <a:endParaRPr b="0" lang="en-US" sz="4400" spc="-1" strike="noStrike">
              <a:solidFill>
                <a:srgbClr val="000000"/>
              </a:solidFill>
              <a:uFill>
                <a:solidFill>
                  <a:srgbClr val="ffffff"/>
                </a:solidFill>
              </a:uFill>
              <a:latin typeface="Arial"/>
            </a:endParaRPr>
          </a:p>
        </p:txBody>
      </p:sp>
      <p:graphicFrame>
        <p:nvGraphicFramePr>
          <p:cNvPr id="57" name="Table 4"/>
          <p:cNvGraphicFramePr/>
          <p:nvPr/>
        </p:nvGraphicFramePr>
        <p:xfrm>
          <a:off x="6337440" y="4422600"/>
          <a:ext cx="2585160" cy="2779200"/>
        </p:xfrm>
        <a:graphic>
          <a:graphicData uri="http://schemas.openxmlformats.org/drawingml/2006/table">
            <a:tbl>
              <a:tblPr/>
              <a:tblGrid>
                <a:gridCol w="1072440"/>
                <a:gridCol w="1512720"/>
              </a:tblGrid>
              <a:tr h="491040">
                <a:tc>
                  <a:txBody>
                    <a:bodyPr lIns="90000" rIns="90000" tIns="46800" bIns="46800"/>
                    <a:p>
                      <a:r>
                        <a:rPr b="1" lang="en-US" sz="1500" spc="-1" strike="noStrike">
                          <a:solidFill>
                            <a:srgbClr val="000000"/>
                          </a:solidFill>
                          <a:uFill>
                            <a:solidFill>
                              <a:srgbClr val="ffffff"/>
                            </a:solidFill>
                          </a:uFill>
                          <a:latin typeface="Arial"/>
                        </a:rPr>
                        <a:t>Land Use </a:t>
                      </a:r>
                      <a:r>
                        <a:rPr b="1" lang="en-US" sz="1500" spc="-1" strike="noStrike">
                          <a:solidFill>
                            <a:srgbClr val="000000"/>
                          </a:solidFill>
                          <a:uFill>
                            <a:solidFill>
                              <a:srgbClr val="ffffff"/>
                            </a:solidFill>
                          </a:uFill>
                          <a:latin typeface="Arial"/>
                        </a:rPr>
                        <a:t>Codes</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500" spc="-1" strike="noStrike">
                          <a:solidFill>
                            <a:srgbClr val="000000"/>
                          </a:solidFill>
                          <a:uFill>
                            <a:solidFill>
                              <a:srgbClr val="ffffff"/>
                            </a:solidFill>
                          </a:uFill>
                          <a:latin typeface="Arial"/>
                        </a:rPr>
                        <a:t>Percent </a:t>
                      </a:r>
                      <a:r>
                        <a:rPr b="1" lang="en-US" sz="1500" spc="-1" strike="noStrike">
                          <a:solidFill>
                            <a:srgbClr val="000000"/>
                          </a:solidFill>
                          <a:uFill>
                            <a:solidFill>
                              <a:srgbClr val="ffffff"/>
                            </a:solidFill>
                          </a:uFill>
                          <a:latin typeface="Arial"/>
                        </a:rPr>
                        <a:t>of Total</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tIns="46800" bIns="46800"/>
                    <a:p>
                      <a:r>
                        <a:rPr b="0" lang="en-US" sz="15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5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p>
                      <a:r>
                        <a:rPr b="0" lang="en-US" sz="1500" spc="-1" strike="noStrike">
                          <a:solidFill>
                            <a:srgbClr val="000000"/>
                          </a:solidFill>
                          <a:uFill>
                            <a:solidFill>
                              <a:srgbClr val="ffffff"/>
                            </a:solidFill>
                          </a:uFill>
                          <a:latin typeface="Arial"/>
                        </a:rPr>
                        <a:t>062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500" spc="-1" strike="noStrike">
                          <a:solidFill>
                            <a:srgbClr val="000000"/>
                          </a:solidFill>
                          <a:uFill>
                            <a:solidFill>
                              <a:srgbClr val="ffffff"/>
                            </a:solidFill>
                          </a:uFill>
                          <a:latin typeface="Arial"/>
                        </a:rPr>
                        <a:t>95.80%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p>
                      <a:r>
                        <a:rPr b="0" lang="en-US" sz="15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500" spc="-1" strike="noStrike">
                          <a:solidFill>
                            <a:srgbClr val="000000"/>
                          </a:solidFill>
                          <a:uFill>
                            <a:solidFill>
                              <a:srgbClr val="ffffff"/>
                            </a:solidFill>
                          </a:uFill>
                          <a:latin typeface="Arial"/>
                        </a:rPr>
                        <a:t>0.42%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p>
                      <a:r>
                        <a:rPr b="0" lang="en-US" sz="15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500" spc="-1" strike="noStrike">
                          <a:solidFill>
                            <a:srgbClr val="000000"/>
                          </a:solidFill>
                          <a:uFill>
                            <a:solidFill>
                              <a:srgbClr val="ffffff"/>
                            </a:solidFill>
                          </a:uFill>
                          <a:latin typeface="Arial"/>
                        </a:rPr>
                        <a:t>0.10%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p>
                      <a:r>
                        <a:rPr b="0" lang="en-US" sz="15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500" spc="-1" strike="noStrike">
                          <a:solidFill>
                            <a:srgbClr val="000000"/>
                          </a:solidFill>
                          <a:uFill>
                            <a:solidFill>
                              <a:srgbClr val="ffffff"/>
                            </a:solidFill>
                          </a:uFill>
                          <a:latin typeface="Arial"/>
                        </a:rPr>
                        <a:t>3.18%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p>
                      <a:r>
                        <a:rPr b="0" lang="en-US" sz="15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500" spc="-1" strike="noStrike">
                          <a:solidFill>
                            <a:srgbClr val="000000"/>
                          </a:solidFill>
                          <a:uFill>
                            <a:solidFill>
                              <a:srgbClr val="ffffff"/>
                            </a:solidFill>
                          </a:uFill>
                          <a:latin typeface="Arial"/>
                        </a:rPr>
                        <a:t>0.48%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8" name="Table 1"/>
          <p:cNvGraphicFramePr/>
          <p:nvPr/>
        </p:nvGraphicFramePr>
        <p:xfrm>
          <a:off x="235080" y="340200"/>
          <a:ext cx="9713160" cy="1825920"/>
        </p:xfrm>
        <a:graphic>
          <a:graphicData uri="http://schemas.openxmlformats.org/drawingml/2006/table">
            <a:tbl>
              <a:tblPr/>
              <a:tblGrid>
                <a:gridCol w="747360"/>
                <a:gridCol w="747360"/>
                <a:gridCol w="747360"/>
                <a:gridCol w="747360"/>
                <a:gridCol w="747360"/>
                <a:gridCol w="747360"/>
                <a:gridCol w="747360"/>
                <a:gridCol w="747360"/>
                <a:gridCol w="747360"/>
                <a:gridCol w="747360"/>
                <a:gridCol w="747360"/>
                <a:gridCol w="747360"/>
                <a:gridCol w="745200"/>
              </a:tblGrid>
              <a:tr h="542880">
                <a:tc>
                  <a:txBody>
                    <a:bodyPr lIns="90000" rIns="90000" tIns="46800" bIns="46800"/>
                    <a:p>
                      <a:r>
                        <a:rPr b="1" lang="en-US" sz="1400" spc="-1" strike="noStrike">
                          <a:solidFill>
                            <a:srgbClr val="000000"/>
                          </a:solidFill>
                          <a:uFill>
                            <a:solidFill>
                              <a:srgbClr val="ffffff"/>
                            </a:solidFill>
                          </a:uFill>
                          <a:latin typeface="Arial"/>
                        </a:rPr>
                        <a:t>RU-1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RU-2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RU-3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RU-4</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RU-5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RW</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OG</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CMU-1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CMU-2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CMU-3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CBD</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CMP-1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400" spc="-1" strike="noStrike">
                          <a:solidFill>
                            <a:srgbClr val="000000"/>
                          </a:solidFill>
                          <a:uFill>
                            <a:solidFill>
                              <a:srgbClr val="ffffff"/>
                            </a:solidFill>
                          </a:uFill>
                          <a:latin typeface="Arial"/>
                        </a:rPr>
                        <a:t>CMP-2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20760">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003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0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002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20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067</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1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061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solidFill>
                            <a:srgbClr val="000000"/>
                          </a:solidFill>
                          <a:uFill>
                            <a:solidFill>
                              <a:srgbClr val="ffffff"/>
                            </a:solidFill>
                          </a:uFill>
                          <a:latin typeface="Arial"/>
                        </a:rPr>
                        <a:t>059</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2018-10-08T15:29:31Z</dcterms:created>
  <dc:creator>Nate Ron-Ferguson</dc:creator>
  <dc:description/>
  <dc:language>en-US</dc:language>
  <cp:lastModifiedBy>Nate Ron-Ferguson</cp:lastModifiedBy>
  <dcterms:modified xsi:type="dcterms:W3CDTF">2018-10-09T08:49:37Z</dcterms:modified>
  <cp:revision>17</cp:revision>
  <dc:subject/>
  <dc:title/>
</cp:coreProperties>
</file>