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7837-7216-D79F-8339-35204B9E9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92422-2503-DFFD-1E77-F4603957B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275BE8-F94C-CB06-2F14-DE8FF20B22D6}"/>
              </a:ext>
            </a:extLst>
          </p:cNvPr>
          <p:cNvSpPr>
            <a:spLocks noGrp="1"/>
          </p:cNvSpPr>
          <p:nvPr>
            <p:ph type="dt" sz="half" idx="10"/>
          </p:nvPr>
        </p:nvSpPr>
        <p:spPr/>
        <p:txBody>
          <a:bodyPr/>
          <a:lstStyle/>
          <a:p>
            <a:fld id="{F2EE3B7B-C7B5-42CF-90CF-67B3D21B2314}" type="datetime1">
              <a:rPr lang="en-US" smtClean="0"/>
              <a:t>11/1/2023</a:t>
            </a:fld>
            <a:endParaRPr lang="en-US"/>
          </a:p>
        </p:txBody>
      </p:sp>
      <p:sp>
        <p:nvSpPr>
          <p:cNvPr id="5" name="Footer Placeholder 4">
            <a:extLst>
              <a:ext uri="{FF2B5EF4-FFF2-40B4-BE49-F238E27FC236}">
                <a16:creationId xmlns:a16="http://schemas.microsoft.com/office/drawing/2014/main" id="{8516859F-EBCB-CD1E-8058-CFF914DA0EB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007913-F180-451D-E072-86FDEC37298C}"/>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4679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54D8-7C87-FD45-A82F-DBA5E67ADB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E39375-F54D-FD17-2BAD-FE174456A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9EE38-1A97-4D32-C432-91CA734F58A5}"/>
              </a:ext>
            </a:extLst>
          </p:cNvPr>
          <p:cNvSpPr>
            <a:spLocks noGrp="1"/>
          </p:cNvSpPr>
          <p:nvPr>
            <p:ph type="dt" sz="half" idx="10"/>
          </p:nvPr>
        </p:nvSpPr>
        <p:spPr/>
        <p:txBody>
          <a:bodyPr/>
          <a:lstStyle/>
          <a:p>
            <a:fld id="{6BAD9902-F134-45BD-ABD2-80C28059B090}" type="datetime1">
              <a:rPr lang="en-US" smtClean="0"/>
              <a:t>11/1/2023</a:t>
            </a:fld>
            <a:endParaRPr lang="en-US"/>
          </a:p>
        </p:txBody>
      </p:sp>
      <p:sp>
        <p:nvSpPr>
          <p:cNvPr id="5" name="Footer Placeholder 4">
            <a:extLst>
              <a:ext uri="{FF2B5EF4-FFF2-40B4-BE49-F238E27FC236}">
                <a16:creationId xmlns:a16="http://schemas.microsoft.com/office/drawing/2014/main" id="{495765A8-F294-8CD1-FD6B-65BAC3552E8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43F85B0-1185-C53C-79FD-3EE71EED79B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688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2C1A0-40CF-DFE2-84C5-96B8B51E3D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0B0C8F-B5CA-A142-76FA-BEB781FDDD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38B38-B431-51DD-4F62-B5F382AF078A}"/>
              </a:ext>
            </a:extLst>
          </p:cNvPr>
          <p:cNvSpPr>
            <a:spLocks noGrp="1"/>
          </p:cNvSpPr>
          <p:nvPr>
            <p:ph type="dt" sz="half" idx="10"/>
          </p:nvPr>
        </p:nvSpPr>
        <p:spPr/>
        <p:txBody>
          <a:bodyPr/>
          <a:lstStyle/>
          <a:p>
            <a:fld id="{C2B04DB0-379A-41B7-9B29-7F42F0D571D5}" type="datetime1">
              <a:rPr lang="en-US" smtClean="0"/>
              <a:t>11/1/2023</a:t>
            </a:fld>
            <a:endParaRPr lang="en-US"/>
          </a:p>
        </p:txBody>
      </p:sp>
      <p:sp>
        <p:nvSpPr>
          <p:cNvPr id="5" name="Footer Placeholder 4">
            <a:extLst>
              <a:ext uri="{FF2B5EF4-FFF2-40B4-BE49-F238E27FC236}">
                <a16:creationId xmlns:a16="http://schemas.microsoft.com/office/drawing/2014/main" id="{8D0694D7-99C6-76AC-1911-59A333D8A6C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BCE8C85-8ACD-D5D3-AE3A-6C858C4D9D67}"/>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7762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73EC-DF46-493A-1781-06DDF59BB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E171E-0A79-EDB2-5892-CACF7050D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809A1-1CDF-9645-C978-4B1D0379A235}"/>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EA643D54-1DFD-6E83-6879-F36C55FD8B0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D217D36-4DE2-F2B5-BAE6-B1300B5C22FE}"/>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1027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243E-85D9-C286-123E-BA5E4B9C6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D0C602-AEE4-43B1-88BF-0A3508B62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6E60D5-C068-5A84-FF13-8469437A20B8}"/>
              </a:ext>
            </a:extLst>
          </p:cNvPr>
          <p:cNvSpPr>
            <a:spLocks noGrp="1"/>
          </p:cNvSpPr>
          <p:nvPr>
            <p:ph type="dt" sz="half" idx="10"/>
          </p:nvPr>
        </p:nvSpPr>
        <p:spPr/>
        <p:txBody>
          <a:bodyPr/>
          <a:lstStyle/>
          <a:p>
            <a:fld id="{6477AEB6-FCE1-4CD5-923B-84E54F1460D5}" type="datetime1">
              <a:rPr lang="en-US" smtClean="0"/>
              <a:t>11/1/2023</a:t>
            </a:fld>
            <a:endParaRPr lang="en-US"/>
          </a:p>
        </p:txBody>
      </p:sp>
      <p:sp>
        <p:nvSpPr>
          <p:cNvPr id="5" name="Footer Placeholder 4">
            <a:extLst>
              <a:ext uri="{FF2B5EF4-FFF2-40B4-BE49-F238E27FC236}">
                <a16:creationId xmlns:a16="http://schemas.microsoft.com/office/drawing/2014/main" id="{FDC890D3-B450-DEEF-7621-F7D936F4885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C7944F7-F307-9A24-9F90-F89F8B0370A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273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4446-FB58-C295-B71F-0DBF0C8F12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47843-073E-9801-A562-F53EE6C448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20639D-A6B7-27B4-57A3-4461D290A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7EBF8D-9E9F-F7CC-B26F-CB2001977A71}"/>
              </a:ext>
            </a:extLst>
          </p:cNvPr>
          <p:cNvSpPr>
            <a:spLocks noGrp="1"/>
          </p:cNvSpPr>
          <p:nvPr>
            <p:ph type="dt" sz="half" idx="10"/>
          </p:nvPr>
        </p:nvSpPr>
        <p:spPr/>
        <p:txBody>
          <a:bodyPr/>
          <a:lstStyle/>
          <a:p>
            <a:fld id="{96374C2F-71A1-43C9-B2F6-A4FAC8157F1A}" type="datetime1">
              <a:rPr lang="en-US" smtClean="0"/>
              <a:t>11/1/2023</a:t>
            </a:fld>
            <a:endParaRPr lang="en-US"/>
          </a:p>
        </p:txBody>
      </p:sp>
      <p:sp>
        <p:nvSpPr>
          <p:cNvPr id="6" name="Footer Placeholder 5">
            <a:extLst>
              <a:ext uri="{FF2B5EF4-FFF2-40B4-BE49-F238E27FC236}">
                <a16:creationId xmlns:a16="http://schemas.microsoft.com/office/drawing/2014/main" id="{AED80C65-BF15-EC27-E5C0-988463D49DC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FA26586-5C60-E167-E1C6-3D3CC898D0D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4338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25871-B1E1-4467-8B94-9A93B355E3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F5261-7EF6-2F29-CF4F-7E7C16175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6FE2C-8455-FA9C-7F0F-645238844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E5E7E6-791B-4ABD-9B3D-AA04F340B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0063F-14E8-28AC-A128-8687953EC5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35C121-0792-3C95-03FC-B26DD3DF5D54}"/>
              </a:ext>
            </a:extLst>
          </p:cNvPr>
          <p:cNvSpPr>
            <a:spLocks noGrp="1"/>
          </p:cNvSpPr>
          <p:nvPr>
            <p:ph type="dt" sz="half" idx="10"/>
          </p:nvPr>
        </p:nvSpPr>
        <p:spPr/>
        <p:txBody>
          <a:bodyPr/>
          <a:lstStyle/>
          <a:p>
            <a:fld id="{AD631DCC-9916-4BB7-A2E9-25EC84C740A7}" type="datetime1">
              <a:rPr lang="en-US" smtClean="0"/>
              <a:t>11/1/2023</a:t>
            </a:fld>
            <a:endParaRPr lang="en-US"/>
          </a:p>
        </p:txBody>
      </p:sp>
      <p:sp>
        <p:nvSpPr>
          <p:cNvPr id="8" name="Footer Placeholder 7">
            <a:extLst>
              <a:ext uri="{FF2B5EF4-FFF2-40B4-BE49-F238E27FC236}">
                <a16:creationId xmlns:a16="http://schemas.microsoft.com/office/drawing/2014/main" id="{87E07BBD-B288-0744-411E-989E7D913E29}"/>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709AB3A-7F3B-E0EB-472F-CD80CAB64F8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9179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4F4C-1ADD-695D-6092-A5EE81812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0B2542-E31C-C0CC-4CA9-3E8A1A5EE8AF}"/>
              </a:ext>
            </a:extLst>
          </p:cNvPr>
          <p:cNvSpPr>
            <a:spLocks noGrp="1"/>
          </p:cNvSpPr>
          <p:nvPr>
            <p:ph type="dt" sz="half" idx="10"/>
          </p:nvPr>
        </p:nvSpPr>
        <p:spPr/>
        <p:txBody>
          <a:bodyPr/>
          <a:lstStyle/>
          <a:p>
            <a:fld id="{AF59146A-335D-4B7F-86AE-5D483B1F631C}" type="datetime1">
              <a:rPr lang="en-US" smtClean="0"/>
              <a:t>11/1/2023</a:t>
            </a:fld>
            <a:endParaRPr lang="en-US"/>
          </a:p>
        </p:txBody>
      </p:sp>
      <p:sp>
        <p:nvSpPr>
          <p:cNvPr id="4" name="Footer Placeholder 3">
            <a:extLst>
              <a:ext uri="{FF2B5EF4-FFF2-40B4-BE49-F238E27FC236}">
                <a16:creationId xmlns:a16="http://schemas.microsoft.com/office/drawing/2014/main" id="{1F7F5FD0-ED74-F877-0485-2375CA7D030E}"/>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56A050E-C1F6-9E90-9871-C6E4550488EC}"/>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2594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70E9C-C1B0-2EBD-2FCD-EAF90A55BEDD}"/>
              </a:ext>
            </a:extLst>
          </p:cNvPr>
          <p:cNvSpPr>
            <a:spLocks noGrp="1"/>
          </p:cNvSpPr>
          <p:nvPr>
            <p:ph type="dt" sz="half" idx="10"/>
          </p:nvPr>
        </p:nvSpPr>
        <p:spPr/>
        <p:txBody>
          <a:bodyPr/>
          <a:lstStyle/>
          <a:p>
            <a:fld id="{DD71D8EC-8E17-4CE6-99C2-C22488572868}" type="datetime1">
              <a:rPr lang="en-US" smtClean="0"/>
              <a:t>11/1/2023</a:t>
            </a:fld>
            <a:endParaRPr lang="en-US"/>
          </a:p>
        </p:txBody>
      </p:sp>
      <p:sp>
        <p:nvSpPr>
          <p:cNvPr id="3" name="Footer Placeholder 2">
            <a:extLst>
              <a:ext uri="{FF2B5EF4-FFF2-40B4-BE49-F238E27FC236}">
                <a16:creationId xmlns:a16="http://schemas.microsoft.com/office/drawing/2014/main" id="{6D4B62CD-2175-7A1C-1F1F-8989E7CDB3CA}"/>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D6EF2309-26E3-E8F9-48DD-A00F604C38F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76920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DD75-087E-CACC-BE1B-856A4E11A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E7BBE-7C97-1CC5-A5C0-B042E1116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E2F078-BE60-8771-B727-8E8D29DDE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D43B6C-EE39-8996-EB21-7A99DB589A6A}"/>
              </a:ext>
            </a:extLst>
          </p:cNvPr>
          <p:cNvSpPr>
            <a:spLocks noGrp="1"/>
          </p:cNvSpPr>
          <p:nvPr>
            <p:ph type="dt" sz="half" idx="10"/>
          </p:nvPr>
        </p:nvSpPr>
        <p:spPr/>
        <p:txBody>
          <a:bodyPr/>
          <a:lstStyle/>
          <a:p>
            <a:fld id="{9A750ABA-DFFA-4B13-BB77-624D9164A38B}" type="datetime1">
              <a:rPr lang="en-US" smtClean="0"/>
              <a:t>11/1/2023</a:t>
            </a:fld>
            <a:endParaRPr lang="en-US"/>
          </a:p>
        </p:txBody>
      </p:sp>
      <p:sp>
        <p:nvSpPr>
          <p:cNvPr id="6" name="Footer Placeholder 5">
            <a:extLst>
              <a:ext uri="{FF2B5EF4-FFF2-40B4-BE49-F238E27FC236}">
                <a16:creationId xmlns:a16="http://schemas.microsoft.com/office/drawing/2014/main" id="{3A125672-8F46-8DD2-2726-A632B7C111B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04BEE5B-C4B3-A61C-8711-D1FA87FBFC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53849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FB7E-589A-B044-A243-357994B84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9C8401-9BE9-FBDA-12B8-4D7019A94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003734-BE29-AB38-2B8B-C5CCDB3F5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800E3-D781-6B01-2A1E-5E5A2DDC72F1}"/>
              </a:ext>
            </a:extLst>
          </p:cNvPr>
          <p:cNvSpPr>
            <a:spLocks noGrp="1"/>
          </p:cNvSpPr>
          <p:nvPr>
            <p:ph type="dt" sz="half" idx="10"/>
          </p:nvPr>
        </p:nvSpPr>
        <p:spPr/>
        <p:txBody>
          <a:bodyPr/>
          <a:lstStyle/>
          <a:p>
            <a:fld id="{3220A08F-2B1D-4498-A043-7C299B1C2561}" type="datetime1">
              <a:rPr lang="en-US" smtClean="0"/>
              <a:t>11/1/2023</a:t>
            </a:fld>
            <a:endParaRPr lang="en-US"/>
          </a:p>
        </p:txBody>
      </p:sp>
      <p:sp>
        <p:nvSpPr>
          <p:cNvPr id="6" name="Footer Placeholder 5">
            <a:extLst>
              <a:ext uri="{FF2B5EF4-FFF2-40B4-BE49-F238E27FC236}">
                <a16:creationId xmlns:a16="http://schemas.microsoft.com/office/drawing/2014/main" id="{B97D5D0B-AA32-03EC-8C8A-544C35D423C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3257A33-B222-DAE2-37EB-2F83189EFDC4}"/>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084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8419E5-709A-C361-A242-6B1D5049D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ED3676-60B9-A7A0-98B4-528C90C44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65426-6DC4-5870-5AA1-7738F7C25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E9B64-DC09-41C8-9DE3-DA74AF8D2F97}" type="datetime1">
              <a:rPr lang="en-US" smtClean="0"/>
              <a:t>11/1/2023</a:t>
            </a:fld>
            <a:endParaRPr lang="en-US" dirty="0"/>
          </a:p>
        </p:txBody>
      </p:sp>
      <p:sp>
        <p:nvSpPr>
          <p:cNvPr id="5" name="Footer Placeholder 4">
            <a:extLst>
              <a:ext uri="{FF2B5EF4-FFF2-40B4-BE49-F238E27FC236}">
                <a16:creationId xmlns:a16="http://schemas.microsoft.com/office/drawing/2014/main" id="{BF23F381-C929-3CB6-AA57-B04D58E38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C201A63-6E1E-60CE-20F9-8C9E59705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77100162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igsaw puzzles in plastic figures">
            <a:extLst>
              <a:ext uri="{FF2B5EF4-FFF2-40B4-BE49-F238E27FC236}">
                <a16:creationId xmlns:a16="http://schemas.microsoft.com/office/drawing/2014/main" id="{9E993573-2C39-44C9-9337-7842076C4456}"/>
              </a:ext>
            </a:extLst>
          </p:cNvPr>
          <p:cNvPicPr>
            <a:picLocks noChangeAspect="1"/>
          </p:cNvPicPr>
          <p:nvPr/>
        </p:nvPicPr>
        <p:blipFill rotWithShape="1">
          <a:blip r:embed="rId2"/>
          <a:srcRect l="11517" r="7348" b="-1"/>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noFill/>
        </p:spPr>
      </p:pic>
      <p:sp>
        <p:nvSpPr>
          <p:cNvPr id="2" name="Title 1">
            <a:extLst>
              <a:ext uri="{FF2B5EF4-FFF2-40B4-BE49-F238E27FC236}">
                <a16:creationId xmlns:a16="http://schemas.microsoft.com/office/drawing/2014/main" id="{73B192FE-4840-4868-AEDB-6A0A7215AB14}"/>
              </a:ext>
            </a:extLst>
          </p:cNvPr>
          <p:cNvSpPr>
            <a:spLocks noGrp="1"/>
          </p:cNvSpPr>
          <p:nvPr>
            <p:ph type="ctrTitle"/>
          </p:nvPr>
        </p:nvSpPr>
        <p:spPr>
          <a:xfrm>
            <a:off x="312252" y="752136"/>
            <a:ext cx="4114800" cy="4002744"/>
          </a:xfrm>
        </p:spPr>
        <p:txBody>
          <a:bodyPr anchor="t">
            <a:normAutofit/>
          </a:bodyPr>
          <a:lstStyle/>
          <a:p>
            <a:r>
              <a:rPr lang="en-US" sz="3700" dirty="0"/>
              <a:t>NHÓM 11:</a:t>
            </a:r>
            <a:br>
              <a:rPr lang="en-US" sz="3700" dirty="0"/>
            </a:br>
            <a:r>
              <a:rPr lang="en-US" sz="3700" dirty="0"/>
              <a:t>PHÂN TÍCH SỰ QUAN TÂM CỦA NGƯỜI DÙNG FACEBOOK VỚI MỘT SẢN PHẨM</a:t>
            </a:r>
          </a:p>
        </p:txBody>
      </p:sp>
      <p:sp>
        <p:nvSpPr>
          <p:cNvPr id="23" name="Date Placeholder 11">
            <a:extLst>
              <a:ext uri="{FF2B5EF4-FFF2-40B4-BE49-F238E27FC236}">
                <a16:creationId xmlns:a16="http://schemas.microsoft.com/office/drawing/2014/main" id="{FBB1A884-4584-AB3B-0611-1258455B29F9}"/>
              </a:ext>
            </a:extLst>
          </p:cNvPr>
          <p:cNvSpPr>
            <a:spLocks noGrp="1"/>
          </p:cNvSpPr>
          <p:nvPr>
            <p:ph type="dt" sz="half" idx="10"/>
          </p:nvPr>
        </p:nvSpPr>
        <p:spPr/>
        <p:txBody>
          <a:bodyPr/>
          <a:lstStyle/>
          <a:p>
            <a:pPr>
              <a:spcAft>
                <a:spcPts val="600"/>
              </a:spcAft>
            </a:pPr>
            <a:fld id="{5AAA1171-3E03-403E-9B35-042C2CC987D5}" type="datetime1">
              <a:rPr lang="en-US" smtClean="0"/>
              <a:pPr>
                <a:spcAft>
                  <a:spcPts val="600"/>
                </a:spcAft>
              </a:pPr>
              <a:t>11/1/2023</a:t>
            </a:fld>
            <a:endParaRPr lang="en-US"/>
          </a:p>
        </p:txBody>
      </p:sp>
      <p:sp>
        <p:nvSpPr>
          <p:cNvPr id="24" name="Footer Placeholder 12">
            <a:extLst>
              <a:ext uri="{FF2B5EF4-FFF2-40B4-BE49-F238E27FC236}">
                <a16:creationId xmlns:a16="http://schemas.microsoft.com/office/drawing/2014/main" id="{8796D576-6701-B798-5132-A67E99841201}"/>
              </a:ext>
            </a:extLst>
          </p:cNvPr>
          <p:cNvSpPr>
            <a:spLocks noGrp="1"/>
          </p:cNvSpPr>
          <p:nvPr>
            <p:ph type="ftr" sz="quarter" idx="11"/>
          </p:nvPr>
        </p:nvSpPr>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25" name="Slide Number Placeholder 13">
            <a:extLst>
              <a:ext uri="{FF2B5EF4-FFF2-40B4-BE49-F238E27FC236}">
                <a16:creationId xmlns:a16="http://schemas.microsoft.com/office/drawing/2014/main" id="{AC877C37-C51C-7127-73D3-E29BBF8EEA6B}"/>
              </a:ext>
            </a:extLst>
          </p:cNvPr>
          <p:cNvSpPr>
            <a:spLocks noGrp="1"/>
          </p:cNvSpPr>
          <p:nvPr>
            <p:ph type="sldNum" sz="quarter" idx="12"/>
          </p:nvPr>
        </p:nvSpPr>
        <p:spPr/>
        <p:txBody>
          <a:bodyPr/>
          <a:lstStyle/>
          <a:p>
            <a:pPr>
              <a:spcAft>
                <a:spcPts val="600"/>
              </a:spcAft>
            </a:pPr>
            <a:fld id="{9E5C842C-DC10-4733-B3D1-CC1659509371}"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755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3419-241A-69D8-D618-E538A34304EF}"/>
              </a:ext>
            </a:extLst>
          </p:cNvPr>
          <p:cNvSpPr>
            <a:spLocks noGrp="1"/>
          </p:cNvSpPr>
          <p:nvPr>
            <p:ph type="title"/>
          </p:nvPr>
        </p:nvSpPr>
        <p:spPr>
          <a:xfrm>
            <a:off x="4119880" y="2451258"/>
            <a:ext cx="3784600" cy="1325563"/>
          </a:xfrm>
        </p:spPr>
        <p:txBody>
          <a:bodyPr>
            <a:noAutofit/>
          </a:bodyPr>
          <a:lstStyle/>
          <a:p>
            <a:r>
              <a:rPr lang="en-US" sz="9000" dirty="0"/>
              <a:t>DEMO</a:t>
            </a:r>
          </a:p>
        </p:txBody>
      </p:sp>
      <p:sp>
        <p:nvSpPr>
          <p:cNvPr id="4" name="Date Placeholder 3">
            <a:extLst>
              <a:ext uri="{FF2B5EF4-FFF2-40B4-BE49-F238E27FC236}">
                <a16:creationId xmlns:a16="http://schemas.microsoft.com/office/drawing/2014/main" id="{CF213FBE-B026-1195-1AC2-C3A58440E551}"/>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12035D68-D77B-1B8A-D8FA-91DF65F5376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E4FA88E-B693-F0D6-B244-96D00C4F8186}"/>
              </a:ext>
            </a:extLst>
          </p:cNvPr>
          <p:cNvSpPr>
            <a:spLocks noGrp="1"/>
          </p:cNvSpPr>
          <p:nvPr>
            <p:ph type="sldNum" sz="quarter" idx="12"/>
          </p:nvPr>
        </p:nvSpPr>
        <p:spPr/>
        <p:txBody>
          <a:bodyPr/>
          <a:lstStyle/>
          <a:p>
            <a:fld id="{6E91CC32-6A6B-4E2E-BBA1-6864F305DA26}" type="slidenum">
              <a:rPr lang="en-US" smtClean="0"/>
              <a:t>10</a:t>
            </a:fld>
            <a:endParaRPr lang="en-US"/>
          </a:p>
        </p:txBody>
      </p:sp>
    </p:spTree>
    <p:extLst>
      <p:ext uri="{BB962C8B-B14F-4D97-AF65-F5344CB8AC3E}">
        <p14:creationId xmlns:p14="http://schemas.microsoft.com/office/powerpoint/2010/main" val="396097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0BE44-6C21-C4A6-2C36-2E4BAC8C28FC}"/>
              </a:ext>
            </a:extLst>
          </p:cNvPr>
          <p:cNvSpPr>
            <a:spLocks noGrp="1"/>
          </p:cNvSpPr>
          <p:nvPr>
            <p:ph type="title"/>
          </p:nvPr>
        </p:nvSpPr>
        <p:spPr>
          <a:xfrm>
            <a:off x="518160" y="319088"/>
            <a:ext cx="10515600" cy="1325563"/>
          </a:xfrm>
        </p:spPr>
        <p:txBody>
          <a:bodyPr/>
          <a:lstStyle/>
          <a:p>
            <a:r>
              <a:rPr lang="en-US" dirty="0" err="1"/>
              <a:t>Sự</a:t>
            </a:r>
            <a:r>
              <a:rPr lang="en-US" dirty="0"/>
              <a:t> </a:t>
            </a:r>
            <a:r>
              <a:rPr lang="en-US" dirty="0" err="1"/>
              <a:t>quan</a:t>
            </a:r>
            <a:r>
              <a:rPr lang="en-US" dirty="0"/>
              <a:t> </a:t>
            </a:r>
            <a:r>
              <a:rPr lang="en-US" dirty="0" err="1"/>
              <a:t>trọng</a:t>
            </a:r>
            <a:endParaRPr lang="en-US" dirty="0"/>
          </a:p>
        </p:txBody>
      </p:sp>
      <p:sp>
        <p:nvSpPr>
          <p:cNvPr id="3" name="Content Placeholder 2">
            <a:extLst>
              <a:ext uri="{FF2B5EF4-FFF2-40B4-BE49-F238E27FC236}">
                <a16:creationId xmlns:a16="http://schemas.microsoft.com/office/drawing/2014/main" id="{7EAA303B-6224-76EC-D3D1-8B901B734A35}"/>
              </a:ext>
            </a:extLst>
          </p:cNvPr>
          <p:cNvSpPr>
            <a:spLocks noGrp="1"/>
          </p:cNvSpPr>
          <p:nvPr>
            <p:ph idx="1"/>
          </p:nvPr>
        </p:nvSpPr>
        <p:spPr>
          <a:xfrm>
            <a:off x="902208" y="2187574"/>
            <a:ext cx="10515600" cy="4351338"/>
          </a:xfrm>
        </p:spPr>
        <p:txBody>
          <a:bodyPr>
            <a:noAutofit/>
          </a:bodyPr>
          <a:lstStyle/>
          <a:p>
            <a:r>
              <a:rPr lang="vi-VN" sz="3000" b="0" i="0" dirty="0">
                <a:solidFill>
                  <a:srgbClr val="374151"/>
                </a:solidFill>
                <a:effectLst/>
                <a:latin typeface="Söhne"/>
              </a:rPr>
              <a:t>Phân tích sự quan tâm của người dùng Facebook đối với sản phẩm là quan trọng để hiểu đối tượng mục tiêu, tối ưu hóa quảng cáo, tạo nội dung hấp dẫn, đo lường hiệu suất và xây dựng mối quan hệ lâu dài. Sử dụng công cụ phân tích dữ liệu Facebook để thu thập thông tin và thực hiện chiến lược tiếp thị hiệu quả.</a:t>
            </a:r>
            <a:endParaRPr lang="en-US" sz="3000" dirty="0"/>
          </a:p>
        </p:txBody>
      </p:sp>
      <p:sp>
        <p:nvSpPr>
          <p:cNvPr id="4" name="Date Placeholder 3">
            <a:extLst>
              <a:ext uri="{FF2B5EF4-FFF2-40B4-BE49-F238E27FC236}">
                <a16:creationId xmlns:a16="http://schemas.microsoft.com/office/drawing/2014/main" id="{72F88AD2-4CA0-7678-ACD2-48C7F02D5D60}"/>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9E48576B-0241-A636-5F33-F286FAFA3AC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0778CB2-F23B-DDCA-A09C-E7FD46AAC22E}"/>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144427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F120A-EA84-7A67-F08A-9EC965FA2C88}"/>
              </a:ext>
            </a:extLst>
          </p:cNvPr>
          <p:cNvSpPr>
            <a:spLocks noGrp="1"/>
          </p:cNvSpPr>
          <p:nvPr>
            <p:ph type="title"/>
          </p:nvPr>
        </p:nvSpPr>
        <p:spPr/>
        <p:txBody>
          <a:bodyPr/>
          <a:lstStyle/>
          <a:p>
            <a:r>
              <a:rPr lang="en-US" dirty="0" err="1"/>
              <a:t>Đối</a:t>
            </a:r>
            <a:r>
              <a:rPr lang="en-US" dirty="0"/>
              <a:t> </a:t>
            </a:r>
            <a:r>
              <a:rPr lang="en-US" dirty="0" err="1"/>
              <a:t>với</a:t>
            </a:r>
            <a:r>
              <a:rPr lang="en-US" dirty="0"/>
              <a:t> bigdata</a:t>
            </a:r>
          </a:p>
        </p:txBody>
      </p:sp>
      <p:sp>
        <p:nvSpPr>
          <p:cNvPr id="3" name="Content Placeholder 2">
            <a:extLst>
              <a:ext uri="{FF2B5EF4-FFF2-40B4-BE49-F238E27FC236}">
                <a16:creationId xmlns:a16="http://schemas.microsoft.com/office/drawing/2014/main" id="{04F2B21F-327D-E0F0-BEEE-8DDD87462838}"/>
              </a:ext>
            </a:extLst>
          </p:cNvPr>
          <p:cNvSpPr>
            <a:spLocks noGrp="1"/>
          </p:cNvSpPr>
          <p:nvPr>
            <p:ph idx="1"/>
          </p:nvPr>
        </p:nvSpPr>
        <p:spPr>
          <a:xfrm>
            <a:off x="838200" y="2141537"/>
            <a:ext cx="10515600" cy="4351338"/>
          </a:xfrm>
        </p:spPr>
        <p:txBody>
          <a:bodyPr/>
          <a:lstStyle/>
          <a:p>
            <a:r>
              <a:rPr lang="vi-VN" b="0" i="0" dirty="0">
                <a:solidFill>
                  <a:srgbClr val="374151"/>
                </a:solidFill>
                <a:effectLst/>
                <a:latin typeface="Söhne"/>
              </a:rPr>
              <a:t>Khi kết hợp phân tích sự quan tâm của người dùng Facebook với Big Data, bạn có thể có cái nhìn chi tiết và mạch lạc hơn về người dùng và mối quan tâm của họ. Big Data là một tập hợp lớn và phức tạp của dữ liệu từ nhiều nguồn khác nhau, bao gồm dữ liệu trên mạng xã hội như Facebook, dữ liệu trực tuyến, dữ liệu giao dịch, dữ liệu từ cảm biến, và nhiều nguồn dữ liệu khác</a:t>
            </a:r>
            <a:endParaRPr lang="en-US" dirty="0"/>
          </a:p>
        </p:txBody>
      </p:sp>
      <p:sp>
        <p:nvSpPr>
          <p:cNvPr id="4" name="Date Placeholder 3">
            <a:extLst>
              <a:ext uri="{FF2B5EF4-FFF2-40B4-BE49-F238E27FC236}">
                <a16:creationId xmlns:a16="http://schemas.microsoft.com/office/drawing/2014/main" id="{6B71DF12-929A-80EC-0288-C467B27EEAAC}"/>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DA6B52E2-34CB-1188-5F27-10CF74D1044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15E3416-2942-CADA-88A7-35CAAD0FFA46}"/>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104335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5E6A-353E-62BF-8856-460E573EB924}"/>
              </a:ext>
            </a:extLst>
          </p:cNvPr>
          <p:cNvSpPr>
            <a:spLocks noGrp="1"/>
          </p:cNvSpPr>
          <p:nvPr>
            <p:ph type="title"/>
          </p:nvPr>
        </p:nvSpPr>
        <p:spPr>
          <a:xfrm>
            <a:off x="252984" y="136525"/>
            <a:ext cx="10515600" cy="1325563"/>
          </a:xfrm>
        </p:spPr>
        <p:txBody>
          <a:bodyPr/>
          <a:lstStyle/>
          <a:p>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8202A365-8F4E-4583-95AC-88C0D35D56CE}"/>
              </a:ext>
            </a:extLst>
          </p:cNvPr>
          <p:cNvSpPr>
            <a:spLocks noGrp="1"/>
          </p:cNvSpPr>
          <p:nvPr>
            <p:ph idx="1"/>
          </p:nvPr>
        </p:nvSpPr>
        <p:spPr/>
        <p:txBody>
          <a:bodyPr/>
          <a:lstStyle/>
          <a:p>
            <a:pPr marL="0" marR="0">
              <a:lnSpc>
                <a:spcPct val="150000"/>
              </a:lnSpc>
              <a:spcBef>
                <a:spcPts val="1200"/>
              </a:spcBef>
              <a:spcAft>
                <a:spcPts val="800"/>
              </a:spcAft>
            </a:pP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họ</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faebook</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post.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ngồi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đếm</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lượt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(reactions)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facebook</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ngồi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đọc</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comment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đoán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họ</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có</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thích</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sản</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phẩm</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hay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không</a:t>
            </a:r>
            <a:endParaRPr lang="en-US" sz="1800" kern="100" dirty="0">
              <a:solidFill>
                <a:srgbClr val="050505"/>
              </a:solidFill>
              <a:effectLst/>
              <a:latin typeface="Times New Roman" panose="02020603050405020304" pitchFamily="18" charset="0"/>
              <a:ea typeface="Calibri" panose="020F0502020204030204" pitchFamily="34" charset="0"/>
              <a:cs typeface="Segoe UI Historic" panose="020B0502040204020203" pitchFamily="34" charset="0"/>
            </a:endParaRPr>
          </a:p>
          <a:p>
            <a:pPr marL="0" marR="0">
              <a:lnSpc>
                <a:spcPct val="150000"/>
              </a:lnSpc>
              <a:spcBef>
                <a:spcPts val="0"/>
              </a:spcBef>
              <a:spcAft>
                <a:spcPts val="800"/>
              </a:spcAft>
            </a:pP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toán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solidFill>
                <a:srgbClr val="050505"/>
              </a:solidFill>
              <a:effectLst/>
              <a:latin typeface="Times New Roman" panose="02020603050405020304" pitchFamily="18" charset="0"/>
              <a:ea typeface="Calibri" panose="020F0502020204030204" pitchFamily="34" charset="0"/>
              <a:cs typeface="Segoe UI Historic" panose="020B0502040204020203" pitchFamily="34"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Thu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lượt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reaction: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thương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thương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ngờ</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tức</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giận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buồn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bã</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solidFill>
                <a:srgbClr val="050505"/>
              </a:solidFill>
              <a:effectLst/>
              <a:latin typeface="Times New Roman" panose="02020603050405020304" pitchFamily="18" charset="0"/>
              <a:ea typeface="Calibri" panose="020F0502020204030204" pitchFamily="34" charset="0"/>
              <a:cs typeface="Segoe UI Historic" panose="020B0502040204020203" pitchFamily="34" charset="0"/>
            </a:endParaRPr>
          </a:p>
          <a:p>
            <a:pPr marL="342900" marR="0" lvl="0" indent="-342900">
              <a:lnSpc>
                <a:spcPct val="150000"/>
              </a:lnSpc>
              <a:spcBef>
                <a:spcPts val="0"/>
              </a:spcBef>
              <a:spcAft>
                <a:spcPts val="0"/>
              </a:spcAft>
              <a:buFont typeface="Times New Roman" panose="02020603050405020304" pitchFamily="18" charset="0"/>
              <a:buChar char="-"/>
            </a:pP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Thông tin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comment</a:t>
            </a:r>
            <a:endParaRPr lang="en-US" sz="1800" kern="100" dirty="0">
              <a:solidFill>
                <a:srgbClr val="050505"/>
              </a:solidFill>
              <a:effectLst/>
              <a:latin typeface="Times New Roman" panose="02020603050405020304" pitchFamily="18" charset="0"/>
              <a:ea typeface="Calibri" panose="020F0502020204030204" pitchFamily="34" charset="0"/>
              <a:cs typeface="Segoe UI Historic" panose="020B0502040204020203" pitchFamily="34" charset="0"/>
            </a:endParaRPr>
          </a:p>
          <a:p>
            <a:pPr marL="342900" marR="0" lvl="0" indent="-342900">
              <a:lnSpc>
                <a:spcPct val="150000"/>
              </a:lnSpc>
              <a:spcBef>
                <a:spcPts val="0"/>
              </a:spcBef>
              <a:spcAft>
                <a:spcPts val="800"/>
              </a:spcAft>
              <a:buFont typeface="Times New Roman" panose="02020603050405020304" pitchFamily="18" charset="0"/>
              <a:buChar char="-"/>
            </a:pP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Thông tin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tuổi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sống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quê</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quán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50000"/>
              </a:lnSpc>
              <a:spcBef>
                <a:spcPts val="0"/>
              </a:spcBef>
              <a:spcAft>
                <a:spcPts val="800"/>
              </a:spcAft>
              <a:buNone/>
            </a:pP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=&gt;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kê</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cận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hàng</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tiềm</a:t>
            </a:r>
            <a:r>
              <a:rPr lang="en-US" sz="1800" kern="100" dirty="0">
                <a:solidFill>
                  <a:srgbClr val="050505"/>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rgbClr val="050505"/>
                </a:solidFill>
                <a:latin typeface="Times New Roman" panose="02020603050405020304" pitchFamily="18" charset="0"/>
                <a:ea typeface="Calibri" panose="020F0502020204030204" pitchFamily="34" charset="0"/>
                <a:cs typeface="Times New Roman" panose="02020603050405020304" pitchFamily="18" charset="0"/>
              </a:rPr>
              <a:t>năng</a:t>
            </a:r>
            <a:endParaRPr lang="en-US" sz="1800" kern="100" dirty="0">
              <a:solidFill>
                <a:srgbClr val="050505"/>
              </a:solidFill>
              <a:effectLst/>
              <a:latin typeface="Times New Roman" panose="02020603050405020304" pitchFamily="18" charset="0"/>
              <a:ea typeface="Calibri" panose="020F0502020204030204" pitchFamily="34" charset="0"/>
              <a:cs typeface="Segoe UI Historic" panose="020B0502040204020203"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8DBD6FED-F3ED-7D6C-07CA-FD0CF47652C6}"/>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38C26D7C-5FAF-63CA-5CAD-5CB18478E35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6740BCB-AED0-2709-8308-7D36DD7E1310}"/>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9549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8879-6F1B-DB6D-A3EA-AE25FC902030}"/>
              </a:ext>
            </a:extLst>
          </p:cNvPr>
          <p:cNvSpPr>
            <a:spLocks noGrp="1"/>
          </p:cNvSpPr>
          <p:nvPr>
            <p:ph type="title"/>
          </p:nvPr>
        </p:nvSpPr>
        <p:spPr>
          <a:xfrm>
            <a:off x="437388" y="136525"/>
            <a:ext cx="10515600" cy="1325563"/>
          </a:xfrm>
        </p:spPr>
        <p:txBody>
          <a:bodyPr/>
          <a:lstStyle/>
          <a:p>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37CB5987-9C50-16E3-441E-25161DFC0F36}"/>
              </a:ext>
            </a:extLst>
          </p:cNvPr>
          <p:cNvSpPr>
            <a:spLocks noGrp="1"/>
          </p:cNvSpPr>
          <p:nvPr>
            <p:ph idx="1"/>
          </p:nvPr>
        </p:nvSpPr>
        <p:spPr>
          <a:xfrm>
            <a:off x="344424" y="1253331"/>
            <a:ext cx="6650736" cy="4351338"/>
          </a:xfrm>
        </p:spPr>
        <p:txBody>
          <a:bodyPr>
            <a:noAutofit/>
          </a:bodyPr>
          <a:lstStyle/>
          <a:p>
            <a:pPr algn="l"/>
            <a:r>
              <a:rPr lang="vi-VN" sz="1800" b="1" i="0" dirty="0">
                <a:solidFill>
                  <a:srgbClr val="374151"/>
                </a:solidFill>
                <a:effectLst/>
                <a:latin typeface="+mj-lt"/>
              </a:rPr>
              <a:t>Môi trường thực nghiệm (IDE): Google Colab</a:t>
            </a:r>
            <a:endParaRPr lang="vi-VN" sz="1800" b="0" i="0" dirty="0">
              <a:solidFill>
                <a:srgbClr val="374151"/>
              </a:solidFill>
              <a:effectLst/>
              <a:latin typeface="+mj-lt"/>
            </a:endParaRPr>
          </a:p>
          <a:p>
            <a:pPr marL="0" indent="0" algn="l">
              <a:buNone/>
            </a:pPr>
            <a:r>
              <a:rPr lang="vi-VN" sz="1800" b="0" i="0" dirty="0">
                <a:solidFill>
                  <a:srgbClr val="374151"/>
                </a:solidFill>
                <a:effectLst/>
                <a:latin typeface="+mj-lt"/>
              </a:rPr>
              <a:t>Google Colab là một môi trường phát triển tích hợp trực tuyến (Integrated Development Environment - IDE) dựa trên nền tảng Jupyter Notebook. Nó cho phép bạn viết và chạy mã Python trong trình duyệt web mà không cần cài đặt bất kỳ phần mềm nào trên máy tính cá nhân. Google Colab cung cấp một máy chủ tính toán mạnh mẽ và tài nguyên GPU miễn phí, phù hợp cho các dự án liên quan đến học máy và phân tích dữ liệu.</a:t>
            </a:r>
          </a:p>
          <a:p>
            <a:pPr algn="l"/>
            <a:r>
              <a:rPr lang="vi-VN" sz="1800" b="1" i="0" dirty="0">
                <a:solidFill>
                  <a:srgbClr val="374151"/>
                </a:solidFill>
                <a:effectLst/>
                <a:latin typeface="+mj-lt"/>
              </a:rPr>
              <a:t>Ngôn ngữ sử dụng: Python</a:t>
            </a:r>
            <a:endParaRPr lang="vi-VN" sz="1800" b="0" i="0" dirty="0">
              <a:solidFill>
                <a:srgbClr val="374151"/>
              </a:solidFill>
              <a:effectLst/>
              <a:latin typeface="+mj-lt"/>
            </a:endParaRPr>
          </a:p>
          <a:p>
            <a:pPr marL="0" indent="0" algn="l">
              <a:buNone/>
            </a:pPr>
            <a:r>
              <a:rPr lang="vi-VN" sz="1800" b="0" i="0" dirty="0">
                <a:solidFill>
                  <a:srgbClr val="374151"/>
                </a:solidFill>
                <a:effectLst/>
                <a:latin typeface="+mj-lt"/>
              </a:rPr>
              <a:t>Python là một ngôn ngữ lập trình phổ biến được sử dụng rộng rãi trong lĩnh vực phân tích dữ liệu, trí tuệ nhân tạo và phát triển ứng dụng web. Nó có cú pháp dễ đọc và là một trong những ngôn ngữ ưa thích để xây dựng các mô hình máy học và trực quan hóa dữ liệu.</a:t>
            </a:r>
          </a:p>
          <a:p>
            <a:pPr algn="l"/>
            <a:r>
              <a:rPr lang="vi-VN" sz="1800" b="1" i="0" dirty="0">
                <a:solidFill>
                  <a:srgbClr val="374151"/>
                </a:solidFill>
                <a:effectLst/>
                <a:latin typeface="+mj-lt"/>
              </a:rPr>
              <a:t>Cloud: Google Drive</a:t>
            </a:r>
            <a:endParaRPr lang="vi-VN" sz="1800" b="0" i="0" dirty="0">
              <a:solidFill>
                <a:srgbClr val="374151"/>
              </a:solidFill>
              <a:effectLst/>
              <a:latin typeface="+mj-lt"/>
            </a:endParaRPr>
          </a:p>
          <a:p>
            <a:pPr marL="0" indent="0" algn="l">
              <a:buNone/>
            </a:pPr>
            <a:r>
              <a:rPr lang="vi-VN" sz="1800" b="0" i="0" dirty="0">
                <a:solidFill>
                  <a:srgbClr val="374151"/>
                </a:solidFill>
                <a:effectLst/>
                <a:latin typeface="+mj-lt"/>
              </a:rPr>
              <a:t>Google Drive là dịch vụ lưu trữ đám mây của Google, cho phép bạn lưu trữ và quản lý tệp tin, tài liệu, hình ảnh và dữ liệu trực tuyến. Nó phù hợp cho việc lưu trữ dự án và dữ liệu trong môi trường đám mây, giúp bạn truy cập dữ liệu từ mọi thiết bị có kết nối internet.</a:t>
            </a:r>
          </a:p>
          <a:p>
            <a:pPr marL="0" indent="0">
              <a:buNone/>
            </a:pPr>
            <a:endParaRPr lang="en-US" sz="1800" dirty="0">
              <a:latin typeface="+mj-lt"/>
            </a:endParaRPr>
          </a:p>
        </p:txBody>
      </p:sp>
      <p:sp>
        <p:nvSpPr>
          <p:cNvPr id="4" name="Date Placeholder 3">
            <a:extLst>
              <a:ext uri="{FF2B5EF4-FFF2-40B4-BE49-F238E27FC236}">
                <a16:creationId xmlns:a16="http://schemas.microsoft.com/office/drawing/2014/main" id="{67D5CFD6-ED47-6BA7-43B1-9E47A80BF5BC}"/>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3BB0D276-C01C-9AB3-EE5B-9F382B3EA04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DAB5361-99AC-1A1F-E67A-E7756B4D0405}"/>
              </a:ext>
            </a:extLst>
          </p:cNvPr>
          <p:cNvSpPr>
            <a:spLocks noGrp="1"/>
          </p:cNvSpPr>
          <p:nvPr>
            <p:ph type="sldNum" sz="quarter" idx="12"/>
          </p:nvPr>
        </p:nvSpPr>
        <p:spPr/>
        <p:txBody>
          <a:bodyPr/>
          <a:lstStyle/>
          <a:p>
            <a:fld id="{6E91CC32-6A6B-4E2E-BBA1-6864F305DA26}" type="slidenum">
              <a:rPr lang="en-US" smtClean="0"/>
              <a:t>5</a:t>
            </a:fld>
            <a:endParaRPr lang="en-US"/>
          </a:p>
        </p:txBody>
      </p:sp>
      <p:pic>
        <p:nvPicPr>
          <p:cNvPr id="1026" name="Picture 2" descr="Colaboratory chào mừng bạn! - Colaboratory">
            <a:extLst>
              <a:ext uri="{FF2B5EF4-FFF2-40B4-BE49-F238E27FC236}">
                <a16:creationId xmlns:a16="http://schemas.microsoft.com/office/drawing/2014/main" id="{59844EA7-615B-A0CC-7A86-1B785A183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91697"/>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ython (programming language) - Wikipedia">
            <a:extLst>
              <a:ext uri="{FF2B5EF4-FFF2-40B4-BE49-F238E27FC236}">
                <a16:creationId xmlns:a16="http://schemas.microsoft.com/office/drawing/2014/main" id="{46576E28-8A6E-0EEB-B2A6-8E02318B1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3487" y="2425298"/>
            <a:ext cx="1942938"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Drive – Wikipedia tiếng Việt">
            <a:extLst>
              <a:ext uri="{FF2B5EF4-FFF2-40B4-BE49-F238E27FC236}">
                <a16:creationId xmlns:a16="http://schemas.microsoft.com/office/drawing/2014/main" id="{EE270572-15B7-453D-27A0-9AEF6EE06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0967" y="4825811"/>
            <a:ext cx="1733233" cy="1557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35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8879-6F1B-DB6D-A3EA-AE25FC902030}"/>
              </a:ext>
            </a:extLst>
          </p:cNvPr>
          <p:cNvSpPr>
            <a:spLocks noGrp="1"/>
          </p:cNvSpPr>
          <p:nvPr>
            <p:ph type="title"/>
          </p:nvPr>
        </p:nvSpPr>
        <p:spPr>
          <a:xfrm>
            <a:off x="344424" y="136525"/>
            <a:ext cx="10515600" cy="1325563"/>
          </a:xfrm>
        </p:spPr>
        <p:txBody>
          <a:bodyPr/>
          <a:lstStyle/>
          <a:p>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sp>
        <p:nvSpPr>
          <p:cNvPr id="3" name="Content Placeholder 2">
            <a:extLst>
              <a:ext uri="{FF2B5EF4-FFF2-40B4-BE49-F238E27FC236}">
                <a16:creationId xmlns:a16="http://schemas.microsoft.com/office/drawing/2014/main" id="{37CB5987-9C50-16E3-441E-25161DFC0F36}"/>
              </a:ext>
            </a:extLst>
          </p:cNvPr>
          <p:cNvSpPr>
            <a:spLocks noGrp="1"/>
          </p:cNvSpPr>
          <p:nvPr>
            <p:ph idx="1"/>
          </p:nvPr>
        </p:nvSpPr>
        <p:spPr>
          <a:xfrm>
            <a:off x="344424" y="1253331"/>
            <a:ext cx="6650736" cy="4351338"/>
          </a:xfrm>
        </p:spPr>
        <p:txBody>
          <a:bodyPr>
            <a:noAutofit/>
          </a:bodyPr>
          <a:lstStyle/>
          <a:p>
            <a:pPr algn="l"/>
            <a:r>
              <a:rPr lang="vi-VN" sz="1800" b="1" i="0" dirty="0">
                <a:solidFill>
                  <a:srgbClr val="374151"/>
                </a:solidFill>
                <a:effectLst/>
                <a:latin typeface="Söhne"/>
              </a:rPr>
              <a:t>Facebook Graph API</a:t>
            </a:r>
            <a:endParaRPr lang="vi-VN" sz="1800" b="0" i="0" dirty="0">
              <a:solidFill>
                <a:srgbClr val="374151"/>
              </a:solidFill>
              <a:effectLst/>
              <a:latin typeface="Söhne"/>
            </a:endParaRPr>
          </a:p>
          <a:p>
            <a:pPr marL="0" indent="0" algn="l">
              <a:buNone/>
            </a:pPr>
            <a:r>
              <a:rPr lang="vi-VN" sz="1800" b="0" i="0" dirty="0">
                <a:solidFill>
                  <a:srgbClr val="374151"/>
                </a:solidFill>
                <a:effectLst/>
                <a:latin typeface="Söhne"/>
              </a:rPr>
              <a:t>Facebook Graph API là một tập hợp các giao diện lập trình ứng dụng (API) cung cấp bởi Facebook để truy cập dữ liệu trên mạng xã hội Facebook. Nó cho phép bạn thu thập thông tin về người dùng, bài viết, trang và nhiều loại dữ liệu khác từ Facebook. Điều này làm cho nó trở thành một công cụ mạnh mẽ để nghiên cứu và phân tích dữ liệu từ Facebook.</a:t>
            </a:r>
          </a:p>
          <a:p>
            <a:pPr algn="l"/>
            <a:r>
              <a:rPr lang="vi-VN" sz="1800" b="1" i="0" dirty="0">
                <a:solidFill>
                  <a:srgbClr val="374151"/>
                </a:solidFill>
                <a:effectLst/>
                <a:latin typeface="Söhne"/>
              </a:rPr>
              <a:t>facebook_scraper</a:t>
            </a:r>
            <a:endParaRPr lang="vi-VN" sz="1800" b="0" i="0" dirty="0">
              <a:solidFill>
                <a:srgbClr val="374151"/>
              </a:solidFill>
              <a:effectLst/>
              <a:latin typeface="Söhne"/>
            </a:endParaRPr>
          </a:p>
          <a:p>
            <a:pPr marL="0" indent="0" algn="l">
              <a:buNone/>
            </a:pPr>
            <a:r>
              <a:rPr lang="vi-VN" sz="1800" b="0" i="0" dirty="0">
                <a:solidFill>
                  <a:srgbClr val="374151"/>
                </a:solidFill>
                <a:effectLst/>
                <a:latin typeface="Söhne"/>
              </a:rPr>
              <a:t>facebook_scraper là một thư viện Python cho phép bạn thu thập dữ liệu từ Facebook thông qua web scraping. Nó giúp bạn trích xuất thông tin từ bài viết, bình luận và nhiều thành phần khác trên trang Facebook một cách tự động. Thư viện này làm cho việc thu thập dữ liệu từ Facebook trở nên dễ dàng.</a:t>
            </a:r>
          </a:p>
          <a:p>
            <a:pPr algn="l"/>
            <a:r>
              <a:rPr lang="vi-VN" sz="1800" b="1" i="0" dirty="0">
                <a:solidFill>
                  <a:srgbClr val="374151"/>
                </a:solidFill>
                <a:effectLst/>
                <a:latin typeface="Söhne"/>
              </a:rPr>
              <a:t>Matplotlib</a:t>
            </a:r>
            <a:endParaRPr lang="vi-VN" sz="1800" b="0" i="0" dirty="0">
              <a:solidFill>
                <a:srgbClr val="374151"/>
              </a:solidFill>
              <a:effectLst/>
              <a:latin typeface="Söhne"/>
            </a:endParaRPr>
          </a:p>
          <a:p>
            <a:pPr marL="0" indent="0" algn="l">
              <a:buNone/>
            </a:pPr>
            <a:r>
              <a:rPr lang="vi-VN" sz="1800" b="0" i="0" dirty="0">
                <a:solidFill>
                  <a:srgbClr val="374151"/>
                </a:solidFill>
                <a:effectLst/>
                <a:latin typeface="Söhne"/>
              </a:rPr>
              <a:t>Matplotlib là một thư viện Python mạnh mẽ cho việc vẽ biểu đồ và trực quan hóa dữ liệu. Nó cung cấp các công cụ để tạo các biểu đồ đường, biểu đồ cột, biểu đồ phân tán và nhiều loại biểu đồ khác. Matplotlib là một công cụ quan trọng để hiển thị kết quả phân tích dữ liệu.</a:t>
            </a:r>
          </a:p>
          <a:p>
            <a:pPr marL="0" indent="0">
              <a:buNone/>
            </a:pPr>
            <a:endParaRPr lang="en-US" sz="1800" dirty="0">
              <a:latin typeface="+mj-lt"/>
            </a:endParaRPr>
          </a:p>
        </p:txBody>
      </p:sp>
      <p:sp>
        <p:nvSpPr>
          <p:cNvPr id="4" name="Date Placeholder 3">
            <a:extLst>
              <a:ext uri="{FF2B5EF4-FFF2-40B4-BE49-F238E27FC236}">
                <a16:creationId xmlns:a16="http://schemas.microsoft.com/office/drawing/2014/main" id="{67D5CFD6-ED47-6BA7-43B1-9E47A80BF5BC}"/>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3BB0D276-C01C-9AB3-EE5B-9F382B3EA04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DAB5361-99AC-1A1F-E67A-E7756B4D0405}"/>
              </a:ext>
            </a:extLst>
          </p:cNvPr>
          <p:cNvSpPr>
            <a:spLocks noGrp="1"/>
          </p:cNvSpPr>
          <p:nvPr>
            <p:ph type="sldNum" sz="quarter" idx="12"/>
          </p:nvPr>
        </p:nvSpPr>
        <p:spPr/>
        <p:txBody>
          <a:bodyPr/>
          <a:lstStyle/>
          <a:p>
            <a:fld id="{6E91CC32-6A6B-4E2E-BBA1-6864F305DA26}" type="slidenum">
              <a:rPr lang="en-US" smtClean="0"/>
              <a:t>6</a:t>
            </a:fld>
            <a:endParaRPr lang="en-US"/>
          </a:p>
        </p:txBody>
      </p:sp>
      <p:pic>
        <p:nvPicPr>
          <p:cNvPr id="2050" name="Picture 2" descr="API - How to Get Started with Facebook API Integration - Analytics Yogi">
            <a:extLst>
              <a:ext uri="{FF2B5EF4-FFF2-40B4-BE49-F238E27FC236}">
                <a16:creationId xmlns:a16="http://schemas.microsoft.com/office/drawing/2014/main" id="{E469FDC9-FE15-A74F-C3EC-8A6FA16A7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277" y="1364853"/>
            <a:ext cx="309562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acebook-scraper · GitHub Topics · GitHub">
            <a:extLst>
              <a:ext uri="{FF2B5EF4-FFF2-40B4-BE49-F238E27FC236}">
                <a16:creationId xmlns:a16="http://schemas.microsoft.com/office/drawing/2014/main" id="{CB7382B3-963E-96FF-E40F-B0AD4BB0A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0703" y="3171031"/>
            <a:ext cx="309562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pload.wikimedia.org/wikipedia/commons/thumb/0/01/...">
            <a:extLst>
              <a:ext uri="{FF2B5EF4-FFF2-40B4-BE49-F238E27FC236}">
                <a16:creationId xmlns:a16="http://schemas.microsoft.com/office/drawing/2014/main" id="{1149ED8D-B50B-DFD0-F33B-13ABF0136C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0252" y="5061189"/>
            <a:ext cx="177165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25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8462B-6FAE-23CD-16DD-B5EC90BC445C}"/>
              </a:ext>
            </a:extLst>
          </p:cNvPr>
          <p:cNvSpPr>
            <a:spLocks noGrp="1"/>
          </p:cNvSpPr>
          <p:nvPr>
            <p:ph idx="1"/>
          </p:nvPr>
        </p:nvSpPr>
        <p:spPr>
          <a:xfrm>
            <a:off x="432816" y="577824"/>
            <a:ext cx="10515600" cy="4351338"/>
          </a:xfrm>
        </p:spPr>
        <p:txBody>
          <a:bodyPr>
            <a:normAutofit/>
          </a:bodyPr>
          <a:lstStyle/>
          <a:p>
            <a:pPr algn="l"/>
            <a:r>
              <a:rPr lang="vi-VN" sz="1800" b="1" i="0" dirty="0">
                <a:solidFill>
                  <a:srgbClr val="374151"/>
                </a:solidFill>
                <a:effectLst/>
                <a:latin typeface="Söhne"/>
              </a:rPr>
              <a:t>Mô hình Naive Bayes</a:t>
            </a:r>
            <a:endParaRPr lang="vi-VN" sz="1800" b="0" i="0" dirty="0">
              <a:solidFill>
                <a:srgbClr val="374151"/>
              </a:solidFill>
              <a:effectLst/>
              <a:latin typeface="Söhne"/>
            </a:endParaRPr>
          </a:p>
          <a:p>
            <a:pPr marL="0" indent="0" algn="l">
              <a:buNone/>
            </a:pPr>
            <a:r>
              <a:rPr lang="vi-VN" sz="1800" b="0" i="0" dirty="0">
                <a:solidFill>
                  <a:srgbClr val="374151"/>
                </a:solidFill>
                <a:effectLst/>
                <a:latin typeface="Söhne"/>
              </a:rPr>
              <a:t>Mô hình Naive Bayes là một mô hình học máy cơ bản và phổ biến trong lĩnh vực phân loại. Nó dựa trên nguyên tắc Bayes và giả định "ngây thơ" (naive) rằng các đặc trưng độc lập. Mô hình Naive Bayes thường được sử dụng trong phân loại văn bản, phân loại email spam và nhiều ứng dụng khác.</a:t>
            </a:r>
          </a:p>
          <a:p>
            <a:endParaRPr lang="en-US" sz="1800" dirty="0"/>
          </a:p>
        </p:txBody>
      </p:sp>
      <p:sp>
        <p:nvSpPr>
          <p:cNvPr id="4" name="Date Placeholder 3">
            <a:extLst>
              <a:ext uri="{FF2B5EF4-FFF2-40B4-BE49-F238E27FC236}">
                <a16:creationId xmlns:a16="http://schemas.microsoft.com/office/drawing/2014/main" id="{2BAB88A6-E2FE-4617-B9F4-4251B6E952D2}"/>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38316538-41AF-FAC2-ACD2-8E5452D9E1C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C94F23-BC92-DDE7-4DC9-3499F643EEC0}"/>
              </a:ext>
            </a:extLst>
          </p:cNvPr>
          <p:cNvSpPr>
            <a:spLocks noGrp="1"/>
          </p:cNvSpPr>
          <p:nvPr>
            <p:ph type="sldNum" sz="quarter" idx="12"/>
          </p:nvPr>
        </p:nvSpPr>
        <p:spPr/>
        <p:txBody>
          <a:bodyPr/>
          <a:lstStyle/>
          <a:p>
            <a:fld id="{6E91CC32-6A6B-4E2E-BBA1-6864F305DA26}" type="slidenum">
              <a:rPr lang="en-US" smtClean="0"/>
              <a:t>7</a:t>
            </a:fld>
            <a:endParaRPr lang="en-US"/>
          </a:p>
        </p:txBody>
      </p:sp>
      <p:pic>
        <p:nvPicPr>
          <p:cNvPr id="3074" name="Picture 2" descr="Naive Bayes Classifier - an overview | ScienceDirect Topics">
            <a:extLst>
              <a:ext uri="{FF2B5EF4-FFF2-40B4-BE49-F238E27FC236}">
                <a16:creationId xmlns:a16="http://schemas.microsoft.com/office/drawing/2014/main" id="{455F5607-8C5D-9935-08A9-32094CC8C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4" y="2753493"/>
            <a:ext cx="4351972" cy="2306461"/>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Naive Bayes Classifier Tutorial: with Python Scikit-learn | DataCamp">
            <a:extLst>
              <a:ext uri="{FF2B5EF4-FFF2-40B4-BE49-F238E27FC236}">
                <a16:creationId xmlns:a16="http://schemas.microsoft.com/office/drawing/2014/main" id="{8DE34AA8-2E7F-0876-46C6-2F330B3DF1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82207DAF-660A-47D1-E45D-3E4545FB7DA7}"/>
              </a:ext>
            </a:extLst>
          </p:cNvPr>
          <p:cNvPicPr>
            <a:picLocks noChangeAspect="1"/>
          </p:cNvPicPr>
          <p:nvPr/>
        </p:nvPicPr>
        <p:blipFill>
          <a:blip r:embed="rId3"/>
          <a:stretch>
            <a:fillRect/>
          </a:stretch>
        </p:blipFill>
        <p:spPr>
          <a:xfrm>
            <a:off x="5356057" y="2931160"/>
            <a:ext cx="6125629" cy="2444275"/>
          </a:xfrm>
          <a:prstGeom prst="rect">
            <a:avLst/>
          </a:prstGeom>
        </p:spPr>
      </p:pic>
    </p:spTree>
    <p:extLst>
      <p:ext uri="{BB962C8B-B14F-4D97-AF65-F5344CB8AC3E}">
        <p14:creationId xmlns:p14="http://schemas.microsoft.com/office/powerpoint/2010/main" val="183368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company&#10;&#10;Description automatically generated">
            <a:extLst>
              <a:ext uri="{FF2B5EF4-FFF2-40B4-BE49-F238E27FC236}">
                <a16:creationId xmlns:a16="http://schemas.microsoft.com/office/drawing/2014/main" id="{A7627506-0ABC-D4A4-AB1F-B3DC19C48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658" y="365125"/>
            <a:ext cx="9687701" cy="5901703"/>
          </a:xfrm>
        </p:spPr>
      </p:pic>
      <p:sp>
        <p:nvSpPr>
          <p:cNvPr id="4" name="Date Placeholder 3">
            <a:extLst>
              <a:ext uri="{FF2B5EF4-FFF2-40B4-BE49-F238E27FC236}">
                <a16:creationId xmlns:a16="http://schemas.microsoft.com/office/drawing/2014/main" id="{124B0042-38D0-63A0-014D-D4D49A0AB755}"/>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812DC050-27BF-C19E-2F04-214998EA7E3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F4AB0E2-95D2-613A-9845-1520B8A6DBF2}"/>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263009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company&#10;&#10;Description automatically generated">
            <a:extLst>
              <a:ext uri="{FF2B5EF4-FFF2-40B4-BE49-F238E27FC236}">
                <a16:creationId xmlns:a16="http://schemas.microsoft.com/office/drawing/2014/main" id="{4140FDCA-0AC6-623B-9EAE-25B14F765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644238"/>
            <a:ext cx="4470400" cy="5406963"/>
          </a:xfrm>
        </p:spPr>
      </p:pic>
      <p:sp>
        <p:nvSpPr>
          <p:cNvPr id="4" name="Date Placeholder 3">
            <a:extLst>
              <a:ext uri="{FF2B5EF4-FFF2-40B4-BE49-F238E27FC236}">
                <a16:creationId xmlns:a16="http://schemas.microsoft.com/office/drawing/2014/main" id="{60B31A43-E417-37D3-2FB1-3ACC6E2245DE}"/>
              </a:ext>
            </a:extLst>
          </p:cNvPr>
          <p:cNvSpPr>
            <a:spLocks noGrp="1"/>
          </p:cNvSpPr>
          <p:nvPr>
            <p:ph type="dt" sz="half" idx="10"/>
          </p:nvPr>
        </p:nvSpPr>
        <p:spPr/>
        <p:txBody>
          <a:bodyPr/>
          <a:lstStyle/>
          <a:p>
            <a:fld id="{0F996519-E62D-4F8C-AE1E-36928EC7D15C}" type="datetime1">
              <a:rPr lang="en-US" smtClean="0"/>
              <a:t>11/1/2023</a:t>
            </a:fld>
            <a:endParaRPr lang="en-US"/>
          </a:p>
        </p:txBody>
      </p:sp>
      <p:sp>
        <p:nvSpPr>
          <p:cNvPr id="5" name="Footer Placeholder 4">
            <a:extLst>
              <a:ext uri="{FF2B5EF4-FFF2-40B4-BE49-F238E27FC236}">
                <a16:creationId xmlns:a16="http://schemas.microsoft.com/office/drawing/2014/main" id="{12BF4231-A16E-CF7A-34BA-B868B2A43EF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28D3E24-3752-56C0-EFC9-4353C2E0B9C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2933061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920</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NHÓM 11: PHÂN TÍCH SỰ QUAN TÂM CỦA NGƯỜI DÙNG FACEBOOK VỚI MỘT SẢN PHẨM</vt:lpstr>
      <vt:lpstr>Sự quan trọng</vt:lpstr>
      <vt:lpstr>Đối với bigdata</vt:lpstr>
      <vt:lpstr>Bài toán</vt:lpstr>
      <vt:lpstr>Công nghệ sử dụng</vt:lpstr>
      <vt:lpstr>Công nghệ sử dụng</vt:lpstr>
      <vt:lpstr>PowerPoint Presentation</vt:lpstr>
      <vt:lpstr>PowerPoint Presentation</vt:lpstr>
      <vt:lpstr>PowerPoint Presentation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11: PHÂN TÍCH SỰ QUAN TÂM CỦA NGƯỜI DÙNG FACEBOOK VỚI MỘT SẢN PHẨM</dc:title>
  <dc:creator>Thiên Nguyễn</dc:creator>
  <cp:lastModifiedBy>Thiên Nguyễn</cp:lastModifiedBy>
  <cp:revision>1</cp:revision>
  <dcterms:created xsi:type="dcterms:W3CDTF">2023-10-31T20:22:11Z</dcterms:created>
  <dcterms:modified xsi:type="dcterms:W3CDTF">2023-10-31T20:44:36Z</dcterms:modified>
</cp:coreProperties>
</file>