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6" r:id="rId14"/>
    <p:sldId id="274" r:id="rId15"/>
    <p:sldId id="277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7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31D2-416C-4A85-A13B-FD03A6272E3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AF35B-C6F8-4E20-A0EC-78D24F76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AF35B-C6F8-4E20-A0EC-78D24F763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3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63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1EF8-84E0-469C-A8A2-1A7CA045A3B3}" type="datetimeFigureOut">
              <a:rPr lang="es-CR" smtClean="0"/>
              <a:t>18/6/2018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828050-49BB-4BA3-9106-4A7B9A3FF0BF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9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odocurso.com/noticias/los-ciberdelincuentes-%C2%BFqu%C3%A9-hacen-con-nuestros-dato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HTML/Elemento/audi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HTML/Elemento/sourc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SESIONES Y VARIABLES DE </a:t>
            </a:r>
            <a:r>
              <a:rPr lang="en-US" dirty="0" err="1" smtClean="0"/>
              <a:t>SESIóN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21639"/>
            <a:ext cx="9603275" cy="1049235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Cookies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107700"/>
              </p:ext>
            </p:extLst>
          </p:nvPr>
        </p:nvGraphicFramePr>
        <p:xfrm>
          <a:off x="1024128" y="1431332"/>
          <a:ext cx="10945368" cy="2816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74920"/>
                <a:gridCol w="5870448"/>
              </a:tblGrid>
              <a:tr h="6038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Permanentes</a:t>
                      </a:r>
                      <a:endParaRPr lang="en-US" dirty="0"/>
                    </a:p>
                  </a:txBody>
                  <a:tcPr/>
                </a:tc>
              </a:tr>
              <a:tr h="221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8" y="2611274"/>
            <a:ext cx="4745736" cy="755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72" y="2690241"/>
            <a:ext cx="5373624" cy="2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COOCKIES WITH JAVASCRIPT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97" y="2930557"/>
            <a:ext cx="10212135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cookies con JS Y </a:t>
            </a:r>
            <a:r>
              <a:rPr lang="en-US" dirty="0" err="1" smtClean="0"/>
              <a:t>Jquery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51" y="2180324"/>
            <a:ext cx="9603275" cy="3450613"/>
          </a:xfrm>
        </p:spPr>
        <p:txBody>
          <a:bodyPr/>
          <a:lstStyle/>
          <a:p>
            <a:r>
              <a:rPr lang="es-ES" dirty="0" smtClean="0"/>
              <a:t>descargar </a:t>
            </a:r>
            <a:r>
              <a:rPr lang="es-ES" dirty="0" err="1"/>
              <a:t>jquery.cookie</a:t>
            </a:r>
            <a:r>
              <a:rPr lang="es-ES" dirty="0"/>
              <a:t> desde su repositorio en </a:t>
            </a:r>
            <a:r>
              <a:rPr lang="es-ES" dirty="0" err="1"/>
              <a:t>GitHub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Tenga </a:t>
            </a:r>
            <a:r>
              <a:rPr lang="es-ES" dirty="0"/>
              <a:t>en cuenta que, al ser un complemento </a:t>
            </a:r>
            <a:r>
              <a:rPr lang="es-ES" dirty="0" err="1"/>
              <a:t>jQuery</a:t>
            </a:r>
            <a:r>
              <a:rPr lang="es-ES" dirty="0"/>
              <a:t>, debe incluirlo después de la biblioteca </a:t>
            </a:r>
            <a:r>
              <a:rPr lang="es-ES" dirty="0" err="1"/>
              <a:t>jQuery</a:t>
            </a:r>
            <a:r>
              <a:rPr lang="es-ES" dirty="0"/>
              <a:t>. Sus páginas deben tener un fragmento de código que se parezca a lo siguiente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75" y="4179951"/>
            <a:ext cx="5000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CREACIÓN</a:t>
            </a:r>
            <a:endParaRPr lang="en-US" dirty="0"/>
          </a:p>
        </p:txBody>
      </p:sp>
      <p:pic>
        <p:nvPicPr>
          <p:cNvPr id="2050" name="Picture 2" descr="Create a cookie, valid across the entire site: &#10;Cookies. set( 'name ' &#10;• value • ) ; &#10;Create a cookie that expires 7 days from now, valid across the entire site: &#10;Cookies. set( 'name' , &#10;•value', { expires: 7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3" y="2455366"/>
            <a:ext cx="8255637" cy="29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 Y BORRADO</a:t>
            </a:r>
            <a:endParaRPr lang="en-US" dirty="0"/>
          </a:p>
        </p:txBody>
      </p:sp>
      <p:pic>
        <p:nvPicPr>
          <p:cNvPr id="3074" name="Picture 2" descr="Read cookie: &#10;Cookies.eet('name'); // =&gt; &#10;' value ' &#10;Cookies.get( 'nothing'); // &#10;undefined &#10;Read all visible cookies: &#10;Cookies. get(); // { name: 'value'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54" y="2462976"/>
            <a:ext cx="4283233" cy="28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lete cookie: &#10;Cookies. remove( ' name ) 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577" y="4016882"/>
            <a:ext cx="26955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Desventajas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 fundamental de las cookies reside </a:t>
            </a:r>
            <a:r>
              <a:rPr lang="en-US" dirty="0" err="1"/>
              <a:t>en</a:t>
            </a:r>
            <a:r>
              <a:rPr lang="en-US" dirty="0"/>
              <a:t> que son </a:t>
            </a:r>
            <a:r>
              <a:rPr lang="en-US" dirty="0" err="1"/>
              <a:t>capaces</a:t>
            </a:r>
            <a:r>
              <a:rPr lang="en-US" dirty="0"/>
              <a:t> de </a:t>
            </a:r>
            <a:r>
              <a:rPr lang="en-US" b="1" dirty="0" err="1"/>
              <a:t>almacenar</a:t>
            </a:r>
            <a:r>
              <a:rPr lang="en-US" b="1" dirty="0"/>
              <a:t> </a:t>
            </a:r>
            <a:r>
              <a:rPr lang="en-US" b="1" dirty="0" err="1"/>
              <a:t>cualquier</a:t>
            </a:r>
            <a:r>
              <a:rPr lang="en-US" b="1" dirty="0"/>
              <a:t>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información</a:t>
            </a:r>
            <a:r>
              <a:rPr lang="en-US" dirty="0"/>
              <a:t> y 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tanto</a:t>
            </a:r>
            <a:r>
              <a:rPr lang="en-US" dirty="0"/>
              <a:t>, </a:t>
            </a:r>
            <a:r>
              <a:rPr lang="en-US" dirty="0" err="1"/>
              <a:t>proteger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privacidad</a:t>
            </a:r>
            <a:r>
              <a:rPr lang="en-US" dirty="0"/>
              <a:t> 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complicada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conlleva</a:t>
            </a:r>
            <a:r>
              <a:rPr lang="en-US" dirty="0"/>
              <a:t> que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b="1" dirty="0" err="1">
                <a:hlinkClick r:id="rId2"/>
              </a:rPr>
              <a:t>ciberdelincuentes</a:t>
            </a:r>
            <a:r>
              <a:rPr lang="en-US" dirty="0"/>
              <a:t> para fines </a:t>
            </a:r>
            <a:r>
              <a:rPr lang="en-US" dirty="0" err="1"/>
              <a:t>ilegales</a:t>
            </a:r>
            <a:r>
              <a:rPr lang="en-US" dirty="0"/>
              <a:t>.</a:t>
            </a:r>
          </a:p>
          <a:p>
            <a:pPr fontAlgn="ctr"/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creadas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las </a:t>
            </a:r>
            <a:r>
              <a:rPr lang="en-US" dirty="0" err="1"/>
              <a:t>páginas</a:t>
            </a:r>
            <a:r>
              <a:rPr lang="en-US" dirty="0"/>
              <a:t> que </a:t>
            </a:r>
            <a:r>
              <a:rPr lang="en-US" dirty="0" err="1"/>
              <a:t>visitas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navegación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Internet,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personales</a:t>
            </a:r>
            <a:r>
              <a:rPr lang="en-US" dirty="0"/>
              <a:t>, gracias a </a:t>
            </a:r>
            <a:r>
              <a:rPr lang="en-US" dirty="0" err="1"/>
              <a:t>tus</a:t>
            </a:r>
            <a:r>
              <a:rPr lang="en-US" dirty="0"/>
              <a:t> </a:t>
            </a:r>
            <a:r>
              <a:rPr lang="en-US" b="1" dirty="0" err="1"/>
              <a:t>pautas</a:t>
            </a:r>
            <a:r>
              <a:rPr lang="en-US" b="1" dirty="0"/>
              <a:t> de </a:t>
            </a:r>
            <a:r>
              <a:rPr lang="en-US" b="1" dirty="0" err="1"/>
              <a:t>navegación</a:t>
            </a:r>
            <a:r>
              <a:rPr lang="en-US" dirty="0"/>
              <a:t> 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deducir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eres</a:t>
            </a:r>
            <a:r>
              <a:rPr lang="en-US" dirty="0"/>
              <a:t> hombre, </a:t>
            </a:r>
            <a:r>
              <a:rPr lang="en-US" dirty="0" err="1"/>
              <a:t>mujer</a:t>
            </a:r>
            <a:r>
              <a:rPr lang="en-US" dirty="0"/>
              <a:t>, </a:t>
            </a:r>
            <a:r>
              <a:rPr lang="en-US" dirty="0" err="1"/>
              <a:t>joven</a:t>
            </a:r>
            <a:r>
              <a:rPr lang="en-US" dirty="0"/>
              <a:t>, </a:t>
            </a:r>
            <a:r>
              <a:rPr lang="en-US" dirty="0" err="1"/>
              <a:t>adulto</a:t>
            </a:r>
            <a:r>
              <a:rPr lang="en-US" dirty="0"/>
              <a:t> y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para que las 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puedan</a:t>
            </a:r>
            <a:r>
              <a:rPr lang="en-US" b="1" dirty="0"/>
              <a:t> </a:t>
            </a:r>
            <a:r>
              <a:rPr lang="en-US" b="1" dirty="0" err="1"/>
              <a:t>ofrecerte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dirty="0"/>
              <a:t> que </a:t>
            </a:r>
            <a:r>
              <a:rPr lang="en-US" dirty="0" err="1"/>
              <a:t>creen</a:t>
            </a:r>
            <a:r>
              <a:rPr lang="en-US" dirty="0"/>
              <a:t> que son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navegas</a:t>
            </a:r>
            <a:r>
              <a:rPr lang="en-US" dirty="0"/>
              <a:t> o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campañas</a:t>
            </a:r>
            <a:r>
              <a:rPr lang="en-US" dirty="0"/>
              <a:t> </a:t>
            </a:r>
            <a:r>
              <a:rPr lang="en-US" dirty="0" err="1"/>
              <a:t>publicitarias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FF93C-1511-424A-B833-3218727F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HTML5 Web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0440CC-C429-4F31-8E5E-476BC57DD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El final de las cookies , mucho mejor rendimiento ! </a:t>
            </a:r>
          </a:p>
        </p:txBody>
      </p:sp>
    </p:spTree>
    <p:extLst>
      <p:ext uri="{BB962C8B-B14F-4D97-AF65-F5344CB8AC3E}">
        <p14:creationId xmlns:p14="http://schemas.microsoft.com/office/powerpoint/2010/main" val="734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735C6-64A5-40C2-83FC-1D661A0E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3557"/>
            <a:ext cx="9603275" cy="5613009"/>
          </a:xfrm>
        </p:spPr>
        <p:txBody>
          <a:bodyPr>
            <a:normAutofit/>
          </a:bodyPr>
          <a:lstStyle/>
          <a:p>
            <a:endParaRPr lang="es-CR" dirty="0"/>
          </a:p>
          <a:p>
            <a:r>
              <a:rPr lang="es-CR" dirty="0"/>
              <a:t>Qué es el almacenamiento web HTML?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Con el almacenamiento web, aplicaciones web pueden almacenar datos localmente en el navegador del usuario.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Antes de HTML5, los datos de aplicación tuvieron que ser almacenada en las cookies, incluidos en cada petición del servidor , ahora grandes cantidades de datos pueden ser almacenados localmente, sin afectar el rendimiento sitio web.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35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9D4431-C165-46B1-AA40-1D755191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Navegadores que soportan Web Storage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BDCE84C-630A-4CFA-924D-A12BBC477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01" y="4321964"/>
            <a:ext cx="10598030" cy="1364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573904-9DE6-4DD6-A510-0E817159C7D3}"/>
              </a:ext>
            </a:extLst>
          </p:cNvPr>
          <p:cNvSpPr/>
          <p:nvPr/>
        </p:nvSpPr>
        <p:spPr>
          <a:xfrm>
            <a:off x="1451579" y="20080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dirty="0" err="1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s-CR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(Storage) !== </a:t>
            </a:r>
            <a:r>
              <a:rPr lang="es-C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s-CR" dirty="0" err="1">
                <a:solidFill>
                  <a:srgbClr val="A52A2A"/>
                </a:solidFill>
                <a:latin typeface="Consolas" panose="020B0609020204030204" pitchFamily="49" charset="0"/>
              </a:rPr>
              <a:t>undefined</a:t>
            </a:r>
            <a:r>
              <a:rPr lang="es-C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s-CR" dirty="0"/>
              <a:t/>
            </a:r>
            <a:br>
              <a:rPr lang="es-CR" dirty="0"/>
            </a:b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CR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r>
              <a:rPr lang="es-CR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CR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CR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CR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localStorage</a:t>
            </a:r>
            <a:r>
              <a:rPr lang="es-CR" i="1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s-CR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sessionStorage</a:t>
            </a:r>
            <a:r>
              <a:rPr lang="es-CR" i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s-CR" dirty="0" err="1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s-CR" dirty="0"/>
              <a:t/>
            </a:r>
            <a:br>
              <a:rPr lang="es-CR" dirty="0"/>
            </a:b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CR" dirty="0" err="1">
                <a:solidFill>
                  <a:srgbClr val="008000"/>
                </a:solidFill>
                <a:latin typeface="Consolas" panose="020B0609020204030204" pitchFamily="49" charset="0"/>
              </a:rPr>
              <a:t>Sorry</a:t>
            </a:r>
            <a: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  <a:t>! No Web Storage </a:t>
            </a:r>
            <a:r>
              <a:rPr lang="es-CR" dirty="0" err="1">
                <a:solidFill>
                  <a:srgbClr val="008000"/>
                </a:solidFill>
                <a:latin typeface="Consolas" panose="020B0609020204030204" pitchFamily="49" charset="0"/>
              </a:rPr>
              <a:t>support</a:t>
            </a:r>
            <a: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  <a:t>..</a:t>
            </a:r>
            <a:br>
              <a:rPr lang="es-C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s-C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3149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DFE0E-218F-4E5C-87C0-367DB6B5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Objetos de almacenamiento Web HTML:</a:t>
            </a:r>
            <a:br>
              <a:rPr lang="es-CR" dirty="0"/>
            </a:b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4AE43-ECB7-4D64-882C-6631DB5B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s-CR" dirty="0"/>
              <a:t>Window.sessionStorage : </a:t>
            </a:r>
          </a:p>
          <a:p>
            <a:r>
              <a:rPr lang="es-CR" dirty="0"/>
              <a:t>Almacena los datos para una sesión (los datos se pierden cuando la pestaña del navegador se cierra).</a:t>
            </a:r>
          </a:p>
          <a:p>
            <a:endParaRPr lang="es-CR" dirty="0"/>
          </a:p>
          <a:p>
            <a:r>
              <a:rPr lang="es-CR" dirty="0"/>
              <a:t>Se almacenan localmente ligado al dominio del sitio web .</a:t>
            </a:r>
          </a:p>
          <a:p>
            <a:endParaRPr lang="es-CR" dirty="0"/>
          </a:p>
          <a:p>
            <a:r>
              <a:rPr lang="es-CR" dirty="0"/>
              <a:t>Este método es usado para realizar aplicaciones más seguras y eliminar un almacenamiento innecesario de datos.</a:t>
            </a:r>
          </a:p>
        </p:txBody>
      </p:sp>
    </p:spTree>
    <p:extLst>
      <p:ext uri="{BB962C8B-B14F-4D97-AF65-F5344CB8AC3E}">
        <p14:creationId xmlns:p14="http://schemas.microsoft.com/office/powerpoint/2010/main" val="4395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s-419" dirty="0" err="1" smtClean="0"/>
              <a:t>ó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recorrer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hasta que </a:t>
            </a:r>
            <a:r>
              <a:rPr lang="en-US" dirty="0" err="1"/>
              <a:t>abandona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sitio</a:t>
            </a:r>
            <a:r>
              <a:rPr lang="en-US" dirty="0"/>
              <a:t> o </a:t>
            </a:r>
            <a:r>
              <a:rPr lang="en-US" dirty="0" err="1"/>
              <a:t>deja</a:t>
            </a:r>
            <a:r>
              <a:rPr lang="en-US" dirty="0"/>
              <a:t> de </a:t>
            </a:r>
            <a:r>
              <a:rPr lang="en-US" dirty="0" err="1"/>
              <a:t>actuar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un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prolongado</a:t>
            </a:r>
            <a:r>
              <a:rPr lang="en-US" dirty="0"/>
              <a:t> o </a:t>
            </a:r>
            <a:r>
              <a:rPr lang="en-US" dirty="0" err="1"/>
              <a:t>bien</a:t>
            </a:r>
            <a:r>
              <a:rPr lang="en-US" dirty="0"/>
              <a:t>, </a:t>
            </a:r>
            <a:r>
              <a:rPr lang="en-US" dirty="0" err="1"/>
              <a:t>sencillamente</a:t>
            </a:r>
            <a:r>
              <a:rPr lang="en-US" dirty="0"/>
              <a:t>, </a:t>
            </a:r>
            <a:r>
              <a:rPr lang="en-US" dirty="0" err="1"/>
              <a:t>cierra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Sirven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se </a:t>
            </a:r>
            <a:r>
              <a:rPr lang="en-US" dirty="0" err="1"/>
              <a:t>memorizará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visita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web.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sesión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productos</a:t>
            </a:r>
            <a:r>
              <a:rPr lang="en-US" dirty="0"/>
              <a:t> de un </a:t>
            </a:r>
            <a:r>
              <a:rPr lang="en-US" dirty="0" err="1"/>
              <a:t>hipotético</a:t>
            </a:r>
            <a:r>
              <a:rPr lang="en-US" dirty="0"/>
              <a:t> </a:t>
            </a:r>
            <a:r>
              <a:rPr lang="en-US" dirty="0" err="1"/>
              <a:t>carrito</a:t>
            </a:r>
            <a:r>
              <a:rPr lang="en-US" dirty="0"/>
              <a:t> de la </a:t>
            </a:r>
            <a:r>
              <a:rPr lang="en-US" dirty="0" err="1"/>
              <a:t>compra</a:t>
            </a:r>
            <a:r>
              <a:rPr lang="en-US" dirty="0"/>
              <a:t>, </a:t>
            </a:r>
            <a:r>
              <a:rPr lang="en-US" dirty="0" err="1"/>
              <a:t>preferencias</a:t>
            </a:r>
            <a:r>
              <a:rPr lang="en-US" dirty="0"/>
              <a:t> de </a:t>
            </a:r>
            <a:r>
              <a:rPr lang="en-US" dirty="0" err="1"/>
              <a:t>visualización</a:t>
            </a:r>
            <a:r>
              <a:rPr lang="en-US" dirty="0"/>
              <a:t> o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las que ha </a:t>
            </a:r>
            <a:r>
              <a:rPr lang="en-US" dirty="0" err="1"/>
              <a:t>pasado</a:t>
            </a:r>
            <a:r>
              <a:rPr lang="en-US" dirty="0"/>
              <a:t>, etc.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informaciones</a:t>
            </a:r>
            <a:r>
              <a:rPr lang="en-US" dirty="0"/>
              <a:t> se </a:t>
            </a:r>
            <a:r>
              <a:rPr lang="en-US" dirty="0" err="1"/>
              <a:t>guardan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 que </a:t>
            </a:r>
            <a:r>
              <a:rPr lang="en-US" dirty="0" err="1"/>
              <a:t>denominamos</a:t>
            </a:r>
            <a:r>
              <a:rPr lang="en-US" dirty="0"/>
              <a:t> variables de </a:t>
            </a:r>
            <a:r>
              <a:rPr lang="en-US" dirty="0" err="1" smtClean="0"/>
              <a:t>sesión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PHP </a:t>
            </a:r>
            <a:r>
              <a:rPr lang="en-US" dirty="0" err="1"/>
              <a:t>internamente</a:t>
            </a:r>
            <a:r>
              <a:rPr lang="en-US" dirty="0"/>
              <a:t> genera un </a:t>
            </a:r>
            <a:r>
              <a:rPr lang="en-US" dirty="0" err="1"/>
              <a:t>identificador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único</a:t>
            </a:r>
            <a:r>
              <a:rPr lang="en-US" dirty="0"/>
              <a:t>, que </a:t>
            </a:r>
            <a:r>
              <a:rPr lang="en-US" dirty="0" err="1"/>
              <a:t>sirve</a:t>
            </a:r>
            <a:r>
              <a:rPr lang="en-US" dirty="0"/>
              <a:t> para saber las variables de </a:t>
            </a:r>
            <a:r>
              <a:rPr lang="en-US" dirty="0" err="1"/>
              <a:t>sesión</a:t>
            </a:r>
            <a:r>
              <a:rPr lang="en-US" dirty="0"/>
              <a:t> que </a:t>
            </a:r>
            <a:r>
              <a:rPr lang="en-US" dirty="0" err="1"/>
              <a:t>pertenecen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. Para </a:t>
            </a:r>
            <a:r>
              <a:rPr lang="en-US" dirty="0" err="1"/>
              <a:t>conservar</a:t>
            </a:r>
            <a:r>
              <a:rPr lang="en-US" dirty="0"/>
              <a:t> el </a:t>
            </a:r>
            <a:r>
              <a:rPr lang="en-US" dirty="0" err="1"/>
              <a:t>identificador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visita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PHP </a:t>
            </a:r>
            <a:r>
              <a:rPr lang="en-US" dirty="0" err="1"/>
              <a:t>almacena</a:t>
            </a:r>
            <a:r>
              <a:rPr lang="en-US" dirty="0"/>
              <a:t> la variable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82EBF-4366-4E18-8A1A-29F171A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Window.LocalStorage</a:t>
            </a:r>
            <a:r>
              <a:rPr lang="es-CR" b="1" dirty="0"/>
              <a:t> :</a:t>
            </a:r>
            <a:br>
              <a:rPr lang="es-CR" b="1" dirty="0"/>
            </a:b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1C1BC3-DDBF-458C-B0E7-E9DBACE9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Guarda información que permanecerá almacenada por tiempo indefinido; sin importar que el navegador se cierre.</a:t>
            </a:r>
          </a:p>
          <a:p>
            <a:endParaRPr lang="es-CR" dirty="0"/>
          </a:p>
          <a:p>
            <a:r>
              <a:rPr lang="es-CR" dirty="0"/>
              <a:t>Se puede eliminar los datos o cambiarlos , de ser requerido con el método .</a:t>
            </a:r>
            <a:r>
              <a:rPr lang="es-CR" dirty="0" err="1"/>
              <a:t>removeItem</a:t>
            </a:r>
            <a:r>
              <a:rPr lang="es-CR" dirty="0"/>
              <a:t>().</a:t>
            </a:r>
          </a:p>
          <a:p>
            <a:endParaRPr lang="es-CR" dirty="0"/>
          </a:p>
          <a:p>
            <a:r>
              <a:rPr lang="es-CR" dirty="0"/>
              <a:t>Es útil para mantener usuarios pre-configurados o ligar información a la hora de llenar  formularios . </a:t>
            </a:r>
          </a:p>
        </p:txBody>
      </p:sp>
    </p:spTree>
    <p:extLst>
      <p:ext uri="{BB962C8B-B14F-4D97-AF65-F5344CB8AC3E}">
        <p14:creationId xmlns:p14="http://schemas.microsoft.com/office/powerpoint/2010/main" val="24864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778CC-FA81-4BC1-ADCC-F998AB79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Storage </a:t>
            </a:r>
            <a:r>
              <a:rPr lang="es-CR" dirty="0" err="1"/>
              <a:t>Event</a:t>
            </a:r>
            <a:r>
              <a:rPr lang="es-CR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F4ED8-BC13-46FD-804D-6A44E804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evento </a:t>
            </a:r>
            <a:r>
              <a:rPr lang="es-CR" dirty="0" err="1"/>
              <a:t>storage</a:t>
            </a:r>
            <a:r>
              <a:rPr lang="es-CR" dirty="0"/>
              <a:t> se dispara en el objeto </a:t>
            </a:r>
            <a:r>
              <a:rPr lang="es-CR" dirty="0" err="1"/>
              <a:t>Window</a:t>
            </a:r>
            <a:r>
              <a:rPr lang="es-CR" dirty="0"/>
              <a:t> de un documento cuando un área de la memoria cambia.</a:t>
            </a:r>
          </a:p>
          <a:p>
            <a:endParaRPr lang="es-CR" dirty="0"/>
          </a:p>
          <a:p>
            <a:r>
              <a:rPr lang="es-CR" dirty="0"/>
              <a:t>El Storage </a:t>
            </a:r>
            <a:r>
              <a:rPr lang="es-CR" dirty="0" err="1"/>
              <a:t>event</a:t>
            </a:r>
            <a:r>
              <a:rPr lang="es-CR" dirty="0"/>
              <a:t> es la base de los anteriores </a:t>
            </a:r>
            <a:r>
              <a:rPr lang="es-CR" dirty="0" err="1"/>
              <a:t>localStorage</a:t>
            </a:r>
            <a:r>
              <a:rPr lang="es-CR" dirty="0"/>
              <a:t> y </a:t>
            </a:r>
            <a:r>
              <a:rPr lang="es-CR" dirty="0" err="1"/>
              <a:t>SessionStorage</a:t>
            </a:r>
            <a:r>
              <a:rPr lang="es-CR" dirty="0"/>
              <a:t> , ya que cuando se realiza alguno de estos , se crea una instancia de Storage y esto nos permite realizar cambios a la data . </a:t>
            </a:r>
          </a:p>
          <a:p>
            <a:r>
              <a:rPr lang="es-CR" dirty="0"/>
              <a:t>Este posee algunas funcionalidades propias : (</a:t>
            </a:r>
            <a:r>
              <a:rPr lang="es-CR" dirty="0" err="1"/>
              <a:t>setItem</a:t>
            </a:r>
            <a:r>
              <a:rPr lang="es-CR" dirty="0"/>
              <a:t>, </a:t>
            </a:r>
            <a:r>
              <a:rPr lang="es-CR" dirty="0" err="1"/>
              <a:t>getItem</a:t>
            </a:r>
            <a:r>
              <a:rPr lang="es-CR" dirty="0"/>
              <a:t>, </a:t>
            </a:r>
            <a:r>
              <a:rPr lang="es-CR" dirty="0" err="1"/>
              <a:t>removeItem</a:t>
            </a:r>
            <a:r>
              <a:rPr lang="es-CR" dirty="0"/>
              <a:t>, </a:t>
            </a:r>
            <a:r>
              <a:rPr lang="es-CR" dirty="0" err="1"/>
              <a:t>key</a:t>
            </a:r>
            <a:r>
              <a:rPr lang="es-CR" dirty="0"/>
              <a:t>, </a:t>
            </a:r>
            <a:r>
              <a:rPr lang="es-CR" dirty="0" err="1"/>
              <a:t>length</a:t>
            </a:r>
            <a:r>
              <a:rPr lang="es-CR" dirty="0"/>
              <a:t>,).</a:t>
            </a:r>
          </a:p>
        </p:txBody>
      </p:sp>
    </p:spTree>
    <p:extLst>
      <p:ext uri="{BB962C8B-B14F-4D97-AF65-F5344CB8AC3E}">
        <p14:creationId xmlns:p14="http://schemas.microsoft.com/office/powerpoint/2010/main" val="135493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75F53-1AF7-4F8E-B189-3374B56B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79828"/>
            <a:ext cx="9603275" cy="5086517"/>
          </a:xfrm>
        </p:spPr>
        <p:txBody>
          <a:bodyPr/>
          <a:lstStyle/>
          <a:p>
            <a:endParaRPr lang="es-CR" dirty="0"/>
          </a:p>
          <a:p>
            <a:r>
              <a:rPr lang="es-CR" dirty="0"/>
              <a:t>Tanto </a:t>
            </a:r>
            <a:r>
              <a:rPr lang="es-CR" dirty="0" err="1"/>
              <a:t>localStorage</a:t>
            </a:r>
            <a:r>
              <a:rPr lang="es-CR" dirty="0"/>
              <a:t> como </a:t>
            </a:r>
            <a:r>
              <a:rPr lang="es-CR" dirty="0" err="1"/>
              <a:t>SessionStorage</a:t>
            </a:r>
            <a:r>
              <a:rPr lang="es-CR" dirty="0"/>
              <a:t> , realizan una llamada a Storage , pero se manejan de forma independiente . 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Se puede hacer uso del Store por si mismo para obtener información sobre eventos , saber si el Storage esta vacío ,  para obligar una actualización de un dato , responder a eventos en el mismo y mucho más .</a:t>
            </a:r>
          </a:p>
          <a:p>
            <a:endParaRPr lang="es-CR" dirty="0"/>
          </a:p>
          <a:p>
            <a:r>
              <a:rPr lang="es-CR" dirty="0"/>
              <a:t>Toda la información es guardada en formato </a:t>
            </a:r>
            <a:r>
              <a:rPr lang="es-CR" dirty="0" err="1"/>
              <a:t>String</a:t>
            </a:r>
            <a:r>
              <a:rPr lang="es-CR" dirty="0"/>
              <a:t> , por lo que de ser requerido , se debe realizar un </a:t>
            </a:r>
            <a:r>
              <a:rPr lang="es-CR" dirty="0" err="1"/>
              <a:t>parse</a:t>
            </a:r>
            <a:r>
              <a:rPr lang="es-CR" dirty="0"/>
              <a:t> a cifras numéricas para su debido uso 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12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080C0-72B4-473F-AD29-BF50BB1A0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Soporte de Multimedia Audio y Video en HTML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BBE995-D5C0-4F2F-830F-D95478434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5A634-084D-48E9-AB16-CCC23A0A9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E65877-B7BC-40FE-9853-CC40C333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6026D-61DE-4E01-9768-0CD14394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>Formatos de </a:t>
            </a:r>
            <a:r>
              <a:rPr lang="es-CR" b="1" dirty="0" err="1"/>
              <a:t>SonidO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F1969-C688-459A-A020-3FA41924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03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Etiqueta</a:t>
            </a:r>
            <a:r>
              <a:rPr lang="en-US" b="1" dirty="0"/>
              <a:t> &lt;</a:t>
            </a:r>
            <a:r>
              <a:rPr lang="en-US" b="1" dirty="0" err="1"/>
              <a:t>bgsound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ruta_fichero</a:t>
            </a:r>
            <a:r>
              <a:rPr lang="en-US" b="1" dirty="0"/>
              <a:t>" loop="l" balance="b" volume="v"&gt;&lt;/</a:t>
            </a:r>
            <a:r>
              <a:rPr lang="en-US" b="1" dirty="0" err="1"/>
              <a:t>bgsound</a:t>
            </a:r>
            <a:r>
              <a:rPr lang="en-US" b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s-CR" dirty="0"/>
              <a:t>El elemento HTML de sonido de fondo (&lt;</a:t>
            </a:r>
            <a:r>
              <a:rPr lang="es-CR" dirty="0" err="1"/>
              <a:t>bgsound</a:t>
            </a:r>
            <a:r>
              <a:rPr lang="es-CR" dirty="0"/>
              <a:t>&gt;) es un elemento de Internet Explorer que asocia </a:t>
            </a:r>
            <a:r>
              <a:rPr lang="es-CR" b="1" dirty="0"/>
              <a:t>un sonido de fondo con un página.</a:t>
            </a:r>
            <a:endParaRPr lang="en-US" dirty="0"/>
          </a:p>
          <a:p>
            <a:pPr marL="0" indent="0">
              <a:buNone/>
            </a:pPr>
            <a:r>
              <a:rPr lang="es-CR" b="1" dirty="0"/>
              <a:t>Atributos</a:t>
            </a:r>
            <a:endParaRPr lang="en-US" dirty="0"/>
          </a:p>
          <a:p>
            <a:pPr lvl="1"/>
            <a:r>
              <a:rPr lang="es-CR" sz="1900" b="1" dirty="0"/>
              <a:t>balance</a:t>
            </a:r>
            <a:r>
              <a:rPr lang="en-US" sz="1900" b="1" dirty="0"/>
              <a:t>: </a:t>
            </a:r>
            <a:r>
              <a:rPr lang="es-CR" sz="1900" dirty="0"/>
              <a:t>Este atributo define un número entre -10,000 y + 10,000 que determina como el volumen será dividido entre los altavoces.</a:t>
            </a:r>
            <a:endParaRPr lang="en-US" sz="1900" dirty="0"/>
          </a:p>
          <a:p>
            <a:pPr lvl="1"/>
            <a:r>
              <a:rPr lang="es-CR" sz="1900" b="1" dirty="0" err="1"/>
              <a:t>loop</a:t>
            </a:r>
            <a:r>
              <a:rPr lang="en-US" sz="1900" b="1" dirty="0"/>
              <a:t>: </a:t>
            </a:r>
            <a:r>
              <a:rPr lang="es-CR" sz="1900" dirty="0"/>
              <a:t>Este atributo indica el número de veces que un sonido será reproducido ya sea como un valor numérico o la palabra clave </a:t>
            </a:r>
            <a:r>
              <a:rPr lang="es-CR" sz="1900" i="1" dirty="0" err="1"/>
              <a:t>infinite</a:t>
            </a:r>
            <a:r>
              <a:rPr lang="es-CR" sz="1900" dirty="0"/>
              <a:t> .</a:t>
            </a:r>
            <a:endParaRPr lang="en-US" sz="1900" dirty="0"/>
          </a:p>
          <a:p>
            <a:pPr lvl="1"/>
            <a:r>
              <a:rPr lang="es-CR" sz="1900" b="1" dirty="0" err="1"/>
              <a:t>src</a:t>
            </a:r>
            <a:r>
              <a:rPr lang="es-CR" sz="1900" b="1" dirty="0"/>
              <a:t>: </a:t>
            </a:r>
            <a:r>
              <a:rPr lang="es-CR" sz="1900" dirty="0"/>
              <a:t>Este atributo especifica la URL del archivo de sonido que será reproducido, el cual debe ser uno de los siguientes tipos : </a:t>
            </a:r>
            <a:r>
              <a:rPr lang="es-CR" sz="1900" dirty="0" err="1"/>
              <a:t>wav</a:t>
            </a:r>
            <a:r>
              <a:rPr lang="es-CR" sz="1900" dirty="0"/>
              <a:t>, .</a:t>
            </a:r>
            <a:r>
              <a:rPr lang="es-CR" sz="1900" dirty="0" err="1"/>
              <a:t>au</a:t>
            </a:r>
            <a:r>
              <a:rPr lang="es-CR" sz="1900" dirty="0"/>
              <a:t>, o .</a:t>
            </a:r>
            <a:r>
              <a:rPr lang="es-CR" sz="1900" dirty="0" err="1"/>
              <a:t>mid</a:t>
            </a:r>
            <a:r>
              <a:rPr lang="es-CR" sz="1900" dirty="0"/>
              <a:t>.</a:t>
            </a:r>
            <a:endParaRPr lang="en-US" sz="1900" dirty="0"/>
          </a:p>
          <a:p>
            <a:pPr lvl="1"/>
            <a:r>
              <a:rPr lang="es-CR" sz="1900" b="1" dirty="0" err="1"/>
              <a:t>volume</a:t>
            </a:r>
            <a:r>
              <a:rPr lang="es-CR" sz="1900" b="1" dirty="0"/>
              <a:t>: </a:t>
            </a:r>
            <a:r>
              <a:rPr lang="es-CR" sz="1900" dirty="0"/>
              <a:t>Este atributo define un número entre -10,000 y 0 que determina la fuerza del sonido de fondo de una página. </a:t>
            </a:r>
            <a:r>
              <a:rPr lang="es-ES" sz="1900" dirty="0"/>
              <a:t>(MDN web </a:t>
            </a:r>
            <a:r>
              <a:rPr lang="es-ES" sz="1900" dirty="0" err="1"/>
              <a:t>docs</a:t>
            </a:r>
            <a:r>
              <a:rPr lang="es-ES" sz="1900" dirty="0"/>
              <a:t>, 2016)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D5B02-A409-43F6-8001-885D3E72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D9A10-55C4-4889-AE14-54A2251D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Etiqueta &lt;a </a:t>
            </a:r>
            <a:r>
              <a:rPr lang="es-CR" b="1" dirty="0" err="1"/>
              <a:t>href</a:t>
            </a:r>
            <a:r>
              <a:rPr lang="es-CR" b="1" dirty="0"/>
              <a:t>="</a:t>
            </a:r>
            <a:r>
              <a:rPr lang="es-CR" b="1" dirty="0" err="1"/>
              <a:t>ruta_fichero</a:t>
            </a:r>
            <a:r>
              <a:rPr lang="es-CR" b="1" dirty="0"/>
              <a:t>"&gt;Mensaje&lt;/a&gt;</a:t>
            </a:r>
          </a:p>
          <a:p>
            <a:pPr marL="0" indent="0" algn="just">
              <a:buNone/>
            </a:pPr>
            <a:r>
              <a:rPr lang="es-ES" sz="1700" dirty="0"/>
              <a:t>El Elemento HTML Anchor &lt;a&gt; crea un enlace a otras páginas de internet, archivos o ubicaciones dentro de la misma página, direcciones de correo, o cualquier otra URL. (MDN web </a:t>
            </a:r>
            <a:r>
              <a:rPr lang="es-ES" sz="1700" dirty="0" err="1"/>
              <a:t>docs</a:t>
            </a:r>
            <a:r>
              <a:rPr lang="es-ES" sz="1700" dirty="0"/>
              <a:t>, 2017)</a:t>
            </a:r>
          </a:p>
          <a:p>
            <a:pPr marL="0" indent="0" algn="just">
              <a:buNone/>
            </a:pPr>
            <a:endParaRPr lang="es-ES" sz="1700" dirty="0"/>
          </a:p>
          <a:p>
            <a:pPr marL="0" indent="0" algn="just">
              <a:buNone/>
            </a:pPr>
            <a:r>
              <a:rPr lang="es-ES" sz="1700" dirty="0"/>
              <a:t>El atributo </a:t>
            </a:r>
            <a:r>
              <a:rPr lang="es-ES" sz="1700" dirty="0" err="1"/>
              <a:t>href</a:t>
            </a:r>
            <a:r>
              <a:rPr lang="es-ES" sz="1700" dirty="0"/>
              <a:t> contiene una URL o un fragmento de URL al cual apunta el enlace. (MDN web </a:t>
            </a:r>
            <a:r>
              <a:rPr lang="es-ES" sz="1700" dirty="0" err="1"/>
              <a:t>docs</a:t>
            </a:r>
            <a:r>
              <a:rPr lang="es-ES" sz="1700" dirty="0"/>
              <a:t>, 2017)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950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53125-2076-437B-BFDC-89FD275E9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DFE2CD-4D3E-49C4-8B06-9EBBEAEC2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5486A-72D1-413B-B7D7-FDA4A8B08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Ejecutar</a:t>
            </a:r>
            <a:r>
              <a:rPr lang="en-US" b="1" dirty="0"/>
              <a:t> audio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97E717-DFF8-45E9-9537-BCCB63CF3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E89A6-F159-4B6D-954A-FAFACAE7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formatos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94C5C-5EE6-482F-959A-32327765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xmlns="" id="{147298AC-656E-4791-8714-41F4966225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454050"/>
            <a:ext cx="4597400" cy="2320290"/>
          </a:xfrm>
          <a:prstGeom prst="rect">
            <a:avLst/>
          </a:prstGeom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xmlns="" id="{AC34CCF6-CE80-4B27-BB51-175D629970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216" y="2295143"/>
            <a:ext cx="5400040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sesiones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para el </a:t>
            </a:r>
            <a:r>
              <a:rPr lang="en-US" dirty="0" err="1"/>
              <a:t>usuario</a:t>
            </a:r>
            <a:r>
              <a:rPr lang="en-US" dirty="0"/>
              <a:t> o </a:t>
            </a:r>
            <a:r>
              <a:rPr lang="en-US" dirty="0" err="1"/>
              <a:t>continúa</a:t>
            </a:r>
            <a:r>
              <a:rPr lang="en-US" dirty="0"/>
              <a:t> la </a:t>
            </a:r>
            <a:r>
              <a:rPr lang="en-US" dirty="0" err="1"/>
              <a:t>sesión</a:t>
            </a:r>
            <a:r>
              <a:rPr lang="en-US" dirty="0"/>
              <a:t> que </a:t>
            </a:r>
            <a:r>
              <a:rPr lang="en-US" dirty="0" err="1"/>
              <a:t>pudiera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abierta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.</a:t>
            </a:r>
          </a:p>
          <a:p>
            <a:r>
              <a:rPr lang="en-US" dirty="0"/>
              <a:t>PHP </a:t>
            </a:r>
            <a:r>
              <a:rPr lang="en-US" dirty="0" err="1"/>
              <a:t>internamente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el </a:t>
            </a:r>
            <a:r>
              <a:rPr lang="en-US" dirty="0" err="1"/>
              <a:t>identificador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cookie o el que se </a:t>
            </a:r>
            <a:r>
              <a:rPr lang="en-US" dirty="0" err="1"/>
              <a:t>envíe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la URL. Si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identificador</a:t>
            </a:r>
            <a:r>
              <a:rPr lang="en-US" dirty="0"/>
              <a:t> se </a:t>
            </a:r>
            <a:r>
              <a:rPr lang="en-US" dirty="0" err="1"/>
              <a:t>sesión</a:t>
            </a:r>
            <a:r>
              <a:rPr lang="en-US" dirty="0"/>
              <a:t>, </a:t>
            </a:r>
            <a:r>
              <a:rPr lang="en-US" dirty="0" err="1"/>
              <a:t>simplemente</a:t>
            </a:r>
            <a:r>
              <a:rPr lang="en-US" dirty="0"/>
              <a:t> lo </a:t>
            </a:r>
            <a:r>
              <a:rPr lang="en-US" dirty="0" err="1"/>
              <a:t>crea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sesión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inicializar</a:t>
            </a:r>
            <a:r>
              <a:rPr lang="en-US" dirty="0"/>
              <a:t> antes de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session_start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106A6-61A1-46FB-A26D-F523CE1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>Etiqueta &lt;Audio&gt;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75A4715-E8F4-435A-87D0-42949FE16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25212"/>
            <a:ext cx="851707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&lt;audio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="vincent.mp3" controls="true" loop="true"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autoplay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="true"&gt; &lt;/audio&gt;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Este código de ejemplo usa los atributos del elemento </a:t>
            </a:r>
            <a:r>
              <a:rPr kumimoji="0" lang="es-CR" altLang="en-US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2" tooltip="El elemento audio se usa para insertar contenido de audio en un documento HTML o XHTML. El elemento audio se agregó como parte de HTML 5."/>
              </a:rPr>
              <a:t>&lt;audio&gt;</a:t>
            </a:r>
            <a:r>
              <a:rPr kumimoji="0" lang="es-CR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s-CR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kumimoji="0" lang="es-CR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s-C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muestra los controles estándar de HTML5 para audio en una página web.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s-CR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kumimoji="0" lang="es-CR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s-C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hace que el audio se reproduzca automáticamente.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s-CR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kumimoji="0" lang="es-CR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s-C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hace que el audio se repita automáticamente.</a:t>
            </a:r>
          </a:p>
          <a:p>
            <a:pPr>
              <a:lnSpc>
                <a:spcPct val="100000"/>
              </a:lnSpc>
              <a:buClrTx/>
              <a:buSzTx/>
            </a:pPr>
            <a:endParaRPr lang="es-CR" altLang="en-US" sz="17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</a:pPr>
            <a:endParaRPr kumimoji="0" lang="es-C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</a:pPr>
            <a:endParaRPr kumimoji="0" lang="es-C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314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89D40-AF1C-4A04-8736-60ABE994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sz="3600" b="1" dirty="0"/>
              <a:t>Etiqueta &lt;</a:t>
            </a:r>
            <a:r>
              <a:rPr lang="es-CR" sz="3600" b="1" dirty="0" err="1"/>
              <a:t>source</a:t>
            </a:r>
            <a:r>
              <a:rPr lang="es-CR" sz="3600" b="1" dirty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D4D195-67F7-4A57-B853-735F1527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R" b="1" dirty="0" err="1"/>
              <a:t>src</a:t>
            </a:r>
            <a:r>
              <a:rPr lang="es-CR" b="1" dirty="0"/>
              <a:t> -</a:t>
            </a:r>
            <a:r>
              <a:rPr lang="es-CR" dirty="0"/>
              <a:t> Este se puede también observar en el ejemplo arriba y define la </a:t>
            </a:r>
            <a:r>
              <a:rPr lang="es-CR" dirty="0" err="1"/>
              <a:t>url</a:t>
            </a:r>
            <a:r>
              <a:rPr lang="es-CR" dirty="0"/>
              <a:t> de la música que se deberá reproducir por la etiqueta audio. (</a:t>
            </a:r>
            <a:r>
              <a:rPr lang="es-CR" dirty="0" err="1"/>
              <a:t>Rainforest</a:t>
            </a:r>
            <a:r>
              <a:rPr lang="es-CR" dirty="0"/>
              <a:t> Software </a:t>
            </a:r>
            <a:r>
              <a:rPr lang="es-CR" dirty="0" err="1"/>
              <a:t>Solution</a:t>
            </a:r>
            <a:r>
              <a:rPr lang="es-CR" dirty="0"/>
              <a:t>., 2018)</a:t>
            </a:r>
            <a:endParaRPr lang="en-US" dirty="0"/>
          </a:p>
          <a:p>
            <a:pPr marL="0" indent="0">
              <a:buNone/>
            </a:pPr>
            <a:r>
              <a:rPr lang="es-CR" dirty="0"/>
              <a:t>Se pueden especificar múltiples fuentes de archivos usando el elemento </a:t>
            </a:r>
            <a:r>
              <a:rPr lang="es-CR" u="sng" dirty="0">
                <a:hlinkClick r:id="rId2"/>
              </a:rPr>
              <a:t>&lt;</a:t>
            </a:r>
            <a:r>
              <a:rPr lang="es-CR" u="sng" dirty="0" err="1">
                <a:hlinkClick r:id="rId2"/>
              </a:rPr>
              <a:t>source</a:t>
            </a:r>
            <a:r>
              <a:rPr lang="es-CR" u="sng" dirty="0">
                <a:hlinkClick r:id="rId2"/>
              </a:rPr>
              <a:t>&gt;</a:t>
            </a:r>
            <a:r>
              <a:rPr lang="es-CR" dirty="0"/>
              <a:t> </a:t>
            </a:r>
            <a:r>
              <a:rPr lang="es-ES" dirty="0"/>
              <a:t>con el fin de proporcionar audios codificados en formatos diferentes para diferentes navegadores</a:t>
            </a:r>
            <a:r>
              <a:rPr lang="es-CR" dirty="0"/>
              <a:t>. </a:t>
            </a:r>
            <a:r>
              <a:rPr lang="en-US" b="1" dirty="0" err="1"/>
              <a:t>Ejemplo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&lt;audio controls&gt;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br>
              <a:rPr lang="en-US" dirty="0"/>
            </a:br>
            <a:r>
              <a:rPr lang="en-US" dirty="0"/>
              <a:t>Your browser does not support the audio element.</a:t>
            </a:r>
            <a:br>
              <a:rPr lang="en-US" dirty="0"/>
            </a:br>
            <a:r>
              <a:rPr lang="en-US" dirty="0"/>
              <a:t>&lt;/audio&gt;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2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66A44-A196-4391-AFBA-78ED1640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>Configurar Audio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F214F-0E7B-464F-88DD-9DC4189B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&lt;audio </a:t>
            </a:r>
            <a:r>
              <a:rPr lang="es-CR" b="1" dirty="0" err="1"/>
              <a:t>src</a:t>
            </a:r>
            <a:r>
              <a:rPr lang="es-CR" b="1" dirty="0"/>
              <a:t>="PATH DEL </a:t>
            </a:r>
            <a:r>
              <a:rPr lang="es-CR" b="1" dirty="0" err="1"/>
              <a:t>AUDIO"controls</a:t>
            </a:r>
            <a:r>
              <a:rPr lang="es-CR" b="1" dirty="0"/>
              <a:t>="true" </a:t>
            </a:r>
            <a:r>
              <a:rPr lang="es-CR" b="1" dirty="0" err="1"/>
              <a:t>loop</a:t>
            </a:r>
            <a:r>
              <a:rPr lang="es-CR" b="1" dirty="0"/>
              <a:t>="true" </a:t>
            </a:r>
            <a:r>
              <a:rPr lang="es-CR" b="1" dirty="0" err="1"/>
              <a:t>autoplay</a:t>
            </a:r>
            <a:r>
              <a:rPr lang="es-CR" b="1" dirty="0"/>
              <a:t>="false"&gt;&lt;/audio&gt;</a:t>
            </a:r>
          </a:p>
          <a:p>
            <a:endParaRPr lang="es-CR" b="1" dirty="0"/>
          </a:p>
          <a:p>
            <a:r>
              <a:rPr lang="en-US" b="1" dirty="0"/>
              <a:t>&lt;audio controls&gt;</a:t>
            </a:r>
            <a:br>
              <a:rPr lang="en-US" b="1" dirty="0"/>
            </a:b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="rutadelaudio.mp3" type="audio/mpeg"&gt;</a:t>
            </a:r>
            <a:br>
              <a:rPr lang="en-US" b="1" dirty="0"/>
            </a:b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="rutadelaudio.ogg" type="audio/</a:t>
            </a:r>
            <a:r>
              <a:rPr lang="en-US" b="1" dirty="0" err="1"/>
              <a:t>ogg</a:t>
            </a:r>
            <a:r>
              <a:rPr lang="en-US" b="1" dirty="0"/>
              <a:t>"&gt;</a:t>
            </a:r>
            <a:br>
              <a:rPr lang="en-US" b="1" dirty="0"/>
            </a:br>
            <a:r>
              <a:rPr lang="en-US" b="1" dirty="0"/>
              <a:t>&lt;/audio&gt;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81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57EB1-6397-452E-AA94-2154112A5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>Ejecutar de Video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AA1D65-74B1-4397-BB42-7A7FE4226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3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D6BE-2551-4FA4-8020-1D54A3E2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b="1" dirty="0"/>
              <a:t>Formatos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DA95A34-7B66-4BFC-A3F4-E8AACF82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16" y="2129743"/>
            <a:ext cx="5276850" cy="2453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5359BF-32F6-43BB-BAB2-B66BB6BB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62321"/>
            <a:ext cx="464081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33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15A23-C436-4F81-BB21-9EB4C6F2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sz="3600" b="1" dirty="0"/>
              <a:t>Etiqueta &lt;video&gt;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D85E9-4665-4A69-A6C2-F2C131F8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&lt;video </a:t>
            </a:r>
            <a:r>
              <a:rPr lang="en-US" b="1" dirty="0" err="1"/>
              <a:t>src</a:t>
            </a:r>
            <a:r>
              <a:rPr lang="en-US" b="1" dirty="0"/>
              <a:t>="video.mp4" width="640" height="360" controls </a:t>
            </a:r>
            <a:r>
              <a:rPr lang="en-US" b="1" dirty="0" err="1"/>
              <a:t>autoplay</a:t>
            </a:r>
            <a:r>
              <a:rPr lang="en-US" b="1" dirty="0"/>
              <a:t> preload&gt;&lt;/video&gt;</a:t>
            </a:r>
          </a:p>
          <a:p>
            <a:pPr lvl="0"/>
            <a:r>
              <a:rPr lang="es-CR" b="1" dirty="0"/>
              <a:t>SRC:</a:t>
            </a:r>
            <a:r>
              <a:rPr lang="es-CR" dirty="0"/>
              <a:t> Nos enlaza el archivo de video que queremos reproducir.</a:t>
            </a:r>
            <a:endParaRPr lang="en-US" dirty="0"/>
          </a:p>
          <a:p>
            <a:pPr lvl="0"/>
            <a:r>
              <a:rPr lang="es-CR" b="1" dirty="0"/>
              <a:t>WIDTH:</a:t>
            </a:r>
            <a:r>
              <a:rPr lang="es-CR" dirty="0"/>
              <a:t> Nos define el ancho del video en pixeles.</a:t>
            </a:r>
            <a:endParaRPr lang="en-US" dirty="0"/>
          </a:p>
          <a:p>
            <a:pPr lvl="0"/>
            <a:r>
              <a:rPr lang="es-CR" b="1" dirty="0"/>
              <a:t>HEIGHT:</a:t>
            </a:r>
            <a:r>
              <a:rPr lang="es-CR" dirty="0"/>
              <a:t> Nos define la altura del video en pixeles.</a:t>
            </a:r>
            <a:endParaRPr lang="en-US" dirty="0"/>
          </a:p>
          <a:p>
            <a:pPr lvl="0"/>
            <a:r>
              <a:rPr lang="es-CR" b="1" dirty="0"/>
              <a:t>CONTROLS</a:t>
            </a:r>
            <a:r>
              <a:rPr lang="es-CR" dirty="0"/>
              <a:t>: Nos permite implementar los controles del reproductor por defecto del navegador como, botón </a:t>
            </a:r>
            <a:r>
              <a:rPr lang="es-CR" dirty="0" err="1"/>
              <a:t>play</a:t>
            </a:r>
            <a:r>
              <a:rPr lang="es-CR" dirty="0"/>
              <a:t>-pause, </a:t>
            </a:r>
            <a:r>
              <a:rPr lang="es-CR" dirty="0" err="1"/>
              <a:t>seek</a:t>
            </a:r>
            <a:r>
              <a:rPr lang="es-CR" dirty="0"/>
              <a:t> y volumen.</a:t>
            </a:r>
            <a:endParaRPr lang="en-US" dirty="0"/>
          </a:p>
          <a:p>
            <a:pPr lvl="0"/>
            <a:r>
              <a:rPr lang="es-CR" b="1" dirty="0"/>
              <a:t>AUTOPLAY:</a:t>
            </a:r>
            <a:r>
              <a:rPr lang="es-CR" dirty="0"/>
              <a:t> Nos permite reproducir el archivo de video desde que se carga la página.</a:t>
            </a:r>
            <a:endParaRPr lang="en-US" dirty="0"/>
          </a:p>
          <a:p>
            <a:pPr lvl="0"/>
            <a:r>
              <a:rPr lang="es-CR" b="1" dirty="0"/>
              <a:t>PRELOAD:</a:t>
            </a:r>
            <a:r>
              <a:rPr lang="es-CR" dirty="0"/>
              <a:t> Nos carga un poco el archivo de video antes de iniciar la reproducción en el buffer para que no se trabe por reproducir más de lo que carga.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5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46805-D4F6-49BA-866A-0589E9E5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sz="3600" b="1" dirty="0"/>
              <a:t>Etiqueta &lt;</a:t>
            </a:r>
            <a:r>
              <a:rPr lang="es-CR" sz="3600" b="1" dirty="0" err="1"/>
              <a:t>source</a:t>
            </a:r>
            <a:r>
              <a:rPr lang="es-CR" sz="3600" b="1" dirty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37B4B6-24A1-4EF6-A9DE-28F20C67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&lt;video width="640" height="360" controls </a:t>
            </a:r>
            <a:r>
              <a:rPr lang="en-US" b="1" dirty="0" err="1"/>
              <a:t>autoplay</a:t>
            </a:r>
            <a:r>
              <a:rPr lang="en-US" b="1" dirty="0"/>
              <a:t> preload&gt;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="mivideo.mp4" type="video/mp4"&gt;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mivideo.ogv</a:t>
            </a:r>
            <a:r>
              <a:rPr lang="en-US" b="1" dirty="0"/>
              <a:t>" type="video/</a:t>
            </a:r>
            <a:r>
              <a:rPr lang="en-US" b="1" dirty="0" err="1"/>
              <a:t>ogg</a:t>
            </a:r>
            <a:r>
              <a:rPr lang="en-US" b="1" dirty="0"/>
              <a:t>"&gt;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mivideo.webm</a:t>
            </a:r>
            <a:r>
              <a:rPr lang="en-US" b="1" dirty="0"/>
              <a:t>" type="video/webm"/&gt;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s-CR" b="1" dirty="0"/>
              <a:t>&lt;/video&gt;</a:t>
            </a:r>
          </a:p>
          <a:p>
            <a:pPr lvl="0"/>
            <a:r>
              <a:rPr lang="es-CR" b="1" dirty="0"/>
              <a:t>SRC:</a:t>
            </a:r>
            <a:r>
              <a:rPr lang="es-CR" dirty="0"/>
              <a:t> Nos enlaza el archivo de video que queremos reproducir.</a:t>
            </a:r>
            <a:endParaRPr lang="en-US" dirty="0"/>
          </a:p>
          <a:p>
            <a:pPr lvl="0"/>
            <a:r>
              <a:rPr lang="es-CR" b="1" dirty="0" err="1"/>
              <a:t>Type</a:t>
            </a:r>
            <a:r>
              <a:rPr lang="es-CR" b="1" dirty="0"/>
              <a:t>:</a:t>
            </a:r>
            <a:r>
              <a:rPr lang="es-CR" dirty="0"/>
              <a:t> Le decimos que tipo de video o formato va reproducir.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4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BF223-CC47-4BF2-A8AF-C94AADC6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/>
            </a:r>
            <a:br>
              <a:rPr lang="es-CR" b="1" dirty="0"/>
            </a:br>
            <a:r>
              <a:rPr lang="es-CR" sz="3600" b="1" dirty="0"/>
              <a:t>Configurar Video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EF30E-0704-4595-992E-B54D0F74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&lt;video </a:t>
            </a:r>
            <a:r>
              <a:rPr lang="en-US" b="1" dirty="0" err="1"/>
              <a:t>src</a:t>
            </a:r>
            <a:r>
              <a:rPr lang="en-US" b="1" dirty="0"/>
              <a:t>="PATH" width="ANCHO" height="LARGO" controls </a:t>
            </a:r>
            <a:r>
              <a:rPr lang="en-US" b="1" dirty="0" err="1"/>
              <a:t>autoplay</a:t>
            </a:r>
            <a:r>
              <a:rPr lang="en-US" b="1" dirty="0"/>
              <a:t> preload&gt;&lt;/video&gt;</a:t>
            </a:r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&lt;video width="640" height="360" controls </a:t>
            </a:r>
            <a:r>
              <a:rPr lang="en-US" b="1" dirty="0" err="1"/>
              <a:t>autoplay</a:t>
            </a:r>
            <a:r>
              <a:rPr lang="en-US" b="1" dirty="0"/>
              <a:t> preload&gt;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="mivideo.mp4" type="video/mp4"&gt;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mivideo.ogv</a:t>
            </a:r>
            <a:r>
              <a:rPr lang="en-US" b="1" dirty="0"/>
              <a:t>" type="video/</a:t>
            </a:r>
            <a:r>
              <a:rPr lang="en-US" b="1" dirty="0" err="1"/>
              <a:t>ogg</a:t>
            </a:r>
            <a:r>
              <a:rPr lang="en-US" b="1" dirty="0"/>
              <a:t>"&gt;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&lt;source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mivideo.webm</a:t>
            </a:r>
            <a:r>
              <a:rPr lang="en-US" b="1" dirty="0"/>
              <a:t>" type="video/webm"/&gt;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s-CR" b="1" dirty="0"/>
              <a:t>&lt;/video&gt;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59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7AD52-BF6D-47C8-91B9-A7D9319C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rEFERENCIAS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69674-63A8-47DE-B5AE-BB9C9C7B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Barrera, A. (20 de 7 de 2016). anerbarrena.com. Obtenido de anerbarrena.com: https://www.anerbarrena.com/etiqueta-source-html5-video-audio-5258/</a:t>
            </a:r>
          </a:p>
          <a:p>
            <a:r>
              <a:rPr lang="es-ES" dirty="0"/>
              <a:t>MDN web docs. (31 de Enero de 2016). Obtenido de https://developer.mozilla.org/en-US/docs/Web/HTML/Element/video</a:t>
            </a:r>
          </a:p>
          <a:p>
            <a:r>
              <a:rPr lang="es-ES" dirty="0"/>
              <a:t>MDN web docs. (14 de Setiembre de 2017). Obtenido de https://developer.mozilla.org/es/docs/Web/HTML/Elemento/a</a:t>
            </a:r>
          </a:p>
          <a:p>
            <a:r>
              <a:rPr lang="es-ES" dirty="0" err="1"/>
              <a:t>Rainforest</a:t>
            </a:r>
            <a:r>
              <a:rPr lang="es-ES" dirty="0"/>
              <a:t> Software </a:t>
            </a:r>
            <a:r>
              <a:rPr lang="es-ES" dirty="0" err="1"/>
              <a:t>Solution</a:t>
            </a:r>
            <a:r>
              <a:rPr lang="es-ES" dirty="0"/>
              <a:t>. (13 de 2 de 2018). Html5tutorial.infohtml5. Obtenido de Html5tutorial: https://html5tutorial.info/html5-audio.php</a:t>
            </a:r>
          </a:p>
          <a:p>
            <a:r>
              <a:rPr lang="es-ES" dirty="0"/>
              <a:t>W3 </a:t>
            </a:r>
            <a:r>
              <a:rPr lang="es-ES" dirty="0" err="1"/>
              <a:t>Schools</a:t>
            </a:r>
            <a:r>
              <a:rPr lang="es-ES" dirty="0"/>
              <a:t>. (2018). Obtenido de HTML5 Audio: https://www.w3schools.com/html/html5_audio.asp</a:t>
            </a:r>
          </a:p>
          <a:p>
            <a:r>
              <a:rPr lang="es-ES" dirty="0"/>
              <a:t>www.html5facil.com. (2011). Obtenido de Uso básico de la etiqueta Video en HTML5: http://html5facil.com/tutoriales/uso-basico-etiqueta-video-html5/</a:t>
            </a:r>
          </a:p>
          <a:p>
            <a:endParaRPr lang="es-E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01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874" y="1157446"/>
            <a:ext cx="9603275" cy="1049235"/>
          </a:xfrm>
        </p:spPr>
        <p:txBody>
          <a:bodyPr/>
          <a:lstStyle/>
          <a:p>
            <a:r>
              <a:rPr lang="en-US" dirty="0" smtClean="0"/>
              <a:t>Gracias!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Creación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través</a:t>
            </a:r>
            <a:r>
              <a:rPr lang="en-US" dirty="0" smtClean="0"/>
              <a:t> de $_SESSION, que </a:t>
            </a:r>
            <a:r>
              <a:rPr lang="en-US" dirty="0" err="1" smtClean="0"/>
              <a:t>es</a:t>
            </a:r>
            <a:r>
              <a:rPr lang="en-US" dirty="0" smtClean="0"/>
              <a:t> un array </a:t>
            </a:r>
            <a:r>
              <a:rPr lang="en-US" dirty="0" err="1" smtClean="0"/>
              <a:t>asociativo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se accede a </a:t>
            </a:r>
            <a:r>
              <a:rPr lang="en-US" dirty="0" err="1" smtClean="0"/>
              <a:t>cada</a:t>
            </a:r>
            <a:r>
              <a:rPr lang="en-US" dirty="0" smtClean="0"/>
              <a:t> variable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68" y="2932749"/>
            <a:ext cx="6627202" cy="23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17" y="1121042"/>
            <a:ext cx="9603275" cy="1049235"/>
          </a:xfrm>
        </p:spPr>
        <p:txBody>
          <a:bodyPr/>
          <a:lstStyle/>
          <a:p>
            <a:r>
              <a:rPr lang="en-US" dirty="0" err="1" smtClean="0"/>
              <a:t>Consulta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922" y="2049523"/>
            <a:ext cx="5241315" cy="37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2" y="2556877"/>
            <a:ext cx="8227088" cy="30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una pequeña porción de datos que un servidor envía al navegador web del usuario. El navegador puede almacenarlo y enviarlo nuevamente con la siguiente solicitud al mismo servidor. </a:t>
            </a:r>
            <a:endParaRPr lang="es-ES" dirty="0" smtClean="0"/>
          </a:p>
          <a:p>
            <a:r>
              <a:rPr lang="es-ES" dirty="0" smtClean="0"/>
              <a:t>Cuando </a:t>
            </a:r>
            <a:r>
              <a:rPr lang="es-ES" dirty="0"/>
              <a:t>un servidor web ha enviado una página web a un navegador, la conexión se cierra y el servidor olvida todo lo relacionado con el usuario.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cookies se inventaron para resolver el problema "cómo recordar información sobre el usuario". típicamente, se usa para decir si dos solicitudes provienen del mismo navegador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59" y="1997444"/>
            <a:ext cx="9603275" cy="345061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Al </a:t>
            </a:r>
            <a:r>
              <a:rPr lang="es-ES" dirty="0"/>
              <a:t>recibir una solicitud HTTP, un servidor puede enviar un encabezado Set-Cookie con la respuesta. La cookie generalmente es almacenada por el navegador, y luego la cookie se envía con solicitudes hechas al mismo servidor dentro de un encabezado HTTP de Cookie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Set-Cookie: &lt;cookie-name&gt;=&lt;cookie-value&gt;</a:t>
            </a:r>
            <a:endParaRPr lang="es-ES" sz="3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pic>
        <p:nvPicPr>
          <p:cNvPr id="1029" name="Picture 5" descr="Image result for request cook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9" y="3317786"/>
            <a:ext cx="5271135" cy="26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511" y="2113693"/>
            <a:ext cx="6805041" cy="35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21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364</TotalTime>
  <Words>1165</Words>
  <Application>Microsoft Office PowerPoint</Application>
  <PresentationFormat>Widescreen</PresentationFormat>
  <Paragraphs>142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Gill Sans MT</vt:lpstr>
      <vt:lpstr>Times New Roman</vt:lpstr>
      <vt:lpstr>Gallery</vt:lpstr>
      <vt:lpstr>SESIONES Y VARIABLES DE SESIóN</vt:lpstr>
      <vt:lpstr>Sesión</vt:lpstr>
      <vt:lpstr>Creación de sesiones</vt:lpstr>
      <vt:lpstr>Creación </vt:lpstr>
      <vt:lpstr>Consulta</vt:lpstr>
      <vt:lpstr>Cookies</vt:lpstr>
      <vt:lpstr>Cookies</vt:lpstr>
      <vt:lpstr>cOOKIES</vt:lpstr>
      <vt:lpstr>PowerPoint Presentation</vt:lpstr>
      <vt:lpstr>Tipos de Cookies</vt:lpstr>
      <vt:lpstr>COOCKIES WITH JAVASCRIPT</vt:lpstr>
      <vt:lpstr>Manejo de cookies con JS Y Jquery  </vt:lpstr>
      <vt:lpstr>CREACIÓN</vt:lpstr>
      <vt:lpstr>CONSULTA Y BORRADO</vt:lpstr>
      <vt:lpstr>Desventajas</vt:lpstr>
      <vt:lpstr>HTML5 Web Storage</vt:lpstr>
      <vt:lpstr>PowerPoint Presentation</vt:lpstr>
      <vt:lpstr>Navegadores que soportan Web Storage</vt:lpstr>
      <vt:lpstr>Objetos de almacenamiento Web HTML: </vt:lpstr>
      <vt:lpstr>Window.LocalStorage : </vt:lpstr>
      <vt:lpstr>Storage Event : </vt:lpstr>
      <vt:lpstr>PowerPoint Presentation</vt:lpstr>
      <vt:lpstr>Soporte de Multimedia Audio y Video en HTML</vt:lpstr>
      <vt:lpstr>HTML 4</vt:lpstr>
      <vt:lpstr> Formatos de SonidO</vt:lpstr>
      <vt:lpstr>PowerPoint Presentation</vt:lpstr>
      <vt:lpstr>Html 5</vt:lpstr>
      <vt:lpstr>Ejecutar audio</vt:lpstr>
      <vt:lpstr> formatos</vt:lpstr>
      <vt:lpstr> Etiqueta &lt;Audio&gt;</vt:lpstr>
      <vt:lpstr> Etiqueta &lt;source&gt; </vt:lpstr>
      <vt:lpstr> Configurar Audio</vt:lpstr>
      <vt:lpstr>   Ejecutar de Video</vt:lpstr>
      <vt:lpstr> Formatos</vt:lpstr>
      <vt:lpstr> Etiqueta &lt;video&gt; </vt:lpstr>
      <vt:lpstr> Etiqueta &lt;source&gt; </vt:lpstr>
      <vt:lpstr> Configurar Video </vt:lpstr>
      <vt:lpstr> rEFERENCIAS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Web Storage</dc:title>
  <dc:creator>Jorge Mario Alfaro Rodriguez</dc:creator>
  <cp:keywords>CTPClassification=CTP_NT</cp:keywords>
  <cp:lastModifiedBy>Chango Aguero, Neibeth T</cp:lastModifiedBy>
  <cp:revision>30</cp:revision>
  <dcterms:created xsi:type="dcterms:W3CDTF">2018-06-13T17:08:47Z</dcterms:created>
  <dcterms:modified xsi:type="dcterms:W3CDTF">2018-06-18T21:39:06Z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4294dbf7-bc8a-4741-b687-0d0f8b0a2925</vt:lpwstr>
  </property>
  <property fmtid="{D5CDD505-2E9C-101B-9397-08002B2CF9AE}" pid="3" name="CTP_TimeStamp">
    <vt:lpwstr>2018-06-18 21:39:06Z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