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310" r:id="rId3"/>
    <p:sldId id="385" r:id="rId4"/>
    <p:sldId id="386" r:id="rId5"/>
    <p:sldId id="387" r:id="rId6"/>
    <p:sldId id="394" r:id="rId7"/>
    <p:sldId id="395" r:id="rId8"/>
    <p:sldId id="396" r:id="rId9"/>
    <p:sldId id="392" r:id="rId10"/>
    <p:sldId id="393" r:id="rId11"/>
    <p:sldId id="388" r:id="rId12"/>
    <p:sldId id="389" r:id="rId13"/>
    <p:sldId id="390" r:id="rId14"/>
    <p:sldId id="391"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C3300"/>
    <a:srgbClr val="FF3300"/>
    <a:srgbClr val="FF6600"/>
    <a:srgbClr val="FFD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6E3BE-0224-4924-B54A-7AD596B424EC}" v="1" dt="2022-10-09T01:25:06.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80" autoAdjust="0"/>
  </p:normalViewPr>
  <p:slideViewPr>
    <p:cSldViewPr snapToGrid="0">
      <p:cViewPr varScale="1">
        <p:scale>
          <a:sx n="52" d="100"/>
          <a:sy n="52" d="100"/>
        </p:scale>
        <p:origin x="184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Tran Thanh" userId="19e50483917ca948" providerId="LiveId" clId="{4A06E3BE-0224-4924-B54A-7AD596B424EC}"/>
    <pc:docChg chg="custSel modSld">
      <pc:chgData name="Nam Tran Thanh" userId="19e50483917ca948" providerId="LiveId" clId="{4A06E3BE-0224-4924-B54A-7AD596B424EC}" dt="2022-10-09T01:36:22.506" v="1157" actId="20577"/>
      <pc:docMkLst>
        <pc:docMk/>
      </pc:docMkLst>
      <pc:sldChg chg="modNotesTx">
        <pc:chgData name="Nam Tran Thanh" userId="19e50483917ca948" providerId="LiveId" clId="{4A06E3BE-0224-4924-B54A-7AD596B424EC}" dt="2022-10-09T01:28:31.526" v="283" actId="20577"/>
        <pc:sldMkLst>
          <pc:docMk/>
          <pc:sldMk cId="1221636170" sldId="386"/>
        </pc:sldMkLst>
      </pc:sldChg>
      <pc:sldChg chg="modNotesTx">
        <pc:chgData name="Nam Tran Thanh" userId="19e50483917ca948" providerId="LiveId" clId="{4A06E3BE-0224-4924-B54A-7AD596B424EC}" dt="2022-10-09T01:36:22.506" v="1157" actId="20577"/>
        <pc:sldMkLst>
          <pc:docMk/>
          <pc:sldMk cId="148881205" sldId="3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1DC7B-9891-49CD-BF80-1705D38D20DC}" type="datetimeFigureOut">
              <a:rPr lang="vi-VN" smtClean="0"/>
              <a:t>10/10/2022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8C31B-2675-4217-BB5E-0E50988A917C}" type="slidenum">
              <a:rPr lang="vi-VN" smtClean="0"/>
              <a:t>‹#›</a:t>
            </a:fld>
            <a:endParaRPr lang="vi-VN"/>
          </a:p>
        </p:txBody>
      </p:sp>
    </p:spTree>
    <p:extLst>
      <p:ext uri="{BB962C8B-B14F-4D97-AF65-F5344CB8AC3E}">
        <p14:creationId xmlns:p14="http://schemas.microsoft.com/office/powerpoint/2010/main" val="218336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68C31B-2675-4217-BB5E-0E50988A917C}" type="slidenum">
              <a:rPr lang="vi-VN" smtClean="0"/>
              <a:t>1</a:t>
            </a:fld>
            <a:endParaRPr lang="vi-VN"/>
          </a:p>
        </p:txBody>
      </p:sp>
    </p:spTree>
    <p:extLst>
      <p:ext uri="{BB962C8B-B14F-4D97-AF65-F5344CB8AC3E}">
        <p14:creationId xmlns:p14="http://schemas.microsoft.com/office/powerpoint/2010/main" val="88237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Actor: nguoi dung he thong</a:t>
            </a:r>
          </a:p>
          <a:p>
            <a:r>
              <a:rPr lang="en-US"/>
              <a:t>Use case:  tuong tac giua nguoi dung va he thong</a:t>
            </a:r>
          </a:p>
          <a:p>
            <a:r>
              <a:rPr lang="en-US"/>
              <a:t>Communication link: ket noi giua actor va use case</a:t>
            </a:r>
          </a:p>
          <a:p>
            <a:r>
              <a:rPr lang="en-US"/>
              <a:t>Boudary of system: pham vi tuong tac</a:t>
            </a:r>
          </a:p>
          <a:p>
            <a:endParaRPr lang="en-US"/>
          </a:p>
          <a:p>
            <a:r>
              <a:rPr lang="en-US"/>
              <a:t>Relationship: extend, include, genelization</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9F68C31B-2675-4217-BB5E-0E50988A917C}" type="slidenum">
              <a:rPr lang="vi-VN" smtClean="0"/>
              <a:t>4</a:t>
            </a:fld>
            <a:endParaRPr lang="vi-VN"/>
          </a:p>
        </p:txBody>
      </p:sp>
    </p:spTree>
    <p:extLst>
      <p:ext uri="{BB962C8B-B14F-4D97-AF65-F5344CB8AC3E}">
        <p14:creationId xmlns:p14="http://schemas.microsoft.com/office/powerpoint/2010/main" val="179957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vi-VN" b="0" i="0">
                <a:solidFill>
                  <a:srgbClr val="35373A"/>
                </a:solidFill>
                <a:effectLst/>
                <a:latin typeface="inherit"/>
              </a:rPr>
              <a:t>Include nghĩa: là mối quan hệ bắt buộc phải có giữa các Use Case với nhau.</a:t>
            </a:r>
          </a:p>
          <a:p>
            <a:pPr algn="l" fontAlgn="base">
              <a:buFont typeface="Arial" panose="020B0604020202020204" pitchFamily="34" charset="0"/>
              <a:buChar char="•"/>
            </a:pPr>
            <a:r>
              <a:rPr lang="vi-VN" b="0" i="0">
                <a:solidFill>
                  <a:srgbClr val="35373A"/>
                </a:solidFill>
                <a:effectLst/>
                <a:latin typeface="inherit"/>
              </a:rPr>
              <a:t>Include nghĩa là bao gồm, tức nếu Use Case A có mối quan hệ include Use Case B, thì nghĩa là: Use Case A bao gồm Use Case B. Để Use Case A xảy ra, thì Use Case B phải đạt được.</a:t>
            </a:r>
          </a:p>
          <a:p>
            <a:endParaRPr lang="en-US"/>
          </a:p>
          <a:p>
            <a:pPr algn="l" fontAlgn="base"/>
            <a:r>
              <a:rPr lang="en-US" b="0" i="0">
                <a:solidFill>
                  <a:srgbClr val="35373A"/>
                </a:solidFill>
                <a:effectLst/>
                <a:latin typeface="var(--font-serif)"/>
              </a:rPr>
              <a:t>Extend là mối quan hệ mở rộng giữa các Use Case với nhau.</a:t>
            </a:r>
          </a:p>
          <a:p>
            <a:pPr algn="l" fontAlgn="base"/>
            <a:r>
              <a:rPr lang="en-US" b="0" i="0">
                <a:solidFill>
                  <a:srgbClr val="35373A"/>
                </a:solidFill>
                <a:effectLst/>
                <a:latin typeface="var(--font-serif)"/>
              </a:rPr>
              <a:t>Nếu Include là mối quan hệ bắt buộc, thì Extend là một mối quan hệ không bắt buộc. Nó thể hiện mối quan hệ có thể có hoặc có thể không giữa các Use Case với nhau.</a:t>
            </a:r>
          </a:p>
          <a:p>
            <a:pPr algn="l" fontAlgn="base"/>
            <a:r>
              <a:rPr lang="en-US" b="0" i="0">
                <a:solidFill>
                  <a:srgbClr val="35373A"/>
                </a:solidFill>
                <a:effectLst/>
                <a:latin typeface="var(--font-serif)"/>
              </a:rPr>
              <a:t>Một Use Case B là extend của Use Case A thì có nghĩa Use Case B chỉ là một thứ optional, và chỉ xảy ra trong một hoàn cảnh cụ thể nào đó.</a:t>
            </a:r>
          </a:p>
          <a:p>
            <a:endParaRPr lang="en-US"/>
          </a:p>
          <a:p>
            <a:endParaRPr lang="en-US"/>
          </a:p>
          <a:p>
            <a:r>
              <a:rPr lang="vi-VN" b="0" i="0">
                <a:solidFill>
                  <a:srgbClr val="35373A"/>
                </a:solidFill>
                <a:effectLst/>
                <a:latin typeface="Georgia" panose="02040502050405020303" pitchFamily="18" charset="0"/>
              </a:rPr>
              <a:t>Generalization đơn giản là quan hệ cha con giữa các Use Case với nhau. Nhưng khác biệt với Include và Extend là nó còn được dùng để thể hiện mối quan hệ giữa các… Actor với nhau.</a:t>
            </a:r>
            <a:endParaRPr lang="en-US" b="0" i="0">
              <a:solidFill>
                <a:srgbClr val="35373A"/>
              </a:solidFill>
              <a:effectLst/>
              <a:latin typeface="Georgia" panose="02040502050405020303" pitchFamily="18" charset="0"/>
            </a:endParaRPr>
          </a:p>
          <a:p>
            <a:r>
              <a:rPr lang="en-US" b="0" i="0">
                <a:solidFill>
                  <a:srgbClr val="35373A"/>
                </a:solidFill>
                <a:effectLst/>
                <a:latin typeface="Georgia" panose="02040502050405020303" pitchFamily="18" charset="0"/>
              </a:rPr>
              <a:t>Vi du: 	giữa use case: chức năng đặt hàng qua chăm sóc khác hàng và đặt hang qua mạng có phần chung là đặt hang(thanh toán tiền) do đó có thể tạo thành chức năng “đặt hang” là chức năng cha.  </a:t>
            </a:r>
          </a:p>
          <a:p>
            <a:r>
              <a:rPr lang="en-US" b="0" i="0">
                <a:solidFill>
                  <a:srgbClr val="35373A"/>
                </a:solidFill>
                <a:effectLst/>
                <a:latin typeface="Georgia" panose="02040502050405020303" pitchFamily="18" charset="0"/>
              </a:rPr>
              <a:t>	</a:t>
            </a:r>
            <a:r>
              <a:rPr lang="en-US" b="0" i="0">
                <a:solidFill>
                  <a:srgbClr val="000000"/>
                </a:solidFill>
                <a:effectLst/>
                <a:latin typeface="Times New Roman" panose="02020603050405020304" pitchFamily="18" charset="0"/>
              </a:rPr>
              <a:t>hoac giua actor: người dùng admin là con của người dùng thông thường, kèm thêm chức năng riêng của admin</a:t>
            </a:r>
            <a:endParaRPr lang="en-US"/>
          </a:p>
        </p:txBody>
      </p:sp>
      <p:sp>
        <p:nvSpPr>
          <p:cNvPr id="4" name="Slide Number Placeholder 3"/>
          <p:cNvSpPr>
            <a:spLocks noGrp="1"/>
          </p:cNvSpPr>
          <p:nvPr>
            <p:ph type="sldNum" sz="quarter" idx="5"/>
          </p:nvPr>
        </p:nvSpPr>
        <p:spPr/>
        <p:txBody>
          <a:bodyPr/>
          <a:lstStyle/>
          <a:p>
            <a:fld id="{9F68C31B-2675-4217-BB5E-0E50988A917C}" type="slidenum">
              <a:rPr lang="vi-VN" smtClean="0"/>
              <a:t>5</a:t>
            </a:fld>
            <a:endParaRPr lang="vi-VN"/>
          </a:p>
        </p:txBody>
      </p:sp>
    </p:spTree>
    <p:extLst>
      <p:ext uri="{BB962C8B-B14F-4D97-AF65-F5344CB8AC3E}">
        <p14:creationId xmlns:p14="http://schemas.microsoft.com/office/powerpoint/2010/main" val="209085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398075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309215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4249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241694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7559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385175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20031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351794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40118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478D6-B11F-46EF-8970-867E1DE2F44B}" type="datetimeFigureOut">
              <a:rPr lang="vi-VN" smtClean="0"/>
              <a:t>10/10/2022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125565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478D6-B11F-46EF-8970-867E1DE2F44B}" type="datetimeFigureOut">
              <a:rPr lang="vi-VN" smtClean="0"/>
              <a:t>10/10/2022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195500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478D6-B11F-46EF-8970-867E1DE2F44B}" type="datetimeFigureOut">
              <a:rPr lang="vi-VN" smtClean="0"/>
              <a:t>10/10/2022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312162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478D6-B11F-46EF-8970-867E1DE2F44B}" type="datetimeFigureOut">
              <a:rPr lang="vi-VN" smtClean="0"/>
              <a:t>10/10/2022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2809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478D6-B11F-46EF-8970-867E1DE2F44B}" type="datetimeFigureOut">
              <a:rPr lang="vi-VN" smtClean="0"/>
              <a:t>10/10/2022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328427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E478D6-B11F-46EF-8970-867E1DE2F44B}" type="datetimeFigureOut">
              <a:rPr lang="vi-VN" smtClean="0"/>
              <a:t>10/10/2022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36474A2-F7F1-4E36-92D7-B4500554EBBC}" type="slidenum">
              <a:rPr lang="vi-VN" smtClean="0"/>
              <a:t>‹#›</a:t>
            </a:fld>
            <a:endParaRPr lang="vi-VN"/>
          </a:p>
        </p:txBody>
      </p:sp>
    </p:spTree>
    <p:extLst>
      <p:ext uri="{BB962C8B-B14F-4D97-AF65-F5344CB8AC3E}">
        <p14:creationId xmlns:p14="http://schemas.microsoft.com/office/powerpoint/2010/main" val="227462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36474A2-F7F1-4E36-92D7-B4500554EBBC}" type="slidenum">
              <a:rPr lang="vi-VN" smtClean="0"/>
              <a:t>‹#›</a:t>
            </a:fld>
            <a:endParaRPr lang="vi-VN"/>
          </a:p>
        </p:txBody>
      </p:sp>
      <p:sp>
        <p:nvSpPr>
          <p:cNvPr id="5" name="Date Placeholder 4"/>
          <p:cNvSpPr>
            <a:spLocks noGrp="1"/>
          </p:cNvSpPr>
          <p:nvPr>
            <p:ph type="dt" sz="half" idx="10"/>
          </p:nvPr>
        </p:nvSpPr>
        <p:spPr/>
        <p:txBody>
          <a:bodyPr/>
          <a:lstStyle/>
          <a:p>
            <a:fld id="{FAE478D6-B11F-46EF-8970-867E1DE2F44B}" type="datetimeFigureOut">
              <a:rPr lang="vi-VN" smtClean="0"/>
              <a:t>10/10/2022</a:t>
            </a:fld>
            <a:endParaRPr lang="vi-VN"/>
          </a:p>
        </p:txBody>
      </p:sp>
    </p:spTree>
    <p:extLst>
      <p:ext uri="{BB962C8B-B14F-4D97-AF65-F5344CB8AC3E}">
        <p14:creationId xmlns:p14="http://schemas.microsoft.com/office/powerpoint/2010/main" val="81227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E478D6-B11F-46EF-8970-867E1DE2F44B}" type="datetimeFigureOut">
              <a:rPr lang="vi-VN" smtClean="0"/>
              <a:t>10/10/2022</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6474A2-F7F1-4E36-92D7-B4500554EBBC}" type="slidenum">
              <a:rPr lang="vi-VN" smtClean="0"/>
              <a:t>‹#›</a:t>
            </a:fld>
            <a:endParaRPr lang="vi-VN"/>
          </a:p>
        </p:txBody>
      </p:sp>
    </p:spTree>
    <p:extLst>
      <p:ext uri="{BB962C8B-B14F-4D97-AF65-F5344CB8AC3E}">
        <p14:creationId xmlns:p14="http://schemas.microsoft.com/office/powerpoint/2010/main" val="37474113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Mini Topic: Use Case</a:t>
            </a:r>
            <a:endParaRPr lang="vi-VN" dirty="0"/>
          </a:p>
        </p:txBody>
      </p:sp>
      <p:sp>
        <p:nvSpPr>
          <p:cNvPr id="3" name="Subtitle 2"/>
          <p:cNvSpPr>
            <a:spLocks noGrp="1"/>
          </p:cNvSpPr>
          <p:nvPr>
            <p:ph type="subTitle" idx="1"/>
          </p:nvPr>
        </p:nvSpPr>
        <p:spPr/>
        <p:txBody>
          <a:bodyPr/>
          <a:lstStyle/>
          <a:p>
            <a:r>
              <a:rPr lang="en-US"/>
              <a:t>Software engineering method</a:t>
            </a:r>
            <a:endParaRPr lang="vi-VN" dirty="0"/>
          </a:p>
        </p:txBody>
      </p:sp>
      <p:sp>
        <p:nvSpPr>
          <p:cNvPr id="4" name="TextBox 3"/>
          <p:cNvSpPr txBox="1"/>
          <p:nvPr/>
        </p:nvSpPr>
        <p:spPr>
          <a:xfrm>
            <a:off x="4073652" y="384464"/>
            <a:ext cx="4044697" cy="369332"/>
          </a:xfrm>
          <a:prstGeom prst="rect">
            <a:avLst/>
          </a:prstGeom>
          <a:noFill/>
        </p:spPr>
        <p:txBody>
          <a:bodyPr wrap="none" rtlCol="0">
            <a:spAutoFit/>
          </a:bodyPr>
          <a:lstStyle/>
          <a:p>
            <a:r>
              <a:rPr lang="en-US" b="1" dirty="0">
                <a:solidFill>
                  <a:schemeClr val="tx2">
                    <a:lumMod val="75000"/>
                  </a:schemeClr>
                </a:solidFill>
              </a:rPr>
              <a:t>61FIT3SE1 - Software Engineering 1</a:t>
            </a:r>
            <a:endParaRPr lang="vi-VN" b="1" dirty="0">
              <a:solidFill>
                <a:schemeClr val="tx2">
                  <a:lumMod val="75000"/>
                </a:schemeClr>
              </a:solidFill>
            </a:endParaRPr>
          </a:p>
        </p:txBody>
      </p:sp>
      <p:sp>
        <p:nvSpPr>
          <p:cNvPr id="6" name="TextBox 5"/>
          <p:cNvSpPr txBox="1"/>
          <p:nvPr/>
        </p:nvSpPr>
        <p:spPr>
          <a:xfrm>
            <a:off x="920015" y="6287186"/>
            <a:ext cx="1174104" cy="369332"/>
          </a:xfrm>
          <a:prstGeom prst="rect">
            <a:avLst/>
          </a:prstGeom>
          <a:noFill/>
        </p:spPr>
        <p:txBody>
          <a:bodyPr wrap="none" rtlCol="0">
            <a:spAutoFit/>
          </a:bodyPr>
          <a:lstStyle/>
          <a:p>
            <a:r>
              <a:rPr lang="en-US" b="1">
                <a:solidFill>
                  <a:schemeClr val="accent2"/>
                </a:solidFill>
              </a:rPr>
              <a:t>Fall 2022</a:t>
            </a:r>
            <a:endParaRPr lang="vi-VN" b="1" dirty="0">
              <a:solidFill>
                <a:schemeClr val="accent2"/>
              </a:solidFill>
            </a:endParaRPr>
          </a:p>
        </p:txBody>
      </p:sp>
    </p:spTree>
    <p:extLst>
      <p:ext uri="{BB962C8B-B14F-4D97-AF65-F5344CB8AC3E}">
        <p14:creationId xmlns:p14="http://schemas.microsoft.com/office/powerpoint/2010/main" val="40867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Qualities of a good use case</a:t>
            </a:r>
            <a:endParaRPr lang="vi-VN" dirty="0">
              <a:solidFill>
                <a:schemeClr val="accent2"/>
              </a:solidFill>
            </a:endParaRPr>
          </a:p>
        </p:txBody>
      </p:sp>
      <p:sp>
        <p:nvSpPr>
          <p:cNvPr id="3" name="Content Placeholder 2"/>
          <p:cNvSpPr>
            <a:spLocks noGrp="1"/>
          </p:cNvSpPr>
          <p:nvPr>
            <p:ph idx="1"/>
          </p:nvPr>
        </p:nvSpPr>
        <p:spPr>
          <a:xfrm>
            <a:off x="677333" y="1809550"/>
            <a:ext cx="9642323" cy="4796350"/>
          </a:xfrm>
        </p:spPr>
        <p:txBody>
          <a:bodyPr>
            <a:noAutofit/>
          </a:bodyPr>
          <a:lstStyle/>
          <a:p>
            <a:r>
              <a:rPr lang="en-US" sz="2600"/>
              <a:t>Focuses on interaction</a:t>
            </a:r>
          </a:p>
          <a:p>
            <a:pPr lvl="1"/>
            <a:r>
              <a:rPr lang="en-US" sz="2100"/>
              <a:t>Starts with a request from an actor to the system</a:t>
            </a:r>
          </a:p>
          <a:p>
            <a:pPr lvl="1"/>
            <a:r>
              <a:rPr lang="en-US" sz="2100"/>
              <a:t>Ends with the production of all the answers to the request</a:t>
            </a:r>
          </a:p>
          <a:p>
            <a:r>
              <a:rPr lang="en-US" sz="2600"/>
              <a:t>Focuses on essential behaviors, from actor’s point of view</a:t>
            </a:r>
          </a:p>
          <a:p>
            <a:pPr lvl="1"/>
            <a:r>
              <a:rPr lang="en-US" sz="2100"/>
              <a:t>Does not describe internal system activities</a:t>
            </a:r>
          </a:p>
          <a:p>
            <a:pPr lvl="1"/>
            <a:r>
              <a:rPr lang="en-US" sz="2100"/>
              <a:t>Does not describe the GUI in detail</a:t>
            </a:r>
          </a:p>
          <a:p>
            <a:r>
              <a:rPr lang="en-US" sz="2600"/>
              <a:t>Concise, clear, and accessible to non-programmers</a:t>
            </a:r>
          </a:p>
          <a:p>
            <a:pPr lvl="1"/>
            <a:r>
              <a:rPr lang="en-US" sz="2100"/>
              <a:t>Easy to read</a:t>
            </a:r>
          </a:p>
          <a:p>
            <a:pPr lvl="1"/>
            <a:r>
              <a:rPr lang="en-US" sz="2100"/>
              <a:t>Summary fits on a page</a:t>
            </a:r>
          </a:p>
          <a:p>
            <a:pPr lvl="1"/>
            <a:r>
              <a:rPr lang="en-US" sz="2100"/>
              <a:t>Main success scenario and extensions</a:t>
            </a:r>
          </a:p>
        </p:txBody>
      </p:sp>
    </p:spTree>
    <p:extLst>
      <p:ext uri="{BB962C8B-B14F-4D97-AF65-F5344CB8AC3E}">
        <p14:creationId xmlns:p14="http://schemas.microsoft.com/office/powerpoint/2010/main" val="422036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4 steps for creating a use case</a:t>
            </a:r>
            <a:endParaRPr lang="vi-VN" dirty="0">
              <a:solidFill>
                <a:schemeClr val="accent2"/>
              </a:solidFill>
            </a:endParaRPr>
          </a:p>
        </p:txBody>
      </p:sp>
      <p:sp>
        <p:nvSpPr>
          <p:cNvPr id="3" name="Content Placeholder 2"/>
          <p:cNvSpPr>
            <a:spLocks noGrp="1"/>
          </p:cNvSpPr>
          <p:nvPr>
            <p:ph idx="1"/>
          </p:nvPr>
        </p:nvSpPr>
        <p:spPr>
          <a:xfrm>
            <a:off x="677333" y="1930400"/>
            <a:ext cx="9642323" cy="4675499"/>
          </a:xfrm>
        </p:spPr>
        <p:txBody>
          <a:bodyPr>
            <a:noAutofit/>
          </a:bodyPr>
          <a:lstStyle/>
          <a:p>
            <a:pPr marL="0" indent="0">
              <a:buNone/>
            </a:pPr>
            <a:r>
              <a:rPr lang="en-US" sz="2600" b="1"/>
              <a:t>1. Identify actors and goals</a:t>
            </a:r>
          </a:p>
          <a:p>
            <a:r>
              <a:rPr lang="en-US" sz="2400"/>
              <a:t>Actors: What users and (sub)systems interact with our system?</a:t>
            </a:r>
          </a:p>
          <a:p>
            <a:r>
              <a:rPr lang="en-US" sz="2400"/>
              <a:t>Goals: What does each actor need our system to do?</a:t>
            </a:r>
          </a:p>
        </p:txBody>
      </p:sp>
    </p:spTree>
    <p:extLst>
      <p:ext uri="{BB962C8B-B14F-4D97-AF65-F5344CB8AC3E}">
        <p14:creationId xmlns:p14="http://schemas.microsoft.com/office/powerpoint/2010/main" val="259693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4 steps for creating a use case</a:t>
            </a:r>
            <a:endParaRPr lang="vi-VN" dirty="0">
              <a:solidFill>
                <a:schemeClr val="accent2"/>
              </a:solidFill>
            </a:endParaRPr>
          </a:p>
        </p:txBody>
      </p:sp>
      <p:sp>
        <p:nvSpPr>
          <p:cNvPr id="3" name="Content Placeholder 2"/>
          <p:cNvSpPr>
            <a:spLocks noGrp="1"/>
          </p:cNvSpPr>
          <p:nvPr>
            <p:ph idx="1"/>
          </p:nvPr>
        </p:nvSpPr>
        <p:spPr>
          <a:xfrm>
            <a:off x="677333" y="1930400"/>
            <a:ext cx="9642323" cy="4675499"/>
          </a:xfrm>
        </p:spPr>
        <p:txBody>
          <a:bodyPr>
            <a:noAutofit/>
          </a:bodyPr>
          <a:lstStyle/>
          <a:p>
            <a:pPr marL="0" indent="0">
              <a:buNone/>
            </a:pPr>
            <a:r>
              <a:rPr lang="en-US" sz="2600" b="1"/>
              <a:t>2. Write the main success scenario as normal flow</a:t>
            </a:r>
          </a:p>
          <a:p>
            <a:r>
              <a:rPr lang="en-US" sz="2400"/>
              <a:t>Normal flow is the preferred "happy path”</a:t>
            </a:r>
          </a:p>
          <a:p>
            <a:pPr lvl="1"/>
            <a:r>
              <a:rPr lang="en-US" sz="2200"/>
              <a:t>Easiest to read and understand</a:t>
            </a:r>
          </a:p>
          <a:p>
            <a:pPr lvl="1"/>
            <a:r>
              <a:rPr lang="en-US" sz="2200"/>
              <a:t>Everything else is a complication on this</a:t>
            </a:r>
          </a:p>
          <a:p>
            <a:r>
              <a:rPr lang="en-US" sz="2400"/>
              <a:t>Capture each actor's intent and responsibility, from trigger to goal</a:t>
            </a:r>
          </a:p>
          <a:p>
            <a:pPr lvl="1"/>
            <a:r>
              <a:rPr lang="en-US" sz="2200"/>
              <a:t>State what information passes between actors</a:t>
            </a:r>
          </a:p>
          <a:p>
            <a:pPr lvl="1"/>
            <a:r>
              <a:rPr lang="en-US" sz="2200"/>
              <a:t>Number each step</a:t>
            </a:r>
          </a:p>
        </p:txBody>
      </p:sp>
    </p:spTree>
    <p:extLst>
      <p:ext uri="{BB962C8B-B14F-4D97-AF65-F5344CB8AC3E}">
        <p14:creationId xmlns:p14="http://schemas.microsoft.com/office/powerpoint/2010/main" val="406968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4 steps for creating a use case</a:t>
            </a:r>
            <a:endParaRPr lang="vi-VN" dirty="0">
              <a:solidFill>
                <a:schemeClr val="accent2"/>
              </a:solidFill>
            </a:endParaRPr>
          </a:p>
        </p:txBody>
      </p:sp>
      <p:sp>
        <p:nvSpPr>
          <p:cNvPr id="3" name="Content Placeholder 2"/>
          <p:cNvSpPr>
            <a:spLocks noGrp="1"/>
          </p:cNvSpPr>
          <p:nvPr>
            <p:ph idx="1"/>
          </p:nvPr>
        </p:nvSpPr>
        <p:spPr>
          <a:xfrm>
            <a:off x="677333" y="1930400"/>
            <a:ext cx="9642323" cy="4675499"/>
          </a:xfrm>
        </p:spPr>
        <p:txBody>
          <a:bodyPr>
            <a:noAutofit/>
          </a:bodyPr>
          <a:lstStyle/>
          <a:p>
            <a:pPr marL="0" indent="0">
              <a:buNone/>
            </a:pPr>
            <a:r>
              <a:rPr lang="en-US" sz="2600" b="1"/>
              <a:t>3. List the failure extensions</a:t>
            </a:r>
          </a:p>
          <a:p>
            <a:r>
              <a:rPr lang="en-US" sz="2400"/>
              <a:t>Many steps can fail (e.g., denied credit card, out of stock)</a:t>
            </a:r>
          </a:p>
          <a:p>
            <a:pPr lvl="1"/>
            <a:r>
              <a:rPr lang="en-US" sz="2200"/>
              <a:t>Note each failure condition separately, after the normal flow</a:t>
            </a:r>
          </a:p>
          <a:p>
            <a:r>
              <a:rPr lang="en-US" sz="2400"/>
              <a:t>Describe failure-handling</a:t>
            </a:r>
          </a:p>
          <a:p>
            <a:pPr lvl="1"/>
            <a:r>
              <a:rPr lang="en-US" sz="2200"/>
              <a:t>recoverable: back to main scenario (low stock + reduce quantity)</a:t>
            </a:r>
          </a:p>
          <a:p>
            <a:pPr lvl="1"/>
            <a:r>
              <a:rPr lang="en-US" sz="2200"/>
              <a:t>non-recoverable: fails (out of stock)</a:t>
            </a:r>
          </a:p>
          <a:p>
            <a:pPr lvl="1"/>
            <a:r>
              <a:rPr lang="en-US" sz="2200"/>
              <a:t>each scenario goes from trigger to completion</a:t>
            </a:r>
          </a:p>
          <a:p>
            <a:r>
              <a:rPr lang="en-US" sz="2400"/>
              <a:t>Label with step number (success scenario line) and letter</a:t>
            </a:r>
          </a:p>
          <a:p>
            <a:pPr lvl="1"/>
            <a:r>
              <a:rPr lang="en-US" sz="2200"/>
              <a:t>5a &lt;failure condition&gt;; 5a.1 &lt;fail with error message&gt;</a:t>
            </a:r>
          </a:p>
          <a:p>
            <a:pPr lvl="1"/>
            <a:r>
              <a:rPr lang="en-US" sz="2200"/>
              <a:t>5b &lt;failure condition&gt;; 5b.1 &lt;action&gt;; 5b.2 &lt;continue at step 7&gt;</a:t>
            </a:r>
            <a:endParaRPr lang="en-US" sz="2000"/>
          </a:p>
        </p:txBody>
      </p:sp>
    </p:spTree>
    <p:extLst>
      <p:ext uri="{BB962C8B-B14F-4D97-AF65-F5344CB8AC3E}">
        <p14:creationId xmlns:p14="http://schemas.microsoft.com/office/powerpoint/2010/main" val="110557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4 steps for creating a use case</a:t>
            </a:r>
            <a:endParaRPr lang="vi-VN" dirty="0">
              <a:solidFill>
                <a:schemeClr val="accent2"/>
              </a:solidFill>
            </a:endParaRPr>
          </a:p>
        </p:txBody>
      </p:sp>
      <p:sp>
        <p:nvSpPr>
          <p:cNvPr id="3" name="Content Placeholder 2"/>
          <p:cNvSpPr>
            <a:spLocks noGrp="1"/>
          </p:cNvSpPr>
          <p:nvPr>
            <p:ph idx="1"/>
          </p:nvPr>
        </p:nvSpPr>
        <p:spPr>
          <a:xfrm>
            <a:off x="677333" y="1930400"/>
            <a:ext cx="9642323" cy="4675499"/>
          </a:xfrm>
        </p:spPr>
        <p:txBody>
          <a:bodyPr>
            <a:noAutofit/>
          </a:bodyPr>
          <a:lstStyle/>
          <a:p>
            <a:pPr marL="0" indent="0">
              <a:buNone/>
            </a:pPr>
            <a:r>
              <a:rPr lang="en-US" sz="2600" b="1"/>
              <a:t>4. List the variations (altenative flows)</a:t>
            </a:r>
          </a:p>
          <a:p>
            <a:r>
              <a:rPr lang="en-US" sz="2400"/>
              <a:t>Steps can have alternative behaviors</a:t>
            </a:r>
          </a:p>
          <a:p>
            <a:pPr lvl="1"/>
            <a:r>
              <a:rPr lang="en-US" sz="2200"/>
              <a:t>Label alternatives with step number (base on where it differs from the normal flow) and symbol</a:t>
            </a:r>
            <a:endParaRPr lang="en-US" sz="2400"/>
          </a:p>
          <a:p>
            <a:pPr lvl="2"/>
            <a:r>
              <a:rPr lang="en-US" sz="2000"/>
              <a:t>5a &lt;Alternative 1 for step 5&gt;</a:t>
            </a:r>
          </a:p>
          <a:p>
            <a:pPr lvl="2"/>
            <a:r>
              <a:rPr lang="en-US" sz="2000"/>
              <a:t>5b &lt;Alternative 2 for step 5&gt;</a:t>
            </a:r>
            <a:endParaRPr lang="en-US"/>
          </a:p>
        </p:txBody>
      </p:sp>
    </p:spTree>
    <p:extLst>
      <p:ext uri="{BB962C8B-B14F-4D97-AF65-F5344CB8AC3E}">
        <p14:creationId xmlns:p14="http://schemas.microsoft.com/office/powerpoint/2010/main" val="322958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Use case</a:t>
            </a:r>
            <a:endParaRPr lang="vi-VN" dirty="0">
              <a:solidFill>
                <a:schemeClr val="accent2"/>
              </a:solidFill>
            </a:endParaRPr>
          </a:p>
        </p:txBody>
      </p:sp>
      <p:sp>
        <p:nvSpPr>
          <p:cNvPr id="3" name="Content Placeholder 2"/>
          <p:cNvSpPr>
            <a:spLocks noGrp="1"/>
          </p:cNvSpPr>
          <p:nvPr>
            <p:ph idx="1"/>
          </p:nvPr>
        </p:nvSpPr>
        <p:spPr>
          <a:xfrm>
            <a:off x="677333" y="1930400"/>
            <a:ext cx="9642323" cy="4675499"/>
          </a:xfrm>
        </p:spPr>
        <p:txBody>
          <a:bodyPr>
            <a:noAutofit/>
          </a:bodyPr>
          <a:lstStyle/>
          <a:p>
            <a:r>
              <a:rPr lang="en-US" sz="2600"/>
              <a:t>One or more related user interactions with the system</a:t>
            </a:r>
          </a:p>
          <a:p>
            <a:pPr lvl="1"/>
            <a:r>
              <a:rPr lang="en-US" sz="2400"/>
              <a:t>an interaction is structured as a scenario</a:t>
            </a:r>
          </a:p>
          <a:p>
            <a:r>
              <a:rPr lang="en-US" sz="2600"/>
              <a:t>Capture the details for each function</a:t>
            </a:r>
          </a:p>
          <a:p>
            <a:r>
              <a:rPr lang="en-US" sz="2600"/>
              <a:t>Types: normal and extended</a:t>
            </a:r>
          </a:p>
          <a:p>
            <a:pPr lvl="1"/>
            <a:r>
              <a:rPr lang="en-US" sz="2400"/>
              <a:t>Extended type include alternative and erroneous interactions</a:t>
            </a:r>
          </a:p>
          <a:p>
            <a:r>
              <a:rPr lang="en-US" sz="2600"/>
              <a:t>Documented using:</a:t>
            </a:r>
          </a:p>
          <a:p>
            <a:pPr lvl="1"/>
            <a:r>
              <a:rPr lang="en-US" sz="2400"/>
              <a:t>use case diagrams</a:t>
            </a:r>
          </a:p>
          <a:p>
            <a:pPr lvl="1"/>
            <a:r>
              <a:rPr lang="en-US" sz="2400"/>
              <a:t>written use cases</a:t>
            </a:r>
          </a:p>
        </p:txBody>
      </p:sp>
    </p:spTree>
    <p:extLst>
      <p:ext uri="{BB962C8B-B14F-4D97-AF65-F5344CB8AC3E}">
        <p14:creationId xmlns:p14="http://schemas.microsoft.com/office/powerpoint/2010/main" val="318315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Use case illustration</a:t>
            </a:r>
            <a:endParaRPr lang="vi-VN" dirty="0">
              <a:solidFill>
                <a:schemeClr val="accent2"/>
              </a:solidFill>
            </a:endParaRPr>
          </a:p>
        </p:txBody>
      </p:sp>
      <p:sp>
        <p:nvSpPr>
          <p:cNvPr id="3" name="Content Placeholder 2"/>
          <p:cNvSpPr>
            <a:spLocks noGrp="1"/>
          </p:cNvSpPr>
          <p:nvPr>
            <p:ph idx="1"/>
          </p:nvPr>
        </p:nvSpPr>
        <p:spPr>
          <a:xfrm>
            <a:off x="2126959" y="4501662"/>
            <a:ext cx="5697416" cy="884254"/>
          </a:xfrm>
        </p:spPr>
        <p:txBody>
          <a:bodyPr>
            <a:noAutofit/>
          </a:bodyPr>
          <a:lstStyle/>
          <a:p>
            <a:pPr marL="0" indent="0" algn="ctr">
              <a:buNone/>
            </a:pPr>
            <a:r>
              <a:rPr lang="en-US" sz="2800"/>
              <a:t>User interacts with system by performing its functions</a:t>
            </a:r>
          </a:p>
        </p:txBody>
      </p:sp>
      <p:pic>
        <p:nvPicPr>
          <p:cNvPr id="5" name="Picture 4"/>
          <p:cNvPicPr>
            <a:picLocks noChangeAspect="1"/>
          </p:cNvPicPr>
          <p:nvPr/>
        </p:nvPicPr>
        <p:blipFill>
          <a:blip r:embed="rId2"/>
          <a:stretch>
            <a:fillRect/>
          </a:stretch>
        </p:blipFill>
        <p:spPr>
          <a:xfrm>
            <a:off x="1541178" y="1930400"/>
            <a:ext cx="6868979" cy="2306802"/>
          </a:xfrm>
          <a:prstGeom prst="rect">
            <a:avLst/>
          </a:prstGeom>
        </p:spPr>
      </p:pic>
    </p:spTree>
    <p:extLst>
      <p:ext uri="{BB962C8B-B14F-4D97-AF65-F5344CB8AC3E}">
        <p14:creationId xmlns:p14="http://schemas.microsoft.com/office/powerpoint/2010/main" val="291712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Use case diagram example</a:t>
            </a:r>
            <a:endParaRPr lang="vi-VN" dirty="0">
              <a:solidFill>
                <a:schemeClr val="accent2"/>
              </a:solidFill>
            </a:endParaRPr>
          </a:p>
        </p:txBody>
      </p:sp>
      <p:pic>
        <p:nvPicPr>
          <p:cNvPr id="6" name="Picture 5"/>
          <p:cNvPicPr>
            <a:picLocks noChangeAspect="1"/>
          </p:cNvPicPr>
          <p:nvPr/>
        </p:nvPicPr>
        <p:blipFill>
          <a:blip r:embed="rId3"/>
          <a:stretch>
            <a:fillRect/>
          </a:stretch>
        </p:blipFill>
        <p:spPr>
          <a:xfrm>
            <a:off x="2062392" y="1930400"/>
            <a:ext cx="5826552" cy="4247522"/>
          </a:xfrm>
          <a:prstGeom prst="rect">
            <a:avLst/>
          </a:prstGeom>
        </p:spPr>
      </p:pic>
    </p:spTree>
    <p:extLst>
      <p:ext uri="{BB962C8B-B14F-4D97-AF65-F5344CB8AC3E}">
        <p14:creationId xmlns:p14="http://schemas.microsoft.com/office/powerpoint/2010/main" val="122163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Use case diagram example 2</a:t>
            </a:r>
            <a:endParaRPr lang="vi-VN" dirty="0">
              <a:solidFill>
                <a:schemeClr val="accent2"/>
              </a:solidFill>
            </a:endParaRPr>
          </a:p>
        </p:txBody>
      </p:sp>
      <p:pic>
        <p:nvPicPr>
          <p:cNvPr id="3" name="Picture 2"/>
          <p:cNvPicPr>
            <a:picLocks noChangeAspect="1"/>
          </p:cNvPicPr>
          <p:nvPr/>
        </p:nvPicPr>
        <p:blipFill>
          <a:blip r:embed="rId3"/>
          <a:stretch>
            <a:fillRect/>
          </a:stretch>
        </p:blipFill>
        <p:spPr>
          <a:xfrm>
            <a:off x="1694835" y="1638100"/>
            <a:ext cx="6561666" cy="4864684"/>
          </a:xfrm>
          <a:prstGeom prst="rect">
            <a:avLst/>
          </a:prstGeom>
        </p:spPr>
      </p:pic>
    </p:spTree>
    <p:extLst>
      <p:ext uri="{BB962C8B-B14F-4D97-AF65-F5344CB8AC3E}">
        <p14:creationId xmlns:p14="http://schemas.microsoft.com/office/powerpoint/2010/main" val="14888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Example use case template</a:t>
            </a:r>
            <a:endParaRPr lang="vi-VN" dirty="0">
              <a:solidFill>
                <a:schemeClr val="accent2"/>
              </a:solidFill>
            </a:endParaRPr>
          </a:p>
        </p:txBody>
      </p:sp>
      <p:pic>
        <p:nvPicPr>
          <p:cNvPr id="4" name="Picture 3"/>
          <p:cNvPicPr>
            <a:picLocks noChangeAspect="1"/>
          </p:cNvPicPr>
          <p:nvPr/>
        </p:nvPicPr>
        <p:blipFill>
          <a:blip r:embed="rId2"/>
          <a:stretch>
            <a:fillRect/>
          </a:stretch>
        </p:blipFill>
        <p:spPr>
          <a:xfrm>
            <a:off x="1511644" y="1435519"/>
            <a:ext cx="6928047" cy="5109662"/>
          </a:xfrm>
          <a:prstGeom prst="rect">
            <a:avLst/>
          </a:prstGeom>
        </p:spPr>
      </p:pic>
    </p:spTree>
    <p:extLst>
      <p:ext uri="{BB962C8B-B14F-4D97-AF65-F5344CB8AC3E}">
        <p14:creationId xmlns:p14="http://schemas.microsoft.com/office/powerpoint/2010/main" val="46573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91" y="426720"/>
            <a:ext cx="3470733" cy="1320800"/>
          </a:xfrm>
        </p:spPr>
        <p:txBody>
          <a:bodyPr/>
          <a:lstStyle/>
          <a:p>
            <a:r>
              <a:rPr lang="en-US">
                <a:solidFill>
                  <a:schemeClr val="accent2"/>
                </a:solidFill>
              </a:rPr>
              <a:t>Written use case example 1</a:t>
            </a:r>
            <a:endParaRPr lang="vi-VN" dirty="0">
              <a:solidFill>
                <a:schemeClr val="accent2"/>
              </a:solidFill>
            </a:endParaRPr>
          </a:p>
        </p:txBody>
      </p:sp>
      <p:pic>
        <p:nvPicPr>
          <p:cNvPr id="3" name="Picture 2"/>
          <p:cNvPicPr>
            <a:picLocks noChangeAspect="1"/>
          </p:cNvPicPr>
          <p:nvPr/>
        </p:nvPicPr>
        <p:blipFill>
          <a:blip r:embed="rId2"/>
          <a:stretch>
            <a:fillRect/>
          </a:stretch>
        </p:blipFill>
        <p:spPr>
          <a:xfrm>
            <a:off x="3948944" y="144378"/>
            <a:ext cx="5546746" cy="6619808"/>
          </a:xfrm>
          <a:prstGeom prst="rect">
            <a:avLst/>
          </a:prstGeom>
        </p:spPr>
      </p:pic>
    </p:spTree>
    <p:extLst>
      <p:ext uri="{BB962C8B-B14F-4D97-AF65-F5344CB8AC3E}">
        <p14:creationId xmlns:p14="http://schemas.microsoft.com/office/powerpoint/2010/main" val="241245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91" y="426720"/>
            <a:ext cx="3400395" cy="1320800"/>
          </a:xfrm>
        </p:spPr>
        <p:txBody>
          <a:bodyPr/>
          <a:lstStyle/>
          <a:p>
            <a:r>
              <a:rPr lang="en-US">
                <a:solidFill>
                  <a:schemeClr val="accent2"/>
                </a:solidFill>
              </a:rPr>
              <a:t>Written use case example 2</a:t>
            </a:r>
            <a:endParaRPr lang="vi-VN" dirty="0">
              <a:solidFill>
                <a:schemeClr val="accent2"/>
              </a:solidFill>
            </a:endParaRPr>
          </a:p>
        </p:txBody>
      </p:sp>
      <p:pic>
        <p:nvPicPr>
          <p:cNvPr id="4" name="Picture 3"/>
          <p:cNvPicPr>
            <a:picLocks noChangeAspect="1"/>
          </p:cNvPicPr>
          <p:nvPr/>
        </p:nvPicPr>
        <p:blipFill>
          <a:blip r:embed="rId2"/>
          <a:stretch>
            <a:fillRect/>
          </a:stretch>
        </p:blipFill>
        <p:spPr>
          <a:xfrm>
            <a:off x="3895725" y="172352"/>
            <a:ext cx="6222546" cy="6533248"/>
          </a:xfrm>
          <a:prstGeom prst="rect">
            <a:avLst/>
          </a:prstGeom>
        </p:spPr>
      </p:pic>
    </p:spTree>
    <p:extLst>
      <p:ext uri="{BB962C8B-B14F-4D97-AF65-F5344CB8AC3E}">
        <p14:creationId xmlns:p14="http://schemas.microsoft.com/office/powerpoint/2010/main" val="74471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Benefits of use cases</a:t>
            </a:r>
            <a:endParaRPr lang="vi-VN" dirty="0">
              <a:solidFill>
                <a:schemeClr val="accent2"/>
              </a:solidFill>
            </a:endParaRPr>
          </a:p>
        </p:txBody>
      </p:sp>
      <p:sp>
        <p:nvSpPr>
          <p:cNvPr id="3" name="Content Placeholder 2"/>
          <p:cNvSpPr>
            <a:spLocks noGrp="1"/>
          </p:cNvSpPr>
          <p:nvPr>
            <p:ph idx="1"/>
          </p:nvPr>
        </p:nvSpPr>
        <p:spPr>
          <a:xfrm>
            <a:off x="677333" y="1930400"/>
            <a:ext cx="9642323" cy="4675499"/>
          </a:xfrm>
        </p:spPr>
        <p:txBody>
          <a:bodyPr>
            <a:noAutofit/>
          </a:bodyPr>
          <a:lstStyle/>
          <a:p>
            <a:r>
              <a:rPr lang="en-US" sz="2600"/>
              <a:t>Establish an understanding between the customer and the developers of the requirements (success scenarios)</a:t>
            </a:r>
          </a:p>
          <a:p>
            <a:pPr lvl="1"/>
            <a:r>
              <a:rPr lang="en-US" sz="2400"/>
              <a:t>Alert developers of problematic situations and error cases to test (extension scenarios)</a:t>
            </a:r>
          </a:p>
          <a:p>
            <a:pPr lvl="1"/>
            <a:r>
              <a:rPr lang="en-US" sz="2400"/>
              <a:t>Capture a level of functionality (list of goals)</a:t>
            </a:r>
          </a:p>
          <a:p>
            <a:r>
              <a:rPr lang="en-US" sz="2600"/>
              <a:t>Use cases DO NOT capture everything about the system</a:t>
            </a:r>
            <a:endParaRPr lang="en-US" sz="2400"/>
          </a:p>
        </p:txBody>
      </p:sp>
    </p:spTree>
    <p:extLst>
      <p:ext uri="{BB962C8B-B14F-4D97-AF65-F5344CB8AC3E}">
        <p14:creationId xmlns:p14="http://schemas.microsoft.com/office/powerpoint/2010/main" val="27062395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3393</TotalTime>
  <Words>801</Words>
  <Application>Microsoft Office PowerPoint</Application>
  <PresentationFormat>Widescreen</PresentationFormat>
  <Paragraphs>86</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Georgia</vt:lpstr>
      <vt:lpstr>inherit</vt:lpstr>
      <vt:lpstr>Tahoma</vt:lpstr>
      <vt:lpstr>Times New Roman</vt:lpstr>
      <vt:lpstr>Trebuchet MS</vt:lpstr>
      <vt:lpstr>var(--font-serif)</vt:lpstr>
      <vt:lpstr>Wingdings 3</vt:lpstr>
      <vt:lpstr>Facet</vt:lpstr>
      <vt:lpstr>Mini Topic: Use Case</vt:lpstr>
      <vt:lpstr>Use case</vt:lpstr>
      <vt:lpstr>Use case illustration</vt:lpstr>
      <vt:lpstr>Use case diagram example</vt:lpstr>
      <vt:lpstr>Use case diagram example 2</vt:lpstr>
      <vt:lpstr>Example use case template</vt:lpstr>
      <vt:lpstr>Written use case example 1</vt:lpstr>
      <vt:lpstr>Written use case example 2</vt:lpstr>
      <vt:lpstr>Benefits of use cases</vt:lpstr>
      <vt:lpstr>Qualities of a good use case</vt:lpstr>
      <vt:lpstr>4 steps for creating a use case</vt:lpstr>
      <vt:lpstr>4 steps for creating a use case</vt:lpstr>
      <vt:lpstr>4 steps for creating a use case</vt:lpstr>
      <vt:lpstr>4 steps for creating a use case</vt:lpstr>
    </vt:vector>
  </TitlesOfParts>
  <Company>Hanoi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Dang Dinh Quan</dc:creator>
  <cp:lastModifiedBy>Nam Tran Thanh</cp:lastModifiedBy>
  <cp:revision>245</cp:revision>
  <dcterms:created xsi:type="dcterms:W3CDTF">2021-09-05T17:54:15Z</dcterms:created>
  <dcterms:modified xsi:type="dcterms:W3CDTF">2022-10-10T02:31:32Z</dcterms:modified>
</cp:coreProperties>
</file>