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5" r:id="rId17"/>
    <p:sldId id="270" r:id="rId18"/>
    <p:sldId id="276" r:id="rId19"/>
    <p:sldId id="277" r:id="rId20"/>
    <p:sldId id="271" r:id="rId21"/>
    <p:sldId id="272" r:id="rId22"/>
    <p:sldId id="273"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3ED67B-4433-4BF0-87FF-F10ABB80F35C}">
          <p14:sldIdLst>
            <p14:sldId id="256"/>
            <p14:sldId id="274"/>
            <p14:sldId id="257"/>
            <p14:sldId id="258"/>
            <p14:sldId id="259"/>
            <p14:sldId id="260"/>
            <p14:sldId id="261"/>
            <p14:sldId id="262"/>
            <p14:sldId id="263"/>
            <p14:sldId id="264"/>
            <p14:sldId id="265"/>
            <p14:sldId id="266"/>
            <p14:sldId id="267"/>
            <p14:sldId id="268"/>
            <p14:sldId id="269"/>
            <p14:sldId id="275"/>
            <p14:sldId id="270"/>
            <p14:sldId id="276"/>
            <p14:sldId id="277"/>
            <p14:sldId id="271"/>
            <p14:sldId id="272"/>
            <p14:sldId id="273"/>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94660"/>
  </p:normalViewPr>
  <p:slideViewPr>
    <p:cSldViewPr snapToGrid="0">
      <p:cViewPr varScale="1">
        <p:scale>
          <a:sx n="68" d="100"/>
          <a:sy n="68" d="100"/>
        </p:scale>
        <p:origin x="62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9CE50-E960-42C4-8B7B-368EADCA07F1}" type="datetimeFigureOut">
              <a:rPr lang="en-IN" smtClean="0"/>
              <a:t>21-09-2022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90A7B-4D0B-4381-9ED8-51C29FF8FE1A}" type="slidenum">
              <a:rPr lang="en-IN" smtClean="0"/>
              <a:t>‹#›</a:t>
            </a:fld>
            <a:endParaRPr lang="en-IN"/>
          </a:p>
        </p:txBody>
      </p:sp>
    </p:spTree>
    <p:extLst>
      <p:ext uri="{BB962C8B-B14F-4D97-AF65-F5344CB8AC3E}">
        <p14:creationId xmlns:p14="http://schemas.microsoft.com/office/powerpoint/2010/main" val="1497444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690A7B-4D0B-4381-9ED8-51C29FF8FE1A}" type="slidenum">
              <a:rPr lang="en-IN" smtClean="0"/>
              <a:t>12</a:t>
            </a:fld>
            <a:endParaRPr lang="en-IN"/>
          </a:p>
        </p:txBody>
      </p:sp>
    </p:spTree>
    <p:extLst>
      <p:ext uri="{BB962C8B-B14F-4D97-AF65-F5344CB8AC3E}">
        <p14:creationId xmlns:p14="http://schemas.microsoft.com/office/powerpoint/2010/main" val="1432906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5E1DC0-8C6F-4708-9826-A897ADA94BAC}"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3070392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5E1DC0-8C6F-4708-9826-A897ADA94BAC}"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8347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5E1DC0-8C6F-4708-9826-A897ADA94BAC}"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3846938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B5E1DC0-8C6F-4708-9826-A897ADA94BAC}"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1464196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B5E1DC0-8C6F-4708-9826-A897ADA94BAC}"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3870239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5E1DC0-8C6F-4708-9826-A897ADA94BAC}"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2336869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5E1DC0-8C6F-4708-9826-A897ADA94BAC}"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2516690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E1DC0-8C6F-4708-9826-A897ADA94BAC}"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3543277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E1DC0-8C6F-4708-9826-A897ADA94BAC}"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241718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E1DC0-8C6F-4708-9826-A897ADA94BAC}"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1032393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5E1DC0-8C6F-4708-9826-A897ADA94BAC}"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273529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5E1DC0-8C6F-4708-9826-A897ADA94BAC}"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232712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5E1DC0-8C6F-4708-9826-A897ADA94BAC}" type="datetimeFigureOut">
              <a:rPr lang="en-IN" smtClean="0"/>
              <a:t>21-09-2022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245336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5E1DC0-8C6F-4708-9826-A897ADA94BAC}" type="datetimeFigureOut">
              <a:rPr lang="en-IN" smtClean="0"/>
              <a:t>21-09-2022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8888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E1DC0-8C6F-4708-9826-A897ADA94BAC}" type="datetimeFigureOut">
              <a:rPr lang="en-IN" smtClean="0"/>
              <a:t>21-09-2022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329335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5E1DC0-8C6F-4708-9826-A897ADA94BAC}"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401267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B5E1DC0-8C6F-4708-9826-A897ADA94BAC}" type="datetimeFigureOut">
              <a:rPr lang="en-IN" smtClean="0"/>
              <a:t>21-09-2022</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1710E97F-2E1E-48D6-86E9-4C9402B22C4D}" type="slidenum">
              <a:rPr lang="en-IN" smtClean="0"/>
              <a:t>‹#›</a:t>
            </a:fld>
            <a:endParaRPr lang="en-IN"/>
          </a:p>
        </p:txBody>
      </p:sp>
    </p:spTree>
    <p:extLst>
      <p:ext uri="{BB962C8B-B14F-4D97-AF65-F5344CB8AC3E}">
        <p14:creationId xmlns:p14="http://schemas.microsoft.com/office/powerpoint/2010/main" val="610697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B5E1DC0-8C6F-4708-9826-A897ADA94BAC}" type="datetimeFigureOut">
              <a:rPr lang="en-IN" smtClean="0"/>
              <a:t>21-09-2022</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710E97F-2E1E-48D6-86E9-4C9402B22C4D}" type="slidenum">
              <a:rPr lang="en-IN" smtClean="0"/>
              <a:t>‹#›</a:t>
            </a:fld>
            <a:endParaRPr lang="en-IN"/>
          </a:p>
        </p:txBody>
      </p:sp>
    </p:spTree>
    <p:extLst>
      <p:ext uri="{BB962C8B-B14F-4D97-AF65-F5344CB8AC3E}">
        <p14:creationId xmlns:p14="http://schemas.microsoft.com/office/powerpoint/2010/main" val="244539279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7F08C9-EA79-3478-B9AE-B65723CFFEF5}"/>
              </a:ext>
            </a:extLst>
          </p:cNvPr>
          <p:cNvSpPr>
            <a:spLocks noGrp="1"/>
          </p:cNvSpPr>
          <p:nvPr>
            <p:ph type="title"/>
          </p:nvPr>
        </p:nvSpPr>
        <p:spPr>
          <a:xfrm>
            <a:off x="1141413" y="0"/>
            <a:ext cx="9905998" cy="1702191"/>
          </a:xfrm>
        </p:spPr>
        <p:txBody>
          <a:bodyPr/>
          <a:lstStyle/>
          <a:p>
            <a:pPr algn="ctr"/>
            <a:r>
              <a:rPr lang="en-US" dirty="0"/>
              <a:t>     </a:t>
            </a:r>
            <a:r>
              <a:rPr lang="en-US"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CREDIT CARD FRAUD DETECTION</a:t>
            </a:r>
            <a:endPar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94B2D12-5C61-BA0A-4F95-A187CD1810AF}"/>
              </a:ext>
            </a:extLst>
          </p:cNvPr>
          <p:cNvSpPr>
            <a:spLocks noGrp="1"/>
          </p:cNvSpPr>
          <p:nvPr>
            <p:ph idx="1"/>
          </p:nvPr>
        </p:nvSpPr>
        <p:spPr>
          <a:xfrm>
            <a:off x="1141413" y="1702191"/>
            <a:ext cx="9905998" cy="5036233"/>
          </a:xfrm>
        </p:spPr>
        <p:txBody>
          <a:bodyPr>
            <a:normAutofit/>
          </a:bodyPr>
          <a:lstStyle/>
          <a:p>
            <a:r>
              <a:rPr lang="en-US" sz="2400" dirty="0">
                <a:solidFill>
                  <a:schemeClr val="tx1">
                    <a:lumMod val="85000"/>
                  </a:schemeClr>
                </a:solidFill>
                <a:latin typeface="Times New Roman" panose="02020603050405020304" pitchFamily="18" charset="0"/>
                <a:cs typeface="Times New Roman" panose="02020603050405020304" pitchFamily="18" charset="0"/>
              </a:rPr>
              <a:t>Group 10</a:t>
            </a:r>
          </a:p>
          <a:p>
            <a:pPr marL="0" indent="0">
              <a:buNone/>
            </a:pPr>
            <a:r>
              <a:rPr lang="en-US" sz="2400" dirty="0">
                <a:solidFill>
                  <a:schemeClr val="tx1">
                    <a:lumMod val="85000"/>
                  </a:schemeClr>
                </a:solidFill>
                <a:latin typeface="Times New Roman" panose="02020603050405020304" pitchFamily="18" charset="0"/>
                <a:cs typeface="Times New Roman" panose="02020603050405020304" pitchFamily="18" charset="0"/>
              </a:rPr>
              <a:t>    Nikhil Patil (Team  Lead) ( </a:t>
            </a:r>
            <a:r>
              <a:rPr lang="en-IN" sz="2000" dirty="0">
                <a:solidFill>
                  <a:schemeClr val="tx1">
                    <a:lumMod val="85000"/>
                  </a:schemeClr>
                </a:solidFill>
              </a:rPr>
              <a:t>PRN No. 220310125010 )</a:t>
            </a:r>
            <a:endParaRPr lang="en-US" sz="2400" dirty="0">
              <a:solidFill>
                <a:schemeClr val="tx1">
                  <a:lumMod val="85000"/>
                </a:schemeClr>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lumMod val="85000"/>
                  </a:schemeClr>
                </a:solidFill>
                <a:latin typeface="Times New Roman" panose="02020603050405020304" pitchFamily="18" charset="0"/>
                <a:cs typeface="Times New Roman" panose="02020603050405020304" pitchFamily="18" charset="0"/>
              </a:rPr>
              <a:t>    Pritaj Borole (</a:t>
            </a:r>
            <a:r>
              <a:rPr lang="en-IN" dirty="0">
                <a:solidFill>
                  <a:schemeClr val="tx1">
                    <a:lumMod val="85000"/>
                  </a:schemeClr>
                </a:solidFill>
                <a:latin typeface="Times New Roman" panose="02020603050405020304" pitchFamily="18" charset="0"/>
                <a:cs typeface="Times New Roman" panose="02020603050405020304" pitchFamily="18" charset="0"/>
              </a:rPr>
              <a:t> </a:t>
            </a:r>
            <a:r>
              <a:rPr lang="en-IN" sz="2000" dirty="0">
                <a:solidFill>
                  <a:schemeClr val="tx1">
                    <a:lumMod val="85000"/>
                  </a:schemeClr>
                </a:solidFill>
              </a:rPr>
              <a:t>PRN No. 220310125023 )</a:t>
            </a:r>
            <a:endParaRPr lang="en-US" sz="2400" dirty="0">
              <a:solidFill>
                <a:schemeClr val="tx1">
                  <a:lumMod val="85000"/>
                </a:schemeClr>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lumMod val="85000"/>
                  </a:schemeClr>
                </a:solidFill>
                <a:latin typeface="Times New Roman" panose="02020603050405020304" pitchFamily="18" charset="0"/>
                <a:cs typeface="Times New Roman" panose="02020603050405020304" pitchFamily="18" charset="0"/>
              </a:rPr>
              <a:t>    </a:t>
            </a:r>
            <a:r>
              <a:rPr lang="en-IN" sz="2400" dirty="0">
                <a:solidFill>
                  <a:schemeClr val="tx1">
                    <a:lumMod val="85000"/>
                  </a:schemeClr>
                </a:solidFill>
                <a:latin typeface="Times New Roman" panose="02020603050405020304" pitchFamily="18" charset="0"/>
                <a:cs typeface="Times New Roman" panose="02020603050405020304" pitchFamily="18" charset="0"/>
              </a:rPr>
              <a:t>Dipesh Chaudhari </a:t>
            </a:r>
            <a:r>
              <a:rPr lang="en-US" sz="2400" dirty="0">
                <a:solidFill>
                  <a:schemeClr val="tx1">
                    <a:lumMod val="85000"/>
                  </a:schemeClr>
                </a:solidFill>
                <a:latin typeface="Times New Roman" panose="02020603050405020304" pitchFamily="18" charset="0"/>
                <a:cs typeface="Times New Roman" panose="02020603050405020304" pitchFamily="18" charset="0"/>
              </a:rPr>
              <a:t>( </a:t>
            </a:r>
            <a:r>
              <a:rPr lang="en-IN" sz="2000" dirty="0">
                <a:solidFill>
                  <a:schemeClr val="tx1">
                    <a:lumMod val="85000"/>
                  </a:schemeClr>
                </a:solidFill>
              </a:rPr>
              <a:t>PRN No. 220310125012 )</a:t>
            </a:r>
            <a:endParaRPr lang="en-US" sz="2400" dirty="0">
              <a:solidFill>
                <a:schemeClr val="tx1">
                  <a:lumMod val="85000"/>
                </a:schemeClr>
              </a:solidFill>
              <a:latin typeface="Times New Roman" panose="02020603050405020304" pitchFamily="18" charset="0"/>
              <a:cs typeface="Times New Roman" panose="02020603050405020304" pitchFamily="18" charset="0"/>
            </a:endParaRPr>
          </a:p>
          <a:p>
            <a:endParaRPr lang="en-IN" sz="1200" dirty="0">
              <a:solidFill>
                <a:schemeClr val="tx1">
                  <a:lumMod val="85000"/>
                </a:schemeClr>
              </a:solidFill>
              <a:latin typeface="Times New Roman" panose="02020603050405020304" pitchFamily="18" charset="0"/>
              <a:cs typeface="Times New Roman" panose="02020603050405020304" pitchFamily="18" charset="0"/>
            </a:endParaRPr>
          </a:p>
          <a:p>
            <a:pPr marL="0" indent="0">
              <a:buNone/>
            </a:pPr>
            <a:endParaRPr lang="en-IN" sz="1200" dirty="0">
              <a:solidFill>
                <a:schemeClr val="tx1">
                  <a:lumMod val="85000"/>
                </a:schemeClr>
              </a:solidFill>
              <a:latin typeface="Times New Roman" panose="02020603050405020304" pitchFamily="18" charset="0"/>
              <a:cs typeface="Times New Roman" panose="02020603050405020304" pitchFamily="18" charset="0"/>
            </a:endParaRPr>
          </a:p>
          <a:p>
            <a:endParaRPr lang="en-IN" sz="1200" dirty="0">
              <a:solidFill>
                <a:schemeClr val="tx1">
                  <a:lumMod val="85000"/>
                </a:schemeClr>
              </a:solidFill>
              <a:latin typeface="Times New Roman" panose="02020603050405020304" pitchFamily="18" charset="0"/>
              <a:cs typeface="Times New Roman" panose="02020603050405020304" pitchFamily="18" charset="0"/>
            </a:endParaRPr>
          </a:p>
          <a:p>
            <a:pPr marL="0" indent="0">
              <a:buNone/>
            </a:pPr>
            <a:r>
              <a:rPr lang="en-IN" sz="3200" dirty="0">
                <a:solidFill>
                  <a:schemeClr val="tx1">
                    <a:lumMod val="85000"/>
                  </a:schemeClr>
                </a:solidFill>
                <a:latin typeface="Times New Roman" panose="02020603050405020304" pitchFamily="18" charset="0"/>
                <a:cs typeface="Times New Roman" panose="02020603050405020304" pitchFamily="18" charset="0"/>
              </a:rPr>
              <a:t>Project Co-Ordinator</a:t>
            </a:r>
            <a:endParaRPr lang="en-IN" sz="1200" dirty="0">
              <a:solidFill>
                <a:schemeClr val="tx1">
                  <a:lumMod val="85000"/>
                </a:schemeClr>
              </a:solidFill>
              <a:latin typeface="Times New Roman" panose="02020603050405020304" pitchFamily="18" charset="0"/>
              <a:cs typeface="Times New Roman" panose="02020603050405020304" pitchFamily="18" charset="0"/>
            </a:endParaRPr>
          </a:p>
          <a:p>
            <a:pPr marL="0" indent="0">
              <a:buNone/>
            </a:pPr>
            <a:r>
              <a:rPr lang="en-IN" sz="2800" dirty="0">
                <a:solidFill>
                  <a:schemeClr val="tx1">
                    <a:lumMod val="85000"/>
                  </a:schemeClr>
                </a:solidFill>
                <a:latin typeface="Times New Roman" panose="02020603050405020304" pitchFamily="18" charset="0"/>
                <a:cs typeface="Times New Roman" panose="02020603050405020304" pitchFamily="18" charset="0"/>
              </a:rPr>
              <a:t>Dr. Zeeshan Ahmad Khan</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045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9655A-15BB-C84F-84E2-D5FEA8FE91B0}"/>
              </a:ext>
            </a:extLst>
          </p:cNvPr>
          <p:cNvSpPr>
            <a:spLocks noGrp="1"/>
          </p:cNvSpPr>
          <p:nvPr>
            <p:ph type="title"/>
          </p:nvPr>
        </p:nvSpPr>
        <p:spPr>
          <a:xfrm>
            <a:off x="1143001" y="-347003"/>
            <a:ext cx="9905998" cy="1905000"/>
          </a:xfrm>
        </p:spPr>
        <p:txBody>
          <a:bodyPr>
            <a:normAutofit/>
          </a:bodyPr>
          <a:lstStyle/>
          <a:p>
            <a:pPr algn="ctr"/>
            <a:r>
              <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MODULES AND DESCRIPTION</a:t>
            </a:r>
          </a:p>
        </p:txBody>
      </p:sp>
      <p:sp>
        <p:nvSpPr>
          <p:cNvPr id="3" name="Content Placeholder 2">
            <a:extLst>
              <a:ext uri="{FF2B5EF4-FFF2-40B4-BE49-F238E27FC236}">
                <a16:creationId xmlns:a16="http://schemas.microsoft.com/office/drawing/2014/main" id="{519CCC41-A552-37EC-B177-EB4B393E6BA3}"/>
              </a:ext>
            </a:extLst>
          </p:cNvPr>
          <p:cNvSpPr>
            <a:spLocks noGrp="1"/>
          </p:cNvSpPr>
          <p:nvPr>
            <p:ph idx="1"/>
          </p:nvPr>
        </p:nvSpPr>
        <p:spPr>
          <a:xfrm>
            <a:off x="815926" y="1256008"/>
            <a:ext cx="10958733" cy="6056381"/>
          </a:xfrm>
        </p:spPr>
        <p:txBody>
          <a:bodyPr>
            <a:normAutofit fontScale="55000" lnSpcReduction="20000"/>
          </a:bodyPr>
          <a:lstStyle/>
          <a:p>
            <a:r>
              <a:rPr lang="en-IN" sz="3500" b="1" dirty="0">
                <a:solidFill>
                  <a:schemeClr val="tx1">
                    <a:lumMod val="85000"/>
                  </a:schemeClr>
                </a:solidFill>
                <a:latin typeface="Times New Roman" panose="02020603050405020304" pitchFamily="18" charset="0"/>
                <a:cs typeface="Times New Roman" panose="02020603050405020304" pitchFamily="18" charset="0"/>
              </a:rPr>
              <a:t>Algorithms</a:t>
            </a:r>
            <a:r>
              <a:rPr lang="en-IN" sz="2400" dirty="0">
                <a:solidFill>
                  <a:schemeClr val="tx1">
                    <a:lumMod val="85000"/>
                  </a:schemeClr>
                </a:solidFill>
                <a:latin typeface="Times New Roman" panose="02020603050405020304" pitchFamily="18" charset="0"/>
                <a:cs typeface="Times New Roman" panose="02020603050405020304" pitchFamily="18" charset="0"/>
              </a:rPr>
              <a:t> :- </a:t>
            </a:r>
          </a:p>
          <a:p>
            <a:pPr marL="0" indent="0">
              <a:buNone/>
            </a:pPr>
            <a:r>
              <a:rPr lang="en-IN" sz="2400" dirty="0">
                <a:solidFill>
                  <a:schemeClr val="tx1">
                    <a:lumMod val="85000"/>
                  </a:schemeClr>
                </a:solidFill>
                <a:latin typeface="Times New Roman" panose="02020603050405020304" pitchFamily="18" charset="0"/>
                <a:cs typeface="Times New Roman" panose="02020603050405020304" pitchFamily="18" charset="0"/>
              </a:rPr>
              <a:t>	</a:t>
            </a:r>
            <a:r>
              <a:rPr lang="en-IN" sz="4000" dirty="0">
                <a:solidFill>
                  <a:schemeClr val="tx1">
                    <a:lumMod val="85000"/>
                  </a:schemeClr>
                </a:solidFill>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Ability of system to automatically learn and improve from experience without 	being explicitly programmed is called machine learning. And it focuses on the 	development of computer programs that can access data and use it to learn by 	themselves. In this project there are using four types of machine learning 	algorithms.</a:t>
            </a:r>
          </a:p>
          <a:p>
            <a:pPr marL="0" indent="0">
              <a:buNone/>
            </a:pPr>
            <a:endParaRPr lang="en-IN" sz="2400" dirty="0">
              <a:solidFill>
                <a:schemeClr val="tx1">
                  <a:lumMod val="85000"/>
                </a:schemeClr>
              </a:solidFill>
              <a:latin typeface="Times New Roman" panose="02020603050405020304" pitchFamily="18" charset="0"/>
              <a:cs typeface="Times New Roman" panose="02020603050405020304" pitchFamily="18" charset="0"/>
            </a:endParaRPr>
          </a:p>
          <a:p>
            <a:pPr marL="457200" indent="-457200">
              <a:buAutoNum type="alphaUcPeriod"/>
            </a:pPr>
            <a:r>
              <a:rPr lang="en-IN" sz="3500" b="1" dirty="0">
                <a:solidFill>
                  <a:schemeClr val="tx1">
                    <a:lumMod val="85000"/>
                  </a:schemeClr>
                </a:solidFill>
                <a:latin typeface="Times New Roman" panose="02020603050405020304" pitchFamily="18" charset="0"/>
                <a:cs typeface="Times New Roman" panose="02020603050405020304" pitchFamily="18" charset="0"/>
              </a:rPr>
              <a:t>Logistic Regression </a:t>
            </a:r>
            <a:r>
              <a:rPr lang="en-IN" sz="2400" dirty="0">
                <a:solidFill>
                  <a:schemeClr val="tx1">
                    <a:lumMod val="85000"/>
                  </a:schemeClr>
                </a:solidFill>
                <a:latin typeface="Times New Roman" panose="02020603050405020304" pitchFamily="18" charset="0"/>
                <a:cs typeface="Times New Roman" panose="02020603050405020304" pitchFamily="18" charset="0"/>
              </a:rPr>
              <a:t>: -</a:t>
            </a:r>
          </a:p>
          <a:p>
            <a:pPr marL="457200" lvl="1" indent="0">
              <a:buNone/>
            </a:pPr>
            <a:r>
              <a:rPr lang="en-IN" sz="3500" dirty="0">
                <a:solidFill>
                  <a:schemeClr val="tx1">
                    <a:lumMod val="85000"/>
                  </a:schemeClr>
                </a:solidFill>
                <a:latin typeface="Times New Roman" panose="02020603050405020304" pitchFamily="18" charset="0"/>
                <a:cs typeface="Times New Roman" panose="02020603050405020304" pitchFamily="18" charset="0"/>
              </a:rPr>
              <a:t>Logistic Regression is a supervised classification </a:t>
            </a:r>
          </a:p>
          <a:p>
            <a:pPr marL="457200" lvl="1" indent="0">
              <a:buNone/>
            </a:pPr>
            <a:r>
              <a:rPr lang="en-IN" sz="3500" dirty="0">
                <a:solidFill>
                  <a:schemeClr val="tx1">
                    <a:lumMod val="85000"/>
                  </a:schemeClr>
                </a:solidFill>
                <a:latin typeface="Times New Roman" panose="02020603050405020304" pitchFamily="18" charset="0"/>
                <a:cs typeface="Times New Roman" panose="02020603050405020304" pitchFamily="18" charset="0"/>
              </a:rPr>
              <a:t>method that returns the probability of binary </a:t>
            </a:r>
          </a:p>
          <a:p>
            <a:pPr marL="457200" lvl="1" indent="0">
              <a:buNone/>
            </a:pPr>
            <a:r>
              <a:rPr lang="en-IN" sz="3500" dirty="0">
                <a:solidFill>
                  <a:schemeClr val="tx1">
                    <a:lumMod val="85000"/>
                  </a:schemeClr>
                </a:solidFill>
                <a:latin typeface="Times New Roman" panose="02020603050405020304" pitchFamily="18" charset="0"/>
                <a:cs typeface="Times New Roman" panose="02020603050405020304" pitchFamily="18" charset="0"/>
              </a:rPr>
              <a:t>dependent variable that is predicted from the </a:t>
            </a:r>
          </a:p>
          <a:p>
            <a:pPr marL="457200" lvl="1" indent="0">
              <a:buNone/>
            </a:pPr>
            <a:r>
              <a:rPr lang="en-IN" sz="3500" dirty="0">
                <a:solidFill>
                  <a:schemeClr val="tx1">
                    <a:lumMod val="85000"/>
                  </a:schemeClr>
                </a:solidFill>
                <a:latin typeface="Times New Roman" panose="02020603050405020304" pitchFamily="18" charset="0"/>
                <a:cs typeface="Times New Roman" panose="02020603050405020304" pitchFamily="18" charset="0"/>
              </a:rPr>
              <a:t>independent variable of dataset.</a:t>
            </a:r>
          </a:p>
          <a:p>
            <a:pPr marL="457200" lvl="1" indent="0">
              <a:buNone/>
            </a:pPr>
            <a:r>
              <a:rPr lang="en-IN" sz="3500" dirty="0">
                <a:solidFill>
                  <a:schemeClr val="tx1">
                    <a:lumMod val="85000"/>
                  </a:schemeClr>
                </a:solidFill>
                <a:latin typeface="Times New Roman" panose="02020603050405020304" pitchFamily="18" charset="0"/>
                <a:cs typeface="Times New Roman" panose="02020603050405020304" pitchFamily="18" charset="0"/>
              </a:rPr>
              <a:t>i.e. logistic  regression  predicts the probability </a:t>
            </a:r>
          </a:p>
          <a:p>
            <a:pPr marL="457200" lvl="1" indent="0">
              <a:buNone/>
            </a:pPr>
            <a:r>
              <a:rPr lang="en-IN" sz="3500" dirty="0">
                <a:solidFill>
                  <a:schemeClr val="tx1">
                    <a:lumMod val="85000"/>
                  </a:schemeClr>
                </a:solidFill>
                <a:latin typeface="Times New Roman" panose="02020603050405020304" pitchFamily="18" charset="0"/>
                <a:cs typeface="Times New Roman" panose="02020603050405020304" pitchFamily="18" charset="0"/>
              </a:rPr>
              <a:t>of an outcome which has two values, either </a:t>
            </a:r>
          </a:p>
          <a:p>
            <a:pPr marL="457200" lvl="1" indent="0">
              <a:buNone/>
            </a:pPr>
            <a:r>
              <a:rPr lang="en-IN" sz="3500" dirty="0">
                <a:solidFill>
                  <a:schemeClr val="tx1">
                    <a:lumMod val="85000"/>
                  </a:schemeClr>
                </a:solidFill>
                <a:latin typeface="Times New Roman" panose="02020603050405020304" pitchFamily="18" charset="0"/>
                <a:cs typeface="Times New Roman" panose="02020603050405020304" pitchFamily="18" charset="0"/>
              </a:rPr>
              <a:t>zero or one, no or yes and false or true.</a:t>
            </a:r>
          </a:p>
          <a:p>
            <a:pPr marL="0" indent="0">
              <a:buNone/>
            </a:pPr>
            <a:r>
              <a:rPr lang="en-IN" dirty="0"/>
              <a:t>                                                                                                                                                                                                                </a:t>
            </a:r>
            <a:r>
              <a:rPr lang="en-US" sz="2700" dirty="0"/>
              <a:t>LOGISTIC CURVE</a:t>
            </a:r>
            <a:endParaRPr lang="en-IN" sz="2700" dirty="0"/>
          </a:p>
          <a:p>
            <a:pPr marL="0" indent="0">
              <a:buNone/>
            </a:pPr>
            <a:endParaRPr lang="en-IN" dirty="0"/>
          </a:p>
          <a:p>
            <a:pPr marL="0" indent="0">
              <a:buNone/>
            </a:pPr>
            <a:r>
              <a:rPr lang="en-IN" dirty="0"/>
              <a:t>	</a:t>
            </a:r>
          </a:p>
          <a:p>
            <a:pPr marL="0" indent="0">
              <a:buNone/>
            </a:pPr>
            <a:r>
              <a:rPr lang="en-IN" dirty="0"/>
              <a:t>	</a:t>
            </a:r>
          </a:p>
        </p:txBody>
      </p:sp>
      <p:pic>
        <p:nvPicPr>
          <p:cNvPr id="4" name="Picture 3">
            <a:extLst>
              <a:ext uri="{FF2B5EF4-FFF2-40B4-BE49-F238E27FC236}">
                <a16:creationId xmlns:a16="http://schemas.microsoft.com/office/drawing/2014/main" id="{40254F5E-A2BC-8E36-7D48-02D54F073C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49661" y="3752557"/>
            <a:ext cx="4107767" cy="2435123"/>
          </a:xfrm>
          <a:prstGeom prst="rect">
            <a:avLst/>
          </a:prstGeom>
          <a:noFill/>
          <a:ln>
            <a:noFill/>
          </a:ln>
        </p:spPr>
      </p:pic>
    </p:spTree>
    <p:extLst>
      <p:ext uri="{BB962C8B-B14F-4D97-AF65-F5344CB8AC3E}">
        <p14:creationId xmlns:p14="http://schemas.microsoft.com/office/powerpoint/2010/main" val="713272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D1054-49A6-C07D-2836-F9C6F72B532B}"/>
              </a:ext>
            </a:extLst>
          </p:cNvPr>
          <p:cNvSpPr>
            <a:spLocks noGrp="1"/>
          </p:cNvSpPr>
          <p:nvPr>
            <p:ph idx="1"/>
          </p:nvPr>
        </p:nvSpPr>
        <p:spPr>
          <a:xfrm>
            <a:off x="461889" y="787790"/>
            <a:ext cx="11268222" cy="6175716"/>
          </a:xfrm>
        </p:spPr>
        <p:txBody>
          <a:bodyPr>
            <a:normAutofit fontScale="25000" lnSpcReduction="20000"/>
          </a:bodyPr>
          <a:lstStyle/>
          <a:p>
            <a:pPr marL="457200" lvl="1" indent="0">
              <a:buNone/>
            </a:pPr>
            <a:r>
              <a:rPr lang="en-IN" sz="8800" b="1" dirty="0">
                <a:solidFill>
                  <a:schemeClr val="tx1">
                    <a:lumMod val="85000"/>
                  </a:schemeClr>
                </a:solidFill>
                <a:latin typeface="Times New Roman" panose="02020603050405020304" pitchFamily="18" charset="0"/>
                <a:cs typeface="Times New Roman" panose="02020603050405020304" pitchFamily="18" charset="0"/>
              </a:rPr>
              <a:t>B. SVM Model (Support Vector Machine) :- </a:t>
            </a:r>
          </a:p>
          <a:p>
            <a:pPr marL="0" indent="0">
              <a:buNone/>
            </a:pPr>
            <a:r>
              <a:rPr lang="en-IN" sz="2200" dirty="0">
                <a:solidFill>
                  <a:schemeClr val="tx1">
                    <a:lumMod val="85000"/>
                  </a:schemeClr>
                </a:solidFill>
              </a:rPr>
              <a:t>	</a:t>
            </a:r>
            <a:r>
              <a:rPr lang="en-IN" sz="7600" dirty="0">
                <a:solidFill>
                  <a:schemeClr val="tx1">
                    <a:lumMod val="85000"/>
                  </a:schemeClr>
                </a:solidFill>
                <a:latin typeface="Times New Roman" panose="02020603050405020304" pitchFamily="18" charset="0"/>
                <a:cs typeface="Times New Roman" panose="02020603050405020304" pitchFamily="18" charset="0"/>
              </a:rPr>
              <a:t>SVM  modelling  involves two steps, firstly to train a data </a:t>
            </a:r>
          </a:p>
          <a:p>
            <a:pPr marL="0" indent="0">
              <a:buNone/>
            </a:pPr>
            <a:r>
              <a:rPr lang="en-IN" sz="7600" dirty="0">
                <a:solidFill>
                  <a:schemeClr val="tx1">
                    <a:lumMod val="85000"/>
                  </a:schemeClr>
                </a:solidFill>
                <a:latin typeface="Times New Roman" panose="02020603050405020304" pitchFamily="18" charset="0"/>
                <a:cs typeface="Times New Roman" panose="02020603050405020304" pitchFamily="18" charset="0"/>
              </a:rPr>
              <a:t>	set and to obtain a model &amp; then, to use this model to predict</a:t>
            </a:r>
          </a:p>
          <a:p>
            <a:pPr marL="0" indent="0">
              <a:buNone/>
            </a:pPr>
            <a:r>
              <a:rPr lang="en-IN" sz="7600" dirty="0">
                <a:solidFill>
                  <a:schemeClr val="tx1">
                    <a:lumMod val="85000"/>
                  </a:schemeClr>
                </a:solidFill>
                <a:latin typeface="Times New Roman" panose="02020603050405020304" pitchFamily="18" charset="0"/>
                <a:cs typeface="Times New Roman" panose="02020603050405020304" pitchFamily="18" charset="0"/>
              </a:rPr>
              <a:t> 	information of a testing data set.</a:t>
            </a:r>
          </a:p>
          <a:p>
            <a:pPr marL="0" indent="0">
              <a:buNone/>
            </a:pPr>
            <a:r>
              <a:rPr lang="en-IN" sz="7600" dirty="0">
                <a:solidFill>
                  <a:schemeClr val="tx1">
                    <a:lumMod val="85000"/>
                  </a:schemeClr>
                </a:solidFill>
                <a:latin typeface="Times New Roman" panose="02020603050405020304" pitchFamily="18" charset="0"/>
                <a:cs typeface="Times New Roman" panose="02020603050405020304" pitchFamily="18" charset="0"/>
              </a:rPr>
              <a:t>	A Support Vector Machine (SVM) is a discriminative classifier </a:t>
            </a:r>
          </a:p>
          <a:p>
            <a:pPr marL="0" indent="0">
              <a:buNone/>
            </a:pPr>
            <a:r>
              <a:rPr lang="en-IN" sz="7600" dirty="0">
                <a:solidFill>
                  <a:schemeClr val="tx1">
                    <a:lumMod val="85000"/>
                  </a:schemeClr>
                </a:solidFill>
                <a:latin typeface="Times New Roman" panose="02020603050405020304" pitchFamily="18" charset="0"/>
                <a:cs typeface="Times New Roman" panose="02020603050405020304" pitchFamily="18" charset="0"/>
              </a:rPr>
              <a:t>	formally defined  by a separating hyperplane where SVM </a:t>
            </a:r>
          </a:p>
          <a:p>
            <a:pPr marL="0" indent="0">
              <a:buNone/>
            </a:pPr>
            <a:r>
              <a:rPr lang="en-IN" sz="7600" dirty="0">
                <a:solidFill>
                  <a:schemeClr val="tx1">
                    <a:lumMod val="85000"/>
                  </a:schemeClr>
                </a:solidFill>
                <a:latin typeface="Times New Roman" panose="02020603050405020304" pitchFamily="18" charset="0"/>
                <a:cs typeface="Times New Roman" panose="02020603050405020304" pitchFamily="18" charset="0"/>
              </a:rPr>
              <a:t>	model represents the training data points as points in space</a:t>
            </a:r>
          </a:p>
          <a:p>
            <a:pPr marL="0" indent="0">
              <a:buNone/>
            </a:pPr>
            <a:r>
              <a:rPr lang="en-IN" sz="7600" dirty="0">
                <a:solidFill>
                  <a:schemeClr val="tx1">
                    <a:lumMod val="85000"/>
                  </a:schemeClr>
                </a:solidFill>
                <a:latin typeface="Times New Roman" panose="02020603050405020304" pitchFamily="18" charset="0"/>
                <a:cs typeface="Times New Roman" panose="02020603050405020304" pitchFamily="18" charset="0"/>
              </a:rPr>
              <a:t>	and then mapping is done so that the points which are of</a:t>
            </a:r>
          </a:p>
          <a:p>
            <a:pPr marL="0" indent="0">
              <a:buNone/>
            </a:pPr>
            <a:r>
              <a:rPr lang="en-IN" sz="7600" dirty="0">
                <a:solidFill>
                  <a:schemeClr val="tx1">
                    <a:lumMod val="85000"/>
                  </a:schemeClr>
                </a:solidFill>
                <a:latin typeface="Times New Roman" panose="02020603050405020304" pitchFamily="18" charset="0"/>
                <a:cs typeface="Times New Roman" panose="02020603050405020304" pitchFamily="18" charset="0"/>
              </a:rPr>
              <a:t>	different classes are divided by a gap that is as wide as possible.                                </a:t>
            </a:r>
          </a:p>
          <a:p>
            <a:pPr marL="0" indent="0">
              <a:buNone/>
            </a:pPr>
            <a:endParaRPr lang="en-IN" b="1" dirty="0">
              <a:solidFill>
                <a:schemeClr val="tx1">
                  <a:lumMod val="85000"/>
                </a:schemeClr>
              </a:solidFill>
              <a:latin typeface="Times New Roman" panose="02020603050405020304" pitchFamily="18" charset="0"/>
              <a:cs typeface="Times New Roman" panose="02020603050405020304" pitchFamily="18" charset="0"/>
            </a:endParaRPr>
          </a:p>
          <a:p>
            <a:pPr marL="0" indent="0">
              <a:buNone/>
            </a:pPr>
            <a:r>
              <a:rPr lang="en-IN" sz="2200" b="1" dirty="0">
                <a:solidFill>
                  <a:schemeClr val="tx1">
                    <a:lumMod val="85000"/>
                  </a:schemeClr>
                </a:solidFill>
                <a:latin typeface="Times New Roman" panose="02020603050405020304" pitchFamily="18" charset="0"/>
                <a:cs typeface="Times New Roman" panose="02020603050405020304" pitchFamily="18" charset="0"/>
              </a:rPr>
              <a:t>	</a:t>
            </a:r>
            <a:r>
              <a:rPr lang="en-IN" sz="8800" b="1" dirty="0">
                <a:solidFill>
                  <a:schemeClr val="tx1">
                    <a:lumMod val="85000"/>
                  </a:schemeClr>
                </a:solidFill>
                <a:latin typeface="Times New Roman" panose="02020603050405020304" pitchFamily="18" charset="0"/>
                <a:cs typeface="Times New Roman" panose="02020603050405020304" pitchFamily="18" charset="0"/>
              </a:rPr>
              <a:t>C. Random Forest :- </a:t>
            </a:r>
          </a:p>
          <a:p>
            <a:pPr marL="0" indent="0">
              <a:buNone/>
            </a:pPr>
            <a:r>
              <a:rPr lang="en-IN" sz="4000" b="1" dirty="0">
                <a:solidFill>
                  <a:schemeClr val="tx1">
                    <a:lumMod val="85000"/>
                  </a:schemeClr>
                </a:solidFill>
                <a:latin typeface="Times New Roman" panose="02020603050405020304" pitchFamily="18" charset="0"/>
                <a:cs typeface="Times New Roman" panose="02020603050405020304" pitchFamily="18" charset="0"/>
              </a:rPr>
              <a:t>	</a:t>
            </a:r>
            <a:r>
              <a:rPr lang="en-IN" sz="7600" b="0" i="0" dirty="0">
                <a:solidFill>
                  <a:schemeClr val="tx1">
                    <a:lumMod val="85000"/>
                  </a:schemeClr>
                </a:solidFill>
                <a:effectLst/>
                <a:latin typeface="Times New Roman" panose="02020603050405020304" pitchFamily="18" charset="0"/>
                <a:cs typeface="Times New Roman" panose="02020603050405020304" pitchFamily="18" charset="0"/>
              </a:rPr>
              <a:t>It builds decision trees on different samples and takes</a:t>
            </a:r>
          </a:p>
          <a:p>
            <a:pPr marL="0" indent="0">
              <a:buNone/>
            </a:pPr>
            <a:r>
              <a:rPr lang="en-IN" sz="7600" b="0" i="0" dirty="0">
                <a:solidFill>
                  <a:schemeClr val="tx1">
                    <a:lumMod val="85000"/>
                  </a:schemeClr>
                </a:solidFill>
                <a:effectLst/>
                <a:latin typeface="Times New Roman" panose="02020603050405020304" pitchFamily="18" charset="0"/>
                <a:cs typeface="Times New Roman" panose="02020603050405020304" pitchFamily="18" charset="0"/>
              </a:rPr>
              <a:t>	their majority vote for classification and average in case </a:t>
            </a:r>
          </a:p>
          <a:p>
            <a:pPr marL="0" indent="0">
              <a:buNone/>
            </a:pPr>
            <a:r>
              <a:rPr lang="en-IN" sz="7600" b="0" i="0" dirty="0">
                <a:solidFill>
                  <a:schemeClr val="tx1">
                    <a:lumMod val="85000"/>
                  </a:schemeClr>
                </a:solidFill>
                <a:effectLst/>
                <a:latin typeface="Times New Roman" panose="02020603050405020304" pitchFamily="18" charset="0"/>
                <a:cs typeface="Times New Roman" panose="02020603050405020304" pitchFamily="18" charset="0"/>
              </a:rPr>
              <a:t>	of regression. One of the most important features of the </a:t>
            </a:r>
            <a:endParaRPr lang="en-IN" sz="7600" dirty="0">
              <a:solidFill>
                <a:schemeClr val="tx1">
                  <a:lumMod val="85000"/>
                </a:schemeClr>
              </a:solidFill>
              <a:effectLst/>
              <a:latin typeface="Times New Roman" panose="02020603050405020304" pitchFamily="18" charset="0"/>
              <a:cs typeface="Times New Roman" panose="02020603050405020304" pitchFamily="18" charset="0"/>
            </a:endParaRPr>
          </a:p>
          <a:p>
            <a:pPr marL="0" indent="0">
              <a:buNone/>
            </a:pPr>
            <a:r>
              <a:rPr lang="en-IN" sz="7600" b="0" i="0" dirty="0">
                <a:solidFill>
                  <a:schemeClr val="tx1">
                    <a:lumMod val="85000"/>
                  </a:schemeClr>
                </a:solidFill>
                <a:effectLst/>
                <a:latin typeface="Times New Roman" panose="02020603050405020304" pitchFamily="18" charset="0"/>
                <a:cs typeface="Times New Roman" panose="02020603050405020304" pitchFamily="18" charset="0"/>
              </a:rPr>
              <a:t>	Random Forest Algorithm is that it can handle the data</a:t>
            </a:r>
          </a:p>
          <a:p>
            <a:pPr marL="0" indent="0">
              <a:buNone/>
            </a:pPr>
            <a:r>
              <a:rPr lang="en-IN" sz="7600" b="0" i="0" dirty="0">
                <a:solidFill>
                  <a:schemeClr val="tx1">
                    <a:lumMod val="85000"/>
                  </a:schemeClr>
                </a:solidFill>
                <a:effectLst/>
                <a:latin typeface="Times New Roman" panose="02020603050405020304" pitchFamily="18" charset="0"/>
                <a:cs typeface="Times New Roman" panose="02020603050405020304" pitchFamily="18" charset="0"/>
              </a:rPr>
              <a:t>	set containing </a:t>
            </a:r>
            <a:r>
              <a:rPr lang="en-IN" sz="7600" b="1" i="1" dirty="0">
                <a:solidFill>
                  <a:schemeClr val="tx1">
                    <a:lumMod val="85000"/>
                  </a:schemeClr>
                </a:solidFill>
                <a:effectLst/>
                <a:latin typeface="Times New Roman" panose="02020603050405020304" pitchFamily="18" charset="0"/>
                <a:cs typeface="Times New Roman" panose="02020603050405020304" pitchFamily="18" charset="0"/>
              </a:rPr>
              <a:t>continuous variables</a:t>
            </a:r>
            <a:r>
              <a:rPr lang="en-IN" sz="7600" b="0" i="0" dirty="0">
                <a:solidFill>
                  <a:schemeClr val="tx1">
                    <a:lumMod val="85000"/>
                  </a:schemeClr>
                </a:solidFill>
                <a:effectLst/>
                <a:latin typeface="Times New Roman" panose="02020603050405020304" pitchFamily="18" charset="0"/>
                <a:cs typeface="Times New Roman" panose="02020603050405020304" pitchFamily="18" charset="0"/>
              </a:rPr>
              <a:t>  as in the case of </a:t>
            </a:r>
          </a:p>
          <a:p>
            <a:pPr marL="0" indent="0">
              <a:buNone/>
            </a:pPr>
            <a:r>
              <a:rPr lang="en-IN" sz="7600" b="0" i="0" dirty="0">
                <a:solidFill>
                  <a:schemeClr val="tx1">
                    <a:lumMod val="85000"/>
                  </a:schemeClr>
                </a:solidFill>
                <a:effectLst/>
                <a:latin typeface="Times New Roman" panose="02020603050405020304" pitchFamily="18" charset="0"/>
                <a:cs typeface="Times New Roman" panose="02020603050405020304" pitchFamily="18" charset="0"/>
              </a:rPr>
              <a:t>	regression and </a:t>
            </a:r>
            <a:r>
              <a:rPr lang="en-IN" sz="7600" b="1" i="1" dirty="0">
                <a:solidFill>
                  <a:schemeClr val="tx1">
                    <a:lumMod val="85000"/>
                  </a:schemeClr>
                </a:solidFill>
                <a:effectLst/>
                <a:latin typeface="Times New Roman" panose="02020603050405020304" pitchFamily="18" charset="0"/>
                <a:cs typeface="Times New Roman" panose="02020603050405020304" pitchFamily="18" charset="0"/>
              </a:rPr>
              <a:t>categorical variables</a:t>
            </a:r>
            <a:r>
              <a:rPr lang="en-IN" sz="7600" b="0" i="0" dirty="0">
                <a:solidFill>
                  <a:schemeClr val="tx1">
                    <a:lumMod val="85000"/>
                  </a:schemeClr>
                </a:solidFill>
                <a:effectLst/>
                <a:latin typeface="Times New Roman" panose="02020603050405020304" pitchFamily="18" charset="0"/>
                <a:cs typeface="Times New Roman" panose="02020603050405020304" pitchFamily="18" charset="0"/>
              </a:rPr>
              <a:t> as in the </a:t>
            </a:r>
          </a:p>
          <a:p>
            <a:pPr marL="0" indent="0">
              <a:buNone/>
            </a:pPr>
            <a:r>
              <a:rPr lang="en-IN" sz="7600" b="0" i="0" dirty="0">
                <a:solidFill>
                  <a:schemeClr val="tx1">
                    <a:lumMod val="85000"/>
                  </a:schemeClr>
                </a:solidFill>
                <a:effectLst/>
                <a:latin typeface="Times New Roman" panose="02020603050405020304" pitchFamily="18" charset="0"/>
                <a:cs typeface="Times New Roman" panose="02020603050405020304" pitchFamily="18" charset="0"/>
              </a:rPr>
              <a:t>	case of classification</a:t>
            </a:r>
            <a:r>
              <a:rPr lang="en-IN" sz="4000" b="0" i="0" dirty="0">
                <a:solidFill>
                  <a:schemeClr val="tx1">
                    <a:lumMod val="85000"/>
                  </a:schemeClr>
                </a:solidFill>
                <a:effectLst/>
                <a:latin typeface="Times New Roman" panose="02020603050405020304" pitchFamily="18" charset="0"/>
                <a:cs typeface="Times New Roman" panose="02020603050405020304" pitchFamily="18" charset="0"/>
              </a:rPr>
              <a:t>.. </a:t>
            </a:r>
            <a:r>
              <a:rPr lang="en-IN" sz="7600" b="0" i="0" dirty="0">
                <a:solidFill>
                  <a:schemeClr val="tx1">
                    <a:lumMod val="85000"/>
                  </a:schemeClr>
                </a:solidFill>
                <a:effectLst/>
                <a:latin typeface="Times New Roman" panose="02020603050405020304" pitchFamily="18" charset="0"/>
                <a:cs typeface="Times New Roman" panose="02020603050405020304" pitchFamily="18" charset="0"/>
              </a:rPr>
              <a:t>It performs better results for classification problems.</a:t>
            </a:r>
            <a:r>
              <a:rPr lang="en-IN" sz="7600" b="0" i="0" dirty="0">
                <a:solidFill>
                  <a:srgbClr val="222222"/>
                </a:solidFill>
                <a:effectLst/>
                <a:latin typeface="Times New Roman" panose="02020603050405020304" pitchFamily="18" charset="0"/>
                <a:cs typeface="Times New Roman" panose="02020603050405020304" pitchFamily="18" charset="0"/>
              </a:rPr>
              <a:t>.</a:t>
            </a:r>
            <a:endParaRPr lang="en-IN" sz="7600" b="1" i="0" dirty="0">
              <a:solidFill>
                <a:schemeClr val="tx1">
                  <a:lumMod val="85000"/>
                </a:schemeClr>
              </a:solidFill>
              <a:effectLst/>
              <a:latin typeface="Times New Roman" panose="02020603050405020304" pitchFamily="18" charset="0"/>
              <a:cs typeface="Times New Roman" panose="02020603050405020304" pitchFamily="18" charset="0"/>
            </a:endParaRPr>
          </a:p>
          <a:p>
            <a:pPr marL="0" indent="0">
              <a:buNone/>
            </a:pPr>
            <a:r>
              <a:rPr lang="en-IN" sz="4000" b="1" dirty="0">
                <a:solidFill>
                  <a:schemeClr val="tx1">
                    <a:lumMod val="85000"/>
                  </a:schemeClr>
                </a:solidFill>
                <a:latin typeface="Times New Roman" panose="02020603050405020304" pitchFamily="18" charset="0"/>
                <a:cs typeface="Times New Roman" panose="02020603050405020304" pitchFamily="18" charset="0"/>
              </a:rPr>
              <a:t>  </a:t>
            </a:r>
            <a:endParaRPr lang="en-IN" sz="4000" b="1" dirty="0">
              <a:latin typeface="Times New Roman" panose="02020603050405020304" pitchFamily="18" charset="0"/>
              <a:cs typeface="Times New Roman" panose="02020603050405020304" pitchFamily="18" charset="0"/>
            </a:endParaRPr>
          </a:p>
          <a:p>
            <a:pPr marL="0" indent="0">
              <a:buNone/>
            </a:pPr>
            <a:endParaRPr lang="en-IN" sz="2200" b="1" dirty="0">
              <a:latin typeface="Times New Roman" panose="02020603050405020304" pitchFamily="18" charset="0"/>
              <a:cs typeface="Times New Roman" panose="02020603050405020304" pitchFamily="18" charset="0"/>
            </a:endParaRPr>
          </a:p>
          <a:p>
            <a:pPr marL="0" indent="0">
              <a:buNone/>
            </a:pPr>
            <a:endParaRPr lang="en-IN" sz="2200" b="1" dirty="0">
              <a:latin typeface="Times New Roman" panose="02020603050405020304" pitchFamily="18" charset="0"/>
              <a:cs typeface="Times New Roman" panose="02020603050405020304" pitchFamily="18" charset="0"/>
            </a:endParaRPr>
          </a:p>
          <a:p>
            <a:pPr marL="0" indent="0">
              <a:buNone/>
            </a:pPr>
            <a:endParaRPr lang="en-IN" sz="2200" b="1" dirty="0">
              <a:latin typeface="Times New Roman" panose="02020603050405020304" pitchFamily="18" charset="0"/>
              <a:cs typeface="Times New Roman" panose="02020603050405020304" pitchFamily="18" charset="0"/>
            </a:endParaRPr>
          </a:p>
          <a:p>
            <a:pPr marL="0" indent="0">
              <a:buNone/>
            </a:pPr>
            <a:endParaRPr lang="en-IN" sz="2200" b="1" dirty="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		</a:t>
            </a:r>
          </a:p>
        </p:txBody>
      </p:sp>
      <p:pic>
        <p:nvPicPr>
          <p:cNvPr id="2" name="Picture 1">
            <a:extLst>
              <a:ext uri="{FF2B5EF4-FFF2-40B4-BE49-F238E27FC236}">
                <a16:creationId xmlns:a16="http://schemas.microsoft.com/office/drawing/2014/main" id="{7C86B88C-BA69-C1BA-10C8-48690EF08C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38011" y="139090"/>
            <a:ext cx="3904642" cy="2885464"/>
          </a:xfrm>
          <a:prstGeom prst="rect">
            <a:avLst/>
          </a:prstGeom>
          <a:noFill/>
          <a:ln>
            <a:noFill/>
          </a:ln>
        </p:spPr>
      </p:pic>
      <p:pic>
        <p:nvPicPr>
          <p:cNvPr id="4" name="Picture 3">
            <a:extLst>
              <a:ext uri="{FF2B5EF4-FFF2-40B4-BE49-F238E27FC236}">
                <a16:creationId xmlns:a16="http://schemas.microsoft.com/office/drawing/2014/main" id="{A1012488-0AE5-24DC-1B46-B8C5AA3067A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702693" y="3569678"/>
            <a:ext cx="4266570" cy="2641210"/>
          </a:xfrm>
          <a:prstGeom prst="rect">
            <a:avLst/>
          </a:prstGeom>
        </p:spPr>
      </p:pic>
    </p:spTree>
    <p:extLst>
      <p:ext uri="{BB962C8B-B14F-4D97-AF65-F5344CB8AC3E}">
        <p14:creationId xmlns:p14="http://schemas.microsoft.com/office/powerpoint/2010/main" val="3260059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FFD5C8-AA9D-FFBF-739B-76FDFFB3B710}"/>
              </a:ext>
            </a:extLst>
          </p:cNvPr>
          <p:cNvSpPr>
            <a:spLocks noGrp="1"/>
          </p:cNvSpPr>
          <p:nvPr>
            <p:ph idx="1"/>
          </p:nvPr>
        </p:nvSpPr>
        <p:spPr>
          <a:xfrm>
            <a:off x="930397" y="134814"/>
            <a:ext cx="9905998" cy="3124201"/>
          </a:xfrm>
        </p:spPr>
        <p:txBody>
          <a:bodyPr>
            <a:normAutofit/>
          </a:bodyPr>
          <a:lstStyle/>
          <a:p>
            <a:pPr marL="0" indent="0">
              <a:buNone/>
            </a:pPr>
            <a:r>
              <a:rPr lang="en-IN" sz="2200" b="1" dirty="0">
                <a:solidFill>
                  <a:schemeClr val="tx1">
                    <a:lumMod val="85000"/>
                  </a:schemeClr>
                </a:solidFill>
                <a:latin typeface="Times New Roman" panose="02020603050405020304" pitchFamily="18" charset="0"/>
                <a:cs typeface="Times New Roman" panose="02020603050405020304" pitchFamily="18" charset="0"/>
              </a:rPr>
              <a:t>D. K-Nearest Neighbour Classifier :-</a:t>
            </a:r>
          </a:p>
          <a:p>
            <a:pPr marL="0" indent="0">
              <a:buNone/>
            </a:pPr>
            <a:r>
              <a:rPr lang="en-IN" sz="2200" b="0" i="0" dirty="0">
                <a:solidFill>
                  <a:schemeClr val="tx1">
                    <a:lumMod val="85000"/>
                  </a:schemeClr>
                </a:solidFill>
                <a:effectLst/>
                <a:latin typeface="Times New Roman" panose="02020603050405020304" pitchFamily="18" charset="0"/>
                <a:cs typeface="Times New Roman" panose="02020603050405020304" pitchFamily="18" charset="0"/>
              </a:rPr>
              <a:t>KNN also called K- nearest neighbour is a supervised machine learning      algorithm that can be used for classification and regression problems.</a:t>
            </a:r>
          </a:p>
          <a:p>
            <a:pPr marL="0" indent="0">
              <a:buNone/>
            </a:pPr>
            <a:r>
              <a:rPr lang="en-IN" sz="2200" b="0" i="0" dirty="0">
                <a:solidFill>
                  <a:schemeClr val="tx1">
                    <a:lumMod val="85000"/>
                  </a:schemeClr>
                </a:solidFill>
                <a:effectLst/>
                <a:latin typeface="Times New Roman" panose="02020603050405020304" pitchFamily="18" charset="0"/>
                <a:cs typeface="Times New Roman" panose="02020603050405020304" pitchFamily="18" charset="0"/>
              </a:rPr>
              <a:t>K nearest neighbour is one of the simplest algorithms to learn. K 	nearest neighbour is non-parametric i,e. It does not make any assumptions for underlying data assumptions</a:t>
            </a:r>
            <a:r>
              <a:rPr lang="en-IN" sz="2200" dirty="0">
                <a:solidFill>
                  <a:schemeClr val="tx1">
                    <a:lumMod val="85000"/>
                  </a:schemeClr>
                </a:solidFill>
                <a:effectLst/>
                <a:latin typeface="Times New Roman" panose="02020603050405020304" pitchFamily="18" charset="0"/>
                <a:cs typeface="Times New Roman" panose="02020603050405020304" pitchFamily="18" charset="0"/>
              </a:rPr>
              <a:t>.</a:t>
            </a:r>
            <a:endParaRPr lang="en-IN" sz="2200" b="1"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58FC9C-6BB8-2D91-E15E-D133666CB908}"/>
              </a:ext>
            </a:extLst>
          </p:cNvPr>
          <p:cNvPicPr/>
          <p:nvPr/>
        </p:nvPicPr>
        <p:blipFill>
          <a:blip r:embed="rId3">
            <a:extLst>
              <a:ext uri="{28A0092B-C50C-407E-A947-70E740481C1C}">
                <a14:useLocalDpi xmlns:a14="http://schemas.microsoft.com/office/drawing/2010/main" val="0"/>
              </a:ext>
            </a:extLst>
          </a:blip>
          <a:stretch>
            <a:fillRect/>
          </a:stretch>
        </p:blipFill>
        <p:spPr>
          <a:xfrm>
            <a:off x="2448981" y="2993719"/>
            <a:ext cx="6568410" cy="3124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3D3815E9-9A00-C2C2-6FA2-FA9BECFCFE1C}"/>
              </a:ext>
            </a:extLst>
          </p:cNvPr>
          <p:cNvSpPr txBox="1"/>
          <p:nvPr/>
        </p:nvSpPr>
        <p:spPr>
          <a:xfrm>
            <a:off x="4167221" y="6231988"/>
            <a:ext cx="3432350" cy="369332"/>
          </a:xfrm>
          <a:prstGeom prst="rect">
            <a:avLst/>
          </a:prstGeom>
          <a:noFill/>
        </p:spPr>
        <p:txBody>
          <a:bodyPr wrap="none" rtlCol="0">
            <a:spAutoFit/>
          </a:bodyPr>
          <a:lstStyle/>
          <a:p>
            <a:r>
              <a:rPr lang="en-US" dirty="0"/>
              <a:t>K-nearest neighbuor classifier</a:t>
            </a:r>
            <a:endParaRPr lang="en-IN" dirty="0"/>
          </a:p>
        </p:txBody>
      </p:sp>
    </p:spTree>
    <p:extLst>
      <p:ext uri="{BB962C8B-B14F-4D97-AF65-F5344CB8AC3E}">
        <p14:creationId xmlns:p14="http://schemas.microsoft.com/office/powerpoint/2010/main" val="757590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7827-116F-8F1C-14D3-1F20155C9F35}"/>
              </a:ext>
            </a:extLst>
          </p:cNvPr>
          <p:cNvSpPr>
            <a:spLocks noGrp="1"/>
          </p:cNvSpPr>
          <p:nvPr>
            <p:ph type="title"/>
          </p:nvPr>
        </p:nvSpPr>
        <p:spPr>
          <a:xfrm>
            <a:off x="1143001" y="-318868"/>
            <a:ext cx="9905998" cy="1905000"/>
          </a:xfrm>
        </p:spPr>
        <p:txBody>
          <a:bodyPr>
            <a:normAutofit/>
          </a:bodyPr>
          <a:lstStyle/>
          <a:p>
            <a:pPr algn="ctr"/>
            <a:r>
              <a:rPr lang="en-US"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DATA FLOW DIAGRAM</a:t>
            </a:r>
            <a:endPar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A113397-C3F5-3891-324B-D84EF858E4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026" y="1153550"/>
            <a:ext cx="9796973" cy="5317587"/>
          </a:xfrm>
          <a:prstGeom prst="rect">
            <a:avLst/>
          </a:prstGeom>
          <a:ln>
            <a:noFill/>
          </a:ln>
          <a:effectLst/>
        </p:spPr>
      </p:pic>
    </p:spTree>
    <p:extLst>
      <p:ext uri="{BB962C8B-B14F-4D97-AF65-F5344CB8AC3E}">
        <p14:creationId xmlns:p14="http://schemas.microsoft.com/office/powerpoint/2010/main" val="412490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02056-B251-2AC5-7A4E-9F7F26304D6E}"/>
              </a:ext>
            </a:extLst>
          </p:cNvPr>
          <p:cNvSpPr>
            <a:spLocks noGrp="1"/>
          </p:cNvSpPr>
          <p:nvPr>
            <p:ph type="title"/>
          </p:nvPr>
        </p:nvSpPr>
        <p:spPr>
          <a:xfrm>
            <a:off x="1141413" y="-248530"/>
            <a:ext cx="9905998" cy="1905000"/>
          </a:xfrm>
        </p:spPr>
        <p:txBody>
          <a:bodyPr>
            <a:normAutofit/>
          </a:bodyPr>
          <a:lstStyle/>
          <a:p>
            <a:pPr algn="ctr"/>
            <a:r>
              <a:rPr lang="en-US"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PROJECT WORKING</a:t>
            </a:r>
            <a:endPar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9F645F-6F53-6AF9-2833-78F00EB5C26C}"/>
              </a:ext>
            </a:extLst>
          </p:cNvPr>
          <p:cNvSpPr>
            <a:spLocks noGrp="1"/>
          </p:cNvSpPr>
          <p:nvPr>
            <p:ph idx="1"/>
          </p:nvPr>
        </p:nvSpPr>
        <p:spPr>
          <a:xfrm>
            <a:off x="928468" y="1252024"/>
            <a:ext cx="10118943" cy="4651717"/>
          </a:xfrm>
        </p:spPr>
        <p:txBody>
          <a:bodyPr>
            <a:normAutofit/>
          </a:bodyPr>
          <a:lstStyle/>
          <a:p>
            <a:pPr marL="457200" lvl="1" indent="0">
              <a:buNone/>
            </a:pPr>
            <a:r>
              <a:rPr lang="en-IN" sz="2200" dirty="0">
                <a:solidFill>
                  <a:schemeClr val="tx1">
                    <a:lumMod val="85000"/>
                  </a:schemeClr>
                </a:solidFill>
                <a:latin typeface="Times New Roman" panose="02020603050405020304" pitchFamily="18" charset="0"/>
                <a:cs typeface="Times New Roman" panose="02020603050405020304" pitchFamily="18" charset="0"/>
              </a:rPr>
              <a:t>It is important that credit card companies are able to recognize fraudulent credit card transactions so that customers are not charged for items that they did not purchase.</a:t>
            </a:r>
          </a:p>
          <a:p>
            <a:pPr marL="457200" lvl="1" indent="0">
              <a:buNone/>
            </a:pPr>
            <a:endParaRPr lang="en-IN" sz="2200" dirty="0">
              <a:solidFill>
                <a:schemeClr val="tx1">
                  <a:lumMod val="85000"/>
                </a:schemeClr>
              </a:solidFill>
              <a:latin typeface="Times New Roman" panose="02020603050405020304" pitchFamily="18" charset="0"/>
              <a:cs typeface="Times New Roman" panose="02020603050405020304" pitchFamily="18" charset="0"/>
            </a:endParaRPr>
          </a:p>
          <a:p>
            <a:pPr lvl="1"/>
            <a:r>
              <a:rPr lang="en-US" sz="2200" b="1" dirty="0">
                <a:solidFill>
                  <a:schemeClr val="tx1">
                    <a:lumMod val="85000"/>
                  </a:schemeClr>
                </a:solidFill>
                <a:latin typeface="Times New Roman" panose="02020603050405020304" pitchFamily="18" charset="0"/>
                <a:cs typeface="Times New Roman" panose="02020603050405020304" pitchFamily="18" charset="0"/>
              </a:rPr>
              <a:t>Data set :- </a:t>
            </a:r>
            <a:endParaRPr lang="en-IN" sz="2200" dirty="0">
              <a:solidFill>
                <a:schemeClr val="tx1">
                  <a:lumMod val="85000"/>
                </a:schemeClr>
              </a:solidFill>
              <a:latin typeface="Times New Roman" panose="02020603050405020304" pitchFamily="18" charset="0"/>
              <a:cs typeface="Times New Roman" panose="02020603050405020304" pitchFamily="18" charset="0"/>
            </a:endParaRPr>
          </a:p>
          <a:p>
            <a:pPr marL="457200" lvl="1" indent="0">
              <a:buNone/>
            </a:pPr>
            <a:r>
              <a:rPr lang="en-IN" sz="2200" dirty="0">
                <a:solidFill>
                  <a:schemeClr val="tx1">
                    <a:lumMod val="85000"/>
                  </a:schemeClr>
                </a:solidFill>
                <a:latin typeface="Times New Roman" panose="02020603050405020304" pitchFamily="18" charset="0"/>
                <a:cs typeface="Times New Roman" panose="02020603050405020304" pitchFamily="18" charset="0"/>
              </a:rPr>
              <a:t>The datasets contain transactions made by credit cards in September 2013 by European cardholders. </a:t>
            </a:r>
          </a:p>
          <a:p>
            <a:pPr marL="457200" lvl="1" indent="0">
              <a:buNone/>
            </a:pPr>
            <a:r>
              <a:rPr lang="en-IN" sz="2200" dirty="0">
                <a:solidFill>
                  <a:schemeClr val="tx1">
                    <a:lumMod val="85000"/>
                  </a:schemeClr>
                </a:solidFill>
                <a:latin typeface="Times New Roman" panose="02020603050405020304" pitchFamily="18" charset="0"/>
                <a:cs typeface="Times New Roman" panose="02020603050405020304" pitchFamily="18" charset="0"/>
              </a:rPr>
              <a:t>This dataset presents transactions that occurred in two days, where we have 492 frauds out of 284,807 transactions. The dataset is highly unbalanced.</a:t>
            </a:r>
          </a:p>
        </p:txBody>
      </p:sp>
    </p:spTree>
    <p:extLst>
      <p:ext uri="{BB962C8B-B14F-4D97-AF65-F5344CB8AC3E}">
        <p14:creationId xmlns:p14="http://schemas.microsoft.com/office/powerpoint/2010/main" val="16436643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8E4DC6-43ED-5179-7D50-FFAB38B07E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3163" y="258617"/>
            <a:ext cx="7167419" cy="3925455"/>
          </a:xfrm>
          <a:prstGeom prst="rect">
            <a:avLst/>
          </a:prstGeom>
          <a:ln>
            <a:noFill/>
          </a:ln>
          <a:effectLst>
            <a:softEdge rad="31750"/>
          </a:effectLst>
        </p:spPr>
      </p:pic>
      <p:pic>
        <p:nvPicPr>
          <p:cNvPr id="7" name="Picture 6">
            <a:extLst>
              <a:ext uri="{FF2B5EF4-FFF2-40B4-BE49-F238E27FC236}">
                <a16:creationId xmlns:a16="http://schemas.microsoft.com/office/drawing/2014/main" id="{6D593259-EB5A-F15A-F3D8-C3B62CB55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890" y="4527340"/>
            <a:ext cx="10353964" cy="1753387"/>
          </a:xfrm>
          <a:prstGeom prst="rect">
            <a:avLst/>
          </a:prstGeom>
          <a:ln>
            <a:noFill/>
          </a:ln>
          <a:effectLst>
            <a:softEdge rad="31750"/>
          </a:effectLst>
        </p:spPr>
      </p:pic>
    </p:spTree>
    <p:extLst>
      <p:ext uri="{BB962C8B-B14F-4D97-AF65-F5344CB8AC3E}">
        <p14:creationId xmlns:p14="http://schemas.microsoft.com/office/powerpoint/2010/main" val="3927067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6497" y="215025"/>
            <a:ext cx="8676222" cy="791740"/>
          </a:xfrm>
        </p:spPr>
        <p:txBody>
          <a:bodyPr>
            <a:normAutofit/>
          </a:bodyPr>
          <a:lstStyle/>
          <a:p>
            <a:r>
              <a:rPr lang="en-IN" sz="3200"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UNDERSAMPLING</a:t>
            </a:r>
          </a:p>
        </p:txBody>
      </p:sp>
      <p:pic>
        <p:nvPicPr>
          <p:cNvPr id="4" name="Picture 3"/>
          <p:cNvPicPr>
            <a:picLocks noChangeAspect="1"/>
          </p:cNvPicPr>
          <p:nvPr/>
        </p:nvPicPr>
        <p:blipFill>
          <a:blip r:embed="rId2"/>
          <a:stretch>
            <a:fillRect/>
          </a:stretch>
        </p:blipFill>
        <p:spPr>
          <a:xfrm>
            <a:off x="3767145" y="1494973"/>
            <a:ext cx="4230227" cy="30340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Subtitle 2"/>
          <p:cNvSpPr>
            <a:spLocks noGrp="1"/>
          </p:cNvSpPr>
          <p:nvPr>
            <p:ph type="subTitle" idx="1"/>
          </p:nvPr>
        </p:nvSpPr>
        <p:spPr>
          <a:xfrm>
            <a:off x="725715" y="4703165"/>
            <a:ext cx="12032343" cy="1146628"/>
          </a:xfrm>
        </p:spPr>
        <p:txBody>
          <a:bodyPr>
            <a:normAutofit/>
          </a:bodyPr>
          <a:lstStyle/>
          <a:p>
            <a:pPr algn="l"/>
            <a:r>
              <a:rPr lang="en-US" dirty="0"/>
              <a:t>                              Number of Fraud cases in Training set: 388</a:t>
            </a:r>
          </a:p>
          <a:p>
            <a:pPr algn="l"/>
            <a:r>
              <a:rPr lang="en-US" dirty="0"/>
              <a:t>                    Number of Fraud cases in Training set after balancing: 388</a:t>
            </a:r>
            <a:endParaRPr lang="en-IN"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228966592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D162-B000-A599-6A41-6524169B8FD6}"/>
              </a:ext>
            </a:extLst>
          </p:cNvPr>
          <p:cNvSpPr>
            <a:spLocks noGrp="1"/>
          </p:cNvSpPr>
          <p:nvPr>
            <p:ph type="title"/>
          </p:nvPr>
        </p:nvSpPr>
        <p:spPr>
          <a:xfrm>
            <a:off x="1143001" y="-347003"/>
            <a:ext cx="9905998" cy="1905000"/>
          </a:xfrm>
        </p:spPr>
        <p:txBody>
          <a:bodyPr/>
          <a:lstStyle/>
          <a:p>
            <a:pPr algn="ctr"/>
            <a:r>
              <a:rPr lang="en-US"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RESULTS</a:t>
            </a:r>
            <a:endPar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C4FBDA8-84A7-5CD0-6C51-77939E3CE1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9256" y="1106410"/>
            <a:ext cx="9905998" cy="5236697"/>
          </a:xfrm>
          <a:prstGeom prst="rect">
            <a:avLst/>
          </a:prstGeom>
          <a:ln>
            <a:noFill/>
          </a:ln>
          <a:effectLst>
            <a:softEdge rad="31750"/>
          </a:effectLst>
        </p:spPr>
      </p:pic>
    </p:spTree>
    <p:extLst>
      <p:ext uri="{BB962C8B-B14F-4D97-AF65-F5344CB8AC3E}">
        <p14:creationId xmlns:p14="http://schemas.microsoft.com/office/powerpoint/2010/main" val="1861313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193" y="225699"/>
            <a:ext cx="10745787" cy="972457"/>
          </a:xfrm>
        </p:spPr>
        <p:txBody>
          <a:bodyPr>
            <a:noAutofit/>
          </a:bodyPr>
          <a:lstStyle/>
          <a:p>
            <a:pPr algn="ctr"/>
            <a:r>
              <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OVERSAMPLING (SMOTE)</a:t>
            </a:r>
            <a:br>
              <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br>
            <a:r>
              <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SYNTHETIC MINORITY OVERSAMPLING TECHNIQUE</a:t>
            </a:r>
          </a:p>
        </p:txBody>
      </p:sp>
      <p:pic>
        <p:nvPicPr>
          <p:cNvPr id="6" name="Picture 5"/>
          <p:cNvPicPr>
            <a:picLocks noChangeAspect="1"/>
          </p:cNvPicPr>
          <p:nvPr/>
        </p:nvPicPr>
        <p:blipFill>
          <a:blip r:embed="rId2"/>
          <a:stretch>
            <a:fillRect/>
          </a:stretch>
        </p:blipFill>
        <p:spPr>
          <a:xfrm>
            <a:off x="6569612" y="1578428"/>
            <a:ext cx="4957368" cy="2302694"/>
          </a:xfrm>
          <a:prstGeom prst="rect">
            <a:avLst/>
          </a:prstGeom>
          <a:ln>
            <a:noFill/>
          </a:ln>
          <a:effectLst/>
        </p:spPr>
      </p:pic>
      <p:pic>
        <p:nvPicPr>
          <p:cNvPr id="7" name="Picture 6"/>
          <p:cNvPicPr>
            <a:picLocks noChangeAspect="1"/>
          </p:cNvPicPr>
          <p:nvPr/>
        </p:nvPicPr>
        <p:blipFill>
          <a:blip r:embed="rId3"/>
          <a:stretch>
            <a:fillRect/>
          </a:stretch>
        </p:blipFill>
        <p:spPr>
          <a:xfrm>
            <a:off x="6569612" y="4205516"/>
            <a:ext cx="4957368" cy="2302694"/>
          </a:xfrm>
          <a:prstGeom prst="rect">
            <a:avLst/>
          </a:prstGeom>
          <a:noFill/>
          <a:ln>
            <a:noFill/>
          </a:ln>
          <a:effectLst/>
        </p:spPr>
      </p:pic>
      <p:sp>
        <p:nvSpPr>
          <p:cNvPr id="9" name="Content Placeholder 8"/>
          <p:cNvSpPr>
            <a:spLocks noGrp="1"/>
          </p:cNvSpPr>
          <p:nvPr>
            <p:ph idx="1"/>
          </p:nvPr>
        </p:nvSpPr>
        <p:spPr>
          <a:xfrm>
            <a:off x="599982" y="4830356"/>
            <a:ext cx="10468291" cy="1082764"/>
          </a:xfrm>
        </p:spPr>
        <p:txBody>
          <a:bodyPr/>
          <a:lstStyle/>
          <a:p>
            <a:r>
              <a:rPr lang="en-US" dirty="0">
                <a:solidFill>
                  <a:schemeClr val="tx1">
                    <a:lumMod val="85000"/>
                  </a:schemeClr>
                </a:solidFill>
              </a:rPr>
              <a:t>Random Forest Testing Classification Report</a:t>
            </a:r>
            <a:endParaRPr lang="en-IN" dirty="0">
              <a:solidFill>
                <a:schemeClr val="tx1">
                  <a:lumMod val="85000"/>
                </a:schemeClr>
              </a:solidFill>
            </a:endParaRPr>
          </a:p>
          <a:p>
            <a:endParaRPr lang="en-IN" dirty="0"/>
          </a:p>
        </p:txBody>
      </p:sp>
      <p:sp>
        <p:nvSpPr>
          <p:cNvPr id="10" name="Content Placeholder 8"/>
          <p:cNvSpPr txBox="1">
            <a:spLocks/>
          </p:cNvSpPr>
          <p:nvPr/>
        </p:nvSpPr>
        <p:spPr>
          <a:xfrm>
            <a:off x="579119" y="2286001"/>
            <a:ext cx="6459517" cy="97028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a:solidFill>
                  <a:schemeClr val="tx1">
                    <a:lumMod val="85000"/>
                  </a:schemeClr>
                </a:solidFill>
              </a:rPr>
              <a:t>Random Forest Trainging Classification Report</a:t>
            </a:r>
            <a:endParaRPr lang="en-IN" dirty="0">
              <a:solidFill>
                <a:schemeClr val="tx1">
                  <a:lumMod val="85000"/>
                </a:schemeClr>
              </a:solidFill>
            </a:endParaRPr>
          </a:p>
          <a:p>
            <a:endParaRPr lang="en-IN" dirty="0"/>
          </a:p>
        </p:txBody>
      </p:sp>
    </p:spTree>
    <p:extLst>
      <p:ext uri="{BB962C8B-B14F-4D97-AF65-F5344CB8AC3E}">
        <p14:creationId xmlns:p14="http://schemas.microsoft.com/office/powerpoint/2010/main" val="22092132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886" y="0"/>
            <a:ext cx="9274627" cy="1611761"/>
          </a:xfrm>
        </p:spPr>
        <p:txBody>
          <a:bodyPr>
            <a:normAutofit/>
          </a:bodyPr>
          <a:lstStyle/>
          <a:p>
            <a:pPr algn="ctr"/>
            <a:r>
              <a:rPr lang="en-US" sz="3200"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RESULT OF CREDIT CARD FRAUD DETECTION</a:t>
            </a:r>
            <a:br>
              <a:rPr lang="en-US" sz="3200" b="1"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sz="3200" b="1"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 Placeholder 2"/>
          <p:cNvSpPr>
            <a:spLocks noGrp="1"/>
          </p:cNvSpPr>
          <p:nvPr>
            <p:ph type="body" idx="1"/>
          </p:nvPr>
        </p:nvSpPr>
        <p:spPr>
          <a:xfrm>
            <a:off x="729341" y="1417808"/>
            <a:ext cx="8686801" cy="2133601"/>
          </a:xfrm>
        </p:spPr>
        <p:txBody>
          <a:bodyPr>
            <a:noAutofit/>
          </a:bodyPr>
          <a:lstStyle/>
          <a:p>
            <a:pPr marL="342900" indent="-342900" algn="l">
              <a:buFont typeface="Arial" panose="020B0604020202020204" pitchFamily="34" charset="0"/>
              <a:buChar char="•"/>
            </a:pPr>
            <a:r>
              <a:rPr lang="en-US" sz="2200" dirty="0">
                <a:solidFill>
                  <a:schemeClr val="tx1">
                    <a:lumMod val="85000"/>
                  </a:schemeClr>
                </a:solidFill>
              </a:rPr>
              <a:t>Implementing SMOTE on our imbalanced dataset helped us with the imbalance of our labels (more no fraud than fraud transactions).</a:t>
            </a:r>
          </a:p>
          <a:p>
            <a:pPr marL="342900" indent="-342900" algn="l">
              <a:buFont typeface="Arial" panose="020B0604020202020204" pitchFamily="34" charset="0"/>
              <a:buChar char="•"/>
            </a:pPr>
            <a:r>
              <a:rPr lang="en-US" sz="2200" dirty="0">
                <a:solidFill>
                  <a:schemeClr val="tx1">
                    <a:lumMod val="85000"/>
                  </a:schemeClr>
                </a:solidFill>
              </a:rPr>
              <a:t>Also, in our undersample data our model is unable to detect for a large number of cases non fraud transactions correctly and instead, misclassifies those non fraud transactions as fraud cases.</a:t>
            </a:r>
          </a:p>
        </p:txBody>
      </p:sp>
      <p:pic>
        <p:nvPicPr>
          <p:cNvPr id="4" name="Picture 3"/>
          <p:cNvPicPr>
            <a:picLocks noChangeAspect="1"/>
          </p:cNvPicPr>
          <p:nvPr/>
        </p:nvPicPr>
        <p:blipFill>
          <a:blip r:embed="rId2"/>
          <a:stretch>
            <a:fillRect/>
          </a:stretch>
        </p:blipFill>
        <p:spPr>
          <a:xfrm>
            <a:off x="3113312" y="3863754"/>
            <a:ext cx="4328497" cy="13412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 Placeholder 2"/>
          <p:cNvSpPr txBox="1">
            <a:spLocks/>
          </p:cNvSpPr>
          <p:nvPr/>
        </p:nvSpPr>
        <p:spPr>
          <a:xfrm>
            <a:off x="729341" y="5337551"/>
            <a:ext cx="8917577" cy="1481568"/>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tx1"/>
              </a:buClr>
              <a:buSzPct val="100000"/>
              <a:buFont typeface="Arial"/>
              <a:buNone/>
              <a:defRPr sz="20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342900" indent="-342900" algn="l">
              <a:buFont typeface="Arial" panose="020B0604020202020204" pitchFamily="34" charset="0"/>
              <a:buChar char="•"/>
            </a:pPr>
            <a:r>
              <a:rPr lang="en-US" sz="2200" dirty="0"/>
              <a:t>As we can see from the above test scores, the SMOTE method has performed better than random undersampling in this scenario.</a:t>
            </a:r>
            <a:endParaRPr lang="en-IN" sz="2200" dirty="0"/>
          </a:p>
        </p:txBody>
      </p:sp>
    </p:spTree>
    <p:extLst>
      <p:ext uri="{BB962C8B-B14F-4D97-AF65-F5344CB8AC3E}">
        <p14:creationId xmlns:p14="http://schemas.microsoft.com/office/powerpoint/2010/main" val="67379238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6D3B-CD78-004C-F9CB-687F5CDB1F32}"/>
              </a:ext>
            </a:extLst>
          </p:cNvPr>
          <p:cNvSpPr>
            <a:spLocks noGrp="1"/>
          </p:cNvSpPr>
          <p:nvPr>
            <p:ph type="title"/>
          </p:nvPr>
        </p:nvSpPr>
        <p:spPr>
          <a:xfrm>
            <a:off x="1141413" y="-361071"/>
            <a:ext cx="9905998" cy="1905000"/>
          </a:xfrm>
        </p:spPr>
        <p:txBody>
          <a:bodyPr>
            <a:normAutofit/>
          </a:bodyPr>
          <a:lstStyle/>
          <a:p>
            <a:pPr algn="ctr"/>
            <a:r>
              <a:rPr lang="en-US"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CONTENT</a:t>
            </a:r>
            <a:endPar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17651E-9A40-E147-B9D1-FFC29D08A4B5}"/>
              </a:ext>
            </a:extLst>
          </p:cNvPr>
          <p:cNvSpPr>
            <a:spLocks noGrp="1"/>
          </p:cNvSpPr>
          <p:nvPr>
            <p:ph idx="1"/>
          </p:nvPr>
        </p:nvSpPr>
        <p:spPr>
          <a:xfrm>
            <a:off x="548639" y="1223890"/>
            <a:ext cx="10611313" cy="5964702"/>
          </a:xfrm>
        </p:spPr>
        <p:txBody>
          <a:bodyPr>
            <a:normAutofit fontScale="25000" lnSpcReduction="20000"/>
          </a:bodyPr>
          <a:lstStyle/>
          <a:p>
            <a:r>
              <a:rPr lang="en-IN" sz="8000" i="1" dirty="0">
                <a:solidFill>
                  <a:schemeClr val="tx1">
                    <a:lumMod val="85000"/>
                  </a:schemeClr>
                </a:solidFill>
                <a:latin typeface="Times New Roman" panose="02020603050405020304" pitchFamily="18" charset="0"/>
                <a:cs typeface="Times New Roman" panose="02020603050405020304" pitchFamily="18" charset="0"/>
              </a:rPr>
              <a:t>Problem Statement</a:t>
            </a:r>
          </a:p>
          <a:p>
            <a:r>
              <a:rPr lang="en-IN" sz="8000" i="1" dirty="0">
                <a:solidFill>
                  <a:schemeClr val="tx1">
                    <a:lumMod val="85000"/>
                  </a:schemeClr>
                </a:solidFill>
                <a:latin typeface="Times New Roman" panose="02020603050405020304" pitchFamily="18" charset="0"/>
                <a:cs typeface="Times New Roman" panose="02020603050405020304" pitchFamily="18" charset="0"/>
              </a:rPr>
              <a:t>Introduction</a:t>
            </a:r>
          </a:p>
          <a:p>
            <a:r>
              <a:rPr lang="en-IN" sz="8000" i="1" dirty="0">
                <a:solidFill>
                  <a:schemeClr val="tx1">
                    <a:lumMod val="85000"/>
                  </a:schemeClr>
                </a:solidFill>
                <a:latin typeface="Times New Roman" panose="02020603050405020304" pitchFamily="18" charset="0"/>
                <a:cs typeface="Times New Roman" panose="02020603050405020304" pitchFamily="18" charset="0"/>
              </a:rPr>
              <a:t>Objective</a:t>
            </a:r>
          </a:p>
          <a:p>
            <a:r>
              <a:rPr lang="en-US" sz="8000" i="1" dirty="0">
                <a:solidFill>
                  <a:schemeClr val="tx1">
                    <a:lumMod val="85000"/>
                  </a:schemeClr>
                </a:solidFill>
                <a:latin typeface="Times New Roman" panose="02020603050405020304" pitchFamily="18" charset="0"/>
                <a:cs typeface="Times New Roman" panose="02020603050405020304" pitchFamily="18" charset="0"/>
              </a:rPr>
              <a:t>Challenges</a:t>
            </a:r>
          </a:p>
          <a:p>
            <a:r>
              <a:rPr lang="en-IN" sz="8000" i="1" dirty="0">
                <a:solidFill>
                  <a:schemeClr val="tx1">
                    <a:lumMod val="85000"/>
                  </a:schemeClr>
                </a:solidFill>
                <a:latin typeface="Times New Roman" panose="02020603050405020304" pitchFamily="18" charset="0"/>
                <a:cs typeface="Times New Roman" panose="02020603050405020304" pitchFamily="18" charset="0"/>
              </a:rPr>
              <a:t>Software &amp; Hardware Requirement</a:t>
            </a:r>
          </a:p>
          <a:p>
            <a:r>
              <a:rPr lang="en-US" sz="8000" i="1" dirty="0">
                <a:solidFill>
                  <a:schemeClr val="tx1">
                    <a:lumMod val="85000"/>
                  </a:schemeClr>
                </a:solidFill>
                <a:latin typeface="Times New Roman" panose="02020603050405020304" pitchFamily="18" charset="0"/>
                <a:cs typeface="Times New Roman" panose="02020603050405020304" pitchFamily="18" charset="0"/>
              </a:rPr>
              <a:t>Data analysis technique</a:t>
            </a:r>
          </a:p>
          <a:p>
            <a:r>
              <a:rPr lang="en-IN" sz="7200" i="1" dirty="0">
                <a:solidFill>
                  <a:schemeClr val="tx1">
                    <a:lumMod val="85000"/>
                  </a:schemeClr>
                </a:solidFill>
                <a:latin typeface="Times New Roman" panose="02020603050405020304" pitchFamily="18" charset="0"/>
                <a:cs typeface="Times New Roman" panose="02020603050405020304" pitchFamily="18" charset="0"/>
              </a:rPr>
              <a:t>MODULES AND DESCRIPTION</a:t>
            </a:r>
          </a:p>
          <a:p>
            <a:r>
              <a:rPr lang="en-US" sz="8000" i="1" dirty="0">
                <a:solidFill>
                  <a:schemeClr val="tx1">
                    <a:lumMod val="85000"/>
                  </a:schemeClr>
                </a:solidFill>
                <a:latin typeface="Times New Roman" panose="02020603050405020304" pitchFamily="18" charset="0"/>
                <a:cs typeface="Times New Roman" panose="02020603050405020304" pitchFamily="18" charset="0"/>
              </a:rPr>
              <a:t>Data flow diagram</a:t>
            </a:r>
          </a:p>
          <a:p>
            <a:r>
              <a:rPr lang="en-US" sz="8000" i="1" dirty="0">
                <a:solidFill>
                  <a:schemeClr val="tx1">
                    <a:lumMod val="85000"/>
                  </a:schemeClr>
                </a:solidFill>
                <a:latin typeface="Times New Roman" panose="02020603050405020304" pitchFamily="18" charset="0"/>
                <a:cs typeface="Times New Roman" panose="02020603050405020304" pitchFamily="18" charset="0"/>
              </a:rPr>
              <a:t>Project working</a:t>
            </a:r>
          </a:p>
          <a:p>
            <a:r>
              <a:rPr lang="en-US" sz="8000" i="1" dirty="0">
                <a:solidFill>
                  <a:schemeClr val="tx1">
                    <a:lumMod val="85000"/>
                  </a:schemeClr>
                </a:solidFill>
                <a:latin typeface="Times New Roman" panose="02020603050405020304" pitchFamily="18" charset="0"/>
                <a:cs typeface="Times New Roman" panose="02020603050405020304" pitchFamily="18" charset="0"/>
              </a:rPr>
              <a:t>Final result </a:t>
            </a:r>
          </a:p>
          <a:p>
            <a:r>
              <a:rPr lang="en-US" sz="8000" i="1" dirty="0">
                <a:solidFill>
                  <a:schemeClr val="tx1">
                    <a:lumMod val="85000"/>
                  </a:schemeClr>
                </a:solidFill>
                <a:latin typeface="Times New Roman" panose="02020603050405020304" pitchFamily="18" charset="0"/>
                <a:cs typeface="Times New Roman" panose="02020603050405020304" pitchFamily="18" charset="0"/>
              </a:rPr>
              <a:t>Conclusion</a:t>
            </a:r>
          </a:p>
          <a:p>
            <a:r>
              <a:rPr lang="en-IN" sz="7200" i="1" dirty="0">
                <a:solidFill>
                  <a:schemeClr val="tx1">
                    <a:lumMod val="85000"/>
                  </a:schemeClr>
                </a:solidFill>
                <a:latin typeface="Times New Roman" panose="02020603050405020304" pitchFamily="18" charset="0"/>
                <a:cs typeface="Times New Roman" panose="02020603050405020304" pitchFamily="18" charset="0"/>
              </a:rPr>
              <a:t>FUTURE SCOPE</a:t>
            </a:r>
          </a:p>
          <a:p>
            <a:r>
              <a:rPr lang="en-IN" sz="7200" i="1" dirty="0">
                <a:solidFill>
                  <a:schemeClr val="tx1">
                    <a:lumMod val="85000"/>
                  </a:schemeClr>
                </a:solidFill>
                <a:latin typeface="Times New Roman" panose="02020603050405020304" pitchFamily="18" charset="0"/>
                <a:cs typeface="Times New Roman" panose="02020603050405020304" pitchFamily="18" charset="0"/>
              </a:rPr>
              <a:t>REFRENCES</a:t>
            </a:r>
            <a:endParaRPr lang="en-US" sz="7200" i="1" dirty="0">
              <a:solidFill>
                <a:schemeClr val="tx1">
                  <a:lumMod val="85000"/>
                </a:schemeClr>
              </a:solidFill>
              <a:latin typeface="Times New Roman" panose="02020603050405020304" pitchFamily="18" charset="0"/>
              <a:cs typeface="Times New Roman" panose="02020603050405020304" pitchFamily="18" charset="0"/>
            </a:endParaRPr>
          </a:p>
          <a:p>
            <a:endParaRPr lang="en-IN" dirty="0">
              <a:latin typeface="Franklin Gothic Demi" panose="020B0703020102020204" pitchFamily="34" charset="0"/>
            </a:endParaRPr>
          </a:p>
          <a:p>
            <a:endParaRPr lang="en-US" dirty="0">
              <a:latin typeface="Franklin Gothic Demi" panose="020B0703020102020204" pitchFamily="34" charset="0"/>
            </a:endParaRPr>
          </a:p>
          <a:p>
            <a:endParaRPr lang="en-IN" i="1" dirty="0">
              <a:latin typeface="Franklin Gothic Demi" panose="020B0703020102020204" pitchFamily="34" charset="0"/>
            </a:endParaRPr>
          </a:p>
          <a:p>
            <a:endParaRPr lang="en-IN" i="1" dirty="0">
              <a:latin typeface="Franklin Gothic Demi" panose="020B0703020102020204" pitchFamily="34" charset="0"/>
            </a:endParaRPr>
          </a:p>
          <a:p>
            <a:endParaRPr lang="en-IN" i="1" dirty="0">
              <a:latin typeface="Franklin Gothic Demi" panose="020B0703020102020204" pitchFamily="34" charset="0"/>
            </a:endParaRPr>
          </a:p>
          <a:p>
            <a:endParaRPr lang="en-IN" i="1" dirty="0">
              <a:latin typeface="Franklin Gothic Demi" panose="020B0703020102020204" pitchFamily="34" charset="0"/>
            </a:endParaRPr>
          </a:p>
          <a:p>
            <a:endParaRPr lang="en-IN" dirty="0"/>
          </a:p>
        </p:txBody>
      </p:sp>
    </p:spTree>
    <p:extLst>
      <p:ext uri="{BB962C8B-B14F-4D97-AF65-F5344CB8AC3E}">
        <p14:creationId xmlns:p14="http://schemas.microsoft.com/office/powerpoint/2010/main" val="1395469991"/>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F511-0BA6-E5EC-F828-2DC16DEBAFF0}"/>
              </a:ext>
            </a:extLst>
          </p:cNvPr>
          <p:cNvSpPr>
            <a:spLocks noGrp="1"/>
          </p:cNvSpPr>
          <p:nvPr>
            <p:ph type="title"/>
          </p:nvPr>
        </p:nvSpPr>
        <p:spPr>
          <a:xfrm>
            <a:off x="1143001" y="-90854"/>
            <a:ext cx="9905998" cy="1905000"/>
          </a:xfrm>
        </p:spPr>
        <p:txBody>
          <a:bodyPr>
            <a:normAutofit/>
          </a:bodyPr>
          <a:lstStyle/>
          <a:p>
            <a:pPr algn="ctr"/>
            <a:r>
              <a:rPr lang="en-US"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CONCLUSION</a:t>
            </a:r>
            <a:endPar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5616ED-5F8D-F550-A6BD-7F46AD5545E2}"/>
              </a:ext>
            </a:extLst>
          </p:cNvPr>
          <p:cNvSpPr>
            <a:spLocks noGrp="1"/>
          </p:cNvSpPr>
          <p:nvPr>
            <p:ph idx="1"/>
          </p:nvPr>
        </p:nvSpPr>
        <p:spPr>
          <a:xfrm>
            <a:off x="1041009" y="861646"/>
            <a:ext cx="10396024" cy="5454748"/>
          </a:xfrm>
        </p:spPr>
        <p:txBody>
          <a:bodyPr>
            <a:noAutofit/>
          </a:bodyPr>
          <a:lstStyle/>
          <a:p>
            <a:r>
              <a:rPr lang="en-IN" sz="2200" dirty="0">
                <a:solidFill>
                  <a:schemeClr val="tx1">
                    <a:lumMod val="85000"/>
                  </a:schemeClr>
                </a:solidFill>
                <a:latin typeface="Times New Roman" panose="02020603050405020304" pitchFamily="18" charset="0"/>
                <a:cs typeface="Times New Roman" panose="02020603050405020304" pitchFamily="18" charset="0"/>
              </a:rPr>
              <a:t>Machine learning technique like Logistic regression, Random forest, K-Nearest Neighbours, SVC classifiers were used to detect the fraud in credit card system. </a:t>
            </a:r>
          </a:p>
          <a:p>
            <a:r>
              <a:rPr lang="en-IN" sz="2200" dirty="0">
                <a:solidFill>
                  <a:schemeClr val="tx1">
                    <a:lumMod val="85000"/>
                  </a:schemeClr>
                </a:solidFill>
                <a:latin typeface="Times New Roman" panose="02020603050405020304" pitchFamily="18" charset="0"/>
                <a:cs typeface="Times New Roman" panose="02020603050405020304" pitchFamily="18" charset="0"/>
              </a:rPr>
              <a:t>Sensitivity, Specificity, accuracy and error rate are used to evaluate the performance for the proposed system. </a:t>
            </a:r>
          </a:p>
          <a:p>
            <a:r>
              <a:rPr lang="en-IN" sz="2200" dirty="0">
                <a:solidFill>
                  <a:schemeClr val="tx1">
                    <a:lumMod val="85000"/>
                  </a:schemeClr>
                </a:solidFill>
                <a:latin typeface="Times New Roman" panose="02020603050405020304" pitchFamily="18" charset="0"/>
                <a:cs typeface="Times New Roman" panose="02020603050405020304" pitchFamily="18" charset="0"/>
              </a:rPr>
              <a:t>From the experiments, the result that has been concluded is that Logistic regression has an accuracy of 95% while SVC shows accuracy of 95%, KNN with 96% and Random forest shows accuracy of 98% but the best results are obtained by Random Forest with a precise accuracy of 98 %.</a:t>
            </a:r>
          </a:p>
        </p:txBody>
      </p:sp>
    </p:spTree>
    <p:extLst>
      <p:ext uri="{BB962C8B-B14F-4D97-AF65-F5344CB8AC3E}">
        <p14:creationId xmlns:p14="http://schemas.microsoft.com/office/powerpoint/2010/main" val="87283672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FD2E-E30B-AE57-4321-F5DE8FA99E1A}"/>
              </a:ext>
            </a:extLst>
          </p:cNvPr>
          <p:cNvSpPr>
            <a:spLocks noGrp="1"/>
          </p:cNvSpPr>
          <p:nvPr>
            <p:ph type="title"/>
          </p:nvPr>
        </p:nvSpPr>
        <p:spPr>
          <a:xfrm>
            <a:off x="1141413" y="-135988"/>
            <a:ext cx="9905998" cy="1905000"/>
          </a:xfrm>
        </p:spPr>
        <p:txBody>
          <a:bodyPr>
            <a:normAutofit/>
          </a:bodyPr>
          <a:lstStyle/>
          <a:p>
            <a:pPr algn="ctr"/>
            <a:r>
              <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9E1195BF-4A8F-B6D6-DD2B-C41D8E0DEFF0}"/>
              </a:ext>
            </a:extLst>
          </p:cNvPr>
          <p:cNvSpPr>
            <a:spLocks noGrp="1"/>
          </p:cNvSpPr>
          <p:nvPr>
            <p:ph idx="1"/>
          </p:nvPr>
        </p:nvSpPr>
        <p:spPr>
          <a:xfrm>
            <a:off x="862818" y="1421422"/>
            <a:ext cx="10466363" cy="4505179"/>
          </a:xfrm>
        </p:spPr>
        <p:txBody>
          <a:bodyPr>
            <a:normAutofit/>
          </a:bodyPr>
          <a:lstStyle/>
          <a:p>
            <a:r>
              <a:rPr lang="en-IN" sz="2200" dirty="0">
                <a:solidFill>
                  <a:schemeClr val="tx1">
                    <a:lumMod val="85000"/>
                  </a:schemeClr>
                </a:solidFill>
                <a:latin typeface="Times New Roman" panose="02020603050405020304" pitchFamily="18" charset="0"/>
                <a:cs typeface="Times New Roman" panose="02020603050405020304" pitchFamily="18" charset="0"/>
              </a:rPr>
              <a:t>With increasing number of bank fraudulency and cyber-crime cases, need of a secure testing system is on rise. And this is a direct solution to this problem.</a:t>
            </a:r>
          </a:p>
          <a:p>
            <a:r>
              <a:rPr lang="en-IN" sz="2200" dirty="0">
                <a:solidFill>
                  <a:schemeClr val="tx1">
                    <a:lumMod val="85000"/>
                  </a:schemeClr>
                </a:solidFill>
                <a:latin typeface="Times New Roman" panose="02020603050405020304" pitchFamily="18" charset="0"/>
                <a:cs typeface="Times New Roman" panose="02020603050405020304" pitchFamily="18" charset="0"/>
              </a:rPr>
              <a:t> It can be extended to a duplex verification of not only a customer(debit-ant) but also of the seller(credit-ant). It can be taken and used on a regular basis just like OTP.</a:t>
            </a:r>
          </a:p>
          <a:p>
            <a:r>
              <a:rPr lang="en-IN" sz="2200" dirty="0">
                <a:solidFill>
                  <a:schemeClr val="tx1">
                    <a:lumMod val="85000"/>
                  </a:schemeClr>
                </a:solidFill>
                <a:latin typeface="Times New Roman" panose="02020603050405020304" pitchFamily="18" charset="0"/>
                <a:cs typeface="Times New Roman" panose="02020603050405020304" pitchFamily="18" charset="0"/>
              </a:rPr>
              <a:t>It can be used to even assess past transaction in database to find whether certain transactions were fraudulent or not and also would be able to produce evidence in such cases</a:t>
            </a:r>
            <a:r>
              <a:rPr lang="en-IN" sz="2200" dirty="0">
                <a:solidFill>
                  <a:schemeClr val="tx1">
                    <a:lumMod val="85000"/>
                  </a:schemeClr>
                </a:solidFill>
              </a:rPr>
              <a:t>.</a:t>
            </a:r>
          </a:p>
        </p:txBody>
      </p:sp>
    </p:spTree>
    <p:extLst>
      <p:ext uri="{BB962C8B-B14F-4D97-AF65-F5344CB8AC3E}">
        <p14:creationId xmlns:p14="http://schemas.microsoft.com/office/powerpoint/2010/main" val="625973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FD0B-8430-A087-430F-7BCB2BE721FF}"/>
              </a:ext>
            </a:extLst>
          </p:cNvPr>
          <p:cNvSpPr>
            <a:spLocks noGrp="1"/>
          </p:cNvSpPr>
          <p:nvPr>
            <p:ph type="title"/>
          </p:nvPr>
        </p:nvSpPr>
        <p:spPr>
          <a:xfrm>
            <a:off x="1141413" y="-150055"/>
            <a:ext cx="9905998" cy="1905000"/>
          </a:xfrm>
        </p:spPr>
        <p:txBody>
          <a:bodyPr/>
          <a:lstStyle/>
          <a:p>
            <a:pPr algn="ctr"/>
            <a:r>
              <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REFRENCES</a:t>
            </a:r>
          </a:p>
        </p:txBody>
      </p:sp>
      <p:sp>
        <p:nvSpPr>
          <p:cNvPr id="3" name="Content Placeholder 2">
            <a:extLst>
              <a:ext uri="{FF2B5EF4-FFF2-40B4-BE49-F238E27FC236}">
                <a16:creationId xmlns:a16="http://schemas.microsoft.com/office/drawing/2014/main" id="{D746AF95-95CB-6346-8C7E-36BDA409F457}"/>
              </a:ext>
            </a:extLst>
          </p:cNvPr>
          <p:cNvSpPr>
            <a:spLocks noGrp="1"/>
          </p:cNvSpPr>
          <p:nvPr>
            <p:ph idx="1"/>
          </p:nvPr>
        </p:nvSpPr>
        <p:spPr>
          <a:xfrm>
            <a:off x="912055" y="717453"/>
            <a:ext cx="10855072" cy="5957667"/>
          </a:xfrm>
        </p:spPr>
        <p:txBody>
          <a:bodyPr>
            <a:noAutofit/>
          </a:bodyPr>
          <a:lstStyle/>
          <a:p>
            <a:pPr marL="0" indent="0">
              <a:buNone/>
            </a:pPr>
            <a:r>
              <a:rPr lang="en-IN" sz="2200" dirty="0">
                <a:solidFill>
                  <a:schemeClr val="tx1">
                    <a:lumMod val="85000"/>
                  </a:schemeClr>
                </a:solidFill>
                <a:latin typeface="Times New Roman" panose="02020603050405020304" pitchFamily="18" charset="0"/>
                <a:cs typeface="Times New Roman" panose="02020603050405020304" pitchFamily="18" charset="0"/>
              </a:rPr>
              <a:t>1. Y. Sahin, S. Bulkan, and E. Duman, ‘‘A cost-sensitive decision tree approach 	      	  	for fraud detection,’’ Expert Syst. Appl., vol. 40, no. 15, pp. 5916–5923, 2013. </a:t>
            </a:r>
          </a:p>
          <a:p>
            <a:pPr marL="0" indent="0">
              <a:buNone/>
            </a:pPr>
            <a:r>
              <a:rPr lang="en-IN" sz="2200" dirty="0">
                <a:solidFill>
                  <a:schemeClr val="tx1">
                    <a:lumMod val="85000"/>
                  </a:schemeClr>
                </a:solidFill>
                <a:latin typeface="Times New Roman" panose="02020603050405020304" pitchFamily="18" charset="0"/>
                <a:cs typeface="Times New Roman" panose="02020603050405020304" pitchFamily="18" charset="0"/>
              </a:rPr>
              <a:t>2. </a:t>
            </a:r>
            <a:r>
              <a:rPr lang="en-IN" sz="2200" dirty="0" err="1">
                <a:solidFill>
                  <a:schemeClr val="tx1">
                    <a:lumMod val="85000"/>
                  </a:schemeClr>
                </a:solidFill>
                <a:latin typeface="Times New Roman" panose="02020603050405020304" pitchFamily="18" charset="0"/>
                <a:cs typeface="Times New Roman" panose="02020603050405020304" pitchFamily="18" charset="0"/>
              </a:rPr>
              <a:t>Sahil</a:t>
            </a:r>
            <a:r>
              <a:rPr lang="en-IN" sz="2200" dirty="0">
                <a:solidFill>
                  <a:schemeClr val="tx1">
                    <a:lumMod val="85000"/>
                  </a:schemeClr>
                </a:solidFill>
                <a:latin typeface="Times New Roman" panose="02020603050405020304" pitchFamily="18" charset="0"/>
                <a:cs typeface="Times New Roman" panose="02020603050405020304" pitchFamily="18" charset="0"/>
              </a:rPr>
              <a:t> Dhankhad, Emad A. Mohammed and Behrouz Far, “Supervised 	 	       	  	Machine Learning Algorithms for Credit Card Fraudulent Transaction	 	  	Detection: A Comparative Study ” </a:t>
            </a:r>
          </a:p>
          <a:p>
            <a:pPr marL="0" indent="0">
              <a:buNone/>
            </a:pPr>
            <a:r>
              <a:rPr lang="en-IN" sz="2200" dirty="0">
                <a:solidFill>
                  <a:schemeClr val="tx1">
                    <a:lumMod val="85000"/>
                  </a:schemeClr>
                </a:solidFill>
                <a:latin typeface="Times New Roman" panose="02020603050405020304" pitchFamily="18" charset="0"/>
                <a:cs typeface="Times New Roman" panose="02020603050405020304" pitchFamily="18" charset="0"/>
              </a:rPr>
              <a:t>3. Navanshu Khare and Saad Yunus Sait, “Credit Card Fraud Detection Using 	Machine Learning Models and Collating Machine Learning Models ” </a:t>
            </a:r>
          </a:p>
          <a:p>
            <a:pPr marL="0" indent="0">
              <a:buNone/>
            </a:pPr>
            <a:r>
              <a:rPr lang="en-IN" sz="2200" dirty="0">
                <a:solidFill>
                  <a:schemeClr val="tx1">
                    <a:lumMod val="85000"/>
                  </a:schemeClr>
                </a:solidFill>
                <a:latin typeface="Times New Roman" panose="02020603050405020304" pitchFamily="18" charset="0"/>
                <a:cs typeface="Times New Roman" panose="02020603050405020304" pitchFamily="18" charset="0"/>
              </a:rPr>
              <a:t>4. Lakshmi S V S S1,Selvani Deepthi Kavila2 “Machine Learning For Credit Card              	Fraud Detection System”</a:t>
            </a:r>
          </a:p>
        </p:txBody>
      </p:sp>
    </p:spTree>
    <p:extLst>
      <p:ext uri="{BB962C8B-B14F-4D97-AF65-F5344CB8AC3E}">
        <p14:creationId xmlns:p14="http://schemas.microsoft.com/office/powerpoint/2010/main" val="1675518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382" y="314036"/>
            <a:ext cx="13503564" cy="5985164"/>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cap="none" dirty="0">
                <a:ln/>
                <a:solidFill>
                  <a:srgbClr val="FFFF00"/>
                </a:solidFill>
                <a:effectLst/>
                <a:latin typeface="Times New Roman" panose="02020603050405020304" pitchFamily="18" charset="0"/>
                <a:cs typeface="Times New Roman" panose="02020603050405020304" pitchFamily="18" charset="0"/>
              </a:rPr>
              <a:t>THANK YOU</a:t>
            </a:r>
            <a:endParaRPr lang="en-IN" sz="6000" b="1" cap="none" dirty="0">
              <a:ln/>
              <a:solidFill>
                <a:srgbClr val="FFFF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115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8FA9-CD30-93CF-EBA6-2F8DE4E5A3E4}"/>
              </a:ext>
            </a:extLst>
          </p:cNvPr>
          <p:cNvSpPr>
            <a:spLocks noGrp="1"/>
          </p:cNvSpPr>
          <p:nvPr>
            <p:ph type="title"/>
          </p:nvPr>
        </p:nvSpPr>
        <p:spPr>
          <a:xfrm>
            <a:off x="1141413" y="0"/>
            <a:ext cx="9905998" cy="1905000"/>
          </a:xfrm>
        </p:spPr>
        <p:txBody>
          <a:bodyPr>
            <a:normAutofit/>
          </a:bodyPr>
          <a:lstStyle/>
          <a:p>
            <a:pPr algn="ctr"/>
            <a:r>
              <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06AD07C-AF2C-567A-F4D1-4A59040C94EE}"/>
              </a:ext>
            </a:extLst>
          </p:cNvPr>
          <p:cNvSpPr>
            <a:spLocks noGrp="1"/>
          </p:cNvSpPr>
          <p:nvPr>
            <p:ph idx="1"/>
          </p:nvPr>
        </p:nvSpPr>
        <p:spPr>
          <a:xfrm>
            <a:off x="1141413" y="1142999"/>
            <a:ext cx="10520704" cy="4920175"/>
          </a:xfrm>
        </p:spPr>
        <p:txBody>
          <a:bodyPr/>
          <a:lstStyle/>
          <a:p>
            <a:r>
              <a:rPr lang="en-IN" sz="2800" i="0" dirty="0">
                <a:solidFill>
                  <a:schemeClr val="tx1">
                    <a:lumMod val="85000"/>
                  </a:schemeClr>
                </a:solidFill>
                <a:effectLst/>
                <a:latin typeface="Times New Roman" panose="02020603050405020304" pitchFamily="18" charset="0"/>
                <a:cs typeface="Times New Roman" panose="02020603050405020304" pitchFamily="18" charset="0"/>
              </a:rPr>
              <a:t>The credit card fraud detection problem includes </a:t>
            </a:r>
            <a:r>
              <a:rPr lang="en-IN" sz="2800" i="0" dirty="0" err="1">
                <a:solidFill>
                  <a:schemeClr val="tx1">
                    <a:lumMod val="85000"/>
                  </a:schemeClr>
                </a:solidFill>
                <a:effectLst/>
                <a:latin typeface="Times New Roman" panose="02020603050405020304" pitchFamily="18" charset="0"/>
                <a:cs typeface="Times New Roman" panose="02020603050405020304" pitchFamily="18" charset="0"/>
              </a:rPr>
              <a:t>modeling</a:t>
            </a:r>
            <a:r>
              <a:rPr lang="en-IN" sz="2800" i="0" dirty="0">
                <a:solidFill>
                  <a:schemeClr val="tx1">
                    <a:lumMod val="85000"/>
                  </a:schemeClr>
                </a:solidFill>
                <a:effectLst/>
                <a:latin typeface="Times New Roman" panose="02020603050405020304" pitchFamily="18" charset="0"/>
                <a:cs typeface="Times New Roman" panose="02020603050405020304" pitchFamily="18" charset="0"/>
              </a:rPr>
              <a:t> past credit card transactions with the knowledge of the ones that turned out to be a fraud</a:t>
            </a:r>
            <a:r>
              <a:rPr lang="en-IN" sz="2800" dirty="0">
                <a:solidFill>
                  <a:schemeClr val="tx1">
                    <a:lumMod val="85000"/>
                  </a:schemeClr>
                </a:solidFill>
                <a:effectLst/>
                <a:latin typeface="arial" panose="020B0604020202020204" pitchFamily="34" charset="0"/>
                <a:cs typeface="Times New Roman" panose="02020603050405020304" pitchFamily="18" charset="0"/>
              </a:rPr>
              <a:t>.</a:t>
            </a:r>
          </a:p>
          <a:p>
            <a:endParaRPr lang="en-IN" sz="2800" dirty="0">
              <a:solidFill>
                <a:schemeClr val="tx1">
                  <a:lumMod val="85000"/>
                </a:schemeClr>
              </a:solidFill>
              <a:effectLst/>
              <a:latin typeface="arial" panose="020B0604020202020204" pitchFamily="34" charset="0"/>
              <a:cs typeface="Times New Roman" panose="02020603050405020304" pitchFamily="18" charset="0"/>
            </a:endParaRPr>
          </a:p>
          <a:p>
            <a:r>
              <a:rPr lang="en-IN" sz="2800" i="0" dirty="0">
                <a:solidFill>
                  <a:schemeClr val="tx1">
                    <a:lumMod val="85000"/>
                  </a:schemeClr>
                </a:solidFill>
                <a:effectLst/>
                <a:latin typeface="Times New Roman" panose="02020603050405020304" pitchFamily="18" charset="0"/>
                <a:cs typeface="Times New Roman" panose="02020603050405020304" pitchFamily="18" charset="0"/>
              </a:rPr>
              <a:t>This model is then used to identify whether a new transaction is fraudulent or not.</a:t>
            </a:r>
            <a:endParaRPr lang="en-IN" sz="2800" dirty="0">
              <a:solidFill>
                <a:schemeClr val="tx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7640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6CBC-CB41-28ED-DED2-45C76737ED94}"/>
              </a:ext>
            </a:extLst>
          </p:cNvPr>
          <p:cNvSpPr>
            <a:spLocks noGrp="1"/>
          </p:cNvSpPr>
          <p:nvPr>
            <p:ph type="title"/>
          </p:nvPr>
        </p:nvSpPr>
        <p:spPr>
          <a:xfrm>
            <a:off x="1141413" y="0"/>
            <a:ext cx="9905998" cy="1795975"/>
          </a:xfrm>
        </p:spPr>
        <p:txBody>
          <a:bodyPr>
            <a:normAutofit/>
          </a:bodyPr>
          <a:lstStyle/>
          <a:p>
            <a:pPr algn="ctr"/>
            <a:r>
              <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10FC2B4-8EC9-0CBE-3705-3A04AC49C573}"/>
              </a:ext>
            </a:extLst>
          </p:cNvPr>
          <p:cNvSpPr>
            <a:spLocks noGrp="1"/>
          </p:cNvSpPr>
          <p:nvPr>
            <p:ph idx="1"/>
          </p:nvPr>
        </p:nvSpPr>
        <p:spPr>
          <a:xfrm>
            <a:off x="972601" y="1500552"/>
            <a:ext cx="10675448" cy="4998721"/>
          </a:xfrm>
        </p:spPr>
        <p:txBody>
          <a:bodyPr>
            <a:normAutofit fontScale="92500"/>
          </a:bodyPr>
          <a:lstStyle/>
          <a:p>
            <a:r>
              <a:rPr lang="en-IN" sz="2800" dirty="0">
                <a:solidFill>
                  <a:schemeClr val="tx1">
                    <a:lumMod val="85000"/>
                  </a:schemeClr>
                </a:solidFill>
                <a:latin typeface="Times New Roman" panose="02020603050405020304" pitchFamily="18" charset="0"/>
                <a:cs typeface="Times New Roman" panose="02020603050405020304" pitchFamily="18" charset="0"/>
              </a:rPr>
              <a:t>Financial fraud is a growing concern with far reaching consequences in the government, corporate organizations, finance industry</a:t>
            </a:r>
            <a:r>
              <a:rPr lang="en-IN" dirty="0">
                <a:solidFill>
                  <a:schemeClr val="tx1">
                    <a:lumMod val="85000"/>
                  </a:schemeClr>
                </a:solidFill>
              </a:rPr>
              <a:t>.</a:t>
            </a:r>
          </a:p>
          <a:p>
            <a:r>
              <a:rPr lang="en-IN" sz="2800" dirty="0">
                <a:solidFill>
                  <a:schemeClr val="tx1">
                    <a:lumMod val="85000"/>
                  </a:schemeClr>
                </a:solidFill>
                <a:latin typeface="Times New Roman" panose="02020603050405020304" pitchFamily="18" charset="0"/>
                <a:cs typeface="Times New Roman" panose="02020603050405020304" pitchFamily="18" charset="0"/>
              </a:rPr>
              <a:t>credit card fraud has also accelerated as online and offline transaction.</a:t>
            </a:r>
          </a:p>
          <a:p>
            <a:r>
              <a:rPr lang="en-IN" sz="2800" dirty="0">
                <a:solidFill>
                  <a:schemeClr val="tx1">
                    <a:lumMod val="85000"/>
                  </a:schemeClr>
                </a:solidFill>
                <a:latin typeface="Times New Roman" panose="02020603050405020304" pitchFamily="18" charset="0"/>
                <a:cs typeface="Times New Roman" panose="02020603050405020304" pitchFamily="18" charset="0"/>
              </a:rPr>
              <a:t>There are many fraud detection solutions and software which prevent frauds in businesses such as credit card, retail, e-commerce, insurance, and industries.</a:t>
            </a:r>
          </a:p>
          <a:p>
            <a:r>
              <a:rPr lang="en-IN" sz="2800" dirty="0">
                <a:solidFill>
                  <a:schemeClr val="tx1">
                    <a:lumMod val="85000"/>
                  </a:schemeClr>
                </a:solidFill>
                <a:latin typeface="Times New Roman" panose="02020603050405020304" pitchFamily="18" charset="0"/>
                <a:cs typeface="Times New Roman" panose="02020603050405020304" pitchFamily="18" charset="0"/>
              </a:rPr>
              <a:t>Several techniques are designed and implemented to solve credit card fraud detection such as comparative analysis of Logistic Regression, SVC, KNN and Random Forest is carried out.</a:t>
            </a:r>
          </a:p>
        </p:txBody>
      </p:sp>
    </p:spTree>
    <p:extLst>
      <p:ext uri="{BB962C8B-B14F-4D97-AF65-F5344CB8AC3E}">
        <p14:creationId xmlns:p14="http://schemas.microsoft.com/office/powerpoint/2010/main" val="21406805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221B-7DBA-DFE0-0296-89114EB71DC1}"/>
              </a:ext>
            </a:extLst>
          </p:cNvPr>
          <p:cNvSpPr>
            <a:spLocks noGrp="1"/>
          </p:cNvSpPr>
          <p:nvPr>
            <p:ph type="title"/>
          </p:nvPr>
        </p:nvSpPr>
        <p:spPr>
          <a:xfrm>
            <a:off x="1141413" y="0"/>
            <a:ext cx="9905998" cy="1905000"/>
          </a:xfrm>
        </p:spPr>
        <p:txBody>
          <a:bodyPr>
            <a:normAutofit/>
          </a:bodyPr>
          <a:lstStyle/>
          <a:p>
            <a:pPr algn="ctr"/>
            <a:r>
              <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C42BD29D-3F47-E9F6-4778-1AEDC9DF3750}"/>
              </a:ext>
            </a:extLst>
          </p:cNvPr>
          <p:cNvSpPr>
            <a:spLocks noGrp="1"/>
          </p:cNvSpPr>
          <p:nvPr>
            <p:ph idx="1"/>
          </p:nvPr>
        </p:nvSpPr>
        <p:spPr>
          <a:xfrm>
            <a:off x="1141413" y="1463625"/>
            <a:ext cx="10281553" cy="4139419"/>
          </a:xfrm>
        </p:spPr>
        <p:txBody>
          <a:bodyPr>
            <a:noAutofit/>
          </a:bodyPr>
          <a:lstStyle/>
          <a:p>
            <a:r>
              <a:rPr lang="en-IN" sz="2800" dirty="0">
                <a:solidFill>
                  <a:schemeClr val="tx1">
                    <a:lumMod val="85000"/>
                  </a:schemeClr>
                </a:solidFill>
                <a:latin typeface="Times New Roman" panose="02020603050405020304" pitchFamily="18" charset="0"/>
                <a:cs typeface="Times New Roman" panose="02020603050405020304" pitchFamily="18" charset="0"/>
              </a:rPr>
              <a:t>To implement machine learning algorithms to detect credit card fraud detection with respect to time and amount of transaction. </a:t>
            </a:r>
          </a:p>
          <a:p>
            <a:r>
              <a:rPr lang="en-IN" sz="2800" dirty="0">
                <a:solidFill>
                  <a:schemeClr val="tx1">
                    <a:lumMod val="85000"/>
                  </a:schemeClr>
                </a:solidFill>
                <a:latin typeface="Times New Roman" panose="02020603050405020304" pitchFamily="18" charset="0"/>
                <a:cs typeface="Times New Roman" panose="02020603050405020304" pitchFamily="18" charset="0"/>
              </a:rPr>
              <a:t>Finding hidden and implicit correlations in data. </a:t>
            </a:r>
          </a:p>
          <a:p>
            <a:r>
              <a:rPr lang="en-IN" sz="2800" dirty="0">
                <a:solidFill>
                  <a:schemeClr val="tx1">
                    <a:lumMod val="85000"/>
                  </a:schemeClr>
                </a:solidFill>
                <a:latin typeface="Times New Roman" panose="02020603050405020304" pitchFamily="18" charset="0"/>
                <a:cs typeface="Times New Roman" panose="02020603050405020304" pitchFamily="18" charset="0"/>
              </a:rPr>
              <a:t>The Reduced number of Verification measures. </a:t>
            </a:r>
          </a:p>
          <a:p>
            <a:r>
              <a:rPr lang="en-IN" sz="2800" dirty="0">
                <a:solidFill>
                  <a:schemeClr val="tx1">
                    <a:lumMod val="85000"/>
                  </a:schemeClr>
                </a:solidFill>
                <a:latin typeface="Times New Roman" panose="02020603050405020304" pitchFamily="18" charset="0"/>
                <a:cs typeface="Times New Roman" panose="02020603050405020304" pitchFamily="18" charset="0"/>
              </a:rPr>
              <a:t>Real Time Processing.</a:t>
            </a:r>
          </a:p>
        </p:txBody>
      </p:sp>
    </p:spTree>
    <p:extLst>
      <p:ext uri="{BB962C8B-B14F-4D97-AF65-F5344CB8AC3E}">
        <p14:creationId xmlns:p14="http://schemas.microsoft.com/office/powerpoint/2010/main" val="39313615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13C1F-5514-A29D-CC29-4AC0439F7B14}"/>
              </a:ext>
            </a:extLst>
          </p:cNvPr>
          <p:cNvSpPr>
            <a:spLocks noGrp="1"/>
          </p:cNvSpPr>
          <p:nvPr>
            <p:ph type="title"/>
          </p:nvPr>
        </p:nvSpPr>
        <p:spPr>
          <a:xfrm>
            <a:off x="1014804" y="0"/>
            <a:ext cx="9905998" cy="1905000"/>
          </a:xfrm>
        </p:spPr>
        <p:txBody>
          <a:bodyPr>
            <a:normAutofit/>
          </a:bodyPr>
          <a:lstStyle/>
          <a:p>
            <a:pPr algn="ctr"/>
            <a:r>
              <a:rPr lang="en-US"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CHALLENGES</a:t>
            </a:r>
            <a:endPar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C00C1A-38B0-6A32-1EBD-9608416D245D}"/>
              </a:ext>
            </a:extLst>
          </p:cNvPr>
          <p:cNvSpPr>
            <a:spLocks noGrp="1"/>
          </p:cNvSpPr>
          <p:nvPr>
            <p:ph idx="1"/>
          </p:nvPr>
        </p:nvSpPr>
        <p:spPr>
          <a:xfrm>
            <a:off x="1014804" y="1605182"/>
            <a:ext cx="10548839" cy="3647636"/>
          </a:xfrm>
        </p:spPr>
        <p:txBody>
          <a:bodyPr/>
          <a:lstStyle/>
          <a:p>
            <a:r>
              <a:rPr lang="en-IN" sz="2800" b="0" i="0" dirty="0">
                <a:solidFill>
                  <a:schemeClr val="tx1">
                    <a:lumMod val="85000"/>
                  </a:schemeClr>
                </a:solidFill>
                <a:effectLst/>
                <a:latin typeface="Times New Roman" panose="02020603050405020304" pitchFamily="18" charset="0"/>
                <a:cs typeface="Times New Roman" panose="02020603050405020304" pitchFamily="18" charset="0"/>
              </a:rPr>
              <a:t>It's not always easy to agree on ground truth for what "fraud" means.</a:t>
            </a:r>
          </a:p>
          <a:p>
            <a:pPr marL="0" indent="0">
              <a:buNone/>
            </a:pPr>
            <a:endParaRPr lang="en-IN" sz="2800" b="0" i="0" dirty="0">
              <a:solidFill>
                <a:schemeClr val="tx1">
                  <a:lumMod val="85000"/>
                </a:schemeClr>
              </a:solidFill>
              <a:effectLst/>
              <a:latin typeface="Times New Roman" panose="02020603050405020304" pitchFamily="18" charset="0"/>
              <a:cs typeface="Times New Roman" panose="02020603050405020304" pitchFamily="18" charset="0"/>
            </a:endParaRPr>
          </a:p>
          <a:p>
            <a:r>
              <a:rPr lang="en-IN" sz="2800" b="0" i="0" dirty="0">
                <a:solidFill>
                  <a:schemeClr val="tx1">
                    <a:lumMod val="85000"/>
                  </a:schemeClr>
                </a:solidFill>
                <a:effectLst/>
                <a:latin typeface="Times New Roman" panose="02020603050405020304" pitchFamily="18" charset="0"/>
                <a:cs typeface="Times New Roman" panose="02020603050405020304" pitchFamily="18" charset="0"/>
              </a:rPr>
              <a:t>Most merchants aren't experts at evaluating the business impact of fraud.</a:t>
            </a:r>
          </a:p>
          <a:p>
            <a:endParaRPr lang="en-IN" dirty="0"/>
          </a:p>
        </p:txBody>
      </p:sp>
    </p:spTree>
    <p:extLst>
      <p:ext uri="{BB962C8B-B14F-4D97-AF65-F5344CB8AC3E}">
        <p14:creationId xmlns:p14="http://schemas.microsoft.com/office/powerpoint/2010/main" val="34211112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567A-1BA1-2FF3-F833-211B96E28078}"/>
              </a:ext>
            </a:extLst>
          </p:cNvPr>
          <p:cNvSpPr>
            <a:spLocks noGrp="1"/>
          </p:cNvSpPr>
          <p:nvPr>
            <p:ph type="title"/>
          </p:nvPr>
        </p:nvSpPr>
        <p:spPr>
          <a:xfrm>
            <a:off x="775652" y="0"/>
            <a:ext cx="11050587" cy="1905000"/>
          </a:xfrm>
        </p:spPr>
        <p:txBody>
          <a:bodyPr>
            <a:normAutofit/>
          </a:bodyPr>
          <a:lstStyle/>
          <a:p>
            <a:pPr algn="ctr"/>
            <a:r>
              <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SOFTWARE &amp; HARDWARE REQUIREMENT</a:t>
            </a:r>
          </a:p>
        </p:txBody>
      </p:sp>
      <p:sp>
        <p:nvSpPr>
          <p:cNvPr id="3" name="Content Placeholder 2">
            <a:extLst>
              <a:ext uri="{FF2B5EF4-FFF2-40B4-BE49-F238E27FC236}">
                <a16:creationId xmlns:a16="http://schemas.microsoft.com/office/drawing/2014/main" id="{A6B55795-3E76-A3CD-2947-32DE5AE657AA}"/>
              </a:ext>
            </a:extLst>
          </p:cNvPr>
          <p:cNvSpPr>
            <a:spLocks noGrp="1"/>
          </p:cNvSpPr>
          <p:nvPr>
            <p:ph idx="1"/>
          </p:nvPr>
        </p:nvSpPr>
        <p:spPr>
          <a:xfrm>
            <a:off x="444097" y="1403838"/>
            <a:ext cx="11382142" cy="4676335"/>
          </a:xfrm>
        </p:spPr>
        <p:txBody>
          <a:bodyPr/>
          <a:lstStyle/>
          <a:p>
            <a:r>
              <a:rPr lang="en-US" sz="2800" b="1" dirty="0">
                <a:solidFill>
                  <a:schemeClr val="tx1">
                    <a:lumMod val="85000"/>
                  </a:schemeClr>
                </a:solidFill>
                <a:latin typeface="Times New Roman" panose="02020603050405020304" pitchFamily="18" charset="0"/>
                <a:cs typeface="Times New Roman" panose="02020603050405020304" pitchFamily="18" charset="0"/>
              </a:rPr>
              <a:t>Software</a:t>
            </a:r>
            <a:r>
              <a:rPr lang="en-US" dirty="0">
                <a:solidFill>
                  <a:schemeClr val="tx1">
                    <a:lumMod val="85000"/>
                  </a:schemeClr>
                </a:solidFill>
              </a:rPr>
              <a:t>                                                                </a:t>
            </a:r>
            <a:r>
              <a:rPr lang="en-US" sz="2800" b="1" dirty="0">
                <a:solidFill>
                  <a:schemeClr val="tx1">
                    <a:lumMod val="85000"/>
                  </a:schemeClr>
                </a:solidFill>
                <a:latin typeface="Times New Roman" panose="02020603050405020304" pitchFamily="18" charset="0"/>
                <a:cs typeface="Times New Roman" panose="02020603050405020304" pitchFamily="18" charset="0"/>
              </a:rPr>
              <a:t>hardware</a:t>
            </a:r>
          </a:p>
          <a:p>
            <a:pPr marL="0" indent="0">
              <a:buNone/>
            </a:pPr>
            <a:r>
              <a:rPr lang="en-IN" sz="2200" dirty="0">
                <a:solidFill>
                  <a:schemeClr val="tx1">
                    <a:lumMod val="85000"/>
                  </a:schemeClr>
                </a:solidFill>
              </a:rPr>
              <a:t>    </a:t>
            </a:r>
            <a:r>
              <a:rPr lang="en-IN" sz="2200" dirty="0">
                <a:solidFill>
                  <a:schemeClr val="tx1">
                    <a:lumMod val="85000"/>
                  </a:schemeClr>
                </a:solidFill>
                <a:latin typeface="Times New Roman" panose="02020603050405020304" pitchFamily="18" charset="0"/>
                <a:cs typeface="Times New Roman" panose="02020603050405020304" pitchFamily="18" charset="0"/>
              </a:rPr>
              <a:t>Languages :- Python-3                                             CPU : - Intel Pentium IV 600MHz </a:t>
            </a:r>
          </a:p>
          <a:p>
            <a:pPr marL="0" indent="0">
              <a:buNone/>
            </a:pPr>
            <a:r>
              <a:rPr lang="en-IN" sz="2200" dirty="0">
                <a:solidFill>
                  <a:schemeClr val="tx1">
                    <a:lumMod val="85000"/>
                  </a:schemeClr>
                </a:solidFill>
                <a:latin typeface="Times New Roman" panose="02020603050405020304" pitchFamily="18" charset="0"/>
                <a:cs typeface="Times New Roman" panose="02020603050405020304" pitchFamily="18" charset="0"/>
              </a:rPr>
              <a:t>    Operating System :- Windows, Linux, etc.            Hard Disk Space : - 20 GB or More </a:t>
            </a:r>
          </a:p>
          <a:p>
            <a:pPr marL="0" indent="0">
              <a:buNone/>
            </a:pPr>
            <a:r>
              <a:rPr lang="en-IN" sz="2200" dirty="0">
                <a:solidFill>
                  <a:schemeClr val="tx1">
                    <a:lumMod val="85000"/>
                  </a:schemeClr>
                </a:solidFill>
                <a:latin typeface="Times New Roman" panose="02020603050405020304" pitchFamily="18" charset="0"/>
                <a:cs typeface="Times New Roman" panose="02020603050405020304" pitchFamily="18" charset="0"/>
              </a:rPr>
              <a:t>    Back End Software : - Anaconda,                          Memory : - 4GB RAM </a:t>
            </a:r>
          </a:p>
          <a:p>
            <a:pPr marL="0" indent="0">
              <a:buNone/>
            </a:pPr>
            <a:r>
              <a:rPr lang="en-IN" sz="2200" dirty="0">
                <a:solidFill>
                  <a:schemeClr val="tx1">
                    <a:lumMod val="85000"/>
                  </a:schemeClr>
                </a:solidFill>
              </a:rPr>
              <a:t>                                         </a:t>
            </a:r>
            <a:r>
              <a:rPr lang="en-IN" sz="2200" dirty="0">
                <a:solidFill>
                  <a:schemeClr val="tx1">
                    <a:lumMod val="85000"/>
                  </a:schemeClr>
                </a:solidFill>
                <a:latin typeface="Times New Roman" panose="02020603050405020304" pitchFamily="18" charset="0"/>
                <a:cs typeface="Times New Roman" panose="02020603050405020304" pitchFamily="18" charset="0"/>
              </a:rPr>
              <a:t>Jupyter Notebook</a:t>
            </a:r>
            <a:r>
              <a:rPr lang="en-IN" sz="2200" dirty="0">
                <a:solidFill>
                  <a:schemeClr val="tx1">
                    <a:lumMod val="85000"/>
                  </a:schemeClr>
                </a:solidFill>
              </a:rPr>
              <a:t>                                                 </a:t>
            </a:r>
          </a:p>
          <a:p>
            <a:pPr marL="0" indent="0">
              <a:buNone/>
            </a:pPr>
            <a:r>
              <a:rPr lang="en-IN" dirty="0"/>
              <a:t>                                                                                                   </a:t>
            </a:r>
          </a:p>
        </p:txBody>
      </p:sp>
    </p:spTree>
    <p:extLst>
      <p:ext uri="{BB962C8B-B14F-4D97-AF65-F5344CB8AC3E}">
        <p14:creationId xmlns:p14="http://schemas.microsoft.com/office/powerpoint/2010/main" val="25304373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BEAD-3F8E-3804-5187-B13252D209AA}"/>
              </a:ext>
            </a:extLst>
          </p:cNvPr>
          <p:cNvSpPr>
            <a:spLocks noGrp="1"/>
          </p:cNvSpPr>
          <p:nvPr>
            <p:ph type="title"/>
          </p:nvPr>
        </p:nvSpPr>
        <p:spPr>
          <a:xfrm>
            <a:off x="1188722" y="-225083"/>
            <a:ext cx="9905998" cy="1905000"/>
          </a:xfrm>
        </p:spPr>
        <p:txBody>
          <a:bodyPr>
            <a:normAutofit/>
          </a:bodyPr>
          <a:lstStyle/>
          <a:p>
            <a:pPr algn="ctr"/>
            <a:r>
              <a:rPr lang="en-US"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DATA ANALYSIS TECHNIQUE</a:t>
            </a:r>
            <a:endParaRPr lang="en-IN" cap="none"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764445-E385-18E5-9A34-4DC08C80F73C}"/>
              </a:ext>
            </a:extLst>
          </p:cNvPr>
          <p:cNvSpPr>
            <a:spLocks noGrp="1"/>
          </p:cNvSpPr>
          <p:nvPr>
            <p:ph idx="1"/>
          </p:nvPr>
        </p:nvSpPr>
        <p:spPr>
          <a:xfrm>
            <a:off x="1002324" y="1193410"/>
            <a:ext cx="10092396" cy="5559082"/>
          </a:xfrm>
        </p:spPr>
        <p:txBody>
          <a:bodyPr>
            <a:normAutofit fontScale="92500" lnSpcReduction="10000"/>
          </a:bodyPr>
          <a:lstStyle/>
          <a:p>
            <a:r>
              <a:rPr lang="en-US" sz="2400" b="1" dirty="0">
                <a:solidFill>
                  <a:schemeClr val="tx1">
                    <a:lumMod val="85000"/>
                  </a:schemeClr>
                </a:solidFill>
                <a:latin typeface="Times New Roman" panose="02020603050405020304" pitchFamily="18" charset="0"/>
                <a:cs typeface="Times New Roman" panose="02020603050405020304" pitchFamily="18" charset="0"/>
              </a:rPr>
              <a:t>There are three technique to analyzed data</a:t>
            </a:r>
          </a:p>
          <a:p>
            <a:pPr marL="0" indent="0">
              <a:buNone/>
            </a:pPr>
            <a:endParaRPr lang="en-US" sz="2400" b="1" dirty="0">
              <a:solidFill>
                <a:schemeClr val="tx1">
                  <a:lumMod val="85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600" b="1" dirty="0">
                <a:solidFill>
                  <a:schemeClr val="tx1">
                    <a:lumMod val="85000"/>
                  </a:schemeClr>
                </a:solidFill>
                <a:latin typeface="Times New Roman" panose="02020603050405020304" pitchFamily="18" charset="0"/>
                <a:cs typeface="Times New Roman" panose="02020603050405020304" pitchFamily="18" charset="0"/>
              </a:rPr>
              <a:t>under sampling </a:t>
            </a:r>
            <a:r>
              <a:rPr lang="en-US" dirty="0">
                <a:solidFill>
                  <a:schemeClr val="tx1">
                    <a:lumMod val="85000"/>
                  </a:schemeClr>
                </a:solidFill>
                <a:latin typeface="Times New Roman" panose="02020603050405020304" pitchFamily="18" charset="0"/>
                <a:cs typeface="Times New Roman" panose="02020603050405020304" pitchFamily="18" charset="0"/>
              </a:rPr>
              <a:t>:-  </a:t>
            </a:r>
          </a:p>
          <a:p>
            <a:pPr marL="0" indent="0">
              <a:buNone/>
            </a:pPr>
            <a:r>
              <a:rPr lang="en-US" b="0" i="0" dirty="0">
                <a:solidFill>
                  <a:schemeClr val="tx1">
                    <a:lumMod val="85000"/>
                  </a:schemeClr>
                </a:solidFill>
                <a:effectLst/>
                <a:latin typeface="Times New Roman" panose="02020603050405020304" pitchFamily="18" charset="0"/>
                <a:cs typeface="Times New Roman" panose="02020603050405020304" pitchFamily="18" charset="0"/>
              </a:rPr>
              <a:t>	</a:t>
            </a:r>
            <a:r>
              <a:rPr lang="en-IN" sz="2200" b="0" i="0" dirty="0">
                <a:solidFill>
                  <a:schemeClr val="tx1">
                    <a:lumMod val="85000"/>
                  </a:schemeClr>
                </a:solidFill>
                <a:effectLst/>
                <a:latin typeface="Times New Roman" panose="02020603050405020304" pitchFamily="18" charset="0"/>
                <a:cs typeface="Times New Roman" panose="02020603050405020304" pitchFamily="18" charset="0"/>
              </a:rPr>
              <a:t>Under sampling is a technique to balance uneven datasets by keeping all 	of the 	data in the minority class and decreasing the size of the majority 	class</a:t>
            </a:r>
            <a:r>
              <a:rPr lang="en-IN" sz="2200" dirty="0">
                <a:solidFill>
                  <a:schemeClr val="tx1">
                    <a:lumMod val="85000"/>
                  </a:schemeClr>
                </a:solidFill>
                <a:effectLst/>
                <a:latin typeface="Lato" panose="020F0502020204030203" pitchFamily="34" charset="0"/>
                <a:cs typeface="Times New Roman" panose="02020603050405020304" pitchFamily="18" charset="0"/>
              </a:rPr>
              <a:t>.</a:t>
            </a:r>
          </a:p>
          <a:p>
            <a:pPr marL="0" indent="0">
              <a:buNone/>
            </a:pPr>
            <a:r>
              <a:rPr lang="en-IN" sz="2200" dirty="0">
                <a:solidFill>
                  <a:schemeClr val="tx1">
                    <a:lumMod val="85000"/>
                  </a:schemeClr>
                </a:solidFill>
                <a:effectLst/>
                <a:latin typeface="Lato" panose="020F0502020204030203" pitchFamily="34" charset="0"/>
                <a:cs typeface="Times New Roman" panose="02020603050405020304" pitchFamily="18" charset="0"/>
              </a:rPr>
              <a:t>	</a:t>
            </a:r>
            <a:r>
              <a:rPr lang="en-IN" sz="2200" b="0" i="0" dirty="0">
                <a:solidFill>
                  <a:schemeClr val="tx1">
                    <a:lumMod val="85000"/>
                  </a:schemeClr>
                </a:solidFill>
                <a:effectLst/>
                <a:latin typeface="Times New Roman" panose="02020603050405020304" pitchFamily="18" charset="0"/>
                <a:cs typeface="Times New Roman" panose="02020603050405020304" pitchFamily="18" charset="0"/>
              </a:rPr>
              <a:t>It is one of several techniques data scientists can use to extract more 	accurate information from originally imbalanced datasets.</a:t>
            </a:r>
          </a:p>
          <a:p>
            <a:pPr marL="0" indent="0">
              <a:buNone/>
            </a:pPr>
            <a:endParaRPr lang="en-IN" sz="2200" dirty="0">
              <a:solidFill>
                <a:schemeClr val="tx1">
                  <a:lumMod val="85000"/>
                </a:schemeClr>
              </a:solidFill>
              <a:effectLst/>
              <a:latin typeface="Times New Roman" panose="02020603050405020304" pitchFamily="18" charset="0"/>
              <a:cs typeface="Times New Roman" panose="02020603050405020304" pitchFamily="18" charset="0"/>
            </a:endParaRPr>
          </a:p>
          <a:p>
            <a:pPr marL="457200" indent="-457200">
              <a:buAutoNum type="arabicPeriod" startAt="2"/>
            </a:pPr>
            <a:r>
              <a:rPr lang="en-IN" sz="2600" b="1" dirty="0">
                <a:solidFill>
                  <a:schemeClr val="tx1">
                    <a:lumMod val="85000"/>
                  </a:schemeClr>
                </a:solidFill>
                <a:effectLst/>
                <a:latin typeface="Times New Roman" panose="02020603050405020304" pitchFamily="18" charset="0"/>
                <a:cs typeface="Times New Roman" panose="02020603050405020304" pitchFamily="18" charset="0"/>
              </a:rPr>
              <a:t>Over sampling </a:t>
            </a:r>
            <a:r>
              <a:rPr lang="en-IN" dirty="0">
                <a:solidFill>
                  <a:schemeClr val="tx1">
                    <a:lumMod val="85000"/>
                  </a:schemeClr>
                </a:solidFill>
                <a:effectLst/>
                <a:latin typeface="Times New Roman" panose="02020603050405020304" pitchFamily="18" charset="0"/>
                <a:cs typeface="Times New Roman" panose="02020603050405020304" pitchFamily="18" charset="0"/>
              </a:rPr>
              <a:t>:-</a:t>
            </a:r>
          </a:p>
          <a:p>
            <a:pPr marL="0" indent="0">
              <a:buNone/>
            </a:pPr>
            <a:r>
              <a:rPr lang="en-IN" dirty="0">
                <a:solidFill>
                  <a:schemeClr val="tx1">
                    <a:lumMod val="85000"/>
                  </a:schemeClr>
                </a:solidFill>
                <a:effectLst/>
                <a:latin typeface="Times New Roman" panose="02020603050405020304" pitchFamily="18" charset="0"/>
                <a:cs typeface="Times New Roman" panose="02020603050405020304" pitchFamily="18" charset="0"/>
              </a:rPr>
              <a:t>	</a:t>
            </a:r>
            <a:r>
              <a:rPr lang="en-IN" sz="2400" b="0" i="0" dirty="0">
                <a:solidFill>
                  <a:schemeClr val="tx1">
                    <a:lumMod val="85000"/>
                  </a:schemeClr>
                </a:solidFill>
                <a:effectLst/>
                <a:latin typeface="Times New Roman" panose="02020603050405020304" pitchFamily="18" charset="0"/>
                <a:cs typeface="Times New Roman" panose="02020603050405020304" pitchFamily="18" charset="0"/>
              </a:rPr>
              <a:t>Oversampling is appropriate when data scientists do not have enough 	information. One class is abundant, or the majority, and the other is 	rare, or the minority</a:t>
            </a:r>
            <a:r>
              <a:rPr lang="en-IN" sz="2400" b="0" i="0" dirty="0">
                <a:solidFill>
                  <a:schemeClr val="tx1">
                    <a:lumMod val="85000"/>
                  </a:schemeClr>
                </a:solidFill>
                <a:effectLst/>
                <a:latin typeface="Lato" panose="020F0502020204030203" pitchFamily="34" charset="0"/>
              </a:rPr>
              <a:t>.</a:t>
            </a:r>
          </a:p>
          <a:p>
            <a:pPr marL="0" indent="0">
              <a:buNone/>
            </a:pPr>
            <a:r>
              <a:rPr lang="en-IN" sz="2400" dirty="0">
                <a:solidFill>
                  <a:schemeClr val="tx1">
                    <a:lumMod val="85000"/>
                  </a:schemeClr>
                </a:solidFill>
                <a:effectLst/>
                <a:latin typeface="Times New Roman" panose="02020603050405020304" pitchFamily="18" charset="0"/>
                <a:cs typeface="Times New Roman" panose="02020603050405020304" pitchFamily="18" charset="0"/>
              </a:rPr>
              <a:t>	</a:t>
            </a:r>
            <a:r>
              <a:rPr lang="en-IN" sz="2400" b="0" i="0" dirty="0">
                <a:solidFill>
                  <a:schemeClr val="tx1">
                    <a:lumMod val="85000"/>
                  </a:schemeClr>
                </a:solidFill>
                <a:effectLst/>
                <a:latin typeface="Times New Roman" panose="02020603050405020304" pitchFamily="18" charset="0"/>
                <a:cs typeface="Times New Roman" panose="02020603050405020304" pitchFamily="18" charset="0"/>
              </a:rPr>
              <a:t>In oversampling, the  increases the number of rare events. </a:t>
            </a:r>
            <a:endParaRPr lang="en-IN" sz="2400" dirty="0">
              <a:solidFill>
                <a:schemeClr val="tx1">
                  <a:lumMod val="85000"/>
                </a:schemeClr>
              </a:solidFill>
              <a:effectLst/>
              <a:latin typeface="Times New Roman" panose="02020603050405020304" pitchFamily="18" charset="0"/>
              <a:cs typeface="Times New Roman" panose="02020603050405020304" pitchFamily="18" charset="0"/>
            </a:endParaRPr>
          </a:p>
          <a:p>
            <a:pPr marL="0" indent="0">
              <a:buNone/>
            </a:pPr>
            <a:r>
              <a:rPr lang="en-IN" dirty="0">
                <a:solidFill>
                  <a:schemeClr val="tx1">
                    <a:lumMod val="85000"/>
                  </a:schemeClr>
                </a:solidFill>
                <a:effectLst/>
                <a:latin typeface="Times New Roman" panose="02020603050405020304" pitchFamily="18" charset="0"/>
                <a:cs typeface="Times New Roman" panose="02020603050405020304" pitchFamily="18" charset="0"/>
              </a:rPr>
              <a:t>	</a:t>
            </a:r>
          </a:p>
          <a:p>
            <a:pPr marL="0" indent="0">
              <a:buNone/>
            </a:pPr>
            <a:endParaRPr lang="en-IN" dirty="0">
              <a:solidFill>
                <a:schemeClr val="tx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433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E7E920D-9C2B-AD6F-0CAB-EAEB0862E5C9}"/>
              </a:ext>
            </a:extLst>
          </p:cNvPr>
          <p:cNvSpPr>
            <a:spLocks noGrp="1"/>
          </p:cNvSpPr>
          <p:nvPr>
            <p:ph idx="1"/>
          </p:nvPr>
        </p:nvSpPr>
        <p:spPr>
          <a:xfrm>
            <a:off x="773720" y="534572"/>
            <a:ext cx="10045075" cy="2546253"/>
          </a:xfrm>
        </p:spPr>
        <p:txBody>
          <a:bodyPr/>
          <a:lstStyle/>
          <a:p>
            <a:pPr marL="457200" indent="-457200">
              <a:buAutoNum type="arabicPeriod" startAt="3"/>
            </a:pPr>
            <a:r>
              <a:rPr lang="en-US" b="1" dirty="0">
                <a:solidFill>
                  <a:schemeClr val="tx1">
                    <a:lumMod val="85000"/>
                  </a:schemeClr>
                </a:solidFill>
                <a:latin typeface="Times New Roman" panose="02020603050405020304" pitchFamily="18" charset="0"/>
                <a:cs typeface="Times New Roman" panose="02020603050405020304" pitchFamily="18" charset="0"/>
              </a:rPr>
              <a:t>SOMTE</a:t>
            </a:r>
            <a:r>
              <a:rPr lang="en-US" dirty="0">
                <a:solidFill>
                  <a:schemeClr val="tx1">
                    <a:lumMod val="85000"/>
                  </a:schemeClr>
                </a:solidFill>
                <a:latin typeface="Times New Roman" panose="02020603050405020304" pitchFamily="18" charset="0"/>
                <a:cs typeface="Times New Roman" panose="02020603050405020304" pitchFamily="18" charset="0"/>
              </a:rPr>
              <a:t> :- (</a:t>
            </a:r>
            <a:r>
              <a:rPr lang="en-IN" b="0" i="0" dirty="0">
                <a:solidFill>
                  <a:schemeClr val="tx1">
                    <a:lumMod val="85000"/>
                  </a:schemeClr>
                </a:solidFill>
                <a:effectLst/>
                <a:latin typeface="Times New Roman" panose="02020603050405020304" pitchFamily="18" charset="0"/>
                <a:cs typeface="Times New Roman" panose="02020603050405020304" pitchFamily="18" charset="0"/>
              </a:rPr>
              <a:t>synthetic minority oversampling technique)</a:t>
            </a:r>
          </a:p>
          <a:p>
            <a:pPr marL="0" indent="0">
              <a:buNone/>
            </a:pPr>
            <a:r>
              <a:rPr lang="en-IN" dirty="0">
                <a:solidFill>
                  <a:schemeClr val="tx1">
                    <a:lumMod val="85000"/>
                  </a:schemeClr>
                </a:solidFill>
                <a:effectLst/>
                <a:latin typeface="Times New Roman" panose="02020603050405020304" pitchFamily="18" charset="0"/>
                <a:cs typeface="Times New Roman" panose="02020603050405020304" pitchFamily="18" charset="0"/>
              </a:rPr>
              <a:t>	</a:t>
            </a:r>
            <a:r>
              <a:rPr lang="en-IN" sz="2200" dirty="0">
                <a:solidFill>
                  <a:schemeClr val="tx1">
                    <a:lumMod val="85000"/>
                  </a:schemeClr>
                </a:solidFill>
                <a:effectLst/>
                <a:latin typeface="Times New Roman" panose="02020603050405020304" pitchFamily="18" charset="0"/>
                <a:cs typeface="Times New Roman" panose="02020603050405020304" pitchFamily="18" charset="0"/>
              </a:rPr>
              <a:t>it</a:t>
            </a:r>
            <a:r>
              <a:rPr lang="en-IN" sz="2200" b="0" i="0" dirty="0">
                <a:solidFill>
                  <a:schemeClr val="tx1">
                    <a:lumMod val="85000"/>
                  </a:schemeClr>
                </a:solidFill>
                <a:effectLst/>
                <a:latin typeface="Times New Roman" panose="02020603050405020304" pitchFamily="18" charset="0"/>
                <a:cs typeface="Times New Roman" panose="02020603050405020304" pitchFamily="18" charset="0"/>
              </a:rPr>
              <a:t> is a statistical technique for increasing the number of cases in your 	dataset in 	a balanced way.</a:t>
            </a:r>
          </a:p>
          <a:p>
            <a:pPr marL="0" indent="0">
              <a:buNone/>
            </a:pPr>
            <a:r>
              <a:rPr lang="en-IN" sz="2200" dirty="0">
                <a:solidFill>
                  <a:schemeClr val="tx1">
                    <a:lumMod val="85000"/>
                  </a:schemeClr>
                </a:solidFill>
                <a:effectLst/>
                <a:latin typeface="Times New Roman" panose="02020603050405020304" pitchFamily="18" charset="0"/>
                <a:cs typeface="Times New Roman" panose="02020603050405020304" pitchFamily="18" charset="0"/>
              </a:rPr>
              <a:t>	</a:t>
            </a:r>
            <a:r>
              <a:rPr lang="en-IN" sz="2200" b="0" i="0" dirty="0">
                <a:solidFill>
                  <a:schemeClr val="tx1">
                    <a:lumMod val="85000"/>
                  </a:schemeClr>
                </a:solidFill>
                <a:effectLst/>
                <a:latin typeface="Times New Roman" panose="02020603050405020304" pitchFamily="18" charset="0"/>
                <a:cs typeface="Times New Roman" panose="02020603050405020304" pitchFamily="18" charset="0"/>
              </a:rPr>
              <a:t>The component works by generating new instances from existing 	minority 	cases that you supply as input</a:t>
            </a:r>
            <a:r>
              <a:rPr lang="en-IN" sz="2000" b="0" i="0" dirty="0">
                <a:solidFill>
                  <a:schemeClr val="tx1">
                    <a:lumMod val="85000"/>
                  </a:schemeClr>
                </a:solidFill>
                <a:effectLst/>
                <a:latin typeface="Segoe UI" panose="020B0502040204020203" pitchFamily="34" charset="0"/>
              </a:rPr>
              <a:t>. </a:t>
            </a:r>
            <a:endParaRPr lang="en-IN" sz="2200" b="0" i="0" dirty="0">
              <a:solidFill>
                <a:schemeClr val="tx1">
                  <a:lumMod val="85000"/>
                </a:schemeClr>
              </a:solidFill>
              <a:effectLst/>
              <a:latin typeface="Times New Roman" panose="02020603050405020304" pitchFamily="18" charset="0"/>
              <a:cs typeface="Times New Roman" panose="02020603050405020304" pitchFamily="18" charset="0"/>
            </a:endParaRPr>
          </a:p>
          <a:p>
            <a:pPr marL="0" indent="0">
              <a:buNone/>
            </a:pPr>
            <a:r>
              <a:rPr lang="en-IN" dirty="0">
                <a:solidFill>
                  <a:schemeClr val="tx1">
                    <a:lumMod val="85000"/>
                  </a:schemeClr>
                </a:solidFill>
                <a:effectLst/>
                <a:latin typeface="Times New Roman" panose="02020603050405020304" pitchFamily="18" charset="0"/>
                <a:cs typeface="Times New Roman" panose="02020603050405020304" pitchFamily="18" charset="0"/>
              </a:rPr>
              <a:t>	</a:t>
            </a:r>
            <a:endParaRPr lang="en-US" dirty="0">
              <a:solidFill>
                <a:schemeClr val="tx1">
                  <a:lumMod val="8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9" name="Picture 8">
            <a:extLst>
              <a:ext uri="{FF2B5EF4-FFF2-40B4-BE49-F238E27FC236}">
                <a16:creationId xmlns:a16="http://schemas.microsoft.com/office/drawing/2014/main" id="{0D080168-7D9C-7999-6A9F-6EE306B0A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120" y="2757268"/>
            <a:ext cx="9688277" cy="3938954"/>
          </a:xfrm>
          <a:prstGeom prst="rect">
            <a:avLst/>
          </a:prstGeom>
        </p:spPr>
      </p:pic>
    </p:spTree>
    <p:extLst>
      <p:ext uri="{BB962C8B-B14F-4D97-AF65-F5344CB8AC3E}">
        <p14:creationId xmlns:p14="http://schemas.microsoft.com/office/powerpoint/2010/main" val="781235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652</TotalTime>
  <Words>1429</Words>
  <Application>Microsoft Office PowerPoint</Application>
  <PresentationFormat>Widescreen</PresentationFormat>
  <Paragraphs>153</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vt:lpstr>
      <vt:lpstr>Calibri</vt:lpstr>
      <vt:lpstr>Century Gothic</vt:lpstr>
      <vt:lpstr>Franklin Gothic Demi</vt:lpstr>
      <vt:lpstr>Lato</vt:lpstr>
      <vt:lpstr>Segoe UI</vt:lpstr>
      <vt:lpstr>Times New Roman</vt:lpstr>
      <vt:lpstr>Mesh</vt:lpstr>
      <vt:lpstr>     CREDIT CARD FRAUD DETECTION</vt:lpstr>
      <vt:lpstr>CONTENT</vt:lpstr>
      <vt:lpstr>PROBLEM STATEMENT</vt:lpstr>
      <vt:lpstr>INTRODUCTION</vt:lpstr>
      <vt:lpstr>OBJECTIVE</vt:lpstr>
      <vt:lpstr>CHALLENGES</vt:lpstr>
      <vt:lpstr>SOFTWARE &amp; HARDWARE REQUIREMENT</vt:lpstr>
      <vt:lpstr>DATA ANALYSIS TECHNIQUE</vt:lpstr>
      <vt:lpstr>PowerPoint Presentation</vt:lpstr>
      <vt:lpstr>MODULES AND DESCRIPTION</vt:lpstr>
      <vt:lpstr>PowerPoint Presentation</vt:lpstr>
      <vt:lpstr>PowerPoint Presentation</vt:lpstr>
      <vt:lpstr>DATA FLOW DIAGRAM</vt:lpstr>
      <vt:lpstr>PROJECT WORKING</vt:lpstr>
      <vt:lpstr>PowerPoint Presentation</vt:lpstr>
      <vt:lpstr>UNDERSAMPLING</vt:lpstr>
      <vt:lpstr>RESULTS</vt:lpstr>
      <vt:lpstr>OVERSAMPLING (SMOTE) SYNTHETIC MINORITY OVERSAMPLING TECHNIQUE</vt:lpstr>
      <vt:lpstr>RESULT OF CREDIT CARD FRAUD DETECTION </vt:lpstr>
      <vt:lpstr>CONCLUSION</vt:lpstr>
      <vt:lpstr>FUTURE SCOPE</vt:lpstr>
      <vt:lpstr>REFRENCES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PRITAJ BOROLE</dc:creator>
  <cp:lastModifiedBy>PRITAJ BOROLE</cp:lastModifiedBy>
  <cp:revision>21</cp:revision>
  <dcterms:created xsi:type="dcterms:W3CDTF">2022-09-19T13:18:12Z</dcterms:created>
  <dcterms:modified xsi:type="dcterms:W3CDTF">2022-09-21T12:07:25Z</dcterms:modified>
</cp:coreProperties>
</file>