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1"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95"/>
    <p:restoredTop sz="94613"/>
  </p:normalViewPr>
  <p:slideViewPr>
    <p:cSldViewPr snapToGrid="0" snapToObjects="1">
      <p:cViewPr varScale="1">
        <p:scale>
          <a:sx n="54" d="100"/>
          <a:sy n="54" d="100"/>
        </p:scale>
        <p:origin x="78"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C90F3-4F93-9D44-9DFF-9087EEAF99A2}" type="datetimeFigureOut">
              <a:rPr lang="en-US" smtClean="0"/>
              <a:t>10/19/2019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5D02D-D9C8-CE46-88FB-0C789275BB80}" type="slidenum">
              <a:rPr lang="en-US" smtClean="0"/>
              <a:t>‹#›</a:t>
            </a:fld>
            <a:endParaRPr lang="en-US"/>
          </a:p>
        </p:txBody>
      </p:sp>
    </p:spTree>
    <p:extLst>
      <p:ext uri="{BB962C8B-B14F-4D97-AF65-F5344CB8AC3E}">
        <p14:creationId xmlns:p14="http://schemas.microsoft.com/office/powerpoint/2010/main" val="251379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95D02D-D9C8-CE46-88FB-0C789275BB80}" type="slidenum">
              <a:rPr lang="en-US" smtClean="0"/>
              <a:t>11</a:t>
            </a:fld>
            <a:endParaRPr lang="en-US"/>
          </a:p>
        </p:txBody>
      </p:sp>
    </p:spTree>
    <p:extLst>
      <p:ext uri="{BB962C8B-B14F-4D97-AF65-F5344CB8AC3E}">
        <p14:creationId xmlns:p14="http://schemas.microsoft.com/office/powerpoint/2010/main" val="31619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B99CBC-51C0-CB4A-8398-CEBC23A699F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133258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B99CBC-51C0-CB4A-8398-CEBC23A699F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78961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B99CBC-51C0-CB4A-8398-CEBC23A699F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180169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B99CBC-51C0-CB4A-8398-CEBC23A699F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27570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B99CBC-51C0-CB4A-8398-CEBC23A699F1}"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191995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B99CBC-51C0-CB4A-8398-CEBC23A699F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65415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B99CBC-51C0-CB4A-8398-CEBC23A699F1}"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139854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B99CBC-51C0-CB4A-8398-CEBC23A699F1}"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118516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99CBC-51C0-CB4A-8398-CEBC23A699F1}"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115600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99CBC-51C0-CB4A-8398-CEBC23A699F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629664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B99CBC-51C0-CB4A-8398-CEBC23A699F1}"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75AB31-6B21-5046-8FE2-48874DD52451}" type="slidenum">
              <a:rPr lang="en-US" smtClean="0"/>
              <a:t>‹#›</a:t>
            </a:fld>
            <a:endParaRPr lang="en-US"/>
          </a:p>
        </p:txBody>
      </p:sp>
    </p:spTree>
    <p:extLst>
      <p:ext uri="{BB962C8B-B14F-4D97-AF65-F5344CB8AC3E}">
        <p14:creationId xmlns:p14="http://schemas.microsoft.com/office/powerpoint/2010/main" val="211839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99CBC-51C0-CB4A-8398-CEBC23A699F1}" type="datetimeFigureOut">
              <a:rPr lang="en-US" smtClean="0"/>
              <a:t>10/19/2019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5AB31-6B21-5046-8FE2-48874DD52451}" type="slidenum">
              <a:rPr lang="en-US" smtClean="0"/>
              <a:t>‹#›</a:t>
            </a:fld>
            <a:endParaRPr lang="en-US"/>
          </a:p>
        </p:txBody>
      </p:sp>
    </p:spTree>
    <p:extLst>
      <p:ext uri="{BB962C8B-B14F-4D97-AF65-F5344CB8AC3E}">
        <p14:creationId xmlns:p14="http://schemas.microsoft.com/office/powerpoint/2010/main" val="209121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830" y="625033"/>
            <a:ext cx="10698866" cy="2673752"/>
          </a:xfrm>
        </p:spPr>
        <p:txBody>
          <a:bodyPr>
            <a:normAutofit/>
          </a:bodyPr>
          <a:lstStyle/>
          <a:p>
            <a:r>
              <a:rPr lang="en-US" sz="6400" dirty="0"/>
              <a:t>Impact of Climate on Commodity Futures</a:t>
            </a:r>
          </a:p>
        </p:txBody>
      </p:sp>
      <p:sp>
        <p:nvSpPr>
          <p:cNvPr id="3" name="Subtitle 2"/>
          <p:cNvSpPr>
            <a:spLocks noGrp="1"/>
          </p:cNvSpPr>
          <p:nvPr>
            <p:ph type="subTitle" idx="1"/>
          </p:nvPr>
        </p:nvSpPr>
        <p:spPr>
          <a:xfrm>
            <a:off x="679048" y="3599833"/>
            <a:ext cx="10189580" cy="2789392"/>
          </a:xfrm>
        </p:spPr>
        <p:txBody>
          <a:bodyPr>
            <a:normAutofit/>
          </a:bodyPr>
          <a:lstStyle/>
          <a:p>
            <a:pPr marL="342900" indent="-342900">
              <a:lnSpc>
                <a:spcPct val="100000"/>
              </a:lnSpc>
              <a:buFont typeface="Arial" charset="0"/>
              <a:buChar char="•"/>
            </a:pPr>
            <a:r>
              <a:rPr lang="en-US" dirty="0"/>
              <a:t>By: Neil Menghani; nlm2138; CC </a:t>
            </a:r>
            <a:r>
              <a:rPr lang="fr-FR" dirty="0"/>
              <a:t>’</a:t>
            </a:r>
            <a:r>
              <a:rPr lang="en-US" dirty="0"/>
              <a:t>19</a:t>
            </a:r>
          </a:p>
          <a:p>
            <a:pPr>
              <a:lnSpc>
                <a:spcPct val="100000"/>
              </a:lnSpc>
            </a:pPr>
            <a:r>
              <a:rPr lang="en-US" dirty="0"/>
              <a:t>Seung Ho (Steven) Lee; sl3944; CC’19</a:t>
            </a:r>
          </a:p>
          <a:p>
            <a:pPr marL="342900" indent="-342900">
              <a:buFont typeface="Arial" charset="0"/>
              <a:buChar char="•"/>
            </a:pPr>
            <a:r>
              <a:rPr lang="en-US" dirty="0"/>
              <a:t>Professor Mikhail Smirnov</a:t>
            </a:r>
          </a:p>
          <a:p>
            <a:pPr marL="342900" indent="-342900">
              <a:buFont typeface="Arial" charset="0"/>
              <a:buChar char="•"/>
            </a:pPr>
            <a:r>
              <a:rPr lang="en-US" dirty="0"/>
              <a:t>Technology Used: Excel, R</a:t>
            </a:r>
          </a:p>
          <a:p>
            <a:pPr marL="342900" indent="-342900">
              <a:buFont typeface="Arial" charset="0"/>
              <a:buChar char="•"/>
            </a:pPr>
            <a:r>
              <a:rPr lang="en-US" dirty="0"/>
              <a:t>Rehearsal: 5/1/18 7 pm at Carman Lounge, Michael Tai CC’19 Present</a:t>
            </a:r>
          </a:p>
        </p:txBody>
      </p:sp>
    </p:spTree>
    <p:extLst>
      <p:ext uri="{BB962C8B-B14F-4D97-AF65-F5344CB8AC3E}">
        <p14:creationId xmlns:p14="http://schemas.microsoft.com/office/powerpoint/2010/main" val="62505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0BB9-61C5-B244-B05A-F3BAD52FF8AE}"/>
              </a:ext>
            </a:extLst>
          </p:cNvPr>
          <p:cNvSpPr>
            <a:spLocks noGrp="1"/>
          </p:cNvSpPr>
          <p:nvPr>
            <p:ph type="title"/>
          </p:nvPr>
        </p:nvSpPr>
        <p:spPr/>
        <p:txBody>
          <a:bodyPr/>
          <a:lstStyle/>
          <a:p>
            <a:r>
              <a:rPr lang="en-US" dirty="0"/>
              <a:t>Regression Model Results</a:t>
            </a:r>
          </a:p>
        </p:txBody>
      </p:sp>
      <p:sp>
        <p:nvSpPr>
          <p:cNvPr id="3" name="Content Placeholder 2">
            <a:extLst>
              <a:ext uri="{FF2B5EF4-FFF2-40B4-BE49-F238E27FC236}">
                <a16:creationId xmlns:a16="http://schemas.microsoft.com/office/drawing/2014/main" id="{55D8E245-6DDA-0C46-BBEB-7A308DDBD581}"/>
              </a:ext>
            </a:extLst>
          </p:cNvPr>
          <p:cNvSpPr>
            <a:spLocks noGrp="1"/>
          </p:cNvSpPr>
          <p:nvPr>
            <p:ph idx="1"/>
          </p:nvPr>
        </p:nvSpPr>
        <p:spPr/>
        <p:txBody>
          <a:bodyPr/>
          <a:lstStyle/>
          <a:p>
            <a:r>
              <a:rPr lang="en-US" dirty="0"/>
              <a:t>Ran over the same four 6-month periods as the momentum model:</a:t>
            </a:r>
          </a:p>
          <a:p>
            <a:pPr lvl="1"/>
            <a:r>
              <a:rPr lang="en-US" dirty="0"/>
              <a:t>2/18/12 to 8/18/12</a:t>
            </a:r>
          </a:p>
          <a:p>
            <a:pPr lvl="1"/>
            <a:r>
              <a:rPr lang="en-US" dirty="0"/>
              <a:t>8/18/12 to 2/18/13</a:t>
            </a:r>
          </a:p>
          <a:p>
            <a:pPr lvl="1"/>
            <a:r>
              <a:rPr lang="en-US" dirty="0"/>
              <a:t>2/18/13 to 8/18/13</a:t>
            </a:r>
          </a:p>
          <a:p>
            <a:pPr lvl="1"/>
            <a:r>
              <a:rPr lang="en-US" dirty="0"/>
              <a:t>8/18/13 to 2/18/14</a:t>
            </a:r>
          </a:p>
          <a:p>
            <a:r>
              <a:rPr lang="en-US" dirty="0"/>
              <a:t>We update weights via regression:</a:t>
            </a:r>
          </a:p>
        </p:txBody>
      </p:sp>
      <p:pic>
        <p:nvPicPr>
          <p:cNvPr id="5" name="Picture 4">
            <a:extLst>
              <a:ext uri="{FF2B5EF4-FFF2-40B4-BE49-F238E27FC236}">
                <a16:creationId xmlns:a16="http://schemas.microsoft.com/office/drawing/2014/main" id="{BACD7FCA-3CC4-A245-8AB3-0CC742B11D13}"/>
              </a:ext>
            </a:extLst>
          </p:cNvPr>
          <p:cNvPicPr>
            <a:picLocks noChangeAspect="1"/>
          </p:cNvPicPr>
          <p:nvPr/>
        </p:nvPicPr>
        <p:blipFill>
          <a:blip r:embed="rId2"/>
          <a:stretch>
            <a:fillRect/>
          </a:stretch>
        </p:blipFill>
        <p:spPr>
          <a:xfrm>
            <a:off x="599661" y="4618728"/>
            <a:ext cx="7240494" cy="1319696"/>
          </a:xfrm>
          <a:prstGeom prst="rect">
            <a:avLst/>
          </a:prstGeom>
        </p:spPr>
      </p:pic>
      <p:pic>
        <p:nvPicPr>
          <p:cNvPr id="9" name="Picture 8">
            <a:extLst>
              <a:ext uri="{FF2B5EF4-FFF2-40B4-BE49-F238E27FC236}">
                <a16:creationId xmlns:a16="http://schemas.microsoft.com/office/drawing/2014/main" id="{898E75EE-6DEF-0B4A-A41B-84338366DCB2}"/>
              </a:ext>
            </a:extLst>
          </p:cNvPr>
          <p:cNvPicPr>
            <a:picLocks noChangeAspect="1"/>
          </p:cNvPicPr>
          <p:nvPr/>
        </p:nvPicPr>
        <p:blipFill rotWithShape="1">
          <a:blip r:embed="rId3"/>
          <a:srcRect r="64385"/>
          <a:stretch/>
        </p:blipFill>
        <p:spPr>
          <a:xfrm>
            <a:off x="8078693" y="2443715"/>
            <a:ext cx="2635689" cy="3685066"/>
          </a:xfrm>
          <a:prstGeom prst="rect">
            <a:avLst/>
          </a:prstGeom>
        </p:spPr>
      </p:pic>
    </p:spTree>
    <p:extLst>
      <p:ext uri="{BB962C8B-B14F-4D97-AF65-F5344CB8AC3E}">
        <p14:creationId xmlns:p14="http://schemas.microsoft.com/office/powerpoint/2010/main" val="308698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2BB1-ECC6-DA46-813E-16082A4177A6}"/>
              </a:ext>
            </a:extLst>
          </p:cNvPr>
          <p:cNvSpPr>
            <a:spLocks noGrp="1"/>
          </p:cNvSpPr>
          <p:nvPr>
            <p:ph type="title"/>
          </p:nvPr>
        </p:nvSpPr>
        <p:spPr/>
        <p:txBody>
          <a:bodyPr/>
          <a:lstStyle/>
          <a:p>
            <a:r>
              <a:rPr lang="en-US" dirty="0"/>
              <a:t>K-Nearest Neighbors Theory</a:t>
            </a:r>
          </a:p>
        </p:txBody>
      </p:sp>
      <p:sp>
        <p:nvSpPr>
          <p:cNvPr id="3" name="Content Placeholder 2">
            <a:extLst>
              <a:ext uri="{FF2B5EF4-FFF2-40B4-BE49-F238E27FC236}">
                <a16:creationId xmlns:a16="http://schemas.microsoft.com/office/drawing/2014/main" id="{A469AEA6-2504-5241-9B2C-5373FCA05678}"/>
              </a:ext>
            </a:extLst>
          </p:cNvPr>
          <p:cNvSpPr>
            <a:spLocks noGrp="1"/>
          </p:cNvSpPr>
          <p:nvPr>
            <p:ph idx="1"/>
          </p:nvPr>
        </p:nvSpPr>
        <p:spPr>
          <a:xfrm>
            <a:off x="838200" y="1825625"/>
            <a:ext cx="10750826" cy="4351338"/>
          </a:xfrm>
        </p:spPr>
        <p:txBody>
          <a:bodyPr>
            <a:normAutofit fontScale="92500" lnSpcReduction="20000"/>
          </a:bodyPr>
          <a:lstStyle/>
          <a:p>
            <a:r>
              <a:rPr lang="en-US" dirty="0"/>
              <a:t>KNN is a Machine Learning strategy by which predictions can be made based on Euclidean distance to similar points in the training set</a:t>
            </a:r>
          </a:p>
          <a:p>
            <a:r>
              <a:rPr lang="en-US" dirty="0"/>
              <a:t>KNN can be used for a wide variety of applications:</a:t>
            </a:r>
          </a:p>
          <a:p>
            <a:pPr lvl="1"/>
            <a:r>
              <a:rPr lang="en-US" dirty="0"/>
              <a:t>Image classification</a:t>
            </a:r>
          </a:p>
          <a:p>
            <a:pPr lvl="1"/>
            <a:r>
              <a:rPr lang="en-US" dirty="0"/>
              <a:t>Computer vision</a:t>
            </a:r>
          </a:p>
          <a:p>
            <a:r>
              <a:rPr lang="en-US" dirty="0"/>
              <a:t>Here we use KNN to make predictions </a:t>
            </a:r>
          </a:p>
          <a:p>
            <a:pPr marL="0" indent="0">
              <a:buNone/>
            </a:pPr>
            <a:r>
              <a:rPr lang="en-US" dirty="0"/>
              <a:t>   about commodity futures price, namely </a:t>
            </a:r>
          </a:p>
          <a:p>
            <a:pPr marL="0" indent="0">
              <a:buNone/>
            </a:pPr>
            <a:r>
              <a:rPr lang="en-US" dirty="0"/>
              <a:t>   how to weight each asset based on rolling data</a:t>
            </a:r>
          </a:p>
          <a:p>
            <a:pPr lvl="1"/>
            <a:r>
              <a:rPr lang="en-US" dirty="0"/>
              <a:t>It is important to employ cross-validation in order to</a:t>
            </a:r>
          </a:p>
          <a:p>
            <a:pPr marL="457200" lvl="1" indent="0">
              <a:buNone/>
            </a:pPr>
            <a:r>
              <a:rPr lang="en-US" dirty="0"/>
              <a:t>    prevent overfitting. </a:t>
            </a:r>
          </a:p>
          <a:p>
            <a:pPr lvl="1"/>
            <a:r>
              <a:rPr lang="en-US" dirty="0"/>
              <a:t>We utilize cross-validation to determine the optimal K </a:t>
            </a:r>
          </a:p>
          <a:p>
            <a:pPr marL="457200" lvl="1" indent="0">
              <a:buNone/>
            </a:pPr>
            <a:r>
              <a:rPr lang="en-US" dirty="0"/>
              <a:t>    before utilizing this K on our test set to make a prediction</a:t>
            </a:r>
          </a:p>
        </p:txBody>
      </p:sp>
      <p:pic>
        <p:nvPicPr>
          <p:cNvPr id="4" name="Content Placeholder 3">
            <a:extLst>
              <a:ext uri="{FF2B5EF4-FFF2-40B4-BE49-F238E27FC236}">
                <a16:creationId xmlns:a16="http://schemas.microsoft.com/office/drawing/2014/main" id="{1763915F-C1D4-AC4B-AC61-97E1B9A2E4CC}"/>
              </a:ext>
            </a:extLst>
          </p:cNvPr>
          <p:cNvPicPr>
            <a:picLocks noChangeAspect="1"/>
          </p:cNvPicPr>
          <p:nvPr/>
        </p:nvPicPr>
        <p:blipFill>
          <a:blip r:embed="rId3"/>
          <a:stretch>
            <a:fillRect/>
          </a:stretch>
        </p:blipFill>
        <p:spPr>
          <a:xfrm>
            <a:off x="8074163" y="2654300"/>
            <a:ext cx="3972063" cy="2986514"/>
          </a:xfrm>
          <a:prstGeom prst="rect">
            <a:avLst/>
          </a:prstGeom>
        </p:spPr>
      </p:pic>
    </p:spTree>
    <p:extLst>
      <p:ext uri="{BB962C8B-B14F-4D97-AF65-F5344CB8AC3E}">
        <p14:creationId xmlns:p14="http://schemas.microsoft.com/office/powerpoint/2010/main" val="85423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0ECD-C088-A146-8CC6-713BF5A2A489}"/>
              </a:ext>
            </a:extLst>
          </p:cNvPr>
          <p:cNvSpPr>
            <a:spLocks noGrp="1"/>
          </p:cNvSpPr>
          <p:nvPr>
            <p:ph type="title"/>
          </p:nvPr>
        </p:nvSpPr>
        <p:spPr/>
        <p:txBody>
          <a:bodyPr/>
          <a:lstStyle/>
          <a:p>
            <a:r>
              <a:rPr lang="en-US" dirty="0"/>
              <a:t>K-Nearest Neighbors Results</a:t>
            </a:r>
          </a:p>
        </p:txBody>
      </p:sp>
      <p:sp>
        <p:nvSpPr>
          <p:cNvPr id="3" name="Content Placeholder 2">
            <a:extLst>
              <a:ext uri="{FF2B5EF4-FFF2-40B4-BE49-F238E27FC236}">
                <a16:creationId xmlns:a16="http://schemas.microsoft.com/office/drawing/2014/main" id="{2F50A474-56A1-8B4F-9A69-D6D80FFAF6B1}"/>
              </a:ext>
            </a:extLst>
          </p:cNvPr>
          <p:cNvSpPr>
            <a:spLocks noGrp="1"/>
          </p:cNvSpPr>
          <p:nvPr>
            <p:ph idx="1"/>
          </p:nvPr>
        </p:nvSpPr>
        <p:spPr/>
        <p:txBody>
          <a:bodyPr/>
          <a:lstStyle/>
          <a:p>
            <a:r>
              <a:rPr lang="en-US" dirty="0"/>
              <a:t>Ran over the same four 6-month periods as the momentum model:</a:t>
            </a:r>
          </a:p>
          <a:p>
            <a:pPr lvl="1"/>
            <a:r>
              <a:rPr lang="en-US" dirty="0"/>
              <a:t>2/18/12 to 8/18/12</a:t>
            </a:r>
          </a:p>
          <a:p>
            <a:pPr lvl="1"/>
            <a:r>
              <a:rPr lang="en-US" dirty="0"/>
              <a:t>8/18/12 to 2/18/13</a:t>
            </a:r>
          </a:p>
          <a:p>
            <a:pPr lvl="1"/>
            <a:r>
              <a:rPr lang="en-US" dirty="0"/>
              <a:t>2/18/13 to 8/18/13</a:t>
            </a:r>
          </a:p>
          <a:p>
            <a:pPr lvl="1"/>
            <a:r>
              <a:rPr lang="en-US" dirty="0"/>
              <a:t>8/18/13 to 2/18/14</a:t>
            </a:r>
          </a:p>
          <a:p>
            <a:r>
              <a:rPr lang="en-US" dirty="0"/>
              <a:t>We update weights via KNN:</a:t>
            </a:r>
          </a:p>
          <a:p>
            <a:endParaRPr lang="en-US" dirty="0"/>
          </a:p>
        </p:txBody>
      </p:sp>
      <p:pic>
        <p:nvPicPr>
          <p:cNvPr id="6" name="Picture 5">
            <a:extLst>
              <a:ext uri="{FF2B5EF4-FFF2-40B4-BE49-F238E27FC236}">
                <a16:creationId xmlns:a16="http://schemas.microsoft.com/office/drawing/2014/main" id="{33F007DC-D17F-4F4E-8159-593439A99A3B}"/>
              </a:ext>
            </a:extLst>
          </p:cNvPr>
          <p:cNvPicPr>
            <a:picLocks noChangeAspect="1"/>
          </p:cNvPicPr>
          <p:nvPr/>
        </p:nvPicPr>
        <p:blipFill>
          <a:blip r:embed="rId2"/>
          <a:stretch>
            <a:fillRect/>
          </a:stretch>
        </p:blipFill>
        <p:spPr>
          <a:xfrm>
            <a:off x="838200" y="4789516"/>
            <a:ext cx="7172739" cy="1058833"/>
          </a:xfrm>
          <a:prstGeom prst="rect">
            <a:avLst/>
          </a:prstGeom>
        </p:spPr>
      </p:pic>
      <p:pic>
        <p:nvPicPr>
          <p:cNvPr id="8" name="Picture 7">
            <a:extLst>
              <a:ext uri="{FF2B5EF4-FFF2-40B4-BE49-F238E27FC236}">
                <a16:creationId xmlns:a16="http://schemas.microsoft.com/office/drawing/2014/main" id="{90F60342-27D4-9B4F-86B3-9AF5FAD68D14}"/>
              </a:ext>
            </a:extLst>
          </p:cNvPr>
          <p:cNvPicPr>
            <a:picLocks noChangeAspect="1"/>
          </p:cNvPicPr>
          <p:nvPr/>
        </p:nvPicPr>
        <p:blipFill rotWithShape="1">
          <a:blip r:embed="rId3"/>
          <a:srcRect r="64445"/>
          <a:stretch/>
        </p:blipFill>
        <p:spPr>
          <a:xfrm>
            <a:off x="8330096" y="2550431"/>
            <a:ext cx="2503556" cy="3506118"/>
          </a:xfrm>
          <a:prstGeom prst="rect">
            <a:avLst/>
          </a:prstGeom>
        </p:spPr>
      </p:pic>
    </p:spTree>
    <p:extLst>
      <p:ext uri="{BB962C8B-B14F-4D97-AF65-F5344CB8AC3E}">
        <p14:creationId xmlns:p14="http://schemas.microsoft.com/office/powerpoint/2010/main" val="158382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A66D-BCDF-CC40-A5C5-6082F588B572}"/>
              </a:ext>
            </a:extLst>
          </p:cNvPr>
          <p:cNvSpPr>
            <a:spLocks noGrp="1"/>
          </p:cNvSpPr>
          <p:nvPr>
            <p:ph type="title"/>
          </p:nvPr>
        </p:nvSpPr>
        <p:spPr/>
        <p:txBody>
          <a:bodyPr/>
          <a:lstStyle/>
          <a:p>
            <a:r>
              <a:rPr lang="en-US" dirty="0"/>
              <a:t>Active Strategies vs. Passive Index</a:t>
            </a:r>
          </a:p>
        </p:txBody>
      </p:sp>
      <p:pic>
        <p:nvPicPr>
          <p:cNvPr id="4" name="Picture 3">
            <a:extLst>
              <a:ext uri="{FF2B5EF4-FFF2-40B4-BE49-F238E27FC236}">
                <a16:creationId xmlns:a16="http://schemas.microsoft.com/office/drawing/2014/main" id="{F532A001-768C-3F49-BE92-2459E1909110}"/>
              </a:ext>
            </a:extLst>
          </p:cNvPr>
          <p:cNvPicPr>
            <a:picLocks noChangeAspect="1"/>
          </p:cNvPicPr>
          <p:nvPr/>
        </p:nvPicPr>
        <p:blipFill rotWithShape="1">
          <a:blip r:embed="rId2"/>
          <a:srcRect r="69166"/>
          <a:stretch/>
        </p:blipFill>
        <p:spPr>
          <a:xfrm>
            <a:off x="838201" y="2027746"/>
            <a:ext cx="2282686" cy="3739439"/>
          </a:xfrm>
          <a:prstGeom prst="rect">
            <a:avLst/>
          </a:prstGeom>
        </p:spPr>
      </p:pic>
      <p:pic>
        <p:nvPicPr>
          <p:cNvPr id="5" name="Picture 4">
            <a:extLst>
              <a:ext uri="{FF2B5EF4-FFF2-40B4-BE49-F238E27FC236}">
                <a16:creationId xmlns:a16="http://schemas.microsoft.com/office/drawing/2014/main" id="{4EFE6453-C285-D84E-BD41-40238661D86F}"/>
              </a:ext>
            </a:extLst>
          </p:cNvPr>
          <p:cNvPicPr>
            <a:picLocks noChangeAspect="1"/>
          </p:cNvPicPr>
          <p:nvPr/>
        </p:nvPicPr>
        <p:blipFill rotWithShape="1">
          <a:blip r:embed="rId3"/>
          <a:srcRect r="64385"/>
          <a:stretch/>
        </p:blipFill>
        <p:spPr>
          <a:xfrm>
            <a:off x="3578087" y="2027746"/>
            <a:ext cx="2517913" cy="3520399"/>
          </a:xfrm>
          <a:prstGeom prst="rect">
            <a:avLst/>
          </a:prstGeom>
        </p:spPr>
      </p:pic>
      <p:pic>
        <p:nvPicPr>
          <p:cNvPr id="6" name="Picture 5">
            <a:extLst>
              <a:ext uri="{FF2B5EF4-FFF2-40B4-BE49-F238E27FC236}">
                <a16:creationId xmlns:a16="http://schemas.microsoft.com/office/drawing/2014/main" id="{E5955034-9883-7949-BD83-3525AEEC8789}"/>
              </a:ext>
            </a:extLst>
          </p:cNvPr>
          <p:cNvPicPr>
            <a:picLocks noChangeAspect="1"/>
          </p:cNvPicPr>
          <p:nvPr/>
        </p:nvPicPr>
        <p:blipFill rotWithShape="1">
          <a:blip r:embed="rId4"/>
          <a:srcRect r="64445"/>
          <a:stretch/>
        </p:blipFill>
        <p:spPr>
          <a:xfrm>
            <a:off x="6227018" y="2048442"/>
            <a:ext cx="2498975" cy="3499703"/>
          </a:xfrm>
          <a:prstGeom prst="rect">
            <a:avLst/>
          </a:prstGeom>
        </p:spPr>
      </p:pic>
      <p:sp>
        <p:nvSpPr>
          <p:cNvPr id="7" name="TextBox 6">
            <a:extLst>
              <a:ext uri="{FF2B5EF4-FFF2-40B4-BE49-F238E27FC236}">
                <a16:creationId xmlns:a16="http://schemas.microsoft.com/office/drawing/2014/main" id="{CBB61DEF-4627-9249-98FE-F99EED6392CA}"/>
              </a:ext>
            </a:extLst>
          </p:cNvPr>
          <p:cNvSpPr txBox="1"/>
          <p:nvPr/>
        </p:nvSpPr>
        <p:spPr>
          <a:xfrm>
            <a:off x="838200" y="1631217"/>
            <a:ext cx="2136611" cy="369332"/>
          </a:xfrm>
          <a:prstGeom prst="rect">
            <a:avLst/>
          </a:prstGeom>
          <a:noFill/>
        </p:spPr>
        <p:txBody>
          <a:bodyPr wrap="none" rtlCol="0">
            <a:spAutoFit/>
          </a:bodyPr>
          <a:lstStyle/>
          <a:p>
            <a:r>
              <a:rPr lang="en-US" dirty="0"/>
              <a:t>Momentum Model: </a:t>
            </a:r>
          </a:p>
        </p:txBody>
      </p:sp>
      <p:sp>
        <p:nvSpPr>
          <p:cNvPr id="8" name="TextBox 7">
            <a:extLst>
              <a:ext uri="{FF2B5EF4-FFF2-40B4-BE49-F238E27FC236}">
                <a16:creationId xmlns:a16="http://schemas.microsoft.com/office/drawing/2014/main" id="{60B9C5C3-3D57-D642-B590-AC6D37A51B32}"/>
              </a:ext>
            </a:extLst>
          </p:cNvPr>
          <p:cNvSpPr txBox="1"/>
          <p:nvPr/>
        </p:nvSpPr>
        <p:spPr>
          <a:xfrm>
            <a:off x="3578087" y="1631217"/>
            <a:ext cx="1976182" cy="369332"/>
          </a:xfrm>
          <a:prstGeom prst="rect">
            <a:avLst/>
          </a:prstGeom>
          <a:noFill/>
        </p:spPr>
        <p:txBody>
          <a:bodyPr wrap="none" rtlCol="0">
            <a:spAutoFit/>
          </a:bodyPr>
          <a:lstStyle/>
          <a:p>
            <a:r>
              <a:rPr lang="en-US" dirty="0"/>
              <a:t>Regression Model: </a:t>
            </a:r>
          </a:p>
        </p:txBody>
      </p:sp>
      <p:sp>
        <p:nvSpPr>
          <p:cNvPr id="9" name="TextBox 8">
            <a:extLst>
              <a:ext uri="{FF2B5EF4-FFF2-40B4-BE49-F238E27FC236}">
                <a16:creationId xmlns:a16="http://schemas.microsoft.com/office/drawing/2014/main" id="{BA1C481F-EDBF-0146-B0B2-54407A6C45BD}"/>
              </a:ext>
            </a:extLst>
          </p:cNvPr>
          <p:cNvSpPr txBox="1"/>
          <p:nvPr/>
        </p:nvSpPr>
        <p:spPr>
          <a:xfrm>
            <a:off x="6183279" y="1652295"/>
            <a:ext cx="1380506" cy="369332"/>
          </a:xfrm>
          <a:prstGeom prst="rect">
            <a:avLst/>
          </a:prstGeom>
          <a:noFill/>
        </p:spPr>
        <p:txBody>
          <a:bodyPr wrap="none" rtlCol="0">
            <a:spAutoFit/>
          </a:bodyPr>
          <a:lstStyle/>
          <a:p>
            <a:r>
              <a:rPr lang="en-US" dirty="0"/>
              <a:t>KNN Model: </a:t>
            </a:r>
          </a:p>
        </p:txBody>
      </p:sp>
      <p:pic>
        <p:nvPicPr>
          <p:cNvPr id="11" name="Picture 10">
            <a:extLst>
              <a:ext uri="{FF2B5EF4-FFF2-40B4-BE49-F238E27FC236}">
                <a16:creationId xmlns:a16="http://schemas.microsoft.com/office/drawing/2014/main" id="{CCA276E4-B0DE-C842-92C5-0EE28F85DF69}"/>
              </a:ext>
            </a:extLst>
          </p:cNvPr>
          <p:cNvPicPr>
            <a:picLocks noChangeAspect="1"/>
          </p:cNvPicPr>
          <p:nvPr/>
        </p:nvPicPr>
        <p:blipFill>
          <a:blip r:embed="rId5"/>
          <a:stretch>
            <a:fillRect/>
          </a:stretch>
        </p:blipFill>
        <p:spPr>
          <a:xfrm>
            <a:off x="8873576" y="2021626"/>
            <a:ext cx="2480223" cy="3792225"/>
          </a:xfrm>
          <a:prstGeom prst="rect">
            <a:avLst/>
          </a:prstGeom>
        </p:spPr>
      </p:pic>
      <p:sp>
        <p:nvSpPr>
          <p:cNvPr id="12" name="TextBox 11">
            <a:extLst>
              <a:ext uri="{FF2B5EF4-FFF2-40B4-BE49-F238E27FC236}">
                <a16:creationId xmlns:a16="http://schemas.microsoft.com/office/drawing/2014/main" id="{8A3DD91F-D8CE-DE43-B7F1-C82F3340BCF4}"/>
              </a:ext>
            </a:extLst>
          </p:cNvPr>
          <p:cNvSpPr txBox="1"/>
          <p:nvPr/>
        </p:nvSpPr>
        <p:spPr>
          <a:xfrm>
            <a:off x="8873576" y="1631217"/>
            <a:ext cx="1747594" cy="369332"/>
          </a:xfrm>
          <a:prstGeom prst="rect">
            <a:avLst/>
          </a:prstGeom>
          <a:noFill/>
        </p:spPr>
        <p:txBody>
          <a:bodyPr wrap="none" rtlCol="0">
            <a:spAutoFit/>
          </a:bodyPr>
          <a:lstStyle/>
          <a:p>
            <a:r>
              <a:rPr lang="en-US" dirty="0"/>
              <a:t>S&amp;P 500 Model: </a:t>
            </a:r>
          </a:p>
        </p:txBody>
      </p:sp>
    </p:spTree>
    <p:extLst>
      <p:ext uri="{BB962C8B-B14F-4D97-AF65-F5344CB8AC3E}">
        <p14:creationId xmlns:p14="http://schemas.microsoft.com/office/powerpoint/2010/main" val="426477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6E9C-FE64-E643-8079-E17B5099DE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976C9F-A1D0-F548-A69F-3A722D544A90}"/>
              </a:ext>
            </a:extLst>
          </p:cNvPr>
          <p:cNvSpPr>
            <a:spLocks noGrp="1"/>
          </p:cNvSpPr>
          <p:nvPr>
            <p:ph idx="1"/>
          </p:nvPr>
        </p:nvSpPr>
        <p:spPr>
          <a:xfrm>
            <a:off x="838200" y="1690688"/>
            <a:ext cx="10515600" cy="5509453"/>
          </a:xfrm>
        </p:spPr>
        <p:txBody>
          <a:bodyPr>
            <a:normAutofit/>
          </a:bodyPr>
          <a:lstStyle/>
          <a:p>
            <a:r>
              <a:rPr lang="en-US" dirty="0"/>
              <a:t>Overall the Momentum strategy appears to perform the best, remaining consistently strong in returns and Sharpe ratio</a:t>
            </a:r>
          </a:p>
          <a:p>
            <a:r>
              <a:rPr lang="en-US" dirty="0"/>
              <a:t>The Regression and KNN models that utilize weather as a signal for commodity futures appear to have potential; over some periods they strongly outperformed the Momentum and Passive models (Period 1), while over other periods they performed poorly (Period 2-3)</a:t>
            </a:r>
          </a:p>
          <a:p>
            <a:r>
              <a:rPr lang="en-US" dirty="0"/>
              <a:t>Limitation: We had to use short time periods due to low availability of data, this inflated the Sharpe ratio when we annualized returns for Period 1</a:t>
            </a:r>
          </a:p>
          <a:p>
            <a:pPr lvl="1"/>
            <a:r>
              <a:rPr lang="en-US" dirty="0"/>
              <a:t>If we used longer periods, we would have a better idea of how our models would perform in the long run. We could resolve this by utilizing different contracts for which more data is available.</a:t>
            </a:r>
          </a:p>
        </p:txBody>
      </p:sp>
    </p:spTree>
    <p:extLst>
      <p:ext uri="{BB962C8B-B14F-4D97-AF65-F5344CB8AC3E}">
        <p14:creationId xmlns:p14="http://schemas.microsoft.com/office/powerpoint/2010/main" val="2395075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a:xfrm>
            <a:off x="838200" y="1690688"/>
            <a:ext cx="10515600" cy="4486275"/>
          </a:xfrm>
        </p:spPr>
        <p:txBody>
          <a:bodyPr/>
          <a:lstStyle/>
          <a:p>
            <a:r>
              <a:rPr lang="en-US" dirty="0" err="1"/>
              <a:t>Quandl</a:t>
            </a:r>
            <a:r>
              <a:rPr lang="en-US" dirty="0"/>
              <a:t> for data of Commodity Futures</a:t>
            </a:r>
          </a:p>
          <a:p>
            <a:r>
              <a:rPr lang="en-US" dirty="0"/>
              <a:t>United States National Climatic Data Center for data of weather</a:t>
            </a:r>
          </a:p>
          <a:p>
            <a:r>
              <a:rPr lang="en-US" dirty="0"/>
              <a:t>Investopedia for definitions</a:t>
            </a:r>
          </a:p>
          <a:p>
            <a:r>
              <a:rPr lang="en-US" dirty="0"/>
              <a:t>Article on Commodity-Index Investing:</a:t>
            </a:r>
          </a:p>
          <a:p>
            <a:pPr lvl="1"/>
            <a:r>
              <a:rPr lang="en-US" dirty="0"/>
              <a:t>https://</a:t>
            </a:r>
            <a:r>
              <a:rPr lang="en-US" dirty="0" err="1"/>
              <a:t>www.wsj.com</a:t>
            </a:r>
            <a:r>
              <a:rPr lang="en-US" dirty="0"/>
              <a:t>/articles/why-commodity-index-investing-may-be-futile-1491789841</a:t>
            </a:r>
          </a:p>
          <a:p>
            <a:r>
              <a:rPr lang="en-US" dirty="0"/>
              <a:t>AQR Paper:</a:t>
            </a:r>
          </a:p>
          <a:p>
            <a:pPr lvl="1"/>
            <a:r>
              <a:rPr lang="en-US" dirty="0"/>
              <a:t>https://</a:t>
            </a:r>
            <a:r>
              <a:rPr lang="en-US" dirty="0" err="1"/>
              <a:t>www.aqr.com</a:t>
            </a:r>
            <a:r>
              <a:rPr lang="en-US" dirty="0"/>
              <a:t>/Insights/Research/Journal-Article/Fact-Fiction-and-Momentum-Investing</a:t>
            </a:r>
          </a:p>
        </p:txBody>
      </p:sp>
    </p:spTree>
    <p:extLst>
      <p:ext uri="{BB962C8B-B14F-4D97-AF65-F5344CB8AC3E}">
        <p14:creationId xmlns:p14="http://schemas.microsoft.com/office/powerpoint/2010/main" val="60803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714"/>
            <a:ext cx="10515600" cy="1200831"/>
          </a:xfrm>
        </p:spPr>
        <p:txBody>
          <a:bodyPr/>
          <a:lstStyle/>
          <a:p>
            <a:r>
              <a:rPr lang="en-US" dirty="0"/>
              <a:t>Outline</a:t>
            </a:r>
          </a:p>
        </p:txBody>
      </p:sp>
      <p:sp>
        <p:nvSpPr>
          <p:cNvPr id="3" name="Content Placeholder 2"/>
          <p:cNvSpPr>
            <a:spLocks noGrp="1"/>
          </p:cNvSpPr>
          <p:nvPr>
            <p:ph idx="1"/>
          </p:nvPr>
        </p:nvSpPr>
        <p:spPr>
          <a:xfrm>
            <a:off x="838200" y="1317172"/>
            <a:ext cx="10515600" cy="5105400"/>
          </a:xfrm>
        </p:spPr>
        <p:txBody>
          <a:bodyPr>
            <a:normAutofit fontScale="85000" lnSpcReduction="20000"/>
          </a:bodyPr>
          <a:lstStyle/>
          <a:p>
            <a:r>
              <a:rPr lang="en-US" dirty="0"/>
              <a:t>Driving Question: Do various commodity futures contracts react to weather fluctuations and long-term climate change as we would expect?</a:t>
            </a:r>
          </a:p>
          <a:p>
            <a:r>
              <a:rPr lang="en-US" dirty="0"/>
              <a:t>Goal: Create an active investment strategy utilizing this relationship between weather and commodities that works more effectively than passive investing.</a:t>
            </a:r>
          </a:p>
          <a:p>
            <a:r>
              <a:rPr lang="en-US" dirty="0"/>
              <a:t>Strategy: </a:t>
            </a:r>
          </a:p>
          <a:p>
            <a:pPr marL="0" indent="0">
              <a:buNone/>
            </a:pPr>
            <a:r>
              <a:rPr lang="en-US" b="0" dirty="0">
                <a:effectLst/>
              </a:rPr>
              <a:t>	-Utilize a momentum-based strategy, weighting towards the biggest gainers 	over previous 30 days (rolling)</a:t>
            </a:r>
          </a:p>
          <a:p>
            <a:pPr marL="0" indent="0">
              <a:buNone/>
            </a:pPr>
            <a:r>
              <a:rPr lang="en-US" dirty="0"/>
              <a:t>	-Perform rolling 30-day time series regression of 5 different commodity 	futures on weather in the location of their top 3 biggest producers. 	Determine allocation toward each asset based on regression coefficients</a:t>
            </a:r>
          </a:p>
          <a:p>
            <a:pPr marL="0" indent="0">
              <a:buNone/>
            </a:pPr>
            <a:r>
              <a:rPr lang="en-US" dirty="0"/>
              <a:t>	-Perform rolling 30-day K-Nearest Neighbors (with cross-validation to 	determine K to prevent over-fitting) to </a:t>
            </a:r>
            <a:r>
              <a:rPr lang="en-US" dirty="0" err="1"/>
              <a:t>determin</a:t>
            </a:r>
            <a:r>
              <a:rPr lang="en-US" dirty="0"/>
              <a:t> based on K nearest points 	whether result will go up or down X%. Allocate weight</a:t>
            </a:r>
          </a:p>
          <a:p>
            <a:pPr marL="0" indent="0">
              <a:buNone/>
            </a:pPr>
            <a:r>
              <a:rPr lang="en-US" dirty="0"/>
              <a:t>	-Invest over 3 years and analyze returns/Sharpe Ratio of each strategy in 	relation to passive model</a:t>
            </a:r>
          </a:p>
          <a:p>
            <a:r>
              <a:rPr lang="en-US" dirty="0"/>
              <a:t>Create an optimal investment model </a:t>
            </a:r>
          </a:p>
        </p:txBody>
      </p:sp>
    </p:spTree>
    <p:extLst>
      <p:ext uri="{BB962C8B-B14F-4D97-AF65-F5344CB8AC3E}">
        <p14:creationId xmlns:p14="http://schemas.microsoft.com/office/powerpoint/2010/main" val="160834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Commodity Futures Contracts?</a:t>
            </a:r>
          </a:p>
        </p:txBody>
      </p:sp>
      <p:sp>
        <p:nvSpPr>
          <p:cNvPr id="3" name="Content Placeholder 2"/>
          <p:cNvSpPr>
            <a:spLocks noGrp="1"/>
          </p:cNvSpPr>
          <p:nvPr>
            <p:ph idx="1"/>
          </p:nvPr>
        </p:nvSpPr>
        <p:spPr>
          <a:xfrm>
            <a:off x="838200" y="1447800"/>
            <a:ext cx="10515600" cy="4729163"/>
          </a:xfrm>
        </p:spPr>
        <p:txBody>
          <a:bodyPr>
            <a:normAutofit/>
          </a:bodyPr>
          <a:lstStyle/>
          <a:p>
            <a:r>
              <a:rPr lang="en-US" dirty="0"/>
              <a:t>Much like forward contracts, futures contracts allow investors to buy or sell an asset at a future time and agreed price</a:t>
            </a:r>
          </a:p>
          <a:p>
            <a:r>
              <a:rPr lang="en-US" dirty="0"/>
              <a:t>However, unlike a forward contract, which is a private agreement between two parties, futures contracts are traded on exchanges, meaning that transactions are guaranteed (cannot default)</a:t>
            </a:r>
          </a:p>
          <a:p>
            <a:r>
              <a:rPr lang="en-US" dirty="0"/>
              <a:t>Often, futures contracts are used for commodities (raw materials or any primary agricultural product that can be bought or sold)</a:t>
            </a:r>
          </a:p>
          <a:p>
            <a:r>
              <a:rPr lang="en-US" dirty="0"/>
              <a:t>Buyers use these contracts to avoid the risks associated with the price fluctuations of a futures' underlying product or raw material, and sellers use futures contracts to lock in guaranteed prices for their products</a:t>
            </a:r>
          </a:p>
        </p:txBody>
      </p:sp>
    </p:spTree>
    <p:extLst>
      <p:ext uri="{BB962C8B-B14F-4D97-AF65-F5344CB8AC3E}">
        <p14:creationId xmlns:p14="http://schemas.microsoft.com/office/powerpoint/2010/main" val="6299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Between Weather and Commodity Futures</a:t>
            </a:r>
          </a:p>
        </p:txBody>
      </p:sp>
      <p:sp>
        <p:nvSpPr>
          <p:cNvPr id="3" name="Content Placeholder 2"/>
          <p:cNvSpPr>
            <a:spLocks noGrp="1"/>
          </p:cNvSpPr>
          <p:nvPr>
            <p:ph idx="1"/>
          </p:nvPr>
        </p:nvSpPr>
        <p:spPr/>
        <p:txBody>
          <a:bodyPr/>
          <a:lstStyle/>
          <a:p>
            <a:r>
              <a:rPr lang="en-US" dirty="0"/>
              <a:t>Within the past few decades, climate change has become a bigger issue in political and social environments, and now investors have become more concerned with the impact of weather patterns on making investment decisions, particularly in commodity futures</a:t>
            </a:r>
          </a:p>
          <a:p>
            <a:r>
              <a:rPr lang="en-US" dirty="0"/>
              <a:t>For example, recent monsoon seasons in India, one of the bigger sugar producers world wide, drove down sugar prices </a:t>
            </a:r>
          </a:p>
          <a:p>
            <a:r>
              <a:rPr lang="en-US" dirty="0"/>
              <a:t>According to Investopedia, nearly 20% of the U.S. Economy is directly affected by the weather</a:t>
            </a:r>
          </a:p>
          <a:p>
            <a:r>
              <a:rPr lang="en-US" dirty="0"/>
              <a:t>We chose the largest 3 producers, assuming they are the greatest influencers in the supply of the commodities</a:t>
            </a:r>
          </a:p>
        </p:txBody>
      </p:sp>
    </p:spTree>
    <p:extLst>
      <p:ext uri="{BB962C8B-B14F-4D97-AF65-F5344CB8AC3E}">
        <p14:creationId xmlns:p14="http://schemas.microsoft.com/office/powerpoint/2010/main" val="94704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Passive Investing</a:t>
            </a:r>
          </a:p>
        </p:txBody>
      </p:sp>
      <p:sp>
        <p:nvSpPr>
          <p:cNvPr id="3" name="Content Placeholder 2"/>
          <p:cNvSpPr>
            <a:spLocks noGrp="1"/>
          </p:cNvSpPr>
          <p:nvPr>
            <p:ph idx="1"/>
          </p:nvPr>
        </p:nvSpPr>
        <p:spPr>
          <a:xfrm>
            <a:off x="838200" y="1384415"/>
            <a:ext cx="10515600" cy="5061857"/>
          </a:xfrm>
        </p:spPr>
        <p:txBody>
          <a:bodyPr>
            <a:normAutofit fontScale="92500" lnSpcReduction="10000"/>
          </a:bodyPr>
          <a:lstStyle/>
          <a:p>
            <a:r>
              <a:rPr lang="en-US" dirty="0"/>
              <a:t>Prioritizes long-term investments by minimizing the amount of buying and selling -&gt; ‘buy-and-hold’ mentality</a:t>
            </a:r>
          </a:p>
          <a:p>
            <a:r>
              <a:rPr lang="en-US" dirty="0"/>
              <a:t>The usual strategy is to buy an index fund that follows one of the major indices like S&amp;P 500 or Dow Jones. This way, when the indices switch up their constituents, the index fund that follow them automatically switch up their holdings by selling the stock that’s leaving and buying the stock that’s becoming part of the index</a:t>
            </a:r>
          </a:p>
          <a:p>
            <a:r>
              <a:rPr lang="en-US" dirty="0"/>
              <a:t>Historically, Commodity-Index Investing has shown to be largely ineffective</a:t>
            </a:r>
          </a:p>
          <a:p>
            <a:pPr marL="0" indent="0">
              <a:buNone/>
            </a:pPr>
            <a:r>
              <a:rPr lang="en-US" dirty="0"/>
              <a:t>	-Technological advances such as improved ways of growing crops 	boost production, driving prices down</a:t>
            </a:r>
          </a:p>
          <a:p>
            <a:pPr marL="0" indent="0">
              <a:buNone/>
            </a:pPr>
            <a:r>
              <a:rPr lang="en-US" dirty="0"/>
              <a:t>	-Commodities regularly go through boom-and-bust cycles </a:t>
            </a:r>
          </a:p>
          <a:p>
            <a:pPr marL="0" indent="0">
              <a:buNone/>
            </a:pPr>
            <a:r>
              <a:rPr lang="en-US" dirty="0"/>
              <a:t>	-Storage costs inflate futures prices</a:t>
            </a:r>
          </a:p>
          <a:p>
            <a:pPr marL="0" indent="0">
              <a:buNone/>
            </a:pPr>
            <a:r>
              <a:rPr lang="en-US" dirty="0"/>
              <a:t>For this reason, we simply use the S&amp;P 500 as our base index</a:t>
            </a:r>
          </a:p>
          <a:p>
            <a:pPr marL="0" indent="0">
              <a:buNone/>
            </a:pPr>
            <a:endParaRPr lang="en-US" dirty="0"/>
          </a:p>
        </p:txBody>
      </p:sp>
    </p:spTree>
    <p:extLst>
      <p:ext uri="{BB962C8B-B14F-4D97-AF65-F5344CB8AC3E}">
        <p14:creationId xmlns:p14="http://schemas.microsoft.com/office/powerpoint/2010/main" val="51579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Investing</a:t>
            </a:r>
          </a:p>
        </p:txBody>
      </p:sp>
      <p:sp>
        <p:nvSpPr>
          <p:cNvPr id="3" name="Content Placeholder 2"/>
          <p:cNvSpPr>
            <a:spLocks noGrp="1"/>
          </p:cNvSpPr>
          <p:nvPr>
            <p:ph idx="1"/>
          </p:nvPr>
        </p:nvSpPr>
        <p:spPr>
          <a:xfrm>
            <a:off x="838200" y="1433740"/>
            <a:ext cx="10515600" cy="5138510"/>
          </a:xfrm>
        </p:spPr>
        <p:txBody>
          <a:bodyPr>
            <a:normAutofit fontScale="85000" lnSpcReduction="20000"/>
          </a:bodyPr>
          <a:lstStyle/>
          <a:p>
            <a:r>
              <a:rPr lang="en-US" dirty="0"/>
              <a:t>Prioritizes short-term investments by actively making investments and monitoring activity to exploit profitable conditions</a:t>
            </a:r>
          </a:p>
          <a:p>
            <a:r>
              <a:rPr lang="en-US" dirty="0"/>
              <a:t>Despite the ability to minimize risk and customize the investor’s portfolios based on market conditions, there are higher fees than passive investing. We ignore this in our models for simplicity, but it is certainly something to be aware of</a:t>
            </a:r>
          </a:p>
          <a:p>
            <a:r>
              <a:rPr lang="en-US" dirty="0"/>
              <a:t>Essentially, the goal of active investing is to beat the stock market’s average returns and take advantage of short-term price fluctuations</a:t>
            </a:r>
          </a:p>
          <a:p>
            <a:r>
              <a:rPr lang="en-US" dirty="0"/>
              <a:t>Our goal is to create an active investment strategy that is better than passive investing strategy by establishing a daily long or short position in 5 commodities futures contracts</a:t>
            </a:r>
          </a:p>
          <a:p>
            <a:pPr marL="0" indent="0">
              <a:buNone/>
            </a:pPr>
            <a:r>
              <a:rPr lang="en-US" dirty="0"/>
              <a:t>	-Coffee, Corn, Sugar, Soybean, Wheat - March 2014 Contracts</a:t>
            </a:r>
          </a:p>
          <a:p>
            <a:pPr marL="0" indent="0">
              <a:buNone/>
            </a:pPr>
            <a:r>
              <a:rPr lang="en-US" dirty="0"/>
              <a:t>	-Because commodities contracts are not typically available many years in 	advance of the transaction date, we have data on these contracts ranging 	from February 2012 to February 2014. We test our various strategies against 	the S&amp;P 500 on the 2 	quarters between August 2013 and February 2014.</a:t>
            </a:r>
            <a:br>
              <a:rPr lang="en-US" sz="2600" dirty="0"/>
            </a:br>
            <a:endParaRPr lang="en-US" sz="2600" dirty="0"/>
          </a:p>
        </p:txBody>
      </p:sp>
    </p:spTree>
    <p:extLst>
      <p:ext uri="{BB962C8B-B14F-4D97-AF65-F5344CB8AC3E}">
        <p14:creationId xmlns:p14="http://schemas.microsoft.com/office/powerpoint/2010/main" val="91801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AQR Paper – Momentum Theory</a:t>
            </a:r>
          </a:p>
        </p:txBody>
      </p:sp>
      <p:sp>
        <p:nvSpPr>
          <p:cNvPr id="3" name="Content Placeholder 2"/>
          <p:cNvSpPr>
            <a:spLocks noGrp="1"/>
          </p:cNvSpPr>
          <p:nvPr>
            <p:ph idx="1"/>
          </p:nvPr>
        </p:nvSpPr>
        <p:spPr/>
        <p:txBody>
          <a:bodyPr/>
          <a:lstStyle/>
          <a:p>
            <a:r>
              <a:rPr lang="en-US" dirty="0"/>
              <a:t>AQR Research Paper Titled “Fact, Fiction, and Momentum Investing”</a:t>
            </a:r>
          </a:p>
          <a:p>
            <a:r>
              <a:rPr lang="en-US" dirty="0"/>
              <a:t>Sought to Dispel Various Myths</a:t>
            </a:r>
          </a:p>
          <a:p>
            <a:r>
              <a:rPr lang="en-US" dirty="0"/>
              <a:t>Conclusions</a:t>
            </a:r>
          </a:p>
          <a:p>
            <a:pPr lvl="1"/>
            <a:r>
              <a:rPr lang="en-US" dirty="0"/>
              <a:t>Momentum returns can yield profit: underweight losers and overweight winners</a:t>
            </a:r>
          </a:p>
          <a:p>
            <a:pPr lvl="1"/>
            <a:r>
              <a:rPr lang="en-US" dirty="0"/>
              <a:t>Momentum can be exploited on the long side, not just the short side</a:t>
            </a:r>
          </a:p>
          <a:p>
            <a:pPr lvl="1"/>
            <a:r>
              <a:rPr lang="en-US" dirty="0"/>
              <a:t>Momentum can be used for a wide variety of assets (allows us to apply this to commodity futures)</a:t>
            </a:r>
          </a:p>
          <a:p>
            <a:pPr lvl="1"/>
            <a:r>
              <a:rPr lang="en-US" dirty="0"/>
              <a:t>Use rolling previous returns and weight allocation accordingly</a:t>
            </a:r>
          </a:p>
        </p:txBody>
      </p:sp>
    </p:spTree>
    <p:extLst>
      <p:ext uri="{BB962C8B-B14F-4D97-AF65-F5344CB8AC3E}">
        <p14:creationId xmlns:p14="http://schemas.microsoft.com/office/powerpoint/2010/main" val="201644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7F0C-5E7A-E34E-93DD-64F7A27DC096}"/>
              </a:ext>
            </a:extLst>
          </p:cNvPr>
          <p:cNvSpPr>
            <a:spLocks noGrp="1"/>
          </p:cNvSpPr>
          <p:nvPr>
            <p:ph type="title"/>
          </p:nvPr>
        </p:nvSpPr>
        <p:spPr/>
        <p:txBody>
          <a:bodyPr/>
          <a:lstStyle/>
          <a:p>
            <a:r>
              <a:rPr lang="en-US" dirty="0"/>
              <a:t>Momentum Model Results</a:t>
            </a:r>
          </a:p>
        </p:txBody>
      </p:sp>
      <p:sp>
        <p:nvSpPr>
          <p:cNvPr id="3" name="Content Placeholder 2">
            <a:extLst>
              <a:ext uri="{FF2B5EF4-FFF2-40B4-BE49-F238E27FC236}">
                <a16:creationId xmlns:a16="http://schemas.microsoft.com/office/drawing/2014/main" id="{4E5A333D-99FB-2A42-8AF5-F50208468169}"/>
              </a:ext>
            </a:extLst>
          </p:cNvPr>
          <p:cNvSpPr>
            <a:spLocks noGrp="1"/>
          </p:cNvSpPr>
          <p:nvPr>
            <p:ph idx="1"/>
          </p:nvPr>
        </p:nvSpPr>
        <p:spPr/>
        <p:txBody>
          <a:bodyPr/>
          <a:lstStyle/>
          <a:p>
            <a:r>
              <a:rPr lang="en-US" dirty="0"/>
              <a:t>Ran over four 6-month periods:</a:t>
            </a:r>
          </a:p>
          <a:p>
            <a:pPr lvl="1"/>
            <a:r>
              <a:rPr lang="en-US" dirty="0"/>
              <a:t>2/18/12 to 8/18/12</a:t>
            </a:r>
          </a:p>
          <a:p>
            <a:pPr lvl="1"/>
            <a:r>
              <a:rPr lang="en-US" dirty="0"/>
              <a:t>8/18/12 to 2/18/13</a:t>
            </a:r>
          </a:p>
          <a:p>
            <a:pPr lvl="1"/>
            <a:r>
              <a:rPr lang="en-US" dirty="0"/>
              <a:t>2/18/13 to 8/18/13</a:t>
            </a:r>
          </a:p>
          <a:p>
            <a:pPr lvl="1"/>
            <a:r>
              <a:rPr lang="en-US" dirty="0"/>
              <a:t>8/18/13 to 2/18/14</a:t>
            </a:r>
          </a:p>
          <a:p>
            <a:endParaRPr lang="en-US" dirty="0"/>
          </a:p>
        </p:txBody>
      </p:sp>
      <p:pic>
        <p:nvPicPr>
          <p:cNvPr id="5" name="Picture 4">
            <a:extLst>
              <a:ext uri="{FF2B5EF4-FFF2-40B4-BE49-F238E27FC236}">
                <a16:creationId xmlns:a16="http://schemas.microsoft.com/office/drawing/2014/main" id="{632848E7-920C-C74E-BCDC-E327F28A4E50}"/>
              </a:ext>
            </a:extLst>
          </p:cNvPr>
          <p:cNvPicPr>
            <a:picLocks noChangeAspect="1"/>
          </p:cNvPicPr>
          <p:nvPr/>
        </p:nvPicPr>
        <p:blipFill>
          <a:blip r:embed="rId2"/>
          <a:stretch>
            <a:fillRect/>
          </a:stretch>
        </p:blipFill>
        <p:spPr>
          <a:xfrm>
            <a:off x="1092165" y="4433016"/>
            <a:ext cx="4574439" cy="2310606"/>
          </a:xfrm>
          <a:prstGeom prst="rect">
            <a:avLst/>
          </a:prstGeom>
        </p:spPr>
      </p:pic>
      <p:pic>
        <p:nvPicPr>
          <p:cNvPr id="7" name="Picture 6">
            <a:extLst>
              <a:ext uri="{FF2B5EF4-FFF2-40B4-BE49-F238E27FC236}">
                <a16:creationId xmlns:a16="http://schemas.microsoft.com/office/drawing/2014/main" id="{9DA97AC1-B88A-0942-83E7-E4EE1F8ABD9A}"/>
              </a:ext>
            </a:extLst>
          </p:cNvPr>
          <p:cNvPicPr>
            <a:picLocks noChangeAspect="1"/>
          </p:cNvPicPr>
          <p:nvPr/>
        </p:nvPicPr>
        <p:blipFill>
          <a:blip r:embed="rId3"/>
          <a:stretch>
            <a:fillRect/>
          </a:stretch>
        </p:blipFill>
        <p:spPr>
          <a:xfrm>
            <a:off x="6689020" y="1825625"/>
            <a:ext cx="5221561" cy="3064426"/>
          </a:xfrm>
          <a:prstGeom prst="rect">
            <a:avLst/>
          </a:prstGeom>
        </p:spPr>
      </p:pic>
      <p:sp>
        <p:nvSpPr>
          <p:cNvPr id="8" name="TextBox 7">
            <a:extLst>
              <a:ext uri="{FF2B5EF4-FFF2-40B4-BE49-F238E27FC236}">
                <a16:creationId xmlns:a16="http://schemas.microsoft.com/office/drawing/2014/main" id="{4CDD5EE1-9C2A-E040-BFA6-2A30064C28AA}"/>
              </a:ext>
            </a:extLst>
          </p:cNvPr>
          <p:cNvSpPr txBox="1"/>
          <p:nvPr/>
        </p:nvSpPr>
        <p:spPr>
          <a:xfrm>
            <a:off x="1092165" y="4001294"/>
            <a:ext cx="2862322" cy="369332"/>
          </a:xfrm>
          <a:prstGeom prst="rect">
            <a:avLst/>
          </a:prstGeom>
          <a:noFill/>
        </p:spPr>
        <p:txBody>
          <a:bodyPr wrap="none" rtlCol="0">
            <a:spAutoFit/>
          </a:bodyPr>
          <a:lstStyle/>
          <a:p>
            <a:r>
              <a:rPr lang="en-US" dirty="0"/>
              <a:t>Momentum Model Returns: </a:t>
            </a:r>
          </a:p>
        </p:txBody>
      </p:sp>
      <p:sp>
        <p:nvSpPr>
          <p:cNvPr id="9" name="TextBox 8">
            <a:extLst>
              <a:ext uri="{FF2B5EF4-FFF2-40B4-BE49-F238E27FC236}">
                <a16:creationId xmlns:a16="http://schemas.microsoft.com/office/drawing/2014/main" id="{989F4B0B-BD3B-C54A-AC6C-03B333376FFB}"/>
              </a:ext>
            </a:extLst>
          </p:cNvPr>
          <p:cNvSpPr txBox="1"/>
          <p:nvPr/>
        </p:nvSpPr>
        <p:spPr>
          <a:xfrm>
            <a:off x="3260114" y="4890051"/>
            <a:ext cx="1911870" cy="369332"/>
          </a:xfrm>
          <a:prstGeom prst="rect">
            <a:avLst/>
          </a:prstGeom>
          <a:noFill/>
        </p:spPr>
        <p:txBody>
          <a:bodyPr wrap="none" rtlCol="0">
            <a:spAutoFit/>
          </a:bodyPr>
          <a:lstStyle/>
          <a:p>
            <a:r>
              <a:rPr lang="en-US" dirty="0"/>
              <a:t>Annualized Return</a:t>
            </a:r>
          </a:p>
        </p:txBody>
      </p:sp>
      <p:sp>
        <p:nvSpPr>
          <p:cNvPr id="10" name="TextBox 9">
            <a:extLst>
              <a:ext uri="{FF2B5EF4-FFF2-40B4-BE49-F238E27FC236}">
                <a16:creationId xmlns:a16="http://schemas.microsoft.com/office/drawing/2014/main" id="{39A9FC04-B71E-7142-A66F-83DC0ED55738}"/>
              </a:ext>
            </a:extLst>
          </p:cNvPr>
          <p:cNvSpPr txBox="1"/>
          <p:nvPr/>
        </p:nvSpPr>
        <p:spPr>
          <a:xfrm>
            <a:off x="3379384" y="5557396"/>
            <a:ext cx="1378391" cy="369332"/>
          </a:xfrm>
          <a:prstGeom prst="rect">
            <a:avLst/>
          </a:prstGeom>
          <a:noFill/>
        </p:spPr>
        <p:txBody>
          <a:bodyPr wrap="none" rtlCol="0">
            <a:spAutoFit/>
          </a:bodyPr>
          <a:lstStyle/>
          <a:p>
            <a:r>
              <a:rPr lang="en-US" dirty="0"/>
              <a:t>Sharpe Ratio</a:t>
            </a:r>
          </a:p>
        </p:txBody>
      </p:sp>
      <p:cxnSp>
        <p:nvCxnSpPr>
          <p:cNvPr id="12" name="Straight Arrow Connector 11">
            <a:extLst>
              <a:ext uri="{FF2B5EF4-FFF2-40B4-BE49-F238E27FC236}">
                <a16:creationId xmlns:a16="http://schemas.microsoft.com/office/drawing/2014/main" id="{FCFB70FA-9F9C-414C-A14C-67C846072D0A}"/>
              </a:ext>
            </a:extLst>
          </p:cNvPr>
          <p:cNvCxnSpPr>
            <a:stCxn id="9" idx="1"/>
          </p:cNvCxnSpPr>
          <p:nvPr/>
        </p:nvCxnSpPr>
        <p:spPr>
          <a:xfrm flipH="1" flipV="1">
            <a:off x="2146852" y="4890051"/>
            <a:ext cx="111326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7F5135F-0B77-6848-B7FF-8B25A81DE225}"/>
              </a:ext>
            </a:extLst>
          </p:cNvPr>
          <p:cNvCxnSpPr>
            <a:cxnSpLocks/>
            <a:stCxn id="10" idx="1"/>
          </p:cNvCxnSpPr>
          <p:nvPr/>
        </p:nvCxnSpPr>
        <p:spPr>
          <a:xfrm flipH="1" flipV="1">
            <a:off x="1966696" y="5074718"/>
            <a:ext cx="1412688" cy="667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0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F5F7-DC9E-8D42-B15A-F8F06CB75BE1}"/>
              </a:ext>
            </a:extLst>
          </p:cNvPr>
          <p:cNvSpPr>
            <a:spLocks noGrp="1"/>
          </p:cNvSpPr>
          <p:nvPr>
            <p:ph type="title"/>
          </p:nvPr>
        </p:nvSpPr>
        <p:spPr/>
        <p:txBody>
          <a:bodyPr/>
          <a:lstStyle/>
          <a:p>
            <a:r>
              <a:rPr lang="en-US" dirty="0"/>
              <a:t>Regression Model Methods</a:t>
            </a:r>
          </a:p>
        </p:txBody>
      </p:sp>
      <p:sp>
        <p:nvSpPr>
          <p:cNvPr id="3" name="Content Placeholder 2">
            <a:extLst>
              <a:ext uri="{FF2B5EF4-FFF2-40B4-BE49-F238E27FC236}">
                <a16:creationId xmlns:a16="http://schemas.microsoft.com/office/drawing/2014/main" id="{C783E492-4FE2-A545-857C-91DAA5A5559F}"/>
              </a:ext>
            </a:extLst>
          </p:cNvPr>
          <p:cNvSpPr>
            <a:spLocks noGrp="1"/>
          </p:cNvSpPr>
          <p:nvPr>
            <p:ph idx="1"/>
          </p:nvPr>
        </p:nvSpPr>
        <p:spPr/>
        <p:txBody>
          <a:bodyPr/>
          <a:lstStyle/>
          <a:p>
            <a:r>
              <a:rPr lang="en-US" dirty="0"/>
              <a:t>As our primary goal was to explore the relationship between weather and commodity futures, our next strategies utilize weather in the regions where each commodity is produced to assign weights</a:t>
            </a:r>
          </a:p>
          <a:p>
            <a:r>
              <a:rPr lang="en-US" dirty="0"/>
              <a:t>Multivariate Linear Regression Model:</a:t>
            </a:r>
          </a:p>
          <a:p>
            <a:pPr lvl="1"/>
            <a:r>
              <a:rPr lang="en-US" dirty="0"/>
              <a:t>Based on rolling 30 days, assign weights to each asset according to a time series regression of the commodity future on the temperature in the regions of the 3 largest producers of the underlying asset</a:t>
            </a:r>
          </a:p>
          <a:p>
            <a:pPr lvl="1"/>
            <a:r>
              <a:rPr lang="en-US" dirty="0"/>
              <a:t>In this way, weather can act as a “signal” to determine the price of an asset. Since the markets react to a wide variety of information, perhaps this information on suppliers of the underlying can help us gain an edge.</a:t>
            </a:r>
          </a:p>
        </p:txBody>
      </p:sp>
    </p:spTree>
    <p:extLst>
      <p:ext uri="{BB962C8B-B14F-4D97-AF65-F5344CB8AC3E}">
        <p14:creationId xmlns:p14="http://schemas.microsoft.com/office/powerpoint/2010/main" val="4083193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1107</Words>
  <Application>Microsoft Office PowerPoint</Application>
  <PresentationFormat>Widescreen</PresentationFormat>
  <Paragraphs>107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Impact of Climate on Commodity Futures</vt:lpstr>
      <vt:lpstr>Outline</vt:lpstr>
      <vt:lpstr>What are Commodity Futures Contracts?</vt:lpstr>
      <vt:lpstr>Correlation Between Weather and Commodity Futures</vt:lpstr>
      <vt:lpstr>Passive Investing</vt:lpstr>
      <vt:lpstr>Active Investing</vt:lpstr>
      <vt:lpstr>AQR Paper – Momentum Theory</vt:lpstr>
      <vt:lpstr>Momentum Model Results</vt:lpstr>
      <vt:lpstr>Regression Model Methods</vt:lpstr>
      <vt:lpstr>Regression Model Results</vt:lpstr>
      <vt:lpstr>K-Nearest Neighbors Theory</vt:lpstr>
      <vt:lpstr>K-Nearest Neighbors Results</vt:lpstr>
      <vt:lpstr>Active Strategies vs. Passive Index</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on Commodity Futures</dc:title>
  <dc:creator>Seung Ho  Lee</dc:creator>
  <cp:lastModifiedBy>Neil M</cp:lastModifiedBy>
  <cp:revision>48</cp:revision>
  <dcterms:created xsi:type="dcterms:W3CDTF">2018-05-01T17:58:52Z</dcterms:created>
  <dcterms:modified xsi:type="dcterms:W3CDTF">2019-10-19T23:56:09Z</dcterms:modified>
</cp:coreProperties>
</file>