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66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8ke6jSN/EFuRXy6bNiqJk7Dg7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3"/>
  </p:normalViewPr>
  <p:slideViewPr>
    <p:cSldViewPr snapToGrid="0">
      <p:cViewPr varScale="1">
        <p:scale>
          <a:sx n="116" d="100"/>
          <a:sy n="116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9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898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421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62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chirblog.org/" TargetMode="External"/><Relationship Id="rId2" Type="http://schemas.openxmlformats.org/officeDocument/2006/relationships/hyperlink" Target="https://chir.georgetown.edu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/>
          <p:nvPr/>
        </p:nvSpPr>
        <p:spPr>
          <a:xfrm>
            <a:off x="1371600" y="5061466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ts val="2400"/>
              <a:buFont typeface="Arial"/>
              <a:buNone/>
            </a:pPr>
            <a:endParaRPr sz="24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3"/>
          <p:cNvSpPr txBox="1"/>
          <p:nvPr/>
        </p:nvSpPr>
        <p:spPr>
          <a:xfrm>
            <a:off x="6544235" y="7171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NGES TO A POLICY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000"/>
              <a:buFont typeface="Georg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63666A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862633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41E42"/>
              </a:buClr>
              <a:buSzPts val="1400"/>
              <a:buNone/>
              <a:defRPr sz="1400">
                <a:solidFill>
                  <a:srgbClr val="041E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366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62633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2000"/>
              <a:buFont typeface="Georgia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41E4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63666A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62633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63666A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INFO SLIDE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41E4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TITLE BOX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3276600" y="65087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Citations, footnotes, etc</a:t>
            </a:r>
            <a:endParaRPr/>
          </a:p>
        </p:txBody>
      </p:sp>
      <p:sp>
        <p:nvSpPr>
          <p:cNvPr id="43" name="Google Shape;43;p15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CHIR">
  <p:cSld name="ABOUT CHI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3700"/>
              <a:buFont typeface="Georgia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6"/>
          <p:cNvSpPr/>
          <p:nvPr/>
        </p:nvSpPr>
        <p:spPr>
          <a:xfrm>
            <a:off x="457200" y="1828800"/>
            <a:ext cx="4419600" cy="1143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Nationally recognized team of private insurance experts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6"/>
          <p:cNvSpPr txBox="1"/>
          <p:nvPr/>
        </p:nvSpPr>
        <p:spPr>
          <a:xfrm>
            <a:off x="457200" y="2400300"/>
            <a:ext cx="7086600" cy="3046988"/>
          </a:xfrm>
          <a:prstGeom prst="rect">
            <a:avLst/>
          </a:prstGeom>
          <a:noFill/>
          <a:ln w="9525" cap="flat" cmpd="sng">
            <a:solidFill>
              <a:srgbClr val="0121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Part of McCourt School of Public Policy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Legal &amp; policy analysis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Federal and state regulation</a:t>
            </a:r>
            <a:endParaRPr/>
          </a:p>
          <a:p>
            <a:pPr marL="1200150" marR="0" lvl="2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Market trends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Published reports, studies, blog posts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Technical assistance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OVERVIEW">
  <p:cSld name="PRESENTATION OVERVIEW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Font typeface="Calibri"/>
              <a:buAutoNum type="arabicPeriod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PAGE">
  <p:cSld name="CONTACT P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8"/>
          <p:cNvSpPr txBox="1"/>
          <p:nvPr/>
        </p:nvSpPr>
        <p:spPr>
          <a:xfrm>
            <a:off x="1371600" y="38862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First, Last of Presenter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Title of Presenter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(###) ###-####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rPr>
              <a:t>email@georgetown.edu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8"/>
          <p:cNvSpPr txBox="1"/>
          <p:nvPr/>
        </p:nvSpPr>
        <p:spPr>
          <a:xfrm>
            <a:off x="1371600" y="22860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CHIR Publications: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 u="sng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www.chir.georgetown.edu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406"/>
              </a:spcBef>
              <a:spcAft>
                <a:spcPts val="0"/>
              </a:spcAft>
              <a:buClr>
                <a:srgbClr val="041E42"/>
              </a:buClr>
              <a:buSzPct val="100000"/>
              <a:buFont typeface="Arial"/>
              <a:buNone/>
            </a:pPr>
            <a:r>
              <a:rPr lang="en-US" sz="2900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rPr>
              <a:t>CHIRblog:</a:t>
            </a:r>
            <a:endParaRPr/>
          </a:p>
          <a:p>
            <a:pPr marL="0" marR="0" lvl="0" indent="0" algn="ctr" rtl="0">
              <a:spcBef>
                <a:spcPts val="322"/>
              </a:spcBef>
              <a:spcAft>
                <a:spcPts val="0"/>
              </a:spcAft>
              <a:buClr>
                <a:srgbClr val="63666A"/>
              </a:buClr>
              <a:buSzPct val="100000"/>
              <a:buFont typeface="Arial"/>
              <a:buNone/>
            </a:pPr>
            <a:r>
              <a:rPr lang="en-US" sz="2300" u="sng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www.chirblog.org</a:t>
            </a:r>
            <a:endParaRPr sz="2300">
              <a:solidFill>
                <a:srgbClr val="63666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_LONG PPTS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000"/>
              <a:buFont typeface="Georgia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E SLIDE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41E4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366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862633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41E4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63666A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862633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63666A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E SLIDE_TABLES" type="twoTxTwoObj">
  <p:cSld name="TWO_OBJECTS_WITH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41E4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862633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63666A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BC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  <a:defRPr sz="4400" b="0" i="0" u="none" strike="noStrike" cap="none">
                <a:solidFill>
                  <a:srgbClr val="01216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41E4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41E4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63666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8626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86263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63666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63666A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2"/>
          <p:cNvSpPr txBox="1"/>
          <p:nvPr/>
        </p:nvSpPr>
        <p:spPr>
          <a:xfrm>
            <a:off x="7410450" y="6629400"/>
            <a:ext cx="10287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63666A"/>
                </a:solidFill>
                <a:latin typeface="Calibri"/>
                <a:ea typeface="Calibri"/>
                <a:cs typeface="Calibri"/>
                <a:sym typeface="Calibri"/>
              </a:rPr>
              <a:t>@GtownCHIR</a:t>
            </a:r>
            <a:endParaRPr/>
          </a:p>
        </p:txBody>
      </p:sp>
      <p:pic>
        <p:nvPicPr>
          <p:cNvPr id="15" name="Google Shape;15;p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96150" y="6662411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8382000" y="0"/>
            <a:ext cx="762000" cy="6858000"/>
          </a:xfrm>
          <a:prstGeom prst="rect">
            <a:avLst/>
          </a:prstGeom>
          <a:solidFill>
            <a:srgbClr val="0121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382000" y="5410200"/>
            <a:ext cx="762000" cy="761999"/>
          </a:xfrm>
          <a:prstGeom prst="rect">
            <a:avLst/>
          </a:prstGeom>
          <a:solidFill>
            <a:srgbClr val="0032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81983" y="6236103"/>
            <a:ext cx="3551817" cy="5456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>
            <a:spLocks noGrp="1"/>
          </p:cNvSpPr>
          <p:nvPr>
            <p:ph type="ctrTitle"/>
          </p:nvPr>
        </p:nvSpPr>
        <p:spPr>
          <a:xfrm>
            <a:off x="457200" y="1828800"/>
            <a:ext cx="7772400" cy="136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3600"/>
              <a:buFont typeface="Georgia"/>
              <a:buNone/>
            </a:pPr>
            <a:r>
              <a:rPr lang="en-US" sz="3600" b="1" dirty="0"/>
              <a:t>Issue Brief 2 Updates: A Deep Dive into Prior Authorization</a:t>
            </a:r>
            <a:endParaRPr dirty="0"/>
          </a:p>
        </p:txBody>
      </p:sp>
      <p:sp>
        <p:nvSpPr>
          <p:cNvPr id="120" name="Google Shape;120;p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implantable vs. transcutaneous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1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22FA-6CD8-1938-466D-DEC80CE5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81E3-B287-4016-02E1-E149E47A1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84951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# of criteria documents that reference ADA Standard of Care</a:t>
            </a:r>
          </a:p>
          <a:p>
            <a:r>
              <a:rPr lang="en-US" dirty="0"/>
              <a:t># of criteria documents </a:t>
            </a:r>
            <a:r>
              <a:rPr lang="en-US"/>
              <a:t>(sorted by the 10 payers) </a:t>
            </a:r>
            <a:r>
              <a:rPr lang="en-US" dirty="0"/>
              <a:t>that require PA </a:t>
            </a:r>
          </a:p>
          <a:p>
            <a:pPr lvl="1"/>
            <a:r>
              <a:rPr lang="en-US" dirty="0"/>
              <a:t>For at least one CGM</a:t>
            </a:r>
          </a:p>
          <a:p>
            <a:pPr lvl="1"/>
            <a:r>
              <a:rPr lang="en-US" dirty="0"/>
              <a:t>For all CGMs</a:t>
            </a:r>
          </a:p>
          <a:p>
            <a:r>
              <a:rPr lang="en-US" dirty="0"/>
              <a:t># of criteria documents that require glycemic control challenges</a:t>
            </a:r>
          </a:p>
          <a:p>
            <a:pPr lvl="1"/>
            <a:r>
              <a:rPr lang="en-US" dirty="0"/>
              <a:t>Inadequate glycemic control</a:t>
            </a:r>
          </a:p>
          <a:p>
            <a:pPr lvl="1"/>
            <a:r>
              <a:rPr lang="en-US" dirty="0"/>
              <a:t>Episodes hypoglycemia</a:t>
            </a:r>
          </a:p>
          <a:p>
            <a:pPr lvl="1"/>
            <a:r>
              <a:rPr lang="en-US" dirty="0"/>
              <a:t>Episodes hyperglycemia</a:t>
            </a:r>
          </a:p>
          <a:p>
            <a:pPr lvl="1"/>
            <a:r>
              <a:rPr lang="en-US" dirty="0"/>
              <a:t>Hypoglycemia unawareness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1378-BFCD-EBC9-FAEC-1B9E9DC5C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3A91-ECFA-E152-06FC-BA552ABF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8424D-E51D-252B-EBEE-CCD103FE4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9990"/>
            <a:ext cx="7937653" cy="464361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Stratify findings by:</a:t>
            </a:r>
          </a:p>
          <a:p>
            <a:pPr lvl="1"/>
            <a:r>
              <a:rPr lang="en-US" dirty="0"/>
              <a:t>Payer</a:t>
            </a:r>
          </a:p>
          <a:p>
            <a:pPr lvl="1"/>
            <a:r>
              <a:rPr lang="en-US" dirty="0"/>
              <a:t>PBM</a:t>
            </a:r>
          </a:p>
          <a:p>
            <a:pPr lvl="1"/>
            <a:r>
              <a:rPr lang="en-US" dirty="0"/>
              <a:t>Market size</a:t>
            </a:r>
          </a:p>
          <a:p>
            <a:pPr lvl="1"/>
            <a:r>
              <a:rPr lang="en-US" dirty="0"/>
              <a:t>Market segment (individual, small group, large group)</a:t>
            </a:r>
          </a:p>
          <a:p>
            <a:pPr lvl="1"/>
            <a:r>
              <a:rPr lang="en-US" dirty="0"/>
              <a:t>Geography</a:t>
            </a:r>
          </a:p>
          <a:p>
            <a:r>
              <a:rPr lang="en-US" dirty="0"/>
              <a:t>Assess use of multiple criteria for CGM access and how those criteria are applied in tandem</a:t>
            </a:r>
          </a:p>
          <a:p>
            <a:r>
              <a:rPr lang="en-US" dirty="0"/>
              <a:t>Develop scoring methodology to assess whether criteria meets the ADA Standard of Care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20244-9960-EA5C-F162-409E148A0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ts val="3200"/>
              <a:buNone/>
            </a:pPr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3856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Goals for Issue Brief 2</a:t>
            </a:r>
            <a:endParaRPr/>
          </a:p>
        </p:txBody>
      </p:sp>
      <p:sp>
        <p:nvSpPr>
          <p:cNvPr id="153" name="Google Shape;153;p4"/>
          <p:cNvSpPr txBox="1">
            <a:spLocks noGrp="1"/>
          </p:cNvSpPr>
          <p:nvPr>
            <p:ph type="body" idx="1"/>
          </p:nvPr>
        </p:nvSpPr>
        <p:spPr>
          <a:xfrm>
            <a:off x="99153" y="1328057"/>
            <a:ext cx="8108414" cy="464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Assess coverage policies of private insurance plans to better understand the limitations plans put on access to CGMs. 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Determine the extent to which plan coverage and utilization management policies for CGMs are in line with the ADA standard of care. 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Assess the state and/or federal policies that are needed to ensure prior authorization does not deny access to clinically indicated care (including policies identified in issue brief 1).</a:t>
            </a:r>
            <a:endParaRPr dirty="0"/>
          </a:p>
          <a:p>
            <a:pPr marL="0" lvl="0" indent="0" algn="l" rtl="0">
              <a:spcBef>
                <a:spcPts val="139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sz="900" dirty="0"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/>
              <a:t>Disseminate research and policy findings in engaging and accessible formats. </a:t>
            </a:r>
            <a:endParaRPr dirty="0"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rgbClr val="041E42"/>
              </a:buClr>
              <a:buSzPct val="100000"/>
              <a:buNone/>
            </a:pPr>
            <a:endParaRPr dirty="0"/>
          </a:p>
        </p:txBody>
      </p:sp>
      <p:sp>
        <p:nvSpPr>
          <p:cNvPr id="154" name="Google Shape;154;p4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>
            <a:off x="0" y="2080775"/>
            <a:ext cx="8377880" cy="2913760"/>
            <a:chOff x="0" y="729053"/>
            <a:chExt cx="8377880" cy="2913760"/>
          </a:xfrm>
        </p:grpSpPr>
        <p:sp>
          <p:nvSpPr>
            <p:cNvPr id="163" name="Google Shape;163;p5"/>
            <p:cNvSpPr/>
            <p:nvPr/>
          </p:nvSpPr>
          <p:spPr>
            <a:xfrm>
              <a:off x="0" y="1026803"/>
              <a:ext cx="1699059" cy="131371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30232" y="1057035"/>
              <a:ext cx="1638595" cy="971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Policy Reporter</a:t>
              </a:r>
              <a:endParaRPr dirty="0"/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Access to CGM coverage policy documents and formulary information </a:t>
              </a:r>
              <a:endParaRPr dirty="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4105" y="1402773"/>
              <a:ext cx="1999642" cy="19996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98" y="98696"/>
                  </a:moveTo>
                  <a:lnTo>
                    <a:pt x="16291" y="97837"/>
                  </a:lnTo>
                  <a:cubicBezTo>
                    <a:pt x="29650" y="113269"/>
                    <a:pt x="50156" y="120513"/>
                    <a:pt x="70244" y="116896"/>
                  </a:cubicBezTo>
                  <a:cubicBezTo>
                    <a:pt x="90332" y="113279"/>
                    <a:pt x="107024" y="99338"/>
                    <a:pt x="114162" y="80215"/>
                  </a:cubicBezTo>
                  <a:lnTo>
                    <a:pt x="113330" y="79941"/>
                  </a:lnTo>
                  <a:lnTo>
                    <a:pt x="115510" y="78361"/>
                  </a:lnTo>
                  <a:lnTo>
                    <a:pt x="116240" y="80903"/>
                  </a:lnTo>
                  <a:lnTo>
                    <a:pt x="115409" y="80628"/>
                  </a:lnTo>
                  <a:lnTo>
                    <a:pt x="115409" y="80628"/>
                  </a:lnTo>
                  <a:cubicBezTo>
                    <a:pt x="108123" y="100199"/>
                    <a:pt x="91053" y="114475"/>
                    <a:pt x="70501" y="118184"/>
                  </a:cubicBezTo>
                  <a:cubicBezTo>
                    <a:pt x="49950" y="121893"/>
                    <a:pt x="28966" y="114486"/>
                    <a:pt x="15298" y="98696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4780" y="2305630"/>
              <a:ext cx="1222278" cy="73582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282851" y="2353077"/>
              <a:ext cx="1179174" cy="692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Procure access to insurance policy database</a:t>
              </a:r>
              <a:endParaRPr dirty="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925234" y="1799310"/>
              <a:ext cx="1470789" cy="92672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961253" y="1883068"/>
              <a:ext cx="1398751" cy="9536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10 </a:t>
              </a:r>
              <a:r>
                <a:rPr lang="en-US" sz="1200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largest f</a:t>
              </a: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ully insured issuers</a:t>
              </a:r>
              <a:endParaRPr dirty="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480512" y="729053"/>
              <a:ext cx="1998761" cy="19987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43" y="29180"/>
                  </a:moveTo>
                  <a:lnTo>
                    <a:pt x="9543" y="29180"/>
                  </a:lnTo>
                  <a:cubicBezTo>
                    <a:pt x="20429" y="11359"/>
                    <a:pt x="39909" y="601"/>
                    <a:pt x="60791" y="881"/>
                  </a:cubicBezTo>
                  <a:cubicBezTo>
                    <a:pt x="81672" y="1160"/>
                    <a:pt x="100858" y="12434"/>
                    <a:pt x="111263" y="30541"/>
                  </a:cubicBezTo>
                  <a:lnTo>
                    <a:pt x="112037" y="30133"/>
                  </a:lnTo>
                  <a:lnTo>
                    <a:pt x="111735" y="32762"/>
                  </a:lnTo>
                  <a:lnTo>
                    <a:pt x="109325" y="31561"/>
                  </a:lnTo>
                  <a:lnTo>
                    <a:pt x="110099" y="31153"/>
                  </a:lnTo>
                  <a:lnTo>
                    <a:pt x="110099" y="31153"/>
                  </a:lnTo>
                  <a:cubicBezTo>
                    <a:pt x="99915" y="13465"/>
                    <a:pt x="81158" y="2459"/>
                    <a:pt x="60749" y="2194"/>
                  </a:cubicBezTo>
                  <a:cubicBezTo>
                    <a:pt x="40340" y="1930"/>
                    <a:pt x="21304" y="12447"/>
                    <a:pt x="10665" y="29865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102443" y="1219848"/>
              <a:ext cx="1089635" cy="73251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123898" y="1241303"/>
              <a:ext cx="1046725" cy="689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 dirty="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Narrow market</a:t>
              </a:r>
              <a:endParaRPr dirty="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485493" y="939786"/>
              <a:ext cx="1861579" cy="147605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3507603" y="906942"/>
              <a:ext cx="1800703" cy="83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dirty="0">
                  <a:latin typeface="Georgia" panose="02040502050405020303" pitchFamily="18" charset="0"/>
                </a:rPr>
                <a:t>Develop a protocol that allows team to identify relevant plan documents and assess plan coverage of CGMs and coverage criteria for access</a:t>
              </a:r>
              <a:endParaRPr sz="1200" dirty="0">
                <a:latin typeface="Georgia" panose="02040502050405020303" pitchFamily="18" charset="0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337860" y="1348632"/>
              <a:ext cx="1971273" cy="19712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45" y="87634"/>
                  </a:moveTo>
                  <a:lnTo>
                    <a:pt x="8922" y="87011"/>
                  </a:lnTo>
                  <a:cubicBezTo>
                    <a:pt x="18456" y="105039"/>
                    <a:pt x="36788" y="116707"/>
                    <a:pt x="57157" y="117710"/>
                  </a:cubicBezTo>
                  <a:cubicBezTo>
                    <a:pt x="77527" y="118713"/>
                    <a:pt x="96917" y="108904"/>
                    <a:pt x="108176" y="91900"/>
                  </a:cubicBezTo>
                  <a:lnTo>
                    <a:pt x="107418" y="91439"/>
                  </a:lnTo>
                  <a:lnTo>
                    <a:pt x="109933" y="90375"/>
                  </a:lnTo>
                  <a:lnTo>
                    <a:pt x="110073" y="93054"/>
                  </a:lnTo>
                  <a:lnTo>
                    <a:pt x="109315" y="92593"/>
                  </a:lnTo>
                  <a:cubicBezTo>
                    <a:pt x="97806" y="110006"/>
                    <a:pt x="77966" y="120060"/>
                    <a:pt x="57117" y="119042"/>
                  </a:cubicBezTo>
                  <a:cubicBezTo>
                    <a:pt x="36269" y="118024"/>
                    <a:pt x="17503" y="106086"/>
                    <a:pt x="7745" y="87634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817847" y="2469736"/>
              <a:ext cx="1309460" cy="45558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787352" y="2454900"/>
              <a:ext cx="1282772" cy="42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Build protocol</a:t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412884" y="1383967"/>
              <a:ext cx="1764794" cy="225884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5460372" y="1772594"/>
              <a:ext cx="1669818" cy="14815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 panose="02040502050405020303" pitchFamily="18" charset="0"/>
                  <a:ea typeface="Georgia"/>
                  <a:cs typeface="Georgia"/>
                  <a:sym typeface="Georgia"/>
                </a:rPr>
                <a:t>Apply protocol on coverage limitations to plans and code results</a:t>
              </a:r>
              <a:endParaRPr sz="1200" dirty="0">
                <a:latin typeface="Georgia" panose="02040502050405020303" pitchFamily="18" charset="0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 panose="02040502050405020303" pitchFamily="18" charset="0"/>
                  <a:ea typeface="Georgia"/>
                  <a:cs typeface="Georgia"/>
                  <a:sym typeface="Georgia"/>
                </a:rPr>
                <a:t>Assess plans for coverage of all FDA-approved CGMs (with IRD approval)</a:t>
              </a: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dirty="0">
                  <a:latin typeface="Georgia" panose="02040502050405020303" pitchFamily="18" charset="0"/>
                </a:rPr>
                <a:t>Organize data</a:t>
              </a:r>
              <a:endParaRPr sz="1200" dirty="0">
                <a:latin typeface="Georgia" panose="02040502050405020303" pitchFamily="18" charset="0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6156806" y="835374"/>
              <a:ext cx="1728409" cy="172840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" y="30708"/>
                  </a:moveTo>
                  <a:lnTo>
                    <a:pt x="8800" y="30708"/>
                  </a:lnTo>
                  <a:cubicBezTo>
                    <a:pt x="19116" y="12677"/>
                    <a:pt x="38155" y="1401"/>
                    <a:pt x="58925" y="1023"/>
                  </a:cubicBezTo>
                  <a:cubicBezTo>
                    <a:pt x="79694" y="644"/>
                    <a:pt x="99132" y="11218"/>
                    <a:pt x="110098" y="28861"/>
                  </a:cubicBezTo>
                  <a:lnTo>
                    <a:pt x="110980" y="28364"/>
                  </a:lnTo>
                  <a:lnTo>
                    <a:pt x="110724" y="31408"/>
                  </a:lnTo>
                  <a:lnTo>
                    <a:pt x="107892" y="30104"/>
                  </a:lnTo>
                  <a:lnTo>
                    <a:pt x="108774" y="29607"/>
                  </a:lnTo>
                  <a:cubicBezTo>
                    <a:pt x="98077" y="12441"/>
                    <a:pt x="79143" y="2162"/>
                    <a:pt x="58920" y="2542"/>
                  </a:cubicBezTo>
                  <a:cubicBezTo>
                    <a:pt x="38697" y="2922"/>
                    <a:pt x="20163" y="13906"/>
                    <a:pt x="10119" y="31462"/>
                  </a:cubicBezTo>
                  <a:close/>
                </a:path>
              </a:pathLst>
            </a:custGeom>
            <a:solidFill>
              <a:srgbClr val="B1C0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5700230" y="1282198"/>
              <a:ext cx="1182483" cy="53271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715833" y="1297801"/>
              <a:ext cx="1151277" cy="501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Conduct research</a:t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7274637" y="1201960"/>
              <a:ext cx="1103243" cy="99136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7274637" y="1190997"/>
              <a:ext cx="1057615" cy="733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Georgia"/>
                <a:buChar char="•"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Compare findings to ADA Standard of Care</a:t>
              </a:r>
              <a:endParaRPr dirty="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7358267" y="2193323"/>
              <a:ext cx="980660" cy="532715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7373870" y="2208926"/>
              <a:ext cx="949454" cy="5015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50" tIns="16500" rIns="2475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Georgia"/>
                <a:buNone/>
              </a:pPr>
              <a:r>
                <a:rPr lang="en-US" sz="1300">
                  <a:solidFill>
                    <a:schemeClr val="lt1"/>
                  </a:solidFill>
                  <a:latin typeface="Georgia"/>
                  <a:ea typeface="Georgia"/>
                  <a:cs typeface="Georgia"/>
                  <a:sym typeface="Georgia"/>
                </a:rPr>
                <a:t>Assess findings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D6BC-008D-49E2-4F1D-42B75592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 Standard of Care: </a:t>
            </a:r>
            <a:br>
              <a:rPr lang="en-US" dirty="0"/>
            </a:br>
            <a:r>
              <a:rPr lang="en-US" dirty="0"/>
              <a:t>Coverage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09EA-B7DF-ED21-D66E-FBC88B3DA3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5769B0-36EB-7E4F-770E-6B6DA9644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1046"/>
              </p:ext>
            </p:extLst>
          </p:nvPr>
        </p:nvGraphicFramePr>
        <p:xfrm>
          <a:off x="352540" y="1564395"/>
          <a:ext cx="7619885" cy="4546003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713894">
                  <a:extLst>
                    <a:ext uri="{9D8B030D-6E8A-4147-A177-3AD203B41FA5}">
                      <a16:colId xmlns:a16="http://schemas.microsoft.com/office/drawing/2014/main" val="1236998175"/>
                    </a:ext>
                  </a:extLst>
                </a:gridCol>
                <a:gridCol w="3905991">
                  <a:extLst>
                    <a:ext uri="{9D8B030D-6E8A-4147-A177-3AD203B41FA5}">
                      <a16:colId xmlns:a16="http://schemas.microsoft.com/office/drawing/2014/main" val="1696614557"/>
                    </a:ext>
                  </a:extLst>
                </a:gridCol>
              </a:tblGrid>
              <a:tr h="447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Georgia" panose="02040502050405020303" pitchFamily="18" charset="0"/>
                        </a:rPr>
                        <a:t>Coverage or Formulary Policy Criteria</a:t>
                      </a:r>
                      <a:endParaRPr lang="en-US" sz="1600" b="1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Georgia" panose="02040502050405020303" pitchFamily="18" charset="0"/>
                        </a:rPr>
                        <a:t>ADA Standard of Care</a:t>
                      </a:r>
                      <a:endParaRPr lang="en-US" sz="1600" b="1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0835658"/>
                  </a:ext>
                </a:extLst>
              </a:tr>
              <a:tr h="8016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Diabetes Diagnosis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Real-time CGM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rtCGM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) or intermittently scanned CGM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isCGM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) for diabetes management (type agnostic)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2565010"/>
                  </a:ext>
                </a:extLst>
              </a:tr>
              <a:tr h="11189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Requiring demonstrated instances of hyperglycemia, hypoglycemia, poor glycemic control are at odds with CGM recommendation upon diagnosis 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Offer CGM at the outset of the diagnosis of diabetes that requires insulin management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626109"/>
                  </a:ext>
                </a:extLst>
              </a:tr>
              <a:tr h="5344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Insulin use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>
                          <a:effectLst/>
                          <a:latin typeface="Georgia" panose="02040502050405020303" pitchFamily="18" charset="0"/>
                        </a:rPr>
                        <a:t>rtCGM or isCGM should be offered to people with diabetes on any type of insulin therapy</a:t>
                      </a:r>
                      <a:endParaRPr lang="en-US" sz="1400" b="0" kern="1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115873"/>
                  </a:ext>
                </a:extLst>
              </a:tr>
              <a:tr h="16033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Number of covered devices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Coverage of at least one device for each CGM type (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rtCGM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sz="1400" b="0" kern="100" dirty="0" err="1">
                          <a:effectLst/>
                          <a:latin typeface="Georgia" panose="02040502050405020303" pitchFamily="18" charset="0"/>
                        </a:rPr>
                        <a:t>isCGM</a:t>
                      </a: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, transcutaneous, implantable)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  <a:latin typeface="Georgia" panose="02040502050405020303" pitchFamily="18" charset="0"/>
                        </a:rPr>
                        <a:t>Type and selection of device should be individualized</a:t>
                      </a:r>
                      <a:endParaRPr lang="en-US" sz="1400" b="0" kern="1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1951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17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Focus Payers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189176" y="1400114"/>
            <a:ext cx="8028067" cy="464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41E42"/>
              </a:buClr>
              <a:buSzPct val="100000"/>
              <a:buChar char="•"/>
            </a:pPr>
            <a:r>
              <a:rPr lang="en-US" dirty="0">
                <a:latin typeface="Georgia"/>
                <a:ea typeface="Georgia"/>
                <a:cs typeface="Georgia"/>
                <a:sym typeface="Georgia"/>
              </a:rPr>
              <a:t>10 largest issuers (by medical covered lives) selling plans in the individual, small group, and large group fully insured market 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Aetna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Anthem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BCBS Illinois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BCBS Texas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Blue Shield California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Cigna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Florida Blue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Kaiser Permanente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Oscar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dirty="0"/>
              <a:t>United Healthcare</a:t>
            </a:r>
          </a:p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endParaRPr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Payer Market Size and State Footprint</a:t>
            </a:r>
            <a:endParaRPr dirty="0"/>
          </a:p>
        </p:txBody>
      </p:sp>
      <p:sp>
        <p:nvSpPr>
          <p:cNvPr id="197" name="Google Shape;197;p6"/>
          <p:cNvSpPr txBox="1">
            <a:spLocks noGrp="1"/>
          </p:cNvSpPr>
          <p:nvPr>
            <p:ph type="body" idx="1"/>
          </p:nvPr>
        </p:nvSpPr>
        <p:spPr>
          <a:xfrm>
            <a:off x="189176" y="1400114"/>
            <a:ext cx="8028067" cy="464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  <a:buClr>
                <a:srgbClr val="041E42"/>
              </a:buClr>
              <a:buSzPct val="100000"/>
              <a:buChar char="•"/>
            </a:pPr>
            <a:r>
              <a:rPr lang="en-US" i="1" dirty="0"/>
              <a:t>Add visual on 10 payers and relative market size and state footprint</a:t>
            </a:r>
            <a:endParaRPr i="1"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11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12169"/>
              </a:buClr>
              <a:buSzPts val="4400"/>
              <a:buFont typeface="Georgia"/>
              <a:buNone/>
            </a:pPr>
            <a:r>
              <a:rPr lang="en-US" dirty="0"/>
              <a:t>Summary of Findings</a:t>
            </a:r>
            <a:endParaRPr dirty="0"/>
          </a:p>
        </p:txBody>
      </p:sp>
      <p:sp>
        <p:nvSpPr>
          <p:cNvPr id="198" name="Google Shape;198;p6"/>
          <p:cNvSpPr txBox="1">
            <a:spLocks noGrp="1"/>
          </p:cNvSpPr>
          <p:nvPr>
            <p:ph type="sldNum" idx="12"/>
          </p:nvPr>
        </p:nvSpPr>
        <p:spPr>
          <a:xfrm>
            <a:off x="67818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8FC8-A474-DEC4-FE19-B5266A5C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7783417" cy="47085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Number and specific CGM devices covered varied</a:t>
            </a:r>
          </a:p>
          <a:p>
            <a:pPr lvl="1"/>
            <a:r>
              <a:rPr lang="en-US" dirty="0"/>
              <a:t>Ranges were fairly wide, with some plans only covering one CGM, while others covered every FDA approved CGM</a:t>
            </a:r>
          </a:p>
          <a:p>
            <a:pPr lvl="1"/>
            <a:r>
              <a:rPr lang="en-US" dirty="0"/>
              <a:t>Dexcom and Freestyle are rarely both covered</a:t>
            </a:r>
          </a:p>
          <a:p>
            <a:pPr lvl="1"/>
            <a:r>
              <a:rPr lang="en-US" dirty="0"/>
              <a:t>Newer implantable products less likely to be covered</a:t>
            </a:r>
          </a:p>
          <a:p>
            <a:pPr lvl="1"/>
            <a:r>
              <a:rPr lang="en-US" dirty="0"/>
              <a:t>Compatible AIDs covered were limited </a:t>
            </a:r>
          </a:p>
          <a:p>
            <a:r>
              <a:rPr lang="en-US" dirty="0"/>
              <a:t>Prior authorization and quantity limits (on sensors) very common for CGMs </a:t>
            </a:r>
          </a:p>
          <a:p>
            <a:r>
              <a:rPr lang="en-US" dirty="0"/>
              <a:t>Plan criteria is likely to require patients to demonstrate challenges with glycemic control before they can access a CGM</a:t>
            </a:r>
          </a:p>
          <a:p>
            <a:r>
              <a:rPr lang="en-US" dirty="0"/>
              <a:t>Implantable CGMs have more onerous criteria for access than transcutaneous CGMs </a:t>
            </a:r>
          </a:p>
        </p:txBody>
      </p:sp>
    </p:spTree>
    <p:extLst>
      <p:ext uri="{BB962C8B-B14F-4D97-AF65-F5344CB8AC3E}">
        <p14:creationId xmlns:p14="http://schemas.microsoft.com/office/powerpoint/2010/main" val="400466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number of CGMs covered by payer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E45-907A-7328-3A2F-5D94350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Formulary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AC25A-CF1E-A2CA-3B48-33F80138C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915619" cy="4525963"/>
          </a:xfrm>
        </p:spPr>
        <p:txBody>
          <a:bodyPr/>
          <a:lstStyle/>
          <a:p>
            <a:r>
              <a:rPr lang="en-US" i="1" dirty="0"/>
              <a:t>Visual on Dexcom vs. Freestyle coverage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D3E0A-4F7E-89A8-B783-5E43031EB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6161"/>
      </p:ext>
    </p:extLst>
  </p:cSld>
  <p:clrMapOvr>
    <a:masterClrMapping/>
  </p:clrMapOvr>
</p:sld>
</file>

<file path=ppt/theme/theme1.xml><?xml version="1.0" encoding="utf-8"?>
<a:theme xmlns:a="http://schemas.openxmlformats.org/drawingml/2006/main" name="CHIR Master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610</Words>
  <Application>Microsoft Macintosh PowerPoint</Application>
  <PresentationFormat>On-screen Show (4:3)</PresentationFormat>
  <Paragraphs>103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Georgia</vt:lpstr>
      <vt:lpstr>CHIR Master Slide</vt:lpstr>
      <vt:lpstr>Issue Brief 2 Updates: A Deep Dive into Prior Authorization</vt:lpstr>
      <vt:lpstr>Goals for Issue Brief 2</vt:lpstr>
      <vt:lpstr>Methodology</vt:lpstr>
      <vt:lpstr>ADA Standard of Care:  Coverage Standard</vt:lpstr>
      <vt:lpstr>Focus Payers</vt:lpstr>
      <vt:lpstr>Payer Market Size and State Footprint</vt:lpstr>
      <vt:lpstr>Summary of Findings</vt:lpstr>
      <vt:lpstr>Formulary Findings</vt:lpstr>
      <vt:lpstr>Formulary Findings</vt:lpstr>
      <vt:lpstr>Formulary Findings</vt:lpstr>
      <vt:lpstr>Criteria Findings</vt:lpstr>
      <vt:lpstr>Additional Analysis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Issue Brief 2: A Deep Dive into Prior Authorization</dc:title>
  <cp:lastModifiedBy>Amy Killelea</cp:lastModifiedBy>
  <cp:revision>7</cp:revision>
  <dcterms:created xsi:type="dcterms:W3CDTF">2012-08-24T00:53:15Z</dcterms:created>
  <dcterms:modified xsi:type="dcterms:W3CDTF">2025-08-15T15:31:30Z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0x010100DBA97454CA89A341BCBFC8A3C8D2FEDE</vt:lpwstr>
  </property>
  <property fmtid="{D5CDD505-2E9C-101B-9397-08002B2CF9AE}" pid="3" name="MediaServiceImageTags">
    <vt:lpwstr/>
  </property>
</Properties>
</file>