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70" r:id="rId13"/>
    <p:sldId id="282" r:id="rId14"/>
    <p:sldId id="268" r:id="rId15"/>
    <p:sldId id="271" r:id="rId16"/>
    <p:sldId id="27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1" r:id="rId25"/>
    <p:sldId id="292" r:id="rId26"/>
    <p:sldId id="294" r:id="rId27"/>
    <p:sldId id="29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>
        <p:scale>
          <a:sx n="95" d="100"/>
          <a:sy n="95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58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Theoretical Timeliness Blocking Model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053-4EC0-93B7-CE6EEC14C0E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053-4EC0-93B7-CE6EEC14C0E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Sheet1!$B$3:$C$3</c:f>
              <c:strCache>
                <c:ptCount val="2"/>
                <c:pt idx="0">
                  <c:v>"Blocked" Packets</c:v>
                </c:pt>
                <c:pt idx="1">
                  <c:v>Other Malicious Packets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0.56999999999999995</c:v>
                </c:pt>
                <c:pt idx="1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53-4EC0-93B7-CE6EEC14C0E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238032871985329"/>
          <c:y val="0.24047504346766782"/>
          <c:w val="0.34567636717917338"/>
          <c:h val="0.6241835276919498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98649-BDE2-4226-8E29-7FC6514F43F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1D892-E474-4BA4-AD33-B79BE8589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53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centure.com/in-en/insights/security/2018-state-of-cyber-resilience-index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centure.com/in-en/insights/security/2018-state-of-cyber-resilience-index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centure.com/in-en/insights/security/2018-state-of-cyber-resilience-index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Why overview?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The direction of our project has changed slightly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Due to gaining a better understanding of the requirements from the stakeholder and strategizing how best to tackle the problem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It has also been a bit since we talked about the project, so we figured a quick recap wouldn’t hurt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1D892-E474-4BA4-AD33-B79BE85899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85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Kelly Bissell, Ryan Lasalle, Floris Van Den </a:t>
            </a:r>
            <a:r>
              <a:rPr lang="en-US" dirty="0" err="1"/>
              <a:t>Dool</a:t>
            </a:r>
            <a:r>
              <a:rPr lang="en-US" dirty="0"/>
              <a:t>, and Josh Kennedy-White. 2018. Gaining Ground on the Cyber Attacker: 2018 State of Cyber </a:t>
            </a:r>
            <a:r>
              <a:rPr lang="en-US" dirty="0" err="1"/>
              <a:t>Resilence</a:t>
            </a:r>
            <a:r>
              <a:rPr lang="en-US" dirty="0"/>
              <a:t>. (April 2018). Retrieved February 23, 2020 from </a:t>
            </a:r>
            <a:r>
              <a:rPr lang="en-US" dirty="0">
                <a:hlinkClick r:id="rId3"/>
              </a:rPr>
              <a:t>https://www.accenture.com/in-en/insights/security/2018-state-of-cyber-resilience-index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1D892-E474-4BA4-AD33-B79BE85899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49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Ezra, Y. B., </a:t>
            </a:r>
            <a:r>
              <a:rPr lang="en-US" dirty="0" err="1"/>
              <a:t>Pariente</a:t>
            </a:r>
            <a:r>
              <a:rPr lang="en-US" dirty="0"/>
              <a:t>, N., Zilberman, B., &amp; Smith, D. (n.d.). </a:t>
            </a:r>
            <a:r>
              <a:rPr lang="en-US" i="1" dirty="0"/>
              <a:t>Global Application &amp; Network Security Report</a:t>
            </a:r>
            <a:r>
              <a:rPr lang="en-US" dirty="0"/>
              <a:t> (pp. 1–64). </a:t>
            </a:r>
            <a:r>
              <a:rPr lang="en-US" dirty="0" err="1"/>
              <a:t>Radware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1D892-E474-4BA4-AD33-B79BE85899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44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Kelly Bissell, Ryan Lasalle, Floris Van Den </a:t>
            </a:r>
            <a:r>
              <a:rPr lang="en-US" dirty="0" err="1"/>
              <a:t>Dool</a:t>
            </a:r>
            <a:r>
              <a:rPr lang="en-US" dirty="0"/>
              <a:t>, and Josh Kennedy-White. 2018. Gaining Ground on the Cyber Attacker: 2018 State of Cyber </a:t>
            </a:r>
            <a:r>
              <a:rPr lang="en-US" dirty="0" err="1"/>
              <a:t>Resilence</a:t>
            </a:r>
            <a:r>
              <a:rPr lang="en-US" dirty="0"/>
              <a:t>. (April 2018). Retrieved February 23, 2020 from </a:t>
            </a:r>
            <a:r>
              <a:rPr lang="en-US" dirty="0">
                <a:hlinkClick r:id="rId3"/>
              </a:rPr>
              <a:t>https://www.accenture.com/in-en/insights/security/2018-state-of-cyber-resilience-index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1D892-E474-4BA4-AD33-B79BE85899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8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Security intelligence and threat sharing has the highest cost savings. 67% respondents use it, average 2.26 million savings</a:t>
            </a:r>
          </a:p>
          <a:p>
            <a:endParaRPr lang="en-US" dirty="0"/>
          </a:p>
          <a:p>
            <a:r>
              <a:rPr lang="en-US" dirty="0"/>
              <a:t>Kelly Bissell, Ryan Lasalle, Floris Van Den </a:t>
            </a:r>
            <a:r>
              <a:rPr lang="en-US" dirty="0" err="1"/>
              <a:t>Dool</a:t>
            </a:r>
            <a:r>
              <a:rPr lang="en-US" dirty="0"/>
              <a:t>, and Josh Kennedy-White. 2018. Gaining Ground on the Cyber Attacker: 2018 State of Cyber </a:t>
            </a:r>
            <a:r>
              <a:rPr lang="en-US" dirty="0" err="1"/>
              <a:t>Resilence</a:t>
            </a:r>
            <a:r>
              <a:rPr lang="en-US" dirty="0"/>
              <a:t>. (April 2018). Retrieved February 23, 2020 from </a:t>
            </a:r>
            <a:r>
              <a:rPr lang="en-US" dirty="0">
                <a:hlinkClick r:id="rId3"/>
              </a:rPr>
              <a:t>https://www.accenture.com/in-en/insights/security/2018-state-of-cyber-resilience-index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1D892-E474-4BA4-AD33-B79BE85899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5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4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6577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1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9305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69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10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6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4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9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6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4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0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5/5/2020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0A7E2-E7F7-496C-B97E-AA16299337A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3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8A53-9691-4BC3-84BB-B95FF9D7B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 CIF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C7129-6EC9-4A27-B2DD-EEFBD236F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University of Nebraska – Omaha Capstone</a:t>
            </a:r>
          </a:p>
          <a:p>
            <a:r>
              <a:rPr lang="en-US" dirty="0"/>
              <a:t>Talon Flynn, Amber </a:t>
            </a:r>
            <a:r>
              <a:rPr lang="en-US" dirty="0" err="1"/>
              <a:t>Makovicka</a:t>
            </a:r>
            <a:r>
              <a:rPr lang="en-US" dirty="0"/>
              <a:t>, Neil Thorne, Jackson Urrutia</a:t>
            </a:r>
          </a:p>
        </p:txBody>
      </p:sp>
    </p:spTree>
    <p:extLst>
      <p:ext uri="{BB962C8B-B14F-4D97-AF65-F5344CB8AC3E}">
        <p14:creationId xmlns:p14="http://schemas.microsoft.com/office/powerpoint/2010/main" val="276380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9B1A-CD20-4CDE-B3C5-713FCAAA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96" y="230220"/>
            <a:ext cx="8596668" cy="11316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Implementing CIF Into Security Infrastructure</a:t>
            </a:r>
          </a:p>
        </p:txBody>
      </p:sp>
      <p:pic>
        <p:nvPicPr>
          <p:cNvPr id="4" name="Picture 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963D130-6893-4B89-9446-79DE2118A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683" y="878634"/>
            <a:ext cx="5790694" cy="58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5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9B1A-CD20-4CDE-B3C5-713FCAAA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96" y="230220"/>
            <a:ext cx="8596668" cy="11316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Implementing CIF Into Security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D5A98-5AC4-4BF7-BC10-EB289C339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49" y="867980"/>
            <a:ext cx="5673961" cy="575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69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9B1A-CD20-4CDE-B3C5-713FCAAA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424" y="230220"/>
            <a:ext cx="9585347" cy="11316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Implementing CIF Into Security Infrastructure: UN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9B49548-AFA7-42C6-B348-06CB060BE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541" y="875488"/>
            <a:ext cx="436039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10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9B1A-CD20-4CDE-B3C5-713FCAAA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25" y="405778"/>
            <a:ext cx="4585179" cy="113165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Palo Alto Constraints</a:t>
            </a:r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E8F33743-B771-4B22-883C-5E420D017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8" y="2197462"/>
            <a:ext cx="3477767" cy="199786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534369-0199-43AE-816B-3AFB23448E07}"/>
              </a:ext>
            </a:extLst>
          </p:cNvPr>
          <p:cNvSpPr txBox="1"/>
          <p:nvPr/>
        </p:nvSpPr>
        <p:spPr>
          <a:xfrm>
            <a:off x="559742" y="1013703"/>
            <a:ext cx="48445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Block Lists: 5,000 maximum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total for UN’s Palo Alto: 150,000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process token in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Format:</a:t>
            </a:r>
          </a:p>
          <a:p>
            <a:pPr lvl="1"/>
            <a:r>
              <a:rPr lang="en-US" dirty="0"/>
              <a:t>	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2D24449-EC4A-498E-B763-1786F9AE4ECE}"/>
              </a:ext>
            </a:extLst>
          </p:cNvPr>
          <p:cNvSpPr txBox="1">
            <a:spLocks/>
          </p:cNvSpPr>
          <p:nvPr/>
        </p:nvSpPr>
        <p:spPr>
          <a:xfrm>
            <a:off x="403425" y="4868444"/>
            <a:ext cx="3220645" cy="1644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123.11.22.33/palo/?</a:t>
            </a:r>
            <a:r>
              <a:rPr lang="en-US" b="1" dirty="0" err="1"/>
              <a:t>page_num</a:t>
            </a:r>
            <a:r>
              <a:rPr lang="en-US" b="1" dirty="0"/>
              <a:t>=1</a:t>
            </a:r>
          </a:p>
          <a:p>
            <a:pPr marL="0" indent="0">
              <a:buFont typeface="Wingdings 3" charset="2"/>
              <a:buNone/>
            </a:pPr>
            <a:endParaRPr lang="en-US" b="1" dirty="0"/>
          </a:p>
          <a:p>
            <a:pPr marL="0" indent="0">
              <a:buFont typeface="Wingdings 3" charset="2"/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123.11.22.33/palo/?</a:t>
            </a:r>
            <a:r>
              <a:rPr lang="en-US" b="1" dirty="0" err="1"/>
              <a:t>page_num</a:t>
            </a:r>
            <a:r>
              <a:rPr lang="en-US" b="1" dirty="0"/>
              <a:t>=2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6C01CE-B4D5-4F15-8E7A-370D6C1FF011}"/>
              </a:ext>
            </a:extLst>
          </p:cNvPr>
          <p:cNvSpPr txBox="1"/>
          <p:nvPr/>
        </p:nvSpPr>
        <p:spPr>
          <a:xfrm>
            <a:off x="4629323" y="4474196"/>
            <a:ext cx="1414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99.11.22.33</a:t>
            </a:r>
          </a:p>
          <a:p>
            <a:r>
              <a:rPr lang="en-US" dirty="0"/>
              <a:t>11.22.33.44</a:t>
            </a:r>
          </a:p>
          <a:p>
            <a:r>
              <a:rPr lang="en-US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3C2C74-6F53-435F-8E48-578FE114C12A}"/>
              </a:ext>
            </a:extLst>
          </p:cNvPr>
          <p:cNvSpPr txBox="1"/>
          <p:nvPr/>
        </p:nvSpPr>
        <p:spPr>
          <a:xfrm>
            <a:off x="4610174" y="5589533"/>
            <a:ext cx="1414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99.11.22.33</a:t>
            </a:r>
          </a:p>
          <a:p>
            <a:r>
              <a:rPr lang="en-US" dirty="0"/>
              <a:t>11.22.33.44</a:t>
            </a:r>
          </a:p>
          <a:p>
            <a:r>
              <a:rPr lang="en-US" dirty="0"/>
              <a:t>…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A392C235-1A25-454B-BE4F-DB6C98CCC051}"/>
              </a:ext>
            </a:extLst>
          </p:cNvPr>
          <p:cNvSpPr/>
          <p:nvPr/>
        </p:nvSpPr>
        <p:spPr>
          <a:xfrm>
            <a:off x="6552872" y="4459909"/>
            <a:ext cx="2142612" cy="374974"/>
          </a:xfrm>
          <a:prstGeom prst="wedgeRoundRectCallout">
            <a:avLst>
              <a:gd name="adj1" fmla="val -69283"/>
              <a:gd name="adj2" fmla="val 818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5,000 IPs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0781F648-7C79-4A37-919C-9661836C1AB5}"/>
              </a:ext>
            </a:extLst>
          </p:cNvPr>
          <p:cNvSpPr/>
          <p:nvPr/>
        </p:nvSpPr>
        <p:spPr>
          <a:xfrm>
            <a:off x="6552872" y="5495904"/>
            <a:ext cx="2088286" cy="374974"/>
          </a:xfrm>
          <a:prstGeom prst="wedgeRoundRectCallout">
            <a:avLst>
              <a:gd name="adj1" fmla="val -69283"/>
              <a:gd name="adj2" fmla="val 818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 5,000 IPs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28F6E11-9A1B-46D0-B677-DA085592823B}"/>
              </a:ext>
            </a:extLst>
          </p:cNvPr>
          <p:cNvSpPr/>
          <p:nvPr/>
        </p:nvSpPr>
        <p:spPr>
          <a:xfrm rot="21034536">
            <a:off x="3592227" y="4767239"/>
            <a:ext cx="1005253" cy="199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03FFFD-44B8-4AE9-98E5-D536B8A1F2F6}"/>
              </a:ext>
            </a:extLst>
          </p:cNvPr>
          <p:cNvSpPr/>
          <p:nvPr/>
        </p:nvSpPr>
        <p:spPr>
          <a:xfrm rot="21034536">
            <a:off x="3614489" y="5839021"/>
            <a:ext cx="1005253" cy="199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6F87B3-95CC-47C6-8FD3-2537C3ACB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872" y="385586"/>
            <a:ext cx="4585179" cy="380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3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0037-5E7B-470A-A023-2E393114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DCEB-2C37-4F69-8D5D-CC0DE3B3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497011"/>
          </a:xfrm>
        </p:spPr>
        <p:txBody>
          <a:bodyPr/>
          <a:lstStyle/>
          <a:p>
            <a:r>
              <a:rPr lang="en-US" dirty="0"/>
              <a:t>To what extent does the timeliness of threat intelligence gathering, aggregation, and sharing affect risk profile reduction within a university enterprise setting? </a:t>
            </a:r>
          </a:p>
          <a:p>
            <a:pPr lvl="1"/>
            <a:r>
              <a:rPr lang="en-US" dirty="0"/>
              <a:t>If there are security efficacy outcomes, what are the costs?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0996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DABB-0771-405B-8B5A-0BE39E40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E2B2F-3F3E-47BE-8928-D17DE689B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7-day report of blocked IPs from current CIF setup. </a:t>
            </a:r>
          </a:p>
          <a:p>
            <a:endParaRPr lang="en-US" dirty="0"/>
          </a:p>
          <a:p>
            <a:r>
              <a:rPr lang="en-US" dirty="0"/>
              <a:t>Implement Solution</a:t>
            </a:r>
          </a:p>
          <a:p>
            <a:endParaRPr lang="en-US" dirty="0"/>
          </a:p>
          <a:p>
            <a:r>
              <a:rPr lang="en-US" dirty="0"/>
              <a:t>Pull 7-day report of blocked IPs from new CIF setup</a:t>
            </a:r>
          </a:p>
        </p:txBody>
      </p:sp>
    </p:spTree>
    <p:extLst>
      <p:ext uri="{BB962C8B-B14F-4D97-AF65-F5344CB8AC3E}">
        <p14:creationId xmlns:p14="http://schemas.microsoft.com/office/powerpoint/2010/main" val="2233847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DAFBD3-BB98-4790-A3C7-1FFC2880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34" y="1566589"/>
            <a:ext cx="3165090" cy="47519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34DABB-0771-405B-8B5A-0BE39E40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requirements.txt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E2B2F-3F3E-47BE-8928-D17DE689B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18" y="1804836"/>
            <a:ext cx="3752659" cy="75902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	Flask Web App Framework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3A63F0-0A03-4704-9E5C-9CDE37D28F33}"/>
              </a:ext>
            </a:extLst>
          </p:cNvPr>
          <p:cNvCxnSpPr>
            <a:cxnSpLocks/>
          </p:cNvCxnSpPr>
          <p:nvPr/>
        </p:nvCxnSpPr>
        <p:spPr>
          <a:xfrm flipV="1">
            <a:off x="3005848" y="3503107"/>
            <a:ext cx="1508932" cy="647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A23839-308F-45A9-A98F-0CBD5FECB7A4}"/>
              </a:ext>
            </a:extLst>
          </p:cNvPr>
          <p:cNvCxnSpPr>
            <a:cxnSpLocks/>
          </p:cNvCxnSpPr>
          <p:nvPr/>
        </p:nvCxnSpPr>
        <p:spPr>
          <a:xfrm flipV="1">
            <a:off x="3040468" y="3800168"/>
            <a:ext cx="1508932" cy="647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346D8A-62EE-4F95-B6A4-59E545FF284B}"/>
              </a:ext>
            </a:extLst>
          </p:cNvPr>
          <p:cNvCxnSpPr>
            <a:cxnSpLocks/>
          </p:cNvCxnSpPr>
          <p:nvPr/>
        </p:nvCxnSpPr>
        <p:spPr>
          <a:xfrm flipV="1">
            <a:off x="3129163" y="4042871"/>
            <a:ext cx="1508932" cy="647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005160-7277-4D58-A920-7A91AFC6D324}"/>
              </a:ext>
            </a:extLst>
          </p:cNvPr>
          <p:cNvCxnSpPr>
            <a:cxnSpLocks/>
          </p:cNvCxnSpPr>
          <p:nvPr/>
        </p:nvCxnSpPr>
        <p:spPr>
          <a:xfrm flipV="1">
            <a:off x="3129163" y="4334877"/>
            <a:ext cx="1508932" cy="647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97637E-D868-422C-8F8B-A8165236153C}"/>
              </a:ext>
            </a:extLst>
          </p:cNvPr>
          <p:cNvCxnSpPr>
            <a:cxnSpLocks/>
          </p:cNvCxnSpPr>
          <p:nvPr/>
        </p:nvCxnSpPr>
        <p:spPr>
          <a:xfrm flipV="1">
            <a:off x="3120581" y="4603729"/>
            <a:ext cx="1508932" cy="647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C4FB13-B08B-48DC-95E5-ACA6A7CC728F}"/>
              </a:ext>
            </a:extLst>
          </p:cNvPr>
          <p:cNvCxnSpPr>
            <a:cxnSpLocks/>
          </p:cNvCxnSpPr>
          <p:nvPr/>
        </p:nvCxnSpPr>
        <p:spPr>
          <a:xfrm flipV="1">
            <a:off x="3120581" y="4842775"/>
            <a:ext cx="1508932" cy="647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24AC549-4D81-44C9-80C4-1E460966B144}"/>
              </a:ext>
            </a:extLst>
          </p:cNvPr>
          <p:cNvSpPr txBox="1">
            <a:spLocks/>
          </p:cNvSpPr>
          <p:nvPr/>
        </p:nvSpPr>
        <p:spPr>
          <a:xfrm>
            <a:off x="592055" y="4529401"/>
            <a:ext cx="2458069" cy="45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CIF-related Packages</a:t>
            </a:r>
          </a:p>
        </p:txBody>
      </p:sp>
    </p:spTree>
    <p:extLst>
      <p:ext uri="{BB962C8B-B14F-4D97-AF65-F5344CB8AC3E}">
        <p14:creationId xmlns:p14="http://schemas.microsoft.com/office/powerpoint/2010/main" val="279031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9ECD-7733-42A2-B036-91914968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Setup CIF Test Environment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D2A9B8-2F5F-426C-8C82-4AA28FC5A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00" y="1930400"/>
            <a:ext cx="6990394" cy="2997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0E239A-6EA1-4CE4-96B9-63F425C811EF}"/>
              </a:ext>
            </a:extLst>
          </p:cNvPr>
          <p:cNvSpPr txBox="1"/>
          <p:nvPr/>
        </p:nvSpPr>
        <p:spPr>
          <a:xfrm>
            <a:off x="3355673" y="5392221"/>
            <a:ext cx="323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Instructions from CIFv4 Wiki</a:t>
            </a:r>
          </a:p>
        </p:txBody>
      </p:sp>
    </p:spTree>
    <p:extLst>
      <p:ext uri="{BB962C8B-B14F-4D97-AF65-F5344CB8AC3E}">
        <p14:creationId xmlns:p14="http://schemas.microsoft.com/office/powerpoint/2010/main" val="1769671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A6C-AC5E-4841-A748-2E7E5876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Palo Endpoint Setup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6844CE-74BE-422A-AA5B-6C474F33B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26" y="1833123"/>
            <a:ext cx="7979734" cy="40337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7E5D07-23DA-4493-911A-4B63952035BF}"/>
              </a:ext>
            </a:extLst>
          </p:cNvPr>
          <p:cNvCxnSpPr>
            <a:cxnSpLocks/>
          </p:cNvCxnSpPr>
          <p:nvPr/>
        </p:nvCxnSpPr>
        <p:spPr>
          <a:xfrm>
            <a:off x="557617" y="3298356"/>
            <a:ext cx="1302026" cy="11032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413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A6C-AC5E-4841-A748-2E7E5876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Palo Endpoint Setup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56DAEF-1CD3-4491-A7BF-1E3C401CD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15" y="1646258"/>
            <a:ext cx="7039351" cy="422924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A7B8D3-9917-4BED-B8B7-1AEA8A754A43}"/>
              </a:ext>
            </a:extLst>
          </p:cNvPr>
          <p:cNvCxnSpPr>
            <a:cxnSpLocks/>
          </p:cNvCxnSpPr>
          <p:nvPr/>
        </p:nvCxnSpPr>
        <p:spPr>
          <a:xfrm>
            <a:off x="1303052" y="3278833"/>
            <a:ext cx="1302026" cy="11032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85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D289-CD7B-4B0A-8B28-3955CFB2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91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737E3-D3F3-48AA-8207-D20E012CC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8763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dirty="0"/>
              <a:t>Introduction</a:t>
            </a:r>
          </a:p>
          <a:p>
            <a:pPr lvl="1"/>
            <a:r>
              <a:rPr lang="en-US" sz="2000" dirty="0"/>
              <a:t>Cybersecurity Threat Landscape</a:t>
            </a:r>
          </a:p>
          <a:p>
            <a:pPr lvl="1"/>
            <a:r>
              <a:rPr lang="en-US" sz="2000" dirty="0"/>
              <a:t>What is CIF, and why is it relevant?</a:t>
            </a:r>
          </a:p>
          <a:p>
            <a:endParaRPr lang="en-US" sz="2000" dirty="0"/>
          </a:p>
          <a:p>
            <a:r>
              <a:rPr lang="en-US" sz="2000" dirty="0"/>
              <a:t>Research Questions</a:t>
            </a:r>
          </a:p>
          <a:p>
            <a:endParaRPr lang="en-US" sz="2000" dirty="0"/>
          </a:p>
          <a:p>
            <a:r>
              <a:rPr lang="en-US" sz="2000" dirty="0"/>
              <a:t>Methodology</a:t>
            </a:r>
          </a:p>
          <a:p>
            <a:endParaRPr lang="en-US" sz="2000" dirty="0"/>
          </a:p>
          <a:p>
            <a:r>
              <a:rPr lang="en-US" sz="2000" dirty="0"/>
              <a:t>Demo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2034112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A6C-AC5E-4841-A748-2E7E5876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Palo Endpoint Setup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84E57D8-A1A3-4B5C-96EE-D84AFD662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83" y="2791002"/>
            <a:ext cx="8481795" cy="165368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C083E2-6B3F-42B0-B009-AE7302DB31C9}"/>
              </a:ext>
            </a:extLst>
          </p:cNvPr>
          <p:cNvCxnSpPr>
            <a:cxnSpLocks/>
          </p:cNvCxnSpPr>
          <p:nvPr/>
        </p:nvCxnSpPr>
        <p:spPr>
          <a:xfrm>
            <a:off x="7444409" y="2365514"/>
            <a:ext cx="1193721" cy="16985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533009E-9EC7-4F0D-BA66-368AD2A5741B}"/>
              </a:ext>
            </a:extLst>
          </p:cNvPr>
          <p:cNvSpPr/>
          <p:nvPr/>
        </p:nvSpPr>
        <p:spPr>
          <a:xfrm>
            <a:off x="1268372" y="1972365"/>
            <a:ext cx="7414591" cy="56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Menlo"/>
              </a:rPr>
              <a:t># /user/local/lib/pypthon3.6/site-packages/verbose_robot-4.0.1-py3.6.egg/cif/httpd/app.py</a:t>
            </a:r>
          </a:p>
          <a:p>
            <a:r>
              <a:rPr lang="en-US" sz="1200" dirty="0">
                <a:solidFill>
                  <a:schemeClr val="tx1"/>
                </a:solidFill>
                <a:latin typeface="Menlo"/>
              </a:rPr>
              <a:t># Around #238 add to prevent need for authorization token</a:t>
            </a:r>
          </a:p>
        </p:txBody>
      </p:sp>
    </p:spTree>
    <p:extLst>
      <p:ext uri="{BB962C8B-B14F-4D97-AF65-F5344CB8AC3E}">
        <p14:creationId xmlns:p14="http://schemas.microsoft.com/office/powerpoint/2010/main" val="1645455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F576-BBDB-4974-88C4-1598DAC5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/>
          <a:lstStyle/>
          <a:p>
            <a:pPr algn="ctr"/>
            <a:r>
              <a:rPr lang="en-US" dirty="0"/>
              <a:t>Palo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51EDB-2F61-40B3-B51D-EE1D7B4D6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input sanitization</a:t>
            </a:r>
          </a:p>
          <a:p>
            <a:endParaRPr lang="en-US" dirty="0"/>
          </a:p>
          <a:p>
            <a:r>
              <a:rPr lang="en-US" dirty="0"/>
              <a:t>Grabs all IP address and sorts them by ID</a:t>
            </a:r>
          </a:p>
          <a:p>
            <a:endParaRPr lang="en-US" dirty="0"/>
          </a:p>
          <a:p>
            <a:r>
              <a:rPr lang="en-US" dirty="0"/>
              <a:t>Implements paging mechanism</a:t>
            </a:r>
          </a:p>
          <a:p>
            <a:endParaRPr lang="en-US" dirty="0"/>
          </a:p>
          <a:p>
            <a:r>
              <a:rPr lang="en-US" dirty="0"/>
              <a:t>Writes IPs to file and returns file to client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D09BBF-084E-48AA-9000-552E9E5B0CD6}"/>
              </a:ext>
            </a:extLst>
          </p:cNvPr>
          <p:cNvSpPr/>
          <p:nvPr/>
        </p:nvSpPr>
        <p:spPr>
          <a:xfrm>
            <a:off x="1962024" y="1384300"/>
            <a:ext cx="6027288" cy="56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Menlo"/>
              </a:rPr>
              <a:t># /user/local/lib/pypthon3.6/site-packages/verbose_robot-4.0.1-py3.6.egg/cif/httpd/palo.py</a:t>
            </a:r>
          </a:p>
        </p:txBody>
      </p:sp>
    </p:spTree>
    <p:extLst>
      <p:ext uri="{BB962C8B-B14F-4D97-AF65-F5344CB8AC3E}">
        <p14:creationId xmlns:p14="http://schemas.microsoft.com/office/powerpoint/2010/main" val="3389241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1E14-C29F-4129-A735-79A1BCA0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Palo Endpoint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32CB7-CF7B-4B1B-86E3-94C9376D2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1: </a:t>
            </a:r>
          </a:p>
          <a:p>
            <a:pPr lvl="1"/>
            <a:r>
              <a:rPr lang="en-US" dirty="0"/>
              <a:t>curl command inside our endpoint executed another endpoint</a:t>
            </a:r>
          </a:p>
          <a:p>
            <a:r>
              <a:rPr lang="en-US" dirty="0"/>
              <a:t>Version 2:</a:t>
            </a:r>
          </a:p>
          <a:p>
            <a:pPr lvl="1"/>
            <a:r>
              <a:rPr lang="en-US" dirty="0"/>
              <a:t>Implicit parameter via Flask variable rule: </a:t>
            </a:r>
          </a:p>
          <a:p>
            <a:pPr lvl="2"/>
            <a:r>
              <a:rPr lang="en-US" dirty="0"/>
              <a:t>E.g. /palo/1</a:t>
            </a:r>
          </a:p>
          <a:p>
            <a:pPr lvl="1"/>
            <a:r>
              <a:rPr lang="en-US" dirty="0"/>
              <a:t>Writing file to disk</a:t>
            </a:r>
          </a:p>
          <a:p>
            <a:r>
              <a:rPr lang="en-US" dirty="0"/>
              <a:t>Version 3:</a:t>
            </a:r>
          </a:p>
          <a:p>
            <a:pPr lvl="1"/>
            <a:r>
              <a:rPr lang="en-US" dirty="0" err="1"/>
              <a:t>StringIO</a:t>
            </a:r>
            <a:endParaRPr lang="en-US" dirty="0"/>
          </a:p>
          <a:p>
            <a:pPr lvl="1"/>
            <a:r>
              <a:rPr lang="en-US" dirty="0"/>
              <a:t>Explicit parameter: /palo/?</a:t>
            </a:r>
            <a:r>
              <a:rPr lang="en-US" dirty="0" err="1"/>
              <a:t>page_num</a:t>
            </a:r>
            <a:r>
              <a:rPr lang="en-US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3474603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C060-4E55-4FE5-9E4C-E31A20DC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090862"/>
            <a:ext cx="8596668" cy="676275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57412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0266-BC1E-4E21-979F-76BCEDC3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Results and Findings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945086-3004-4623-BFC1-020801053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2160589"/>
            <a:ext cx="8596312" cy="1497012"/>
          </a:xfrm>
        </p:spPr>
        <p:txBody>
          <a:bodyPr>
            <a:noAutofit/>
          </a:bodyPr>
          <a:lstStyle/>
          <a:p>
            <a:r>
              <a:rPr lang="en-US" sz="2000" dirty="0"/>
              <a:t>To what extent does the timeliness of threat intelligence gathering, aggregation, and sharing affect risk profile reduction within a university enterprise setting? </a:t>
            </a:r>
          </a:p>
          <a:p>
            <a:pPr lvl="1"/>
            <a:r>
              <a:rPr lang="en-US" sz="2000" dirty="0"/>
              <a:t>If there are security efficacy outcomes, what are the costs?</a:t>
            </a:r>
          </a:p>
          <a:p>
            <a:pPr lvl="1"/>
            <a:endParaRPr lang="en-US" sz="2000" b="1" dirty="0"/>
          </a:p>
          <a:p>
            <a:r>
              <a:rPr lang="en-US" sz="2000" dirty="0"/>
              <a:t>Examined 2.5hrs of network traffic</a:t>
            </a:r>
          </a:p>
          <a:p>
            <a:r>
              <a:rPr lang="en-US" sz="2000" dirty="0"/>
              <a:t>Theoretical analysis: applied the previous day’s newly added IP blocklist to the next day’s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2812982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8FE3-F38C-4B65-B3F6-20730C0F3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07" y="1296194"/>
            <a:ext cx="8596668" cy="156130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59 unique IP addresses added from previous day’s CIF server</a:t>
            </a:r>
          </a:p>
          <a:p>
            <a:pPr lvl="1"/>
            <a:r>
              <a:rPr lang="en-US" dirty="0"/>
              <a:t>44 of these IP addresses referenced in 2.5hrs sample of network traffic</a:t>
            </a:r>
          </a:p>
          <a:p>
            <a:r>
              <a:rPr lang="en-US" dirty="0"/>
              <a:t>375,683 Total Packets</a:t>
            </a:r>
          </a:p>
          <a:p>
            <a:r>
              <a:rPr lang="en-US" dirty="0"/>
              <a:t>162 Malicious Packets</a:t>
            </a:r>
          </a:p>
          <a:p>
            <a:r>
              <a:rPr lang="en-US" dirty="0"/>
              <a:t>93 considered “Blocked” had a 15minute strategy been implemented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010134-B1F2-44A0-BCEB-882BB695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pPr algn="ctr"/>
            <a:r>
              <a:rPr lang="en-US" dirty="0"/>
              <a:t>Test Results and Findings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F6809D1-C270-4352-A69F-C652C28B4D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2304108"/>
              </p:ext>
            </p:extLst>
          </p:nvPr>
        </p:nvGraphicFramePr>
        <p:xfrm>
          <a:off x="1785769" y="3012141"/>
          <a:ext cx="6380144" cy="3611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4458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30A3-37B4-4C9C-AB8E-3ECF3802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Results and Findings: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FC05-473C-4D62-B214-58956E6EB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2.5 hour sample of data NOT representative of all network traffic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Known malicious IPs in sample NOT representative of all malicious traffic</a:t>
            </a:r>
          </a:p>
        </p:txBody>
      </p:sp>
    </p:spTree>
    <p:extLst>
      <p:ext uri="{BB962C8B-B14F-4D97-AF65-F5344CB8AC3E}">
        <p14:creationId xmlns:p14="http://schemas.microsoft.com/office/powerpoint/2010/main" val="1903050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E15C-9946-446C-8912-CED70F937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66" y="447674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Closing Thoughts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A9A962-3963-49A9-8930-411400491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65" y="1968455"/>
            <a:ext cx="8596668" cy="3121072"/>
          </a:xfrm>
        </p:spPr>
        <p:txBody>
          <a:bodyPr>
            <a:normAutofit/>
          </a:bodyPr>
          <a:lstStyle/>
          <a:p>
            <a:r>
              <a:rPr lang="en-US" dirty="0"/>
              <a:t>To what extent does the timeliness of threat intelligence gathering, aggregation, and sharing affect risk profile reduction within a university enterprise setting? </a:t>
            </a:r>
          </a:p>
          <a:p>
            <a:pPr lvl="1"/>
            <a:r>
              <a:rPr lang="en-US" b="1" dirty="0"/>
              <a:t>Answer: </a:t>
            </a:r>
            <a:r>
              <a:rPr lang="en-US" dirty="0"/>
              <a:t>Analysis based on theoretical model suggests a </a:t>
            </a:r>
            <a:r>
              <a:rPr lang="en-US" b="1" dirty="0"/>
              <a:t>57% </a:t>
            </a:r>
            <a:r>
              <a:rPr lang="en-US" dirty="0"/>
              <a:t>reduction of known malicious traffic (</a:t>
            </a:r>
            <a:r>
              <a:rPr lang="en-US" b="1" dirty="0"/>
              <a:t>view finding with caution)</a:t>
            </a:r>
          </a:p>
          <a:p>
            <a:r>
              <a:rPr lang="en-US" dirty="0"/>
              <a:t>If there are security efficacy outcomes, what are the costs?</a:t>
            </a:r>
          </a:p>
          <a:p>
            <a:pPr lvl="1"/>
            <a:r>
              <a:rPr lang="en-US" dirty="0"/>
              <a:t>CIF is an open source project</a:t>
            </a:r>
          </a:p>
          <a:p>
            <a:pPr lvl="1"/>
            <a:r>
              <a:rPr lang="en-US" dirty="0"/>
              <a:t>Basic setup can be conducted in around an hour</a:t>
            </a:r>
          </a:p>
        </p:txBody>
      </p:sp>
    </p:spTree>
    <p:extLst>
      <p:ext uri="{BB962C8B-B14F-4D97-AF65-F5344CB8AC3E}">
        <p14:creationId xmlns:p14="http://schemas.microsoft.com/office/powerpoint/2010/main" val="295690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2E9C-D522-4C3F-BA5B-1E16E936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410245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Overview – Threat Landscape</a:t>
            </a:r>
            <a:br>
              <a:rPr lang="en-US" dirty="0"/>
            </a:br>
            <a:r>
              <a:rPr lang="en-US" i="1" dirty="0"/>
              <a:t>The Cost of Cybercrime </a:t>
            </a:r>
            <a:br>
              <a:rPr lang="en-US" i="1" dirty="0"/>
            </a:br>
            <a:r>
              <a:rPr lang="en-US" sz="2000" i="1" dirty="0"/>
              <a:t>Study b</a:t>
            </a:r>
            <a:r>
              <a:rPr lang="en-US" sz="2000" dirty="0"/>
              <a:t>y Accenture Security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F74634-8A81-46B5-A035-F87B5F8AD67C}"/>
              </a:ext>
            </a:extLst>
          </p:cNvPr>
          <p:cNvCxnSpPr>
            <a:cxnSpLocks/>
          </p:cNvCxnSpPr>
          <p:nvPr/>
        </p:nvCxnSpPr>
        <p:spPr>
          <a:xfrm>
            <a:off x="5573949" y="2388141"/>
            <a:ext cx="0" cy="28842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1F17A5-10F3-4162-9DCE-05C351E62BCF}"/>
              </a:ext>
            </a:extLst>
          </p:cNvPr>
          <p:cNvSpPr/>
          <p:nvPr/>
        </p:nvSpPr>
        <p:spPr>
          <a:xfrm>
            <a:off x="1400427" y="2710776"/>
            <a:ext cx="3651471" cy="1964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2017</a:t>
            </a:r>
          </a:p>
          <a:p>
            <a:pPr algn="ctr"/>
            <a:r>
              <a:rPr lang="en-US" dirty="0"/>
              <a:t>$11.7 million average total cyber crime costs per company in study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BE9CAF-CF0B-4F6E-B77C-113D1F998122}"/>
              </a:ext>
            </a:extLst>
          </p:cNvPr>
          <p:cNvSpPr/>
          <p:nvPr/>
        </p:nvSpPr>
        <p:spPr>
          <a:xfrm>
            <a:off x="6096000" y="2710776"/>
            <a:ext cx="3651471" cy="1964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2018</a:t>
            </a:r>
          </a:p>
          <a:p>
            <a:pPr algn="ctr"/>
            <a:r>
              <a:rPr lang="en-US" dirty="0"/>
              <a:t>$13.0 million average total cyber crime costs per company in study</a:t>
            </a:r>
          </a:p>
        </p:txBody>
      </p:sp>
    </p:spTree>
    <p:extLst>
      <p:ext uri="{BB962C8B-B14F-4D97-AF65-F5344CB8AC3E}">
        <p14:creationId xmlns:p14="http://schemas.microsoft.com/office/powerpoint/2010/main" val="348294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88D9-B0A5-46F8-AFB9-AA306C9F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Overview – Threat Landscape</a:t>
            </a:r>
            <a:br>
              <a:rPr lang="en-US" dirty="0"/>
            </a:br>
            <a:r>
              <a:rPr lang="en-US" i="1" dirty="0"/>
              <a:t>Global Application &amp; Network Security Report </a:t>
            </a:r>
            <a:br>
              <a:rPr lang="en-US" i="1" dirty="0"/>
            </a:br>
            <a:r>
              <a:rPr lang="en-US" sz="2000" i="1" dirty="0"/>
              <a:t>Study by </a:t>
            </a:r>
            <a:r>
              <a:rPr lang="en-US" sz="2000" i="1" dirty="0" err="1"/>
              <a:t>Radware</a:t>
            </a:r>
            <a:endParaRPr lang="en-US" sz="2000" i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F05911-6801-4BD6-B05B-A63764902202}"/>
              </a:ext>
            </a:extLst>
          </p:cNvPr>
          <p:cNvSpPr/>
          <p:nvPr/>
        </p:nvSpPr>
        <p:spPr>
          <a:xfrm>
            <a:off x="1784995" y="3911600"/>
            <a:ext cx="3190673" cy="20233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Equifax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$430 million</a:t>
            </a:r>
          </a:p>
          <a:p>
            <a:pPr algn="ctr"/>
            <a:r>
              <a:rPr lang="en-US" dirty="0"/>
              <a:t>$600 million Projected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C63054-22E0-46F9-9B1A-20541B85DB37}"/>
              </a:ext>
            </a:extLst>
          </p:cNvPr>
          <p:cNvSpPr/>
          <p:nvPr/>
        </p:nvSpPr>
        <p:spPr>
          <a:xfrm>
            <a:off x="2582663" y="2772389"/>
            <a:ext cx="4786010" cy="875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$1.1 million cost per cyber attack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25E65E-B9E3-443E-93C2-55497EE79C6F}"/>
              </a:ext>
            </a:extLst>
          </p:cNvPr>
          <p:cNvSpPr/>
          <p:nvPr/>
        </p:nvSpPr>
        <p:spPr>
          <a:xfrm>
            <a:off x="5199404" y="3911601"/>
            <a:ext cx="3190673" cy="20233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Yahoo!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$1.3 billion</a:t>
            </a:r>
          </a:p>
          <a:p>
            <a:pPr algn="ctr"/>
            <a:r>
              <a:rPr lang="en-US" dirty="0"/>
              <a:t>Sold to Verizon $350 million below initial offer</a:t>
            </a:r>
          </a:p>
        </p:txBody>
      </p:sp>
    </p:spTree>
    <p:extLst>
      <p:ext uri="{BB962C8B-B14F-4D97-AF65-F5344CB8AC3E}">
        <p14:creationId xmlns:p14="http://schemas.microsoft.com/office/powerpoint/2010/main" val="61865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2E9C-D522-4C3F-BA5B-1E16E936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410245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Overview – Threat Landscape</a:t>
            </a:r>
            <a:br>
              <a:rPr lang="en-US" dirty="0"/>
            </a:br>
            <a:r>
              <a:rPr lang="en-US" i="1" dirty="0"/>
              <a:t>The Cost of Cybercrime </a:t>
            </a:r>
            <a:br>
              <a:rPr lang="en-US" i="1" dirty="0"/>
            </a:br>
            <a:r>
              <a:rPr lang="en-US" sz="2000" i="1" dirty="0"/>
              <a:t>Study b</a:t>
            </a:r>
            <a:r>
              <a:rPr lang="en-US" sz="2000" dirty="0"/>
              <a:t>y Accenture Security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896122-443B-4A90-8C25-F60E14DBD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50" y="2098059"/>
            <a:ext cx="7513971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0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B188-5F70-4D0A-AC90-D9EA6A64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Overview – Threat Landscape</a:t>
            </a:r>
            <a:br>
              <a:rPr lang="en-US" dirty="0"/>
            </a:br>
            <a:r>
              <a:rPr lang="en-US" i="1" dirty="0"/>
              <a:t>The Cost of </a:t>
            </a:r>
            <a:r>
              <a:rPr lang="en-US" i="1" dirty="0" err="1"/>
              <a:t>CyberCrime</a:t>
            </a:r>
            <a:r>
              <a:rPr lang="en-US" i="1" dirty="0"/>
              <a:t> </a:t>
            </a:r>
            <a:br>
              <a:rPr lang="en-US" i="1" dirty="0"/>
            </a:br>
            <a:r>
              <a:rPr lang="en-US" sz="2000" i="1" dirty="0"/>
              <a:t>Study b</a:t>
            </a:r>
            <a:r>
              <a:rPr lang="en-US" sz="2000" dirty="0"/>
              <a:t>y Accenture Security 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38F438-F932-4930-81FA-C681F75A9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29" y="2172068"/>
            <a:ext cx="7651143" cy="3741744"/>
          </a:xfrm>
        </p:spPr>
      </p:pic>
    </p:spTree>
    <p:extLst>
      <p:ext uri="{BB962C8B-B14F-4D97-AF65-F5344CB8AC3E}">
        <p14:creationId xmlns:p14="http://schemas.microsoft.com/office/powerpoint/2010/main" val="320936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0037-5E7B-470A-A023-2E393114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Intelligence Framework (CIF)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DCEB-2C37-4F69-8D5D-CC0DE3B35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REN-ISAC </a:t>
            </a:r>
            <a:r>
              <a:rPr lang="en-US" sz="1400" i="1" dirty="0"/>
              <a:t>(Information Sharing Network for Higher Education)</a:t>
            </a:r>
          </a:p>
          <a:p>
            <a:pPr marL="0" indent="0">
              <a:buNone/>
            </a:pPr>
            <a:endParaRPr lang="en-US" sz="1400" i="1" dirty="0"/>
          </a:p>
          <a:p>
            <a:r>
              <a:rPr lang="en-US" dirty="0"/>
              <a:t>Server that pushes/pulls threat feeds to/from internal database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Indicators:</a:t>
            </a:r>
            <a:r>
              <a:rPr lang="en-US" dirty="0"/>
              <a:t> IPv4, IPv6, Email, URL, FQDN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Tags:</a:t>
            </a:r>
            <a:r>
              <a:rPr lang="en-US" dirty="0"/>
              <a:t> botnet, exploit, hijacked, malware, phishing, scanner, search, suspicious, </a:t>
            </a:r>
            <a:r>
              <a:rPr lang="en-US" dirty="0" err="1"/>
              <a:t>bruteforce</a:t>
            </a:r>
            <a:r>
              <a:rPr lang="en-US" dirty="0"/>
              <a:t>, whitelist, </a:t>
            </a:r>
            <a:r>
              <a:rPr lang="en-US" dirty="0" err="1"/>
              <a:t>uce</a:t>
            </a:r>
            <a:r>
              <a:rPr lang="en-US" dirty="0"/>
              <a:t>, darknet, </a:t>
            </a:r>
            <a:r>
              <a:rPr lang="en-US" dirty="0" err="1"/>
              <a:t>dns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Confidence Levels</a:t>
            </a:r>
          </a:p>
        </p:txBody>
      </p:sp>
    </p:spTree>
    <p:extLst>
      <p:ext uri="{BB962C8B-B14F-4D97-AF65-F5344CB8AC3E}">
        <p14:creationId xmlns:p14="http://schemas.microsoft.com/office/powerpoint/2010/main" val="362451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A989-16B3-4E88-91D9-E068B2C0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Intelligence Framework (CIF)</a:t>
            </a:r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8C54C329-13C8-410B-A268-8A16A5348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47" y="2245366"/>
            <a:ext cx="7881525" cy="323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3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9B1A-CD20-4CDE-B3C5-713FCAAA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96" y="230220"/>
            <a:ext cx="8596668" cy="11316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Implementing CIF Into Security Infrastructure</a:t>
            </a:r>
          </a:p>
        </p:txBody>
      </p:sp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A0FF0795-2592-4365-A259-A54E72404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91" y="894945"/>
            <a:ext cx="5768877" cy="585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404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3484</TotalTime>
  <Words>1032</Words>
  <Application>Microsoft Office PowerPoint</Application>
  <PresentationFormat>Widescreen</PresentationFormat>
  <Paragraphs>143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Menlo</vt:lpstr>
      <vt:lpstr>Trebuchet MS</vt:lpstr>
      <vt:lpstr>Wingdings 3</vt:lpstr>
      <vt:lpstr>Facet</vt:lpstr>
      <vt:lpstr>NU CIF Project</vt:lpstr>
      <vt:lpstr>Overview</vt:lpstr>
      <vt:lpstr>Overview – Threat Landscape The Cost of Cybercrime  Study by Accenture Security </vt:lpstr>
      <vt:lpstr>Overview – Threat Landscape Global Application &amp; Network Security Report  Study by Radware</vt:lpstr>
      <vt:lpstr>Overview – Threat Landscape The Cost of Cybercrime  Study by Accenture Security </vt:lpstr>
      <vt:lpstr>Overview – Threat Landscape The Cost of CyberCrime  Study by Accenture Security </vt:lpstr>
      <vt:lpstr>Collective Intelligence Framework (CIF)</vt:lpstr>
      <vt:lpstr>Collective Intelligence Framework (CIF)</vt:lpstr>
      <vt:lpstr>Implementing CIF Into Security Infrastructure</vt:lpstr>
      <vt:lpstr>Implementing CIF Into Security Infrastructure</vt:lpstr>
      <vt:lpstr>Implementing CIF Into Security Infrastructure</vt:lpstr>
      <vt:lpstr>Implementing CIF Into Security Infrastructure: UN</vt:lpstr>
      <vt:lpstr>Palo Alto Constraints</vt:lpstr>
      <vt:lpstr>Research Question(s)</vt:lpstr>
      <vt:lpstr>Methodology</vt:lpstr>
      <vt:lpstr>requirements.txt</vt:lpstr>
      <vt:lpstr>Setup CIF Test Environment</vt:lpstr>
      <vt:lpstr>Palo Endpoint Setup</vt:lpstr>
      <vt:lpstr>Palo Endpoint Setup</vt:lpstr>
      <vt:lpstr>Palo Endpoint Setup</vt:lpstr>
      <vt:lpstr>Palo Endpoint</vt:lpstr>
      <vt:lpstr>Palo Endpoint Versions</vt:lpstr>
      <vt:lpstr>Demo</vt:lpstr>
      <vt:lpstr>Test Results and Findings</vt:lpstr>
      <vt:lpstr>Test Results and Findings</vt:lpstr>
      <vt:lpstr>Test Results and Findings: Limitations</vt:lpstr>
      <vt:lpstr>Closing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 CIF Project</dc:title>
  <dc:creator>nethorne@outlook.com</dc:creator>
  <cp:lastModifiedBy>nethorne@outlook.com</cp:lastModifiedBy>
  <cp:revision>76</cp:revision>
  <dcterms:created xsi:type="dcterms:W3CDTF">2020-03-12T04:51:19Z</dcterms:created>
  <dcterms:modified xsi:type="dcterms:W3CDTF">2020-05-05T23:23:37Z</dcterms:modified>
</cp:coreProperties>
</file>