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82" r:id="rId14"/>
    <p:sldId id="268" r:id="rId15"/>
    <p:sldId id="271" r:id="rId16"/>
    <p:sldId id="272" r:id="rId17"/>
    <p:sldId id="273" r:id="rId18"/>
    <p:sldId id="275" r:id="rId19"/>
    <p:sldId id="276" r:id="rId20"/>
    <p:sldId id="277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77" d="100"/>
          <a:sy n="77" d="100"/>
        </p:scale>
        <p:origin x="81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58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8649-BDE2-4226-8E29-7FC6514F43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1D892-E474-4BA4-AD33-B79BE8589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overview?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direction of our project has changed slightly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Due to gaining a better understanding of the requirements from the stakeholder and strategizing how best to tackle the problem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 has also been a bit since we talked about the project, so we figured a quick recap wouldn’t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Ezra, Y. B., </a:t>
            </a:r>
            <a:r>
              <a:rPr lang="en-US" dirty="0" err="1"/>
              <a:t>Pariente</a:t>
            </a:r>
            <a:r>
              <a:rPr lang="en-US" dirty="0"/>
              <a:t>, N., Zilberman, B., &amp; Smith, D. (n.d.). </a:t>
            </a:r>
            <a:r>
              <a:rPr lang="en-US" i="1" dirty="0"/>
              <a:t>Global Application &amp; Network Security Report</a:t>
            </a:r>
            <a:r>
              <a:rPr lang="en-US" dirty="0"/>
              <a:t> (pp. 1–64). </a:t>
            </a:r>
            <a:r>
              <a:rPr lang="en-US" dirty="0" err="1"/>
              <a:t>Radware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intelligence and threat sharing has the highest cost savings. 67% respondents use it, average 2.26 million savings</a:t>
            </a:r>
          </a:p>
          <a:p>
            <a:endParaRPr lang="en-US" dirty="0"/>
          </a:p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57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0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A7E2-E7F7-496C-B97E-AA16299337A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A53-9691-4BC3-84BB-B95FF9D7B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 CIF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7129-6EC9-4A27-B2DD-EEFBD236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Nebraska – Omaha Capstone</a:t>
            </a:r>
          </a:p>
          <a:p>
            <a:r>
              <a:rPr lang="en-US" dirty="0"/>
              <a:t>Talon Flynn, Amber </a:t>
            </a:r>
            <a:r>
              <a:rPr lang="en-US" dirty="0" err="1"/>
              <a:t>Makovicka</a:t>
            </a:r>
            <a:r>
              <a:rPr lang="en-US" dirty="0"/>
              <a:t>, Neil Thorne, Jackson Urrutia</a:t>
            </a:r>
          </a:p>
        </p:txBody>
      </p:sp>
    </p:spTree>
    <p:extLst>
      <p:ext uri="{BB962C8B-B14F-4D97-AF65-F5344CB8AC3E}">
        <p14:creationId xmlns:p14="http://schemas.microsoft.com/office/powerpoint/2010/main" val="27638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963D130-6893-4B89-9446-79DE211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83" y="878634"/>
            <a:ext cx="5790694" cy="58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5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D5A98-5AC4-4BF7-BC10-EB289C33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49" y="867980"/>
            <a:ext cx="5673961" cy="57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424" y="230220"/>
            <a:ext cx="9585347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Infrastructure: UN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B49548-AFA7-42C6-B348-06CB060B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41" y="875488"/>
            <a:ext cx="43603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424" y="230220"/>
            <a:ext cx="9585347" cy="11316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Palo Alto Constraints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8F33743-B771-4B22-883C-5E420D01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37" y="2962568"/>
            <a:ext cx="2589776" cy="14877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534369-0199-43AE-816B-3AFB23448E07}"/>
              </a:ext>
            </a:extLst>
          </p:cNvPr>
          <p:cNvSpPr txBox="1"/>
          <p:nvPr/>
        </p:nvSpPr>
        <p:spPr>
          <a:xfrm>
            <a:off x="1987827" y="1563456"/>
            <a:ext cx="4844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Block Lists: 5,000 maximum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total: 150,000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process token in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Format: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D24449-EC4A-498E-B763-1786F9AE4ECE}"/>
              </a:ext>
            </a:extLst>
          </p:cNvPr>
          <p:cNvSpPr txBox="1">
            <a:spLocks/>
          </p:cNvSpPr>
          <p:nvPr/>
        </p:nvSpPr>
        <p:spPr>
          <a:xfrm>
            <a:off x="992471" y="4903516"/>
            <a:ext cx="2856824" cy="164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123.11.22.33/palo/1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123.11.22.33/palo/2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C01CE-B4D5-4F15-8E7A-370D6C1FF011}"/>
              </a:ext>
            </a:extLst>
          </p:cNvPr>
          <p:cNvSpPr txBox="1"/>
          <p:nvPr/>
        </p:nvSpPr>
        <p:spPr>
          <a:xfrm>
            <a:off x="4854548" y="4509268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99.11.22.33</a:t>
            </a:r>
          </a:p>
          <a:p>
            <a:r>
              <a:rPr lang="en-US" dirty="0"/>
              <a:t>11.22.33.44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C2C74-6F53-435F-8E48-578FE114C12A}"/>
              </a:ext>
            </a:extLst>
          </p:cNvPr>
          <p:cNvSpPr txBox="1"/>
          <p:nvPr/>
        </p:nvSpPr>
        <p:spPr>
          <a:xfrm>
            <a:off x="4492588" y="5891814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99.11.22.33</a:t>
            </a:r>
          </a:p>
          <a:p>
            <a:r>
              <a:rPr lang="en-US" dirty="0"/>
              <a:t>11.22.33.44</a:t>
            </a:r>
          </a:p>
          <a:p>
            <a:r>
              <a:rPr lang="en-US" dirty="0"/>
              <a:t>…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392C235-1A25-454B-BE4F-DB6C98CCC051}"/>
              </a:ext>
            </a:extLst>
          </p:cNvPr>
          <p:cNvSpPr/>
          <p:nvPr/>
        </p:nvSpPr>
        <p:spPr>
          <a:xfrm>
            <a:off x="6832423" y="3975652"/>
            <a:ext cx="2142612" cy="642710"/>
          </a:xfrm>
          <a:prstGeom prst="wedgeRoundRectCallout">
            <a:avLst>
              <a:gd name="adj1" fmla="val -69283"/>
              <a:gd name="adj2" fmla="val 81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5,000 IPs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0781F648-7C79-4A37-919C-9661836C1AB5}"/>
              </a:ext>
            </a:extLst>
          </p:cNvPr>
          <p:cNvSpPr/>
          <p:nvPr/>
        </p:nvSpPr>
        <p:spPr>
          <a:xfrm>
            <a:off x="6435286" y="5516313"/>
            <a:ext cx="2142612" cy="642710"/>
          </a:xfrm>
          <a:prstGeom prst="wedgeRoundRectCallout">
            <a:avLst>
              <a:gd name="adj1" fmla="val -69283"/>
              <a:gd name="adj2" fmla="val 81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5,000 IPs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8F6E11-9A1B-46D0-B677-DA085592823B}"/>
              </a:ext>
            </a:extLst>
          </p:cNvPr>
          <p:cNvSpPr/>
          <p:nvPr/>
        </p:nvSpPr>
        <p:spPr>
          <a:xfrm>
            <a:off x="3523082" y="4798823"/>
            <a:ext cx="1331466" cy="3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2232698-45DF-442C-B881-EB656CCEFC4C}"/>
              </a:ext>
            </a:extLst>
          </p:cNvPr>
          <p:cNvSpPr/>
          <p:nvPr/>
        </p:nvSpPr>
        <p:spPr>
          <a:xfrm>
            <a:off x="3503910" y="6159023"/>
            <a:ext cx="919004" cy="3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dirty="0"/>
              <a:t>If there are security efficacy outcomes, what are the costs?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09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report of IPs being blocked by Current CIF over 7-day period</a:t>
            </a:r>
          </a:p>
          <a:p>
            <a:pPr lvl="1"/>
            <a:r>
              <a:rPr lang="en-US" dirty="0"/>
              <a:t>Measure traffic</a:t>
            </a:r>
          </a:p>
          <a:p>
            <a:endParaRPr lang="en-US" dirty="0"/>
          </a:p>
          <a:p>
            <a:r>
              <a:rPr lang="en-US" dirty="0"/>
              <a:t>Implement Solution</a:t>
            </a:r>
          </a:p>
          <a:p>
            <a:endParaRPr lang="en-US" dirty="0"/>
          </a:p>
          <a:p>
            <a:r>
              <a:rPr lang="en-US" dirty="0"/>
              <a:t>Pull report of IPs being blocked by CIF over 7-day period</a:t>
            </a:r>
          </a:p>
          <a:p>
            <a:pPr lvl="1"/>
            <a:r>
              <a:rPr lang="en-US" dirty="0"/>
              <a:t>Measure traffic</a:t>
            </a:r>
          </a:p>
        </p:txBody>
      </p:sp>
    </p:spTree>
    <p:extLst>
      <p:ext uri="{BB962C8B-B14F-4D97-AF65-F5344CB8AC3E}">
        <p14:creationId xmlns:p14="http://schemas.microsoft.com/office/powerpoint/2010/main" val="223384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DAFBD3-BB98-4790-A3C7-1FFC2880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34" y="1566589"/>
            <a:ext cx="3165090" cy="4751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1766826"/>
            <a:ext cx="3752659" cy="132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Python Knowledge</a:t>
            </a:r>
          </a:p>
          <a:p>
            <a:pPr marL="0" indent="0">
              <a:buNone/>
            </a:pPr>
            <a:r>
              <a:rPr lang="en-US" b="1" dirty="0"/>
              <a:t>	Flask Web App 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3A63F0-0A03-4704-9E5C-9CDE37D28F33}"/>
              </a:ext>
            </a:extLst>
          </p:cNvPr>
          <p:cNvCxnSpPr>
            <a:cxnSpLocks/>
          </p:cNvCxnSpPr>
          <p:nvPr/>
        </p:nvCxnSpPr>
        <p:spPr>
          <a:xfrm flipV="1">
            <a:off x="3005848" y="350310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23839-308F-45A9-A98F-0CBD5FECB7A4}"/>
              </a:ext>
            </a:extLst>
          </p:cNvPr>
          <p:cNvCxnSpPr>
            <a:cxnSpLocks/>
          </p:cNvCxnSpPr>
          <p:nvPr/>
        </p:nvCxnSpPr>
        <p:spPr>
          <a:xfrm flipV="1">
            <a:off x="3040468" y="3800168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46D8A-62EE-4F95-B6A4-59E545FF284B}"/>
              </a:ext>
            </a:extLst>
          </p:cNvPr>
          <p:cNvCxnSpPr>
            <a:cxnSpLocks/>
          </p:cNvCxnSpPr>
          <p:nvPr/>
        </p:nvCxnSpPr>
        <p:spPr>
          <a:xfrm flipV="1">
            <a:off x="3129163" y="4042871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05160-7277-4D58-A920-7A91AFC6D324}"/>
              </a:ext>
            </a:extLst>
          </p:cNvPr>
          <p:cNvCxnSpPr>
            <a:cxnSpLocks/>
          </p:cNvCxnSpPr>
          <p:nvPr/>
        </p:nvCxnSpPr>
        <p:spPr>
          <a:xfrm flipV="1">
            <a:off x="3129163" y="433487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7637E-D868-422C-8F8B-A8165236153C}"/>
              </a:ext>
            </a:extLst>
          </p:cNvPr>
          <p:cNvCxnSpPr>
            <a:cxnSpLocks/>
          </p:cNvCxnSpPr>
          <p:nvPr/>
        </p:nvCxnSpPr>
        <p:spPr>
          <a:xfrm flipV="1">
            <a:off x="3120581" y="4603729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4FB13-B08B-48DC-95E5-ACA6A7CC728F}"/>
              </a:ext>
            </a:extLst>
          </p:cNvPr>
          <p:cNvCxnSpPr>
            <a:cxnSpLocks/>
          </p:cNvCxnSpPr>
          <p:nvPr/>
        </p:nvCxnSpPr>
        <p:spPr>
          <a:xfrm flipV="1">
            <a:off x="3120581" y="4842775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4AC549-4D81-44C9-80C4-1E460966B144}"/>
              </a:ext>
            </a:extLst>
          </p:cNvPr>
          <p:cNvSpPr txBox="1">
            <a:spLocks/>
          </p:cNvSpPr>
          <p:nvPr/>
        </p:nvSpPr>
        <p:spPr>
          <a:xfrm>
            <a:off x="592055" y="4529401"/>
            <a:ext cx="2458069" cy="45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CIF-related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7903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EB00E-759A-4371-B6C2-B4CC5D90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5" y="1385651"/>
            <a:ext cx="8820899" cy="51999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808E51-E3AD-45F3-8846-49EDD7C86B95}"/>
              </a:ext>
            </a:extLst>
          </p:cNvPr>
          <p:cNvCxnSpPr>
            <a:cxnSpLocks/>
          </p:cNvCxnSpPr>
          <p:nvPr/>
        </p:nvCxnSpPr>
        <p:spPr>
          <a:xfrm flipH="1">
            <a:off x="1661825" y="4250987"/>
            <a:ext cx="1723401" cy="1624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CF210B-63C6-4DDD-A132-883AF7595E97}"/>
              </a:ext>
            </a:extLst>
          </p:cNvPr>
          <p:cNvCxnSpPr>
            <a:cxnSpLocks/>
          </p:cNvCxnSpPr>
          <p:nvPr/>
        </p:nvCxnSpPr>
        <p:spPr>
          <a:xfrm flipH="1">
            <a:off x="9433531" y="1031131"/>
            <a:ext cx="1611248" cy="1562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9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1B1AD-E830-4E01-BCBE-A412BA6A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88" y="1270000"/>
            <a:ext cx="8809483" cy="53649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67523-5FF7-448D-B264-0370060ACB73}"/>
              </a:ext>
            </a:extLst>
          </p:cNvPr>
          <p:cNvCxnSpPr>
            <a:cxnSpLocks/>
          </p:cNvCxnSpPr>
          <p:nvPr/>
        </p:nvCxnSpPr>
        <p:spPr>
          <a:xfrm flipH="1">
            <a:off x="3577480" y="1673157"/>
            <a:ext cx="1617090" cy="931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CF8D14-7509-4F41-8DF5-E80467CC7D32}"/>
              </a:ext>
            </a:extLst>
          </p:cNvPr>
          <p:cNvCxnSpPr>
            <a:cxnSpLocks/>
          </p:cNvCxnSpPr>
          <p:nvPr/>
        </p:nvCxnSpPr>
        <p:spPr>
          <a:xfrm flipH="1">
            <a:off x="4167123" y="4461754"/>
            <a:ext cx="1617090" cy="931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A82C9-E836-453F-B302-30A7FEE70937}"/>
              </a:ext>
            </a:extLst>
          </p:cNvPr>
          <p:cNvCxnSpPr>
            <a:cxnSpLocks/>
          </p:cNvCxnSpPr>
          <p:nvPr/>
        </p:nvCxnSpPr>
        <p:spPr>
          <a:xfrm flipH="1">
            <a:off x="4956212" y="2671862"/>
            <a:ext cx="1617090" cy="931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8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6844CE-74BE-422A-AA5B-6C474F33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6" y="1833123"/>
            <a:ext cx="7979734" cy="4033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E5D07-23DA-4493-911A-4B63952035BF}"/>
              </a:ext>
            </a:extLst>
          </p:cNvPr>
          <p:cNvCxnSpPr>
            <a:cxnSpLocks/>
          </p:cNvCxnSpPr>
          <p:nvPr/>
        </p:nvCxnSpPr>
        <p:spPr>
          <a:xfrm>
            <a:off x="557617" y="3298356"/>
            <a:ext cx="1302026" cy="1103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2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89-CD7B-4B0A-8B28-3955CFB2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37E3-D3F3-48AA-8207-D20E012C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Overview</a:t>
            </a:r>
          </a:p>
          <a:p>
            <a:endParaRPr lang="en-US" dirty="0"/>
          </a:p>
          <a:p>
            <a:r>
              <a:rPr lang="en-US" dirty="0"/>
              <a:t>Research Question(s)</a:t>
            </a:r>
          </a:p>
          <a:p>
            <a:endParaRPr lang="en-US" dirty="0"/>
          </a:p>
          <a:p>
            <a:r>
              <a:rPr lang="en-US" dirty="0"/>
              <a:t>Methodology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0341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56DAEF-1CD3-4491-A7BF-1E3C401C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5" y="1646258"/>
            <a:ext cx="7039351" cy="42292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A7B8D3-9917-4BED-B8B7-1AEA8A754A43}"/>
              </a:ext>
            </a:extLst>
          </p:cNvPr>
          <p:cNvCxnSpPr>
            <a:cxnSpLocks/>
          </p:cNvCxnSpPr>
          <p:nvPr/>
        </p:nvCxnSpPr>
        <p:spPr>
          <a:xfrm>
            <a:off x="1303052" y="3278833"/>
            <a:ext cx="1302026" cy="1103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06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4E57D8-A1A3-4B5C-96EE-D84AFD66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3" y="2791002"/>
            <a:ext cx="8481795" cy="16536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083E2-6B3F-42B0-B009-AE7302DB31C9}"/>
              </a:ext>
            </a:extLst>
          </p:cNvPr>
          <p:cNvCxnSpPr>
            <a:cxnSpLocks/>
          </p:cNvCxnSpPr>
          <p:nvPr/>
        </p:nvCxnSpPr>
        <p:spPr>
          <a:xfrm>
            <a:off x="7444409" y="2365514"/>
            <a:ext cx="1193721" cy="1698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533009E-9EC7-4F0D-BA66-368AD2A5741B}"/>
              </a:ext>
            </a:extLst>
          </p:cNvPr>
          <p:cNvSpPr/>
          <p:nvPr/>
        </p:nvSpPr>
        <p:spPr>
          <a:xfrm>
            <a:off x="1268372" y="1972365"/>
            <a:ext cx="7414591" cy="56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/user/local/lib/pypthon3.6/site-packages/verbose_robot-4.0.1-py3.6.egg/cif/httpd/app.py</a:t>
            </a:r>
          </a:p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Around #238 add to prevent need for authorization token</a:t>
            </a:r>
          </a:p>
        </p:txBody>
      </p:sp>
    </p:spTree>
    <p:extLst>
      <p:ext uri="{BB962C8B-B14F-4D97-AF65-F5344CB8AC3E}">
        <p14:creationId xmlns:p14="http://schemas.microsoft.com/office/powerpoint/2010/main" val="273609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F48C6-74A6-4174-9E33-9EE9CD57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5" y="1983428"/>
            <a:ext cx="11644369" cy="3604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76593-CDF5-49CA-8B3B-2F34C10DF69C}"/>
              </a:ext>
            </a:extLst>
          </p:cNvPr>
          <p:cNvSpPr txBox="1"/>
          <p:nvPr/>
        </p:nvSpPr>
        <p:spPr>
          <a:xfrm>
            <a:off x="3743600" y="5734897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os.system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os.popen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subprocess.Popen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D1087-4CFE-4CA5-A3B7-5653288E1821}"/>
              </a:ext>
            </a:extLst>
          </p:cNvPr>
          <p:cNvSpPr/>
          <p:nvPr/>
        </p:nvSpPr>
        <p:spPr>
          <a:xfrm>
            <a:off x="1859411" y="1270000"/>
            <a:ext cx="7414591" cy="56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/user/local/lib/pypthon3.6/site-packages/verbose_robot-4.0.1-py3.6.egg/cif/httpd/palo.py</a:t>
            </a:r>
          </a:p>
          <a:p>
            <a:r>
              <a:rPr lang="en-US" sz="1200" dirty="0">
                <a:solidFill>
                  <a:schemeClr val="tx1"/>
                </a:solidFill>
                <a:latin typeface="Menlo"/>
              </a:rPr>
              <a:t># Around #238 add to prevent need for authorization token</a:t>
            </a:r>
          </a:p>
        </p:txBody>
      </p:sp>
    </p:spTree>
    <p:extLst>
      <p:ext uri="{BB962C8B-B14F-4D97-AF65-F5344CB8AC3E}">
        <p14:creationId xmlns:p14="http://schemas.microsoft.com/office/powerpoint/2010/main" val="308369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74634-8A81-46B5-A035-F87B5F8AD67C}"/>
              </a:ext>
            </a:extLst>
          </p:cNvPr>
          <p:cNvCxnSpPr>
            <a:cxnSpLocks/>
          </p:cNvCxnSpPr>
          <p:nvPr/>
        </p:nvCxnSpPr>
        <p:spPr>
          <a:xfrm>
            <a:off x="5573949" y="2388141"/>
            <a:ext cx="0" cy="28842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1F17A5-10F3-4162-9DCE-05C351E62BCF}"/>
              </a:ext>
            </a:extLst>
          </p:cNvPr>
          <p:cNvSpPr/>
          <p:nvPr/>
        </p:nvSpPr>
        <p:spPr>
          <a:xfrm>
            <a:off x="1400427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2017</a:t>
            </a:r>
          </a:p>
          <a:p>
            <a:pPr algn="ctr"/>
            <a:r>
              <a:rPr lang="en-US" dirty="0"/>
              <a:t>130 security breaches</a:t>
            </a:r>
          </a:p>
          <a:p>
            <a:pPr algn="ctr"/>
            <a:r>
              <a:rPr lang="en-US" dirty="0"/>
              <a:t>$11.7 million average cyber crime costs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E9CAF-CF0B-4F6E-B77C-113D1F998122}"/>
              </a:ext>
            </a:extLst>
          </p:cNvPr>
          <p:cNvSpPr/>
          <p:nvPr/>
        </p:nvSpPr>
        <p:spPr>
          <a:xfrm>
            <a:off x="6096000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2018</a:t>
            </a:r>
          </a:p>
          <a:p>
            <a:pPr algn="ctr"/>
            <a:r>
              <a:rPr lang="en-US" dirty="0"/>
              <a:t>145 security breaches</a:t>
            </a:r>
          </a:p>
          <a:p>
            <a:pPr algn="ctr"/>
            <a:r>
              <a:rPr lang="en-US" dirty="0"/>
              <a:t>$13.0 million average cyber crime costs</a:t>
            </a:r>
          </a:p>
        </p:txBody>
      </p:sp>
    </p:spTree>
    <p:extLst>
      <p:ext uri="{BB962C8B-B14F-4D97-AF65-F5344CB8AC3E}">
        <p14:creationId xmlns:p14="http://schemas.microsoft.com/office/powerpoint/2010/main" val="348294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88D9-B0A5-46F8-AFB9-AA306C9F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Global Application &amp; Network Security Report </a:t>
            </a:r>
            <a:br>
              <a:rPr lang="en-US" i="1" dirty="0"/>
            </a:br>
            <a:r>
              <a:rPr lang="en-US" sz="2000" i="1" dirty="0"/>
              <a:t>Study by </a:t>
            </a:r>
            <a:r>
              <a:rPr lang="en-US" sz="2000" i="1" dirty="0" err="1"/>
              <a:t>Radware</a:t>
            </a:r>
            <a:endParaRPr lang="en-US" sz="2000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05911-6801-4BD6-B05B-A63764902202}"/>
              </a:ext>
            </a:extLst>
          </p:cNvPr>
          <p:cNvSpPr/>
          <p:nvPr/>
        </p:nvSpPr>
        <p:spPr>
          <a:xfrm>
            <a:off x="1784995" y="3911600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Equifax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$430 million</a:t>
            </a:r>
          </a:p>
          <a:p>
            <a:pPr algn="ctr"/>
            <a:r>
              <a:rPr lang="en-US" dirty="0"/>
              <a:t>$600 million Projected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63054-22E0-46F9-9B1A-20541B85DB37}"/>
              </a:ext>
            </a:extLst>
          </p:cNvPr>
          <p:cNvSpPr/>
          <p:nvPr/>
        </p:nvSpPr>
        <p:spPr>
          <a:xfrm>
            <a:off x="2582663" y="2772389"/>
            <a:ext cx="4786010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$1.1 million cost per cyber attack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5E65E-B9E3-443E-93C2-55497EE79C6F}"/>
              </a:ext>
            </a:extLst>
          </p:cNvPr>
          <p:cNvSpPr/>
          <p:nvPr/>
        </p:nvSpPr>
        <p:spPr>
          <a:xfrm>
            <a:off x="5199404" y="3911601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Yahoo!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$1.3 billion</a:t>
            </a:r>
          </a:p>
          <a:p>
            <a:pPr algn="ctr"/>
            <a:r>
              <a:rPr lang="en-US" dirty="0"/>
              <a:t>Sold to Verizon $350 million below initial offer</a:t>
            </a:r>
          </a:p>
        </p:txBody>
      </p:sp>
    </p:spTree>
    <p:extLst>
      <p:ext uri="{BB962C8B-B14F-4D97-AF65-F5344CB8AC3E}">
        <p14:creationId xmlns:p14="http://schemas.microsoft.com/office/powerpoint/2010/main" val="6186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96122-443B-4A90-8C25-F60E14DBD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50" y="2098059"/>
            <a:ext cx="7513971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188-5F70-4D0A-AC90-D9EA6A6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8F438-F932-4930-81FA-C681F75A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29" y="2172068"/>
            <a:ext cx="7651143" cy="3741744"/>
          </a:xfrm>
        </p:spPr>
      </p:pic>
    </p:spTree>
    <p:extLst>
      <p:ext uri="{BB962C8B-B14F-4D97-AF65-F5344CB8AC3E}">
        <p14:creationId xmlns:p14="http://schemas.microsoft.com/office/powerpoint/2010/main" val="32093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REN-ISAC </a:t>
            </a:r>
            <a:r>
              <a:rPr lang="en-US" sz="1400" i="1" dirty="0"/>
              <a:t>(Information Sharing Network for Higher Education)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dirty="0"/>
              <a:t>Server that pushes/pulls threat feeds to/from internal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Indicators:</a:t>
            </a:r>
            <a:r>
              <a:rPr lang="en-US" dirty="0"/>
              <a:t> IPv4, IPv6, Email, URL, FQDN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Tags:</a:t>
            </a:r>
            <a:r>
              <a:rPr lang="en-US" dirty="0"/>
              <a:t> botnet, exploit, hijacked, malware, phishing, scanner, search, suspicious, </a:t>
            </a:r>
            <a:r>
              <a:rPr lang="en-US" dirty="0" err="1"/>
              <a:t>bruteforce</a:t>
            </a:r>
            <a:r>
              <a:rPr lang="en-US" dirty="0"/>
              <a:t>, whitelist, </a:t>
            </a:r>
            <a:r>
              <a:rPr lang="en-US" dirty="0" err="1"/>
              <a:t>uce</a:t>
            </a:r>
            <a:r>
              <a:rPr lang="en-US" dirty="0"/>
              <a:t>, darknet, </a:t>
            </a:r>
            <a:r>
              <a:rPr lang="en-US" dirty="0" err="1"/>
              <a:t>dns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Confidence Levels</a:t>
            </a:r>
          </a:p>
        </p:txBody>
      </p:sp>
    </p:spTree>
    <p:extLst>
      <p:ext uri="{BB962C8B-B14F-4D97-AF65-F5344CB8AC3E}">
        <p14:creationId xmlns:p14="http://schemas.microsoft.com/office/powerpoint/2010/main" val="36245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A989-16B3-4E88-91D9-E068B2C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C54C329-13C8-410B-A268-8A16A534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7" y="2245366"/>
            <a:ext cx="7881525" cy="32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0FF0795-2592-4365-A259-A54E72404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91" y="894945"/>
            <a:ext cx="5768877" cy="58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0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1152</TotalTime>
  <Words>750</Words>
  <Application>Microsoft Office PowerPoint</Application>
  <PresentationFormat>Widescreen</PresentationFormat>
  <Paragraphs>109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Menlo</vt:lpstr>
      <vt:lpstr>Trebuchet MS</vt:lpstr>
      <vt:lpstr>Wingdings 3</vt:lpstr>
      <vt:lpstr>Facet</vt:lpstr>
      <vt:lpstr>NU CIF Project</vt:lpstr>
      <vt:lpstr>Milestone 2 Overview</vt:lpstr>
      <vt:lpstr>Overview – Threat Landscape The Cost of CyberCrime  Study by Accenture Security </vt:lpstr>
      <vt:lpstr>Overview – Threat Landscape Global Application &amp; Network Security Report  Study by Radware</vt:lpstr>
      <vt:lpstr>Overview – Threat Landscape The Cost of CyberCrime  Study by Accenture Security </vt:lpstr>
      <vt:lpstr>Overview – Threat Landscape The Cost of CyberCrime  Study by Accenture Security </vt:lpstr>
      <vt:lpstr>Collective Intelligence Framework (CIF)</vt:lpstr>
      <vt:lpstr>Collective Intelligence Framework (CIF)</vt:lpstr>
      <vt:lpstr>Implementing CIF Into Security Infrastructure</vt:lpstr>
      <vt:lpstr>Implementing CIF Into Security Infrastructure</vt:lpstr>
      <vt:lpstr>Implementing CIF Into Security Infrastructure</vt:lpstr>
      <vt:lpstr>Implementing CIF Into Security Infrastructure: UN</vt:lpstr>
      <vt:lpstr>Palo Alto Constraints</vt:lpstr>
      <vt:lpstr>Research Question(s)</vt:lpstr>
      <vt:lpstr>Methodology</vt:lpstr>
      <vt:lpstr>Requirements</vt:lpstr>
      <vt:lpstr>Current Status</vt:lpstr>
      <vt:lpstr>Current Status</vt:lpstr>
      <vt:lpstr>Current Status - Details</vt:lpstr>
      <vt:lpstr>Current Status - Details</vt:lpstr>
      <vt:lpstr>Current Status - Details</vt:lpstr>
      <vt:lpstr>Current Status -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CIF Project</dc:title>
  <dc:creator>nethorne@outlook.com</dc:creator>
  <cp:lastModifiedBy>nethorne@outlook.com</cp:lastModifiedBy>
  <cp:revision>33</cp:revision>
  <dcterms:created xsi:type="dcterms:W3CDTF">2020-03-12T04:51:19Z</dcterms:created>
  <dcterms:modified xsi:type="dcterms:W3CDTF">2020-04-02T15:57:08Z</dcterms:modified>
</cp:coreProperties>
</file>