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70" r:id="rId13"/>
    <p:sldId id="268" r:id="rId14"/>
    <p:sldId id="271" r:id="rId15"/>
    <p:sldId id="284" r:id="rId16"/>
    <p:sldId id="285" r:id="rId17"/>
    <p:sldId id="272" r:id="rId18"/>
    <p:sldId id="273" r:id="rId19"/>
    <p:sldId id="286" r:id="rId20"/>
    <p:sldId id="275" r:id="rId21"/>
    <p:sldId id="276" r:id="rId22"/>
    <p:sldId id="277" r:id="rId23"/>
    <p:sldId id="278" r:id="rId24"/>
    <p:sldId id="279" r:id="rId25"/>
    <p:sldId id="282" r:id="rId26"/>
    <p:sldId id="281" r:id="rId27"/>
    <p:sldId id="280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58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8649-BDE2-4226-8E29-7FC6514F43F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1D892-E474-4BA4-AD33-B79BE8589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nture.com/in-en/insights/security/2018-state-of-cyber-resilience-index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nture.com/in-en/insights/security/2018-state-of-cyber-resilience-inde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nture.com/in-en/insights/security/2018-state-of-cyber-resilience-inde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Why overview?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direction of our project has changed slightly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Due to gaining a better understanding of the requirements from the stakeholder and strategizing how best to tackle the problem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It has also been a bit since we talked about the project, so we figured a quick recap wouldn’t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 Bissell, Ryan Lasalle, Floris Van Den </a:t>
            </a:r>
            <a:r>
              <a:rPr lang="en-US" dirty="0" err="1"/>
              <a:t>Dool</a:t>
            </a:r>
            <a:r>
              <a:rPr lang="en-US" dirty="0"/>
              <a:t>, and Josh Kennedy-White. 2018. Gaining Ground on the Cyber Attacker: 2018 State of Cyber </a:t>
            </a:r>
            <a:r>
              <a:rPr lang="en-US" dirty="0" err="1"/>
              <a:t>Resilence</a:t>
            </a:r>
            <a:r>
              <a:rPr lang="en-US" dirty="0"/>
              <a:t>. (April 2018). Retrieved February 23, 2020 from </a:t>
            </a:r>
            <a:r>
              <a:rPr lang="en-US" dirty="0">
                <a:hlinkClick r:id="rId3"/>
              </a:rPr>
              <a:t>https://www.accenture.com/in-en/insights/security/2018-state-of-cyber-resilience-index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4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Ezra, Y. B., </a:t>
            </a:r>
            <a:r>
              <a:rPr lang="en-US" dirty="0" err="1"/>
              <a:t>Pariente</a:t>
            </a:r>
            <a:r>
              <a:rPr lang="en-US" dirty="0"/>
              <a:t>, N., Zilberman, B., &amp; Smith, D. (n.d.). </a:t>
            </a:r>
            <a:r>
              <a:rPr lang="en-US" i="1" dirty="0"/>
              <a:t>Global Application &amp; Network Security Report</a:t>
            </a:r>
            <a:r>
              <a:rPr lang="en-US" dirty="0"/>
              <a:t> (pp. 1–64). </a:t>
            </a:r>
            <a:r>
              <a:rPr lang="en-US" dirty="0" err="1"/>
              <a:t>Radware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4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 Bissell, Ryan Lasalle, Floris Van Den </a:t>
            </a:r>
            <a:r>
              <a:rPr lang="en-US" dirty="0" err="1"/>
              <a:t>Dool</a:t>
            </a:r>
            <a:r>
              <a:rPr lang="en-US" dirty="0"/>
              <a:t>, and Josh Kennedy-White. 2018. Gaining Ground on the Cyber Attacker: 2018 State of Cyber </a:t>
            </a:r>
            <a:r>
              <a:rPr lang="en-US" dirty="0" err="1"/>
              <a:t>Resilence</a:t>
            </a:r>
            <a:r>
              <a:rPr lang="en-US" dirty="0"/>
              <a:t>. (April 2018). Retrieved February 23, 2020 from </a:t>
            </a:r>
            <a:r>
              <a:rPr lang="en-US" dirty="0">
                <a:hlinkClick r:id="rId3"/>
              </a:rPr>
              <a:t>https://www.accenture.com/in-en/insights/security/2018-state-of-cyber-resilience-index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intelligence and threat sharing has the highest cost savings. 67% respondents use it, average 2.26 million savings</a:t>
            </a:r>
          </a:p>
          <a:p>
            <a:endParaRPr lang="en-US" dirty="0"/>
          </a:p>
          <a:p>
            <a:r>
              <a:rPr lang="en-US" dirty="0"/>
              <a:t>Kelly Bissell, Ryan Lasalle, Floris Van Den </a:t>
            </a:r>
            <a:r>
              <a:rPr lang="en-US" dirty="0" err="1"/>
              <a:t>Dool</a:t>
            </a:r>
            <a:r>
              <a:rPr lang="en-US" dirty="0"/>
              <a:t>, and Josh Kennedy-White. 2018. Gaining Ground on the Cyber Attacker: 2018 State of Cyber </a:t>
            </a:r>
            <a:r>
              <a:rPr lang="en-US" dirty="0" err="1"/>
              <a:t>Resilence</a:t>
            </a:r>
            <a:r>
              <a:rPr lang="en-US" dirty="0"/>
              <a:t>. (April 2018). Retrieved February 23, 2020 from </a:t>
            </a:r>
            <a:r>
              <a:rPr lang="en-US" dirty="0">
                <a:hlinkClick r:id="rId3"/>
              </a:rPr>
              <a:t>https://www.accenture.com/in-en/insights/security/2018-state-of-cyber-resilience-index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892-E474-4BA4-AD33-B79BE85899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5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4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577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9305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9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0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4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9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A7E2-E7F7-496C-B97E-AA16299337A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848A91-3BA3-446D-82A7-6AE32EF45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knowledgebase.paloaltonetworks.com/KCSArticleDetail?id=kA10g000000ClVYCA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knowledgebase.paloaltonetworks.com/KCSArticleDetail?id=kA10g000000ClFOCA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flask-restplus.readthedocs.io/en/stable/swagger.html#documenting-authoriz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8A53-9691-4BC3-84BB-B95FF9D7B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 CIF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C7129-6EC9-4A27-B2DD-EEFBD236F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University of Nebraska – Omaha Capstone</a:t>
            </a:r>
          </a:p>
          <a:p>
            <a:r>
              <a:rPr lang="en-US" dirty="0"/>
              <a:t>Taylor Flynn, Amber </a:t>
            </a:r>
            <a:r>
              <a:rPr lang="en-US" dirty="0" err="1"/>
              <a:t>Makovicka</a:t>
            </a:r>
            <a:r>
              <a:rPr lang="en-US" dirty="0"/>
              <a:t>, Neil Thorne, Jackson Urrutia</a:t>
            </a:r>
          </a:p>
        </p:txBody>
      </p:sp>
    </p:spTree>
    <p:extLst>
      <p:ext uri="{BB962C8B-B14F-4D97-AF65-F5344CB8AC3E}">
        <p14:creationId xmlns:p14="http://schemas.microsoft.com/office/powerpoint/2010/main" val="276380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6" y="230220"/>
            <a:ext cx="8596668" cy="1131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CIF Into Security Infrastructure</a:t>
            </a:r>
          </a:p>
        </p:txBody>
      </p:sp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963D130-6893-4B89-9446-79DE2118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83" y="878634"/>
            <a:ext cx="5790694" cy="58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5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6" y="230220"/>
            <a:ext cx="8596668" cy="1131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CIF Into Security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D5A98-5AC4-4BF7-BC10-EB289C33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49" y="867980"/>
            <a:ext cx="5673961" cy="57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6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424" y="230220"/>
            <a:ext cx="9585347" cy="1131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CIF Into Security Infrastructure: UN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9B49548-AFA7-42C6-B348-06CB060BE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41" y="875488"/>
            <a:ext cx="43603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1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0037-5E7B-470A-A023-2E393114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DCEB-2C37-4F69-8D5D-CC0DE3B3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what extent does the timeliness of threat intelligence gathering, aggregation, and sharing affect risk profile reduction within a university enterprise setting? </a:t>
            </a:r>
          </a:p>
          <a:p>
            <a:pPr lvl="1"/>
            <a:r>
              <a:rPr lang="en-US" dirty="0"/>
              <a:t>If there are security efficacy outcomes, what are the costs?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099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DABB-0771-405B-8B5A-0BE39E40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2B2F-3F3E-47BE-8928-D17DE689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report of IPs being blocked by Current CIF over 7-day period</a:t>
            </a:r>
          </a:p>
          <a:p>
            <a:pPr lvl="1"/>
            <a:r>
              <a:rPr lang="en-US" dirty="0"/>
              <a:t>Measure traffic</a:t>
            </a:r>
          </a:p>
          <a:p>
            <a:endParaRPr lang="en-US" dirty="0"/>
          </a:p>
          <a:p>
            <a:r>
              <a:rPr lang="en-US" dirty="0"/>
              <a:t>Implement Solution</a:t>
            </a:r>
          </a:p>
          <a:p>
            <a:endParaRPr lang="en-US" dirty="0"/>
          </a:p>
          <a:p>
            <a:r>
              <a:rPr lang="en-US" dirty="0"/>
              <a:t>Pull report of IPs being blocked by CIF over 7-day period</a:t>
            </a:r>
          </a:p>
          <a:p>
            <a:pPr lvl="1"/>
            <a:r>
              <a:rPr lang="en-US" dirty="0"/>
              <a:t>Measure traffic</a:t>
            </a:r>
          </a:p>
        </p:txBody>
      </p:sp>
    </p:spTree>
    <p:extLst>
      <p:ext uri="{BB962C8B-B14F-4D97-AF65-F5344CB8AC3E}">
        <p14:creationId xmlns:p14="http://schemas.microsoft.com/office/powerpoint/2010/main" val="223384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728"/>
          </a:xfrm>
        </p:spPr>
        <p:txBody>
          <a:bodyPr/>
          <a:lstStyle/>
          <a:p>
            <a:pPr algn="ctr"/>
            <a:r>
              <a:rPr lang="en-US" dirty="0"/>
              <a:t>Palo Alto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D12E0-18D3-492D-A1B6-D313ECA511B2}"/>
              </a:ext>
            </a:extLst>
          </p:cNvPr>
          <p:cNvSpPr txBox="1"/>
          <p:nvPr/>
        </p:nvSpPr>
        <p:spPr>
          <a:xfrm>
            <a:off x="775640" y="6248400"/>
            <a:ext cx="840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https://knowledgebase.paloaltonetworks.com/KCSArticleDetail?id=kA10g000000ClVYCA0</a:t>
            </a:r>
            <a:endParaRPr lang="en-US" sz="16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EAC320-09AD-436A-9D56-85057BBF8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4" y="2072522"/>
            <a:ext cx="6866215" cy="2712955"/>
          </a:xfrm>
          <a:prstGeom prst="rect">
            <a:avLst/>
          </a:prstGeom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7AA6D30A-503E-487F-9242-48307E0A8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54" y="2087113"/>
            <a:ext cx="2865368" cy="16460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E676-2F8F-476F-896B-F2FF811FFB39}"/>
              </a:ext>
            </a:extLst>
          </p:cNvPr>
          <p:cNvCxnSpPr>
            <a:cxnSpLocks/>
          </p:cNvCxnSpPr>
          <p:nvPr/>
        </p:nvCxnSpPr>
        <p:spPr>
          <a:xfrm>
            <a:off x="6220786" y="2418446"/>
            <a:ext cx="1921265" cy="2080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728"/>
          </a:xfrm>
        </p:spPr>
        <p:txBody>
          <a:bodyPr/>
          <a:lstStyle/>
          <a:p>
            <a:pPr algn="ctr"/>
            <a:r>
              <a:rPr lang="en-US" dirty="0"/>
              <a:t>Palo Alto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D12E0-18D3-492D-A1B6-D313ECA511B2}"/>
              </a:ext>
            </a:extLst>
          </p:cNvPr>
          <p:cNvSpPr txBox="1"/>
          <p:nvPr/>
        </p:nvSpPr>
        <p:spPr>
          <a:xfrm>
            <a:off x="775640" y="6248400"/>
            <a:ext cx="840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https://knowledgebase.paloaltonetworks.com/KCSArticleDetail?id=kA10g000000ClFOCA0</a:t>
            </a:r>
            <a:endParaRPr lang="en-US" sz="1600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0EACBDB-536F-41C8-BB54-DD7BE2AE9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869" y="1643974"/>
            <a:ext cx="5616878" cy="43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DAFBD3-BB98-4790-A3C7-1FFC2880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34" y="1566589"/>
            <a:ext cx="3165090" cy="4751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4DABB-0771-405B-8B5A-0BE39E40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2B2F-3F3E-47BE-8928-D17DE689B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1" y="1766826"/>
            <a:ext cx="3752659" cy="132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Python Knowledge</a:t>
            </a:r>
          </a:p>
          <a:p>
            <a:pPr marL="0" indent="0">
              <a:buNone/>
            </a:pPr>
            <a:r>
              <a:rPr lang="en-US" b="1" dirty="0"/>
              <a:t>	Flask Web App Framework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3A63F0-0A03-4704-9E5C-9CDE37D28F33}"/>
              </a:ext>
            </a:extLst>
          </p:cNvPr>
          <p:cNvCxnSpPr>
            <a:cxnSpLocks/>
          </p:cNvCxnSpPr>
          <p:nvPr/>
        </p:nvCxnSpPr>
        <p:spPr>
          <a:xfrm flipV="1">
            <a:off x="3005848" y="3503107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A23839-308F-45A9-A98F-0CBD5FECB7A4}"/>
              </a:ext>
            </a:extLst>
          </p:cNvPr>
          <p:cNvCxnSpPr>
            <a:cxnSpLocks/>
          </p:cNvCxnSpPr>
          <p:nvPr/>
        </p:nvCxnSpPr>
        <p:spPr>
          <a:xfrm flipV="1">
            <a:off x="3040468" y="3800168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346D8A-62EE-4F95-B6A4-59E545FF284B}"/>
              </a:ext>
            </a:extLst>
          </p:cNvPr>
          <p:cNvCxnSpPr>
            <a:cxnSpLocks/>
          </p:cNvCxnSpPr>
          <p:nvPr/>
        </p:nvCxnSpPr>
        <p:spPr>
          <a:xfrm flipV="1">
            <a:off x="3129163" y="4042871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05160-7277-4D58-A920-7A91AFC6D324}"/>
              </a:ext>
            </a:extLst>
          </p:cNvPr>
          <p:cNvCxnSpPr>
            <a:cxnSpLocks/>
          </p:cNvCxnSpPr>
          <p:nvPr/>
        </p:nvCxnSpPr>
        <p:spPr>
          <a:xfrm flipV="1">
            <a:off x="3129163" y="4334877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97637E-D868-422C-8F8B-A8165236153C}"/>
              </a:ext>
            </a:extLst>
          </p:cNvPr>
          <p:cNvCxnSpPr>
            <a:cxnSpLocks/>
          </p:cNvCxnSpPr>
          <p:nvPr/>
        </p:nvCxnSpPr>
        <p:spPr>
          <a:xfrm flipV="1">
            <a:off x="3120581" y="4603729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C4FB13-B08B-48DC-95E5-ACA6A7CC728F}"/>
              </a:ext>
            </a:extLst>
          </p:cNvPr>
          <p:cNvCxnSpPr>
            <a:cxnSpLocks/>
          </p:cNvCxnSpPr>
          <p:nvPr/>
        </p:nvCxnSpPr>
        <p:spPr>
          <a:xfrm flipV="1">
            <a:off x="3120581" y="4842775"/>
            <a:ext cx="1508932" cy="647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24AC549-4D81-44C9-80C4-1E460966B144}"/>
              </a:ext>
            </a:extLst>
          </p:cNvPr>
          <p:cNvSpPr txBox="1">
            <a:spLocks/>
          </p:cNvSpPr>
          <p:nvPr/>
        </p:nvSpPr>
        <p:spPr>
          <a:xfrm>
            <a:off x="592055" y="4529401"/>
            <a:ext cx="2458069" cy="45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CIF-related Packages</a:t>
            </a:r>
          </a:p>
        </p:txBody>
      </p:sp>
    </p:spTree>
    <p:extLst>
      <p:ext uri="{BB962C8B-B14F-4D97-AF65-F5344CB8AC3E}">
        <p14:creationId xmlns:p14="http://schemas.microsoft.com/office/powerpoint/2010/main" val="27903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6EB00E-759A-4371-B6C2-B4CC5D905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95" y="1385651"/>
            <a:ext cx="8820899" cy="519997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808E51-E3AD-45F3-8846-49EDD7C86B95}"/>
              </a:ext>
            </a:extLst>
          </p:cNvPr>
          <p:cNvCxnSpPr>
            <a:cxnSpLocks/>
          </p:cNvCxnSpPr>
          <p:nvPr/>
        </p:nvCxnSpPr>
        <p:spPr>
          <a:xfrm flipH="1">
            <a:off x="1661825" y="4250987"/>
            <a:ext cx="1723401" cy="16245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CF210B-63C6-4DDD-A132-883AF7595E97}"/>
              </a:ext>
            </a:extLst>
          </p:cNvPr>
          <p:cNvCxnSpPr>
            <a:cxnSpLocks/>
          </p:cNvCxnSpPr>
          <p:nvPr/>
        </p:nvCxnSpPr>
        <p:spPr>
          <a:xfrm flipH="1">
            <a:off x="9433531" y="1031131"/>
            <a:ext cx="1611248" cy="15629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092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0BFD2-A842-48D8-9628-A74B5C33FD3F}"/>
              </a:ext>
            </a:extLst>
          </p:cNvPr>
          <p:cNvSpPr txBox="1"/>
          <p:nvPr/>
        </p:nvSpPr>
        <p:spPr>
          <a:xfrm>
            <a:off x="657081" y="6001966"/>
            <a:ext cx="8637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https://flask-restplus.readthedocs.io/en/stable/swagger.html#documenting-authorizations</a:t>
            </a:r>
            <a:endParaRPr lang="en-US" sz="1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75FFA8-23F1-4387-8968-D5493ECA1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15" y="2367059"/>
            <a:ext cx="7414903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2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D289-CD7B-4B0A-8B28-3955CFB2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37E3-D3F3-48AA-8207-D20E012C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Overview</a:t>
            </a:r>
          </a:p>
          <a:p>
            <a:endParaRPr lang="en-US" dirty="0"/>
          </a:p>
          <a:p>
            <a:r>
              <a:rPr lang="en-US" dirty="0"/>
              <a:t>Research Question(s)</a:t>
            </a:r>
          </a:p>
          <a:p>
            <a:endParaRPr lang="en-US" dirty="0"/>
          </a:p>
          <a:p>
            <a:r>
              <a:rPr lang="en-US" dirty="0"/>
              <a:t>Methodology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03411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1B1AD-E830-4E01-BCBE-A412BA6AE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88" y="1270000"/>
            <a:ext cx="8809483" cy="53649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767523-5FF7-448D-B264-0370060ACB73}"/>
              </a:ext>
            </a:extLst>
          </p:cNvPr>
          <p:cNvCxnSpPr>
            <a:cxnSpLocks/>
          </p:cNvCxnSpPr>
          <p:nvPr/>
        </p:nvCxnSpPr>
        <p:spPr>
          <a:xfrm flipH="1">
            <a:off x="3577480" y="1673157"/>
            <a:ext cx="1617090" cy="9316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CF8D14-7509-4F41-8DF5-E80467CC7D32}"/>
              </a:ext>
            </a:extLst>
          </p:cNvPr>
          <p:cNvCxnSpPr>
            <a:cxnSpLocks/>
          </p:cNvCxnSpPr>
          <p:nvPr/>
        </p:nvCxnSpPr>
        <p:spPr>
          <a:xfrm flipH="1">
            <a:off x="4167123" y="4461754"/>
            <a:ext cx="1617090" cy="9316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7A82C9-E836-453F-B302-30A7FEE70937}"/>
              </a:ext>
            </a:extLst>
          </p:cNvPr>
          <p:cNvCxnSpPr>
            <a:cxnSpLocks/>
          </p:cNvCxnSpPr>
          <p:nvPr/>
        </p:nvCxnSpPr>
        <p:spPr>
          <a:xfrm flipH="1">
            <a:off x="4956212" y="2671862"/>
            <a:ext cx="1617090" cy="9316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8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 - Details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6844CE-74BE-422A-AA5B-6C474F33B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26" y="1833123"/>
            <a:ext cx="7979734" cy="403371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52EC46-4A0E-4FB7-92BF-A2C3458D14C6}"/>
              </a:ext>
            </a:extLst>
          </p:cNvPr>
          <p:cNvCxnSpPr>
            <a:cxnSpLocks/>
          </p:cNvCxnSpPr>
          <p:nvPr/>
        </p:nvCxnSpPr>
        <p:spPr>
          <a:xfrm flipH="1">
            <a:off x="5481505" y="3429000"/>
            <a:ext cx="1617090" cy="93169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526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 - Details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56DAEF-1CD3-4491-A7BF-1E3C401CD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15" y="1646258"/>
            <a:ext cx="7039351" cy="422924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3478B2-00A4-4073-B956-90B29CD2B5D5}"/>
              </a:ext>
            </a:extLst>
          </p:cNvPr>
          <p:cNvCxnSpPr>
            <a:cxnSpLocks/>
          </p:cNvCxnSpPr>
          <p:nvPr/>
        </p:nvCxnSpPr>
        <p:spPr>
          <a:xfrm flipH="1">
            <a:off x="3497063" y="3437106"/>
            <a:ext cx="1617090" cy="93169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068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 - Details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9206D8-2F2B-4B7A-9966-6426C09CE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49" y="1386732"/>
            <a:ext cx="6597711" cy="50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84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 - Details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4D830AB-7897-45DA-A778-2E2593247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49" y="1930400"/>
            <a:ext cx="8066851" cy="38137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86C3F0-4F43-453F-81DA-5BC6827AC3A8}"/>
              </a:ext>
            </a:extLst>
          </p:cNvPr>
          <p:cNvSpPr/>
          <p:nvPr/>
        </p:nvSpPr>
        <p:spPr>
          <a:xfrm>
            <a:off x="8130106" y="2276272"/>
            <a:ext cx="3336588" cy="49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cron_restart.sh</a:t>
            </a:r>
          </a:p>
          <a:p>
            <a:pPr algn="ctr"/>
            <a:r>
              <a:rPr lang="en-US" sz="1200" i="1" dirty="0"/>
              <a:t>(referenced in </a:t>
            </a:r>
            <a:r>
              <a:rPr lang="en-US" sz="1200" i="1" dirty="0" err="1"/>
              <a:t>Dockerfile</a:t>
            </a:r>
            <a:r>
              <a:rPr lang="en-US" sz="1200" i="1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443604-31C8-4AC3-8580-7EE56B30DBAE}"/>
              </a:ext>
            </a:extLst>
          </p:cNvPr>
          <p:cNvCxnSpPr>
            <a:cxnSpLocks/>
          </p:cNvCxnSpPr>
          <p:nvPr/>
        </p:nvCxnSpPr>
        <p:spPr>
          <a:xfrm flipH="1">
            <a:off x="7517264" y="2772382"/>
            <a:ext cx="508056" cy="345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93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 – Boot Up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BD3561-B0FF-49E5-8820-054D89329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2" y="1981074"/>
            <a:ext cx="11027096" cy="28958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A4047-B19E-4D8A-94D9-A12C57C36CAC}"/>
              </a:ext>
            </a:extLst>
          </p:cNvPr>
          <p:cNvSpPr/>
          <p:nvPr/>
        </p:nvSpPr>
        <p:spPr>
          <a:xfrm>
            <a:off x="5077838" y="2752928"/>
            <a:ext cx="6400800" cy="18579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3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 – Boot Up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DCE2E5E-4152-4903-8632-A8D386F88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88" y="3166372"/>
            <a:ext cx="8344623" cy="33073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E855AF-CDC0-4E2A-BAE1-38E1DB03E3C3}"/>
              </a:ext>
            </a:extLst>
          </p:cNvPr>
          <p:cNvSpPr txBox="1"/>
          <p:nvPr/>
        </p:nvSpPr>
        <p:spPr>
          <a:xfrm>
            <a:off x="4756826" y="2723745"/>
            <a:ext cx="281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 end of the </a:t>
            </a:r>
            <a:r>
              <a:rPr lang="en-US" dirty="0" err="1"/>
              <a:t>Dockerfile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72B965-8377-4BBE-8853-555E4FE4C121}"/>
              </a:ext>
            </a:extLst>
          </p:cNvPr>
          <p:cNvCxnSpPr>
            <a:cxnSpLocks/>
          </p:cNvCxnSpPr>
          <p:nvPr/>
        </p:nvCxnSpPr>
        <p:spPr>
          <a:xfrm flipH="1">
            <a:off x="4596288" y="5316706"/>
            <a:ext cx="1617090" cy="93169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89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 – Boot Up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87C27B8-872E-4D2D-A283-748C5C1DA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9" y="1552102"/>
            <a:ext cx="9001134" cy="509584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E83330-5E9E-48AD-8249-5778519220FD}"/>
              </a:ext>
            </a:extLst>
          </p:cNvPr>
          <p:cNvCxnSpPr>
            <a:cxnSpLocks/>
          </p:cNvCxnSpPr>
          <p:nvPr/>
        </p:nvCxnSpPr>
        <p:spPr>
          <a:xfrm flipH="1">
            <a:off x="7504859" y="5316706"/>
            <a:ext cx="1617090" cy="93169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91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E193A2-73B2-45F0-B911-D6CD17951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22" y="1332689"/>
            <a:ext cx="6456880" cy="53307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66A6C-AC5E-4841-A748-2E7E587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 – Boot 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FB7F52-2ACF-46A7-9455-EFEBEC771770}"/>
              </a:ext>
            </a:extLst>
          </p:cNvPr>
          <p:cNvCxnSpPr>
            <a:cxnSpLocks/>
          </p:cNvCxnSpPr>
          <p:nvPr/>
        </p:nvCxnSpPr>
        <p:spPr>
          <a:xfrm flipH="1">
            <a:off x="6595353" y="1492115"/>
            <a:ext cx="1252273" cy="72417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148371-48C3-4A02-9F11-159CA64BBBEE}"/>
              </a:ext>
            </a:extLst>
          </p:cNvPr>
          <p:cNvCxnSpPr>
            <a:cxnSpLocks/>
          </p:cNvCxnSpPr>
          <p:nvPr/>
        </p:nvCxnSpPr>
        <p:spPr>
          <a:xfrm flipH="1">
            <a:off x="6595352" y="3277680"/>
            <a:ext cx="1252273" cy="72417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B4D9BF-08AC-4991-8B1C-80AED139E2CF}"/>
              </a:ext>
            </a:extLst>
          </p:cNvPr>
          <p:cNvCxnSpPr>
            <a:cxnSpLocks/>
          </p:cNvCxnSpPr>
          <p:nvPr/>
        </p:nvCxnSpPr>
        <p:spPr>
          <a:xfrm flipH="1">
            <a:off x="6520449" y="5341022"/>
            <a:ext cx="1252273" cy="72417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2E9C-D522-4C3F-BA5B-1E16E936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410245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 – Threat Landscape</a:t>
            </a:r>
            <a:br>
              <a:rPr lang="en-US" dirty="0"/>
            </a:br>
            <a:r>
              <a:rPr lang="en-US" i="1" dirty="0"/>
              <a:t>The Cost of </a:t>
            </a:r>
            <a:r>
              <a:rPr lang="en-US" i="1" dirty="0" err="1"/>
              <a:t>CyberCrime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sz="2000" i="1" dirty="0"/>
              <a:t>Study b</a:t>
            </a:r>
            <a:r>
              <a:rPr lang="en-US" sz="2000" dirty="0"/>
              <a:t>y Accenture Security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74634-8A81-46B5-A035-F87B5F8AD67C}"/>
              </a:ext>
            </a:extLst>
          </p:cNvPr>
          <p:cNvCxnSpPr>
            <a:cxnSpLocks/>
          </p:cNvCxnSpPr>
          <p:nvPr/>
        </p:nvCxnSpPr>
        <p:spPr>
          <a:xfrm>
            <a:off x="5573949" y="2388141"/>
            <a:ext cx="0" cy="28842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1F17A5-10F3-4162-9DCE-05C351E62BCF}"/>
              </a:ext>
            </a:extLst>
          </p:cNvPr>
          <p:cNvSpPr/>
          <p:nvPr/>
        </p:nvSpPr>
        <p:spPr>
          <a:xfrm>
            <a:off x="1400427" y="2710776"/>
            <a:ext cx="3651471" cy="196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2017</a:t>
            </a:r>
          </a:p>
          <a:p>
            <a:pPr algn="ctr"/>
            <a:r>
              <a:rPr lang="en-US" dirty="0"/>
              <a:t>130 security breaches</a:t>
            </a:r>
          </a:p>
          <a:p>
            <a:pPr algn="ctr"/>
            <a:r>
              <a:rPr lang="en-US" dirty="0"/>
              <a:t>$11.7 million average cyber crime costs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BE9CAF-CF0B-4F6E-B77C-113D1F998122}"/>
              </a:ext>
            </a:extLst>
          </p:cNvPr>
          <p:cNvSpPr/>
          <p:nvPr/>
        </p:nvSpPr>
        <p:spPr>
          <a:xfrm>
            <a:off x="6096000" y="2710776"/>
            <a:ext cx="3651471" cy="196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2018</a:t>
            </a:r>
          </a:p>
          <a:p>
            <a:pPr algn="ctr"/>
            <a:r>
              <a:rPr lang="en-US" dirty="0"/>
              <a:t>145 security breaches</a:t>
            </a:r>
          </a:p>
          <a:p>
            <a:pPr algn="ctr"/>
            <a:r>
              <a:rPr lang="en-US" dirty="0"/>
              <a:t>$13.0 million average cyber crime costs</a:t>
            </a:r>
          </a:p>
        </p:txBody>
      </p:sp>
    </p:spTree>
    <p:extLst>
      <p:ext uri="{BB962C8B-B14F-4D97-AF65-F5344CB8AC3E}">
        <p14:creationId xmlns:p14="http://schemas.microsoft.com/office/powerpoint/2010/main" val="348294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88D9-B0A5-46F8-AFB9-AA306C9F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 – Threat Landscape</a:t>
            </a:r>
            <a:br>
              <a:rPr lang="en-US" dirty="0"/>
            </a:br>
            <a:r>
              <a:rPr lang="en-US" i="1" dirty="0"/>
              <a:t>Global Application &amp; Network Security Report </a:t>
            </a:r>
            <a:br>
              <a:rPr lang="en-US" i="1" dirty="0"/>
            </a:br>
            <a:r>
              <a:rPr lang="en-US" sz="2000" i="1" dirty="0"/>
              <a:t>Study by </a:t>
            </a:r>
            <a:r>
              <a:rPr lang="en-US" sz="2000" i="1" dirty="0" err="1"/>
              <a:t>Radware</a:t>
            </a:r>
            <a:endParaRPr lang="en-US" sz="2000" i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F05911-6801-4BD6-B05B-A63764902202}"/>
              </a:ext>
            </a:extLst>
          </p:cNvPr>
          <p:cNvSpPr/>
          <p:nvPr/>
        </p:nvSpPr>
        <p:spPr>
          <a:xfrm>
            <a:off x="1784995" y="3911600"/>
            <a:ext cx="3190673" cy="20233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Equifax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$430 million</a:t>
            </a:r>
          </a:p>
          <a:p>
            <a:pPr algn="ctr"/>
            <a:r>
              <a:rPr lang="en-US" dirty="0"/>
              <a:t>$600 million projected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C63054-22E0-46F9-9B1A-20541B85DB37}"/>
              </a:ext>
            </a:extLst>
          </p:cNvPr>
          <p:cNvSpPr/>
          <p:nvPr/>
        </p:nvSpPr>
        <p:spPr>
          <a:xfrm>
            <a:off x="2582663" y="2772389"/>
            <a:ext cx="4786010" cy="875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$1.1 million cost per cyber attack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25E65E-B9E3-443E-93C2-55497EE79C6F}"/>
              </a:ext>
            </a:extLst>
          </p:cNvPr>
          <p:cNvSpPr/>
          <p:nvPr/>
        </p:nvSpPr>
        <p:spPr>
          <a:xfrm>
            <a:off x="5199404" y="3911601"/>
            <a:ext cx="3190673" cy="20233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Yahoo!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$1.3 billion</a:t>
            </a:r>
          </a:p>
          <a:p>
            <a:pPr algn="ctr"/>
            <a:r>
              <a:rPr lang="en-US" dirty="0"/>
              <a:t>Sold to Verizon $350 million below initial offer</a:t>
            </a:r>
          </a:p>
        </p:txBody>
      </p:sp>
    </p:spTree>
    <p:extLst>
      <p:ext uri="{BB962C8B-B14F-4D97-AF65-F5344CB8AC3E}">
        <p14:creationId xmlns:p14="http://schemas.microsoft.com/office/powerpoint/2010/main" val="61865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2E9C-D522-4C3F-BA5B-1E16E936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410245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 – Threat Landscape</a:t>
            </a:r>
            <a:br>
              <a:rPr lang="en-US" dirty="0"/>
            </a:br>
            <a:r>
              <a:rPr lang="en-US" i="1" dirty="0"/>
              <a:t>The Cost of </a:t>
            </a:r>
            <a:r>
              <a:rPr lang="en-US" i="1" dirty="0" err="1"/>
              <a:t>CyberCrime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sz="2000" i="1" dirty="0"/>
              <a:t>Study b</a:t>
            </a:r>
            <a:r>
              <a:rPr lang="en-US" sz="2000" dirty="0"/>
              <a:t>y Accenture Security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896122-443B-4A90-8C25-F60E14DBD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50" y="2098059"/>
            <a:ext cx="7513971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0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B188-5F70-4D0A-AC90-D9EA6A64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 – Threat Landscape</a:t>
            </a:r>
            <a:br>
              <a:rPr lang="en-US" dirty="0"/>
            </a:br>
            <a:r>
              <a:rPr lang="en-US" i="1" dirty="0"/>
              <a:t>The Cost of </a:t>
            </a:r>
            <a:r>
              <a:rPr lang="en-US" i="1" dirty="0" err="1"/>
              <a:t>CyberCrime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sz="2000" i="1" dirty="0"/>
              <a:t>Study b</a:t>
            </a:r>
            <a:r>
              <a:rPr lang="en-US" sz="2000" dirty="0"/>
              <a:t>y Accenture Security 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38F438-F932-4930-81FA-C681F75A9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29" y="2172068"/>
            <a:ext cx="7651143" cy="3741744"/>
          </a:xfrm>
        </p:spPr>
      </p:pic>
    </p:spTree>
    <p:extLst>
      <p:ext uri="{BB962C8B-B14F-4D97-AF65-F5344CB8AC3E}">
        <p14:creationId xmlns:p14="http://schemas.microsoft.com/office/powerpoint/2010/main" val="320936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0037-5E7B-470A-A023-2E393114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Intelligence Framework (CIF)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DCEB-2C37-4F69-8D5D-CC0DE3B3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REN-ISAC </a:t>
            </a:r>
            <a:r>
              <a:rPr lang="en-US" sz="1400" i="1" dirty="0"/>
              <a:t>(Information Sharing Network for Higher Education)</a:t>
            </a:r>
          </a:p>
          <a:p>
            <a:pPr marL="0" indent="0">
              <a:buNone/>
            </a:pPr>
            <a:endParaRPr lang="en-US" sz="1400" i="1" dirty="0"/>
          </a:p>
          <a:p>
            <a:r>
              <a:rPr lang="en-US" dirty="0"/>
              <a:t>Server that pushes/pulls threat feeds to/from internal database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Indicators:</a:t>
            </a:r>
            <a:r>
              <a:rPr lang="en-US" dirty="0"/>
              <a:t> IPv4, IPv6, Email, URL, FQDN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Tags:</a:t>
            </a:r>
            <a:r>
              <a:rPr lang="en-US" dirty="0"/>
              <a:t> botnet, exploit, hijacked, malware, phishing, scanner, search, suspicious, </a:t>
            </a:r>
            <a:r>
              <a:rPr lang="en-US" dirty="0" err="1"/>
              <a:t>bruteforce</a:t>
            </a:r>
            <a:r>
              <a:rPr lang="en-US" dirty="0"/>
              <a:t>, whitelist, </a:t>
            </a:r>
            <a:r>
              <a:rPr lang="en-US" dirty="0" err="1"/>
              <a:t>uce</a:t>
            </a:r>
            <a:r>
              <a:rPr lang="en-US" dirty="0"/>
              <a:t>, darknet, </a:t>
            </a:r>
            <a:r>
              <a:rPr lang="en-US" dirty="0" err="1"/>
              <a:t>dns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Confidence Levels</a:t>
            </a:r>
          </a:p>
        </p:txBody>
      </p:sp>
    </p:spTree>
    <p:extLst>
      <p:ext uri="{BB962C8B-B14F-4D97-AF65-F5344CB8AC3E}">
        <p14:creationId xmlns:p14="http://schemas.microsoft.com/office/powerpoint/2010/main" val="362451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A989-16B3-4E88-91D9-E068B2C0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Intelligence Framework (CIF)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8C54C329-13C8-410B-A268-8A16A5348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47" y="2245366"/>
            <a:ext cx="7881525" cy="32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3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1A-CD20-4CDE-B3C5-713FCAA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6" y="230220"/>
            <a:ext cx="8596668" cy="11316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Implementing CIF Into Security Infrastructure</a:t>
            </a: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A0FF0795-2592-4365-A259-A54E72404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91" y="894945"/>
            <a:ext cx="5768877" cy="585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404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354</TotalTime>
  <Words>708</Words>
  <Application>Microsoft Office PowerPoint</Application>
  <PresentationFormat>Widescreen</PresentationFormat>
  <Paragraphs>97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Facet</vt:lpstr>
      <vt:lpstr>NU CIF Project</vt:lpstr>
      <vt:lpstr>Milestone 2 Overview</vt:lpstr>
      <vt:lpstr>Overview – Threat Landscape The Cost of CyberCrime  Study by Accenture Security </vt:lpstr>
      <vt:lpstr>Overview – Threat Landscape Global Application &amp; Network Security Report  Study by Radware</vt:lpstr>
      <vt:lpstr>Overview – Threat Landscape The Cost of CyberCrime  Study by Accenture Security </vt:lpstr>
      <vt:lpstr>Overview – Threat Landscape The Cost of CyberCrime  Study by Accenture Security </vt:lpstr>
      <vt:lpstr>Collective Intelligence Framework (CIF)</vt:lpstr>
      <vt:lpstr>Collective Intelligence Framework (CIF)</vt:lpstr>
      <vt:lpstr>Implementing CIF Into Security Infrastructure</vt:lpstr>
      <vt:lpstr>Implementing CIF Into Security Infrastructure</vt:lpstr>
      <vt:lpstr>Implementing CIF Into Security Infrastructure</vt:lpstr>
      <vt:lpstr>Implementing CIF Into Security Infrastructure: UN</vt:lpstr>
      <vt:lpstr>Research Question(s)</vt:lpstr>
      <vt:lpstr>Methodology</vt:lpstr>
      <vt:lpstr>Palo Alto Requirements</vt:lpstr>
      <vt:lpstr>Palo Alto Requirements</vt:lpstr>
      <vt:lpstr>Requirements</vt:lpstr>
      <vt:lpstr>Current Status</vt:lpstr>
      <vt:lpstr>Current Status</vt:lpstr>
      <vt:lpstr>Current Status</vt:lpstr>
      <vt:lpstr>Current Status - Details</vt:lpstr>
      <vt:lpstr>Current Status - Details</vt:lpstr>
      <vt:lpstr>Current Status - Details</vt:lpstr>
      <vt:lpstr>Current Status - Details</vt:lpstr>
      <vt:lpstr>Current Status – Boot Up</vt:lpstr>
      <vt:lpstr>Current Status – Boot Up</vt:lpstr>
      <vt:lpstr>Current Status – Boot Up</vt:lpstr>
      <vt:lpstr>Current Status – Boot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 CIF Project</dc:title>
  <dc:creator>nethorne@outlook.com</dc:creator>
  <cp:lastModifiedBy>nethorne@outlook.com</cp:lastModifiedBy>
  <cp:revision>28</cp:revision>
  <dcterms:created xsi:type="dcterms:W3CDTF">2020-03-12T04:51:19Z</dcterms:created>
  <dcterms:modified xsi:type="dcterms:W3CDTF">2020-03-12T10:49:10Z</dcterms:modified>
</cp:coreProperties>
</file>