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37"/>
  </p:notesMasterIdLst>
  <p:sldIdLst>
    <p:sldId id="256" r:id="rId2"/>
    <p:sldId id="268" r:id="rId3"/>
    <p:sldId id="304" r:id="rId4"/>
    <p:sldId id="302" r:id="rId5"/>
    <p:sldId id="303" r:id="rId6"/>
    <p:sldId id="307" r:id="rId7"/>
    <p:sldId id="308" r:id="rId8"/>
    <p:sldId id="309" r:id="rId9"/>
    <p:sldId id="310"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11" r:id="rId32"/>
    <p:sldId id="312" r:id="rId33"/>
    <p:sldId id="301" r:id="rId34"/>
    <p:sldId id="313"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2" autoAdjust="0"/>
    <p:restoredTop sz="94086" autoAdjust="0"/>
  </p:normalViewPr>
  <p:slideViewPr>
    <p:cSldViewPr snapToGrid="0">
      <p:cViewPr varScale="1">
        <p:scale>
          <a:sx n="64" d="100"/>
          <a:sy n="64" d="100"/>
        </p:scale>
        <p:origin x="54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9C6BC2-022D-4956-B4FD-E38D11751A2C}" type="datetimeFigureOut">
              <a:rPr lang="en-GB" smtClean="0"/>
              <a:pPr/>
              <a:t>10/03/2017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6A834-1841-4A91-8985-C064263F0D32}" type="slidenum">
              <a:rPr lang="en-GB" smtClean="0"/>
              <a:pPr/>
              <a:t>‹#›</a:t>
            </a:fld>
            <a:endParaRPr lang="en-GB"/>
          </a:p>
        </p:txBody>
      </p:sp>
    </p:spTree>
    <p:extLst>
      <p:ext uri="{BB962C8B-B14F-4D97-AF65-F5344CB8AC3E}">
        <p14:creationId xmlns:p14="http://schemas.microsoft.com/office/powerpoint/2010/main" val="151861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3/10/2017</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3449583"/>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3/10/2017</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3/10/2017</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201267068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3/10/2017</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val="108157063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3/10/2017</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3/10/2017</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Side Scripting</a:t>
            </a:r>
            <a:endParaRPr lang="en-US" dirty="0"/>
          </a:p>
        </p:txBody>
      </p:sp>
      <p:sp>
        <p:nvSpPr>
          <p:cNvPr id="3" name="Subtitle 2"/>
          <p:cNvSpPr>
            <a:spLocks noGrp="1"/>
          </p:cNvSpPr>
          <p:nvPr>
            <p:ph type="subTitle" idx="1"/>
          </p:nvPr>
        </p:nvSpPr>
        <p:spPr/>
        <p:txBody>
          <a:bodyPr/>
          <a:lstStyle/>
          <a:p>
            <a:r>
              <a:rPr lang="mt-MT" dirty="0" smtClean="0"/>
              <a:t>Arrays</a:t>
            </a:r>
            <a:endParaRPr lang="en-US" dirty="0"/>
          </a:p>
        </p:txBody>
      </p:sp>
    </p:spTree>
    <p:extLst>
      <p:ext uri="{BB962C8B-B14F-4D97-AF65-F5344CB8AC3E}">
        <p14:creationId xmlns:p14="http://schemas.microsoft.com/office/powerpoint/2010/main" val="82701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557213"/>
            <a:ext cx="7432766" cy="1571847"/>
          </a:xfrm>
        </p:spPr>
        <p:txBody>
          <a:bodyPr>
            <a:normAutofit/>
          </a:bodyPr>
          <a:lstStyle/>
          <a:p>
            <a:r>
              <a:rPr lang="en-US" dirty="0" smtClean="0"/>
              <a:t>	</a:t>
            </a:r>
            <a:r>
              <a:rPr lang="mt-MT" dirty="0" smtClean="0"/>
              <a:t>				Accessing    </a:t>
            </a:r>
            <a:br>
              <a:rPr lang="mt-MT" dirty="0" smtClean="0"/>
            </a:br>
            <a:r>
              <a:rPr lang="mt-MT" dirty="0" smtClean="0"/>
              <a:t>					Arrays</a:t>
            </a:r>
            <a:endParaRPr lang="en-US" sz="4000" dirty="0"/>
          </a:p>
        </p:txBody>
      </p:sp>
      <p:sp>
        <p:nvSpPr>
          <p:cNvPr id="3" name="Content Placeholder 2"/>
          <p:cNvSpPr>
            <a:spLocks noGrp="1"/>
          </p:cNvSpPr>
          <p:nvPr>
            <p:ph idx="1"/>
          </p:nvPr>
        </p:nvSpPr>
        <p:spPr>
          <a:xfrm>
            <a:off x="165100" y="2175164"/>
            <a:ext cx="11899900" cy="4492922"/>
          </a:xfrm>
        </p:spPr>
        <p:txBody>
          <a:bodyPr>
            <a:normAutofit fontScale="92500" lnSpcReduction="20000"/>
          </a:bodyPr>
          <a:lstStyle/>
          <a:p>
            <a:r>
              <a:rPr lang="en-US" sz="3200" dirty="0" smtClean="0"/>
              <a:t>You can access the contents of a simple variable just by using the variable’s name</a:t>
            </a:r>
            <a:endParaRPr lang="mt-MT" sz="3200" dirty="0" smtClean="0"/>
          </a:p>
          <a:p>
            <a:pPr>
              <a:buNone/>
            </a:pPr>
            <a:endParaRPr lang="mt-MT" sz="3200" dirty="0" smtClean="0"/>
          </a:p>
          <a:p>
            <a:pPr lvl="1" algn="ctr">
              <a:buNone/>
            </a:pPr>
            <a:r>
              <a:rPr lang="en-US" sz="3000" i="1" dirty="0" smtClean="0"/>
              <a:t>alert(</a:t>
            </a:r>
            <a:r>
              <a:rPr lang="en-US" sz="3000" i="1" dirty="0" err="1" smtClean="0"/>
              <a:t>lastName</a:t>
            </a:r>
            <a:r>
              <a:rPr lang="en-US" sz="3000" i="1" dirty="0" smtClean="0"/>
              <a:t>) </a:t>
            </a:r>
            <a:endParaRPr lang="mt-MT" sz="3000" i="1" dirty="0" smtClean="0"/>
          </a:p>
          <a:p>
            <a:pPr lvl="1">
              <a:buNone/>
            </a:pPr>
            <a:r>
              <a:rPr lang="mt-MT" sz="3000" dirty="0" smtClean="0"/>
              <a:t>The previous code </a:t>
            </a:r>
            <a:r>
              <a:rPr lang="en-US" sz="3000" dirty="0" smtClean="0"/>
              <a:t>opens an alert box with the value stored in the variable </a:t>
            </a:r>
            <a:r>
              <a:rPr lang="en-US" sz="3000" dirty="0" err="1" smtClean="0"/>
              <a:t>lastName</a:t>
            </a:r>
            <a:endParaRPr lang="mt-MT" sz="3000" dirty="0" smtClean="0"/>
          </a:p>
          <a:p>
            <a:pPr lvl="1">
              <a:buNone/>
            </a:pPr>
            <a:endParaRPr lang="mt-MT" sz="3000" dirty="0" smtClean="0"/>
          </a:p>
          <a:p>
            <a:r>
              <a:rPr lang="en-US" sz="3200" dirty="0" smtClean="0"/>
              <a:t>However, because an array can hold more than one value, you can’t just use its name alone to access the items it contains</a:t>
            </a:r>
            <a:endParaRPr lang="mt-MT" sz="32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557213"/>
            <a:ext cx="7432766" cy="1571847"/>
          </a:xfrm>
        </p:spPr>
        <p:txBody>
          <a:bodyPr>
            <a:normAutofit/>
          </a:bodyPr>
          <a:lstStyle/>
          <a:p>
            <a:r>
              <a:rPr lang="en-US" dirty="0" smtClean="0"/>
              <a:t>	</a:t>
            </a:r>
            <a:r>
              <a:rPr lang="mt-MT" dirty="0" smtClean="0"/>
              <a:t>				Accessing    </a:t>
            </a:r>
            <a:br>
              <a:rPr lang="mt-MT" dirty="0" smtClean="0"/>
            </a:br>
            <a:r>
              <a:rPr lang="mt-MT" dirty="0" smtClean="0"/>
              <a:t>					Arrays</a:t>
            </a:r>
            <a:endParaRPr lang="en-US" sz="4000" dirty="0"/>
          </a:p>
        </p:txBody>
      </p:sp>
      <p:sp>
        <p:nvSpPr>
          <p:cNvPr id="3" name="Content Placeholder 2"/>
          <p:cNvSpPr>
            <a:spLocks noGrp="1"/>
          </p:cNvSpPr>
          <p:nvPr>
            <p:ph idx="1"/>
          </p:nvPr>
        </p:nvSpPr>
        <p:spPr>
          <a:xfrm>
            <a:off x="165100" y="2175164"/>
            <a:ext cx="11899900" cy="4492922"/>
          </a:xfrm>
        </p:spPr>
        <p:txBody>
          <a:bodyPr>
            <a:normAutofit/>
          </a:bodyPr>
          <a:lstStyle/>
          <a:p>
            <a:r>
              <a:rPr lang="en-US" sz="3200" dirty="0" smtClean="0"/>
              <a:t>A number, </a:t>
            </a:r>
            <a:r>
              <a:rPr lang="en-US" sz="3200" b="1" dirty="0" smtClean="0">
                <a:solidFill>
                  <a:schemeClr val="accent2"/>
                </a:solidFill>
              </a:rPr>
              <a:t>index</a:t>
            </a:r>
            <a:r>
              <a:rPr lang="en-US" sz="3200" dirty="0" smtClean="0"/>
              <a:t>, indicates the position of each item in an array</a:t>
            </a:r>
            <a:endParaRPr lang="mt-MT" sz="3200" dirty="0" smtClean="0"/>
          </a:p>
          <a:p>
            <a:r>
              <a:rPr lang="en-US" sz="3200" dirty="0" smtClean="0"/>
              <a:t>To access a particular item in an array, you use that item’s index number </a:t>
            </a:r>
            <a:endParaRPr lang="mt-MT" sz="3200" dirty="0" smtClean="0"/>
          </a:p>
          <a:p>
            <a:pPr lvl="1" algn="ctr">
              <a:buNone/>
            </a:pPr>
            <a:r>
              <a:rPr lang="en-GB" sz="3000" i="1" dirty="0" err="1" smtClean="0"/>
              <a:t>var</a:t>
            </a:r>
            <a:r>
              <a:rPr lang="en-GB" sz="3000" i="1" dirty="0" smtClean="0"/>
              <a:t> days = ['Mon', 'Tues', 'Wed', 'Thurs', 'Fri', 'Sat', 'Sun']; </a:t>
            </a:r>
            <a:endParaRPr lang="mt-MT" sz="3000" i="1" dirty="0" smtClean="0"/>
          </a:p>
          <a:p>
            <a:pPr lvl="1" algn="ctr">
              <a:buNone/>
            </a:pPr>
            <a:r>
              <a:rPr lang="en-GB" sz="3000" i="1" dirty="0" smtClean="0"/>
              <a:t>alert(days[0]); </a:t>
            </a:r>
            <a:endParaRPr lang="mt-MT" sz="3000" i="1" dirty="0" smtClean="0"/>
          </a:p>
          <a:p>
            <a:pPr lvl="1" algn="ctr">
              <a:buNone/>
            </a:pPr>
            <a:endParaRPr lang="en-GB" sz="3000" i="1" dirty="0" smtClean="0"/>
          </a:p>
          <a:p>
            <a:r>
              <a:rPr lang="en-US" sz="3200" dirty="0" smtClean="0"/>
              <a:t>Arrays are zero-indexed</a:t>
            </a:r>
            <a:endParaRPr lang="en-US" sz="3000" i="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557213"/>
            <a:ext cx="7432766" cy="1571847"/>
          </a:xfrm>
        </p:spPr>
        <p:txBody>
          <a:bodyPr>
            <a:normAutofit/>
          </a:bodyPr>
          <a:lstStyle/>
          <a:p>
            <a:r>
              <a:rPr lang="en-US" dirty="0" smtClean="0"/>
              <a:t>	</a:t>
            </a:r>
            <a:r>
              <a:rPr lang="mt-MT" dirty="0" smtClean="0"/>
              <a:t>				Accessing    </a:t>
            </a:r>
            <a:br>
              <a:rPr lang="mt-MT" dirty="0" smtClean="0"/>
            </a:br>
            <a:r>
              <a:rPr lang="mt-MT" dirty="0" smtClean="0"/>
              <a:t>					Arrays</a:t>
            </a:r>
            <a:endParaRPr lang="en-US" sz="4000" dirty="0"/>
          </a:p>
        </p:txBody>
      </p:sp>
      <p:sp>
        <p:nvSpPr>
          <p:cNvPr id="4" name="Content Placeholder 3"/>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cstate="print"/>
          <a:srcRect/>
          <a:stretch>
            <a:fillRect/>
          </a:stretch>
        </p:blipFill>
        <p:spPr bwMode="auto">
          <a:xfrm>
            <a:off x="1059543" y="2327508"/>
            <a:ext cx="10769600" cy="4342079"/>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557213"/>
            <a:ext cx="7432766" cy="1571847"/>
          </a:xfrm>
        </p:spPr>
        <p:txBody>
          <a:bodyPr>
            <a:normAutofit/>
          </a:bodyPr>
          <a:lstStyle/>
          <a:p>
            <a:r>
              <a:rPr lang="en-US" dirty="0" smtClean="0"/>
              <a:t>	</a:t>
            </a:r>
            <a:r>
              <a:rPr lang="mt-MT" dirty="0" smtClean="0"/>
              <a:t>Adding items to Arrays</a:t>
            </a:r>
            <a:br>
              <a:rPr lang="mt-MT" dirty="0" smtClean="0"/>
            </a:br>
            <a:r>
              <a:rPr lang="mt-MT" dirty="0" smtClean="0"/>
              <a:t>	</a:t>
            </a:r>
            <a:r>
              <a:rPr lang="mt-MT" sz="3600" i="1" dirty="0" smtClean="0"/>
              <a:t>At the end of the Array</a:t>
            </a:r>
            <a:endParaRPr lang="en-US" sz="3600" i="1" dirty="0"/>
          </a:p>
        </p:txBody>
      </p:sp>
      <p:sp>
        <p:nvSpPr>
          <p:cNvPr id="3" name="Content Placeholder 2"/>
          <p:cNvSpPr>
            <a:spLocks noGrp="1"/>
          </p:cNvSpPr>
          <p:nvPr>
            <p:ph idx="1"/>
          </p:nvPr>
        </p:nvSpPr>
        <p:spPr>
          <a:xfrm>
            <a:off x="165100" y="2175164"/>
            <a:ext cx="11899900" cy="4492922"/>
          </a:xfrm>
        </p:spPr>
        <p:txBody>
          <a:bodyPr>
            <a:normAutofit lnSpcReduction="10000"/>
          </a:bodyPr>
          <a:lstStyle/>
          <a:p>
            <a:r>
              <a:rPr lang="en-US" sz="3200" dirty="0" smtClean="0"/>
              <a:t>To add an item to the end of an array, you can use the index notation</a:t>
            </a:r>
            <a:endParaRPr lang="mt-MT" sz="3200" dirty="0" smtClean="0"/>
          </a:p>
          <a:p>
            <a:r>
              <a:rPr lang="mt-MT" sz="3200" dirty="0" smtClean="0"/>
              <a:t>U</a:t>
            </a:r>
            <a:r>
              <a:rPr lang="en-US" sz="3200" dirty="0" smtClean="0"/>
              <a:t>sing an index value that’s one greater than the last item in the list</a:t>
            </a:r>
            <a:r>
              <a:rPr lang="mt-MT" sz="3200" dirty="0" smtClean="0"/>
              <a:t>.</a:t>
            </a:r>
            <a:r>
              <a:rPr lang="en-US" sz="3200" dirty="0" smtClean="0"/>
              <a:t> </a:t>
            </a:r>
            <a:r>
              <a:rPr lang="mt-MT" sz="3200" dirty="0" smtClean="0"/>
              <a:t>Example</a:t>
            </a:r>
            <a:r>
              <a:rPr lang="en-US" sz="3200" dirty="0" smtClean="0"/>
              <a:t>: </a:t>
            </a:r>
            <a:endParaRPr lang="mt-MT" sz="3200" dirty="0" smtClean="0"/>
          </a:p>
          <a:p>
            <a:pPr lvl="1" algn="ctr">
              <a:buNone/>
            </a:pPr>
            <a:r>
              <a:rPr lang="en-GB" sz="3000" b="1" i="1" dirty="0" err="1" smtClean="0">
                <a:solidFill>
                  <a:schemeClr val="accent2"/>
                </a:solidFill>
              </a:rPr>
              <a:t>var</a:t>
            </a:r>
            <a:r>
              <a:rPr lang="en-GB" sz="3000" b="1" i="1" dirty="0" smtClean="0">
                <a:solidFill>
                  <a:schemeClr val="accent2"/>
                </a:solidFill>
              </a:rPr>
              <a:t> properties = ['red', '14px', 'Arial']; </a:t>
            </a:r>
          </a:p>
          <a:p>
            <a:pPr lvl="1"/>
            <a:r>
              <a:rPr lang="mt-MT" sz="3000" dirty="0" smtClean="0"/>
              <a:t>The </a:t>
            </a:r>
            <a:r>
              <a:rPr lang="en-US" sz="3000" dirty="0" smtClean="0"/>
              <a:t>last item is accessed using an index that’s one less than the total number of items</a:t>
            </a:r>
            <a:endParaRPr lang="mt-MT" sz="3000" dirty="0" smtClean="0"/>
          </a:p>
          <a:p>
            <a:pPr lvl="1"/>
            <a:r>
              <a:rPr lang="mt-MT" sz="3000" dirty="0" smtClean="0"/>
              <a:t>The </a:t>
            </a:r>
            <a:r>
              <a:rPr lang="en-US" sz="3000" dirty="0" smtClean="0"/>
              <a:t>last item in this array is </a:t>
            </a:r>
            <a:endParaRPr lang="mt-MT" sz="3000" dirty="0" smtClean="0"/>
          </a:p>
          <a:p>
            <a:pPr lvl="2" algn="ctr">
              <a:buNone/>
            </a:pPr>
            <a:r>
              <a:rPr lang="en-US" sz="2800" b="1" dirty="0" smtClean="0">
                <a:solidFill>
                  <a:schemeClr val="accent2"/>
                </a:solidFill>
              </a:rPr>
              <a:t>properties[2]</a:t>
            </a:r>
            <a:r>
              <a:rPr lang="mt-MT" sz="2800" b="1" dirty="0" smtClean="0">
                <a:solidFill>
                  <a:schemeClr val="accent2"/>
                </a:solidFill>
              </a:rPr>
              <a:t>;</a:t>
            </a: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557213"/>
            <a:ext cx="7432766" cy="1571847"/>
          </a:xfrm>
        </p:spPr>
        <p:txBody>
          <a:bodyPr>
            <a:normAutofit/>
          </a:bodyPr>
          <a:lstStyle/>
          <a:p>
            <a:r>
              <a:rPr lang="en-US" dirty="0" smtClean="0"/>
              <a:t>	</a:t>
            </a:r>
            <a:r>
              <a:rPr lang="mt-MT" dirty="0" smtClean="0"/>
              <a:t>Adding items to Arrays</a:t>
            </a:r>
            <a:br>
              <a:rPr lang="mt-MT" dirty="0" smtClean="0"/>
            </a:br>
            <a:r>
              <a:rPr lang="mt-MT" dirty="0" smtClean="0"/>
              <a:t>	</a:t>
            </a:r>
            <a:r>
              <a:rPr lang="mt-MT" sz="3600" i="1" dirty="0" smtClean="0"/>
              <a:t>At the end of the Array</a:t>
            </a:r>
            <a:endParaRPr lang="en-US" sz="3600" i="1" dirty="0"/>
          </a:p>
        </p:txBody>
      </p:sp>
      <p:sp>
        <p:nvSpPr>
          <p:cNvPr id="3" name="Content Placeholder 2"/>
          <p:cNvSpPr>
            <a:spLocks noGrp="1"/>
          </p:cNvSpPr>
          <p:nvPr>
            <p:ph idx="1"/>
          </p:nvPr>
        </p:nvSpPr>
        <p:spPr>
          <a:xfrm>
            <a:off x="165100" y="2175164"/>
            <a:ext cx="11899900" cy="4682836"/>
          </a:xfrm>
        </p:spPr>
        <p:txBody>
          <a:bodyPr>
            <a:normAutofit fontScale="92500" lnSpcReduction="20000"/>
          </a:bodyPr>
          <a:lstStyle/>
          <a:p>
            <a:r>
              <a:rPr lang="en-US" sz="3200" dirty="0" smtClean="0"/>
              <a:t>To add another item</a:t>
            </a:r>
            <a:r>
              <a:rPr lang="mt-MT" sz="3200" dirty="0" smtClean="0"/>
              <a:t>:</a:t>
            </a:r>
            <a:endParaRPr lang="en-US" sz="3200" dirty="0" smtClean="0"/>
          </a:p>
          <a:p>
            <a:pPr algn="ctr">
              <a:buNone/>
            </a:pPr>
            <a:r>
              <a:rPr lang="mt-MT" sz="3200" dirty="0" smtClean="0"/>
              <a:t>		</a:t>
            </a:r>
            <a:r>
              <a:rPr lang="en-GB" sz="2800" b="1" i="1" dirty="0" smtClean="0">
                <a:solidFill>
                  <a:schemeClr val="accent2"/>
                </a:solidFill>
              </a:rPr>
              <a:t>properties[3] = 'bold'; </a:t>
            </a:r>
          </a:p>
          <a:p>
            <a:r>
              <a:rPr lang="en-US" sz="3200" dirty="0" smtClean="0"/>
              <a:t>This code inserts 'bold' into the fourth spot in the array, which creates an array with four elements:</a:t>
            </a:r>
            <a:endParaRPr lang="mt-MT" sz="3200" dirty="0" smtClean="0"/>
          </a:p>
          <a:p>
            <a:pPr lvl="1" algn="ctr">
              <a:buNone/>
            </a:pPr>
            <a:r>
              <a:rPr lang="en-US" sz="2800" b="1" i="1" dirty="0" smtClean="0">
                <a:solidFill>
                  <a:schemeClr val="accent2"/>
                </a:solidFill>
              </a:rPr>
              <a:t> ['red', '14px', 'Arial', 'bold']</a:t>
            </a:r>
            <a:endParaRPr lang="mt-MT" sz="2800" b="1" i="1" dirty="0" smtClean="0">
              <a:solidFill>
                <a:schemeClr val="accent2"/>
              </a:solidFill>
            </a:endParaRPr>
          </a:p>
          <a:p>
            <a:r>
              <a:rPr lang="en-US" sz="3200" dirty="0" smtClean="0"/>
              <a:t>When you add the new item, you use an index value equal to the total number of elements currently in the array</a:t>
            </a:r>
            <a:endParaRPr lang="mt-MT" sz="3200" dirty="0" smtClean="0"/>
          </a:p>
          <a:p>
            <a:r>
              <a:rPr lang="mt-MT" sz="3200" dirty="0" smtClean="0"/>
              <a:t>To ensure this, you can use </a:t>
            </a:r>
            <a:r>
              <a:rPr lang="en-US" sz="3200" dirty="0" smtClean="0"/>
              <a:t>the array’s length property as the index</a:t>
            </a:r>
          </a:p>
          <a:p>
            <a:pPr lvl="2" algn="ctr">
              <a:buNone/>
            </a:pPr>
            <a:r>
              <a:rPr lang="en-GB" sz="2800" b="1" dirty="0" smtClean="0">
                <a:solidFill>
                  <a:schemeClr val="accent2"/>
                </a:solidFill>
              </a:rPr>
              <a:t>properties[</a:t>
            </a:r>
            <a:r>
              <a:rPr lang="en-GB" sz="2800" b="1" dirty="0" err="1" smtClean="0">
                <a:solidFill>
                  <a:schemeClr val="accent2"/>
                </a:solidFill>
              </a:rPr>
              <a:t>properties.length</a:t>
            </a:r>
            <a:r>
              <a:rPr lang="en-GB" sz="2800" b="1" dirty="0" smtClean="0">
                <a:solidFill>
                  <a:schemeClr val="accent2"/>
                </a:solidFill>
              </a:rPr>
              <a:t>] = 'bold'; </a:t>
            </a:r>
            <a:endParaRPr lang="en-US" sz="2600" b="1" i="1" dirty="0" smtClean="0">
              <a:solidFill>
                <a:schemeClr val="accent2"/>
              </a:solidFill>
            </a:endParaRPr>
          </a:p>
          <a:p>
            <a:endParaRPr lang="mt-MT" sz="2800" b="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557213"/>
            <a:ext cx="7432766" cy="1571847"/>
          </a:xfrm>
        </p:spPr>
        <p:txBody>
          <a:bodyPr>
            <a:normAutofit/>
          </a:bodyPr>
          <a:lstStyle/>
          <a:p>
            <a:r>
              <a:rPr lang="en-US" dirty="0" smtClean="0"/>
              <a:t>	</a:t>
            </a:r>
            <a:r>
              <a:rPr lang="mt-MT" dirty="0" smtClean="0"/>
              <a:t>Adding items to Arrays</a:t>
            </a:r>
            <a:br>
              <a:rPr lang="mt-MT" dirty="0" smtClean="0"/>
            </a:br>
            <a:r>
              <a:rPr lang="mt-MT" dirty="0" smtClean="0"/>
              <a:t>	</a:t>
            </a:r>
            <a:r>
              <a:rPr lang="mt-MT" sz="3600" i="1" dirty="0" smtClean="0"/>
              <a:t>At the end of the Array</a:t>
            </a:r>
            <a:endParaRPr lang="en-US" sz="3600" i="1" dirty="0"/>
          </a:p>
        </p:txBody>
      </p:sp>
      <p:sp>
        <p:nvSpPr>
          <p:cNvPr id="3" name="Content Placeholder 2"/>
          <p:cNvSpPr>
            <a:spLocks noGrp="1"/>
          </p:cNvSpPr>
          <p:nvPr>
            <p:ph idx="1"/>
          </p:nvPr>
        </p:nvSpPr>
        <p:spPr>
          <a:xfrm>
            <a:off x="165100" y="2175164"/>
            <a:ext cx="11899900" cy="4682836"/>
          </a:xfrm>
        </p:spPr>
        <p:txBody>
          <a:bodyPr>
            <a:normAutofit/>
          </a:bodyPr>
          <a:lstStyle/>
          <a:p>
            <a:r>
              <a:rPr lang="mt-MT" sz="2800" dirty="0" smtClean="0"/>
              <a:t>The </a:t>
            </a:r>
            <a:r>
              <a:rPr lang="en-US" sz="2800" dirty="0" smtClean="0"/>
              <a:t>array’s push() command</a:t>
            </a:r>
            <a:r>
              <a:rPr lang="mt-MT" sz="2800" dirty="0" smtClean="0"/>
              <a:t> can also be used to</a:t>
            </a:r>
            <a:r>
              <a:rPr lang="en-US" sz="2800" dirty="0" smtClean="0"/>
              <a:t> add whatever </a:t>
            </a:r>
            <a:r>
              <a:rPr lang="mt-MT" sz="2800" dirty="0" smtClean="0"/>
              <a:t>is passed </a:t>
            </a:r>
            <a:r>
              <a:rPr lang="en-US" sz="2800" dirty="0" smtClean="0"/>
              <a:t>between the parentheses to the end of the array</a:t>
            </a:r>
            <a:endParaRPr lang="mt-MT" sz="2800" dirty="0" smtClean="0"/>
          </a:p>
          <a:p>
            <a:pPr lvl="2" algn="ctr">
              <a:buNone/>
            </a:pPr>
            <a:r>
              <a:rPr lang="en-GB" sz="2400" b="1" dirty="0" err="1" smtClean="0">
                <a:solidFill>
                  <a:schemeClr val="accent2"/>
                </a:solidFill>
              </a:rPr>
              <a:t>properties.push</a:t>
            </a:r>
            <a:r>
              <a:rPr lang="en-GB" sz="2400" b="1" dirty="0" smtClean="0">
                <a:solidFill>
                  <a:schemeClr val="accent2"/>
                </a:solidFill>
              </a:rPr>
              <a:t>('bold'); </a:t>
            </a:r>
            <a:endParaRPr lang="mt-MT" sz="2400" b="1" dirty="0" smtClean="0">
              <a:solidFill>
                <a:schemeClr val="accent2"/>
              </a:solidFill>
            </a:endParaRPr>
          </a:p>
          <a:p>
            <a:pPr lvl="2" algn="ctr">
              <a:buNone/>
            </a:pPr>
            <a:endParaRPr lang="en-GB" sz="2400" b="1" dirty="0" smtClean="0">
              <a:solidFill>
                <a:schemeClr val="accent2"/>
              </a:solidFill>
            </a:endParaRPr>
          </a:p>
          <a:p>
            <a:r>
              <a:rPr lang="en-US" sz="2800" dirty="0" smtClean="0"/>
              <a:t>One advantage of the push() command is that it lets you add more than one item to the array</a:t>
            </a:r>
            <a:r>
              <a:rPr lang="mt-MT" sz="2800" dirty="0" smtClean="0"/>
              <a:t> at once</a:t>
            </a:r>
            <a:endParaRPr lang="en-US" sz="2800" dirty="0" smtClean="0"/>
          </a:p>
          <a:p>
            <a:pPr lvl="2" algn="ctr">
              <a:buNone/>
            </a:pPr>
            <a:r>
              <a:rPr lang="en-GB" sz="2400" b="1" dirty="0" err="1" smtClean="0">
                <a:solidFill>
                  <a:schemeClr val="accent2"/>
                </a:solidFill>
              </a:rPr>
              <a:t>properties.push</a:t>
            </a:r>
            <a:r>
              <a:rPr lang="en-GB" sz="2400" b="1" dirty="0" smtClean="0">
                <a:solidFill>
                  <a:schemeClr val="accent2"/>
                </a:solidFill>
              </a:rPr>
              <a:t>('bold', 'italic', 'underlined'); </a:t>
            </a:r>
            <a:endParaRPr lang="mt-MT" sz="2400" b="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557213"/>
            <a:ext cx="7432766" cy="1571847"/>
          </a:xfrm>
        </p:spPr>
        <p:txBody>
          <a:bodyPr>
            <a:normAutofit/>
          </a:bodyPr>
          <a:lstStyle/>
          <a:p>
            <a:r>
              <a:rPr lang="en-US" dirty="0" smtClean="0"/>
              <a:t>	</a:t>
            </a:r>
            <a:r>
              <a:rPr lang="mt-MT" dirty="0" smtClean="0"/>
              <a:t>Adding items to Arrays</a:t>
            </a:r>
            <a:br>
              <a:rPr lang="mt-MT" dirty="0" smtClean="0"/>
            </a:br>
            <a:r>
              <a:rPr lang="mt-MT" dirty="0" smtClean="0"/>
              <a:t>	</a:t>
            </a:r>
            <a:r>
              <a:rPr lang="mt-MT" sz="3600" i="1" dirty="0" smtClean="0"/>
              <a:t>To the Beginning of the Array</a:t>
            </a:r>
            <a:endParaRPr lang="en-US" sz="3600" i="1" dirty="0"/>
          </a:p>
        </p:txBody>
      </p:sp>
      <p:sp>
        <p:nvSpPr>
          <p:cNvPr id="3" name="Content Placeholder 2"/>
          <p:cNvSpPr>
            <a:spLocks noGrp="1"/>
          </p:cNvSpPr>
          <p:nvPr>
            <p:ph idx="1"/>
          </p:nvPr>
        </p:nvSpPr>
        <p:spPr>
          <a:xfrm>
            <a:off x="165100" y="2175164"/>
            <a:ext cx="11899900" cy="4397086"/>
          </a:xfrm>
        </p:spPr>
        <p:txBody>
          <a:bodyPr>
            <a:normAutofit/>
          </a:bodyPr>
          <a:lstStyle/>
          <a:p>
            <a:r>
              <a:rPr lang="en-US" sz="2400" dirty="0" smtClean="0"/>
              <a:t>If you want to add an item to the beginning of an array, use the </a:t>
            </a:r>
            <a:r>
              <a:rPr lang="en-US" sz="2400" b="1" dirty="0" err="1" smtClean="0">
                <a:solidFill>
                  <a:schemeClr val="accent2"/>
                </a:solidFill>
              </a:rPr>
              <a:t>unshift</a:t>
            </a:r>
            <a:r>
              <a:rPr lang="en-US" sz="2400" b="1" dirty="0" smtClean="0">
                <a:solidFill>
                  <a:schemeClr val="accent2"/>
                </a:solidFill>
              </a:rPr>
              <a:t>() </a:t>
            </a:r>
            <a:r>
              <a:rPr lang="en-US" sz="2400" dirty="0" smtClean="0"/>
              <a:t>command</a:t>
            </a:r>
          </a:p>
          <a:p>
            <a:pPr lvl="2" algn="ctr">
              <a:buNone/>
            </a:pPr>
            <a:r>
              <a:rPr lang="en-GB" sz="2200" b="1" dirty="0" err="1" smtClean="0">
                <a:solidFill>
                  <a:schemeClr val="accent2"/>
                </a:solidFill>
              </a:rPr>
              <a:t>var</a:t>
            </a:r>
            <a:r>
              <a:rPr lang="en-GB" sz="2200" b="1" dirty="0" smtClean="0">
                <a:solidFill>
                  <a:schemeClr val="accent2"/>
                </a:solidFill>
              </a:rPr>
              <a:t> properties = ['red', '14px', 'Arial'];</a:t>
            </a:r>
            <a:endParaRPr lang="mt-MT" sz="2200" b="1" dirty="0" smtClean="0">
              <a:solidFill>
                <a:schemeClr val="accent2"/>
              </a:solidFill>
            </a:endParaRPr>
          </a:p>
          <a:p>
            <a:pPr lvl="2" algn="ctr">
              <a:buNone/>
            </a:pPr>
            <a:r>
              <a:rPr lang="en-GB" sz="2200" b="1" dirty="0" err="1" smtClean="0">
                <a:solidFill>
                  <a:schemeClr val="accent2"/>
                </a:solidFill>
              </a:rPr>
              <a:t>properties.unshift</a:t>
            </a:r>
            <a:r>
              <a:rPr lang="en-GB" sz="2200" b="1" dirty="0" smtClean="0">
                <a:solidFill>
                  <a:schemeClr val="accent2"/>
                </a:solidFill>
              </a:rPr>
              <a:t>('bold'); </a:t>
            </a:r>
          </a:p>
          <a:p>
            <a:pPr lvl="2" algn="ctr">
              <a:buNone/>
            </a:pPr>
            <a:r>
              <a:rPr lang="en-US" sz="2200" b="1" dirty="0" smtClean="0">
                <a:solidFill>
                  <a:schemeClr val="accent2"/>
                </a:solidFill>
              </a:rPr>
              <a:t>['bold', 'red', '14px', 'Arial']</a:t>
            </a:r>
            <a:endParaRPr lang="mt-MT" sz="2200" b="1" dirty="0" smtClean="0">
              <a:solidFill>
                <a:schemeClr val="accent2"/>
              </a:solidFill>
            </a:endParaRPr>
          </a:p>
          <a:p>
            <a:pPr lvl="2"/>
            <a:endParaRPr lang="mt-MT" sz="2000" dirty="0" smtClean="0"/>
          </a:p>
          <a:p>
            <a:r>
              <a:rPr lang="en-US" sz="2400" dirty="0" smtClean="0"/>
              <a:t>As with push(), you can use </a:t>
            </a:r>
            <a:r>
              <a:rPr lang="en-US" sz="2400" dirty="0" err="1" smtClean="0"/>
              <a:t>unshift</a:t>
            </a:r>
            <a:r>
              <a:rPr lang="en-US" sz="2400" dirty="0" smtClean="0"/>
              <a:t>() to insert multiple items at the beginning of an array: </a:t>
            </a:r>
          </a:p>
          <a:p>
            <a:pPr lvl="2" algn="ctr">
              <a:buNone/>
            </a:pPr>
            <a:r>
              <a:rPr lang="en-GB" sz="2200" b="1" dirty="0" err="1" smtClean="0">
                <a:solidFill>
                  <a:schemeClr val="accent2"/>
                </a:solidFill>
              </a:rPr>
              <a:t>properties.unshift</a:t>
            </a:r>
            <a:r>
              <a:rPr lang="en-GB" sz="2200" b="1" dirty="0" smtClean="0">
                <a:solidFill>
                  <a:schemeClr val="accent2"/>
                </a:solidFill>
              </a:rPr>
              <a:t>('bold', 'italic', 'underlined'); </a:t>
            </a:r>
            <a:endParaRPr lang="mt-MT" sz="2200" b="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44" y="1171575"/>
            <a:ext cx="8008756" cy="957485"/>
          </a:xfrm>
        </p:spPr>
        <p:txBody>
          <a:bodyPr>
            <a:normAutofit/>
          </a:bodyPr>
          <a:lstStyle/>
          <a:p>
            <a:r>
              <a:rPr lang="en-US" dirty="0" smtClean="0"/>
              <a:t>	</a:t>
            </a:r>
            <a:r>
              <a:rPr lang="mt-MT" dirty="0" smtClean="0"/>
              <a:t>Adding items to Arrays</a:t>
            </a:r>
            <a:endParaRPr lang="en-US" sz="3600" i="1" dirty="0"/>
          </a:p>
        </p:txBody>
      </p:sp>
      <p:sp>
        <p:nvSpPr>
          <p:cNvPr id="3" name="Content Placeholder 2"/>
          <p:cNvSpPr>
            <a:spLocks noGrp="1"/>
          </p:cNvSpPr>
          <p:nvPr>
            <p:ph idx="1"/>
          </p:nvPr>
        </p:nvSpPr>
        <p:spPr>
          <a:xfrm>
            <a:off x="165100" y="2175164"/>
            <a:ext cx="11899900" cy="1425286"/>
          </a:xfrm>
        </p:spPr>
        <p:txBody>
          <a:bodyPr>
            <a:normAutofit/>
          </a:bodyPr>
          <a:lstStyle/>
          <a:p>
            <a:endParaRPr lang="mt-MT" sz="2200" b="1" dirty="0" smtClean="0">
              <a:solidFill>
                <a:schemeClr val="accent2"/>
              </a:solidFill>
            </a:endParaRPr>
          </a:p>
        </p:txBody>
      </p:sp>
      <p:pic>
        <p:nvPicPr>
          <p:cNvPr id="3074" name="Picture 2"/>
          <p:cNvPicPr>
            <a:picLocks noChangeAspect="1" noChangeArrowheads="1"/>
          </p:cNvPicPr>
          <p:nvPr/>
        </p:nvPicPr>
        <p:blipFill>
          <a:blip r:embed="rId2" cstate="print"/>
          <a:srcRect/>
          <a:stretch>
            <a:fillRect/>
          </a:stretch>
        </p:blipFill>
        <p:spPr bwMode="auto">
          <a:xfrm>
            <a:off x="2347990" y="2390960"/>
            <a:ext cx="8781973" cy="4152716"/>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44" y="1171575"/>
            <a:ext cx="8008756" cy="957485"/>
          </a:xfrm>
        </p:spPr>
        <p:txBody>
          <a:bodyPr>
            <a:normAutofit/>
          </a:bodyPr>
          <a:lstStyle/>
          <a:p>
            <a:r>
              <a:rPr lang="mt-MT" dirty="0" smtClean="0"/>
              <a:t>Deleting items from Arrays</a:t>
            </a:r>
            <a:endParaRPr lang="en-US" sz="3600" i="1" dirty="0"/>
          </a:p>
        </p:txBody>
      </p:sp>
      <p:sp>
        <p:nvSpPr>
          <p:cNvPr id="3" name="Content Placeholder 2"/>
          <p:cNvSpPr>
            <a:spLocks noGrp="1"/>
          </p:cNvSpPr>
          <p:nvPr>
            <p:ph idx="1"/>
          </p:nvPr>
        </p:nvSpPr>
        <p:spPr>
          <a:xfrm>
            <a:off x="165100" y="2175163"/>
            <a:ext cx="11779250" cy="4197061"/>
          </a:xfrm>
        </p:spPr>
        <p:txBody>
          <a:bodyPr>
            <a:normAutofit/>
          </a:bodyPr>
          <a:lstStyle/>
          <a:p>
            <a:r>
              <a:rPr lang="en-US" sz="2800" dirty="0" smtClean="0"/>
              <a:t>If you want to remove an item from the end or beginning of an array, use the </a:t>
            </a:r>
            <a:r>
              <a:rPr lang="en-US" sz="2800" b="1" dirty="0" smtClean="0">
                <a:solidFill>
                  <a:schemeClr val="accent2"/>
                </a:solidFill>
              </a:rPr>
              <a:t>pop() </a:t>
            </a:r>
            <a:r>
              <a:rPr lang="en-US" sz="2800" dirty="0" smtClean="0"/>
              <a:t>or </a:t>
            </a:r>
            <a:r>
              <a:rPr lang="en-US" sz="2800" b="1" dirty="0" smtClean="0">
                <a:solidFill>
                  <a:schemeClr val="accent2"/>
                </a:solidFill>
              </a:rPr>
              <a:t>shift() </a:t>
            </a:r>
            <a:r>
              <a:rPr lang="en-US" sz="2800" dirty="0" smtClean="0"/>
              <a:t>commands</a:t>
            </a:r>
            <a:endParaRPr lang="mt-MT" sz="2800" dirty="0" smtClean="0"/>
          </a:p>
          <a:p>
            <a:endParaRPr lang="mt-MT" sz="2800" dirty="0" smtClean="0"/>
          </a:p>
          <a:p>
            <a:r>
              <a:rPr lang="en-US" sz="2800" dirty="0" smtClean="0"/>
              <a:t>Both commands remove one item from the array: </a:t>
            </a:r>
            <a:endParaRPr lang="mt-MT" sz="2800" dirty="0" smtClean="0"/>
          </a:p>
          <a:p>
            <a:pPr lvl="1"/>
            <a:r>
              <a:rPr lang="en-US" sz="2500" b="1" dirty="0" smtClean="0">
                <a:solidFill>
                  <a:schemeClr val="accent2"/>
                </a:solidFill>
              </a:rPr>
              <a:t>pop() </a:t>
            </a:r>
            <a:r>
              <a:rPr lang="en-US" sz="2500" dirty="0" smtClean="0"/>
              <a:t>removes the item from the end of the array</a:t>
            </a:r>
            <a:endParaRPr lang="mt-MT" sz="2500" dirty="0" smtClean="0"/>
          </a:p>
          <a:p>
            <a:pPr lvl="1"/>
            <a:r>
              <a:rPr lang="en-US" sz="2500" b="1" dirty="0" smtClean="0">
                <a:solidFill>
                  <a:schemeClr val="accent2"/>
                </a:solidFill>
              </a:rPr>
              <a:t>shift() </a:t>
            </a:r>
            <a:r>
              <a:rPr lang="en-US" sz="2500" dirty="0" smtClean="0"/>
              <a:t>removes one item from the beginning</a:t>
            </a:r>
            <a:r>
              <a:rPr lang="mt-MT" sz="2500" dirty="0" smtClean="0"/>
              <a:t> of the array</a:t>
            </a:r>
            <a:endParaRPr lang="mt-MT" sz="2500" b="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44" y="1171575"/>
            <a:ext cx="8008756" cy="957485"/>
          </a:xfrm>
        </p:spPr>
        <p:txBody>
          <a:bodyPr>
            <a:normAutofit/>
          </a:bodyPr>
          <a:lstStyle/>
          <a:p>
            <a:r>
              <a:rPr lang="mt-MT" dirty="0" smtClean="0"/>
              <a:t>Deleting items from Arrays</a:t>
            </a:r>
            <a:endParaRPr lang="en-US" sz="3600" i="1" dirty="0"/>
          </a:p>
        </p:txBody>
      </p:sp>
      <p:sp>
        <p:nvSpPr>
          <p:cNvPr id="3" name="Content Placeholder 2"/>
          <p:cNvSpPr>
            <a:spLocks noGrp="1"/>
          </p:cNvSpPr>
          <p:nvPr>
            <p:ph idx="1"/>
          </p:nvPr>
        </p:nvSpPr>
        <p:spPr>
          <a:xfrm>
            <a:off x="165100" y="2175163"/>
            <a:ext cx="11779250" cy="2582575"/>
          </a:xfrm>
        </p:spPr>
        <p:txBody>
          <a:bodyPr>
            <a:normAutofit/>
          </a:bodyPr>
          <a:lstStyle/>
          <a:p>
            <a:endParaRPr lang="mt-MT" sz="2500" b="1" dirty="0" smtClean="0">
              <a:solidFill>
                <a:schemeClr val="accent2"/>
              </a:solidFill>
            </a:endParaRPr>
          </a:p>
        </p:txBody>
      </p:sp>
      <p:pic>
        <p:nvPicPr>
          <p:cNvPr id="4099" name="Picture 3"/>
          <p:cNvPicPr>
            <a:picLocks noChangeAspect="1" noChangeArrowheads="1"/>
          </p:cNvPicPr>
          <p:nvPr/>
        </p:nvPicPr>
        <p:blipFill>
          <a:blip r:embed="rId2" cstate="print"/>
          <a:srcRect/>
          <a:stretch>
            <a:fillRect/>
          </a:stretch>
        </p:blipFill>
        <p:spPr bwMode="auto">
          <a:xfrm>
            <a:off x="812006" y="2543175"/>
            <a:ext cx="11052175" cy="3371850"/>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094509"/>
            <a:ext cx="7432766" cy="1034551"/>
          </a:xfrm>
        </p:spPr>
        <p:txBody>
          <a:bodyPr>
            <a:normAutofit/>
          </a:bodyPr>
          <a:lstStyle/>
          <a:p>
            <a:r>
              <a:rPr lang="en-US" dirty="0" smtClean="0"/>
              <a:t>	</a:t>
            </a:r>
            <a:r>
              <a:rPr lang="mt-MT" dirty="0" smtClean="0"/>
              <a:t>			   	    </a:t>
            </a:r>
            <a:r>
              <a:rPr lang="mt-MT" sz="4800" dirty="0" smtClean="0"/>
              <a:t>Arrays</a:t>
            </a:r>
            <a:endParaRPr lang="en-US" sz="4800" dirty="0"/>
          </a:p>
        </p:txBody>
      </p:sp>
      <p:sp>
        <p:nvSpPr>
          <p:cNvPr id="3" name="Content Placeholder 2"/>
          <p:cNvSpPr>
            <a:spLocks noGrp="1"/>
          </p:cNvSpPr>
          <p:nvPr>
            <p:ph idx="1"/>
          </p:nvPr>
        </p:nvSpPr>
        <p:spPr>
          <a:xfrm>
            <a:off x="165100" y="2259874"/>
            <a:ext cx="11899900" cy="4407626"/>
          </a:xfrm>
        </p:spPr>
        <p:txBody>
          <a:bodyPr>
            <a:normAutofit fontScale="85000" lnSpcReduction="20000"/>
          </a:bodyPr>
          <a:lstStyle/>
          <a:p>
            <a:r>
              <a:rPr lang="en-US" sz="3600" dirty="0" smtClean="0"/>
              <a:t>An array is a special type of variable</a:t>
            </a:r>
            <a:endParaRPr lang="mt-MT" sz="3600" dirty="0" smtClean="0"/>
          </a:p>
          <a:p>
            <a:endParaRPr lang="mt-MT" sz="3600" dirty="0" smtClean="0"/>
          </a:p>
          <a:p>
            <a:r>
              <a:rPr lang="en-GB" sz="3600" dirty="0" smtClean="0"/>
              <a:t>An array is</a:t>
            </a:r>
            <a:r>
              <a:rPr lang="mt-MT" sz="3600" dirty="0" smtClean="0"/>
              <a:t> </a:t>
            </a:r>
            <a:r>
              <a:rPr lang="en-US" sz="3600" dirty="0" smtClean="0"/>
              <a:t>similar to a normal variable</a:t>
            </a:r>
            <a:r>
              <a:rPr lang="mt-MT" sz="3600" dirty="0" smtClean="0"/>
              <a:t> -</a:t>
            </a:r>
            <a:r>
              <a:rPr lang="en-US" sz="3600" dirty="0" smtClean="0"/>
              <a:t> you can use it to hold any type of data</a:t>
            </a:r>
            <a:endParaRPr lang="mt-MT" sz="3600" dirty="0" smtClean="0"/>
          </a:p>
          <a:p>
            <a:endParaRPr lang="mt-MT" sz="3600" dirty="0" smtClean="0"/>
          </a:p>
          <a:p>
            <a:r>
              <a:rPr lang="mt-MT" sz="3600" dirty="0" smtClean="0"/>
              <a:t>But it</a:t>
            </a:r>
            <a:r>
              <a:rPr lang="en-US" sz="3600" dirty="0" smtClean="0"/>
              <a:t> doesn't just store one value; it stores a list of values</a:t>
            </a:r>
            <a:endParaRPr lang="mt-MT" sz="3600" dirty="0" smtClean="0"/>
          </a:p>
          <a:p>
            <a:endParaRPr lang="mt-MT" sz="3600" dirty="0" smtClean="0"/>
          </a:p>
          <a:p>
            <a:r>
              <a:rPr lang="mt-MT" sz="3600" dirty="0" smtClean="0"/>
              <a:t>Collection of items</a:t>
            </a:r>
          </a:p>
          <a:p>
            <a:endParaRPr lang="en-US" sz="24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44" y="1171575"/>
            <a:ext cx="8008756" cy="957485"/>
          </a:xfrm>
        </p:spPr>
        <p:txBody>
          <a:bodyPr>
            <a:normAutofit/>
          </a:bodyPr>
          <a:lstStyle/>
          <a:p>
            <a:r>
              <a:rPr lang="mt-MT" dirty="0" smtClean="0"/>
              <a:t>Deleting items from Arrays</a:t>
            </a:r>
            <a:endParaRPr lang="en-US" sz="3600" i="1" dirty="0"/>
          </a:p>
        </p:txBody>
      </p:sp>
      <p:sp>
        <p:nvSpPr>
          <p:cNvPr id="3" name="Content Placeholder 2"/>
          <p:cNvSpPr>
            <a:spLocks noGrp="1"/>
          </p:cNvSpPr>
          <p:nvPr>
            <p:ph idx="1"/>
          </p:nvPr>
        </p:nvSpPr>
        <p:spPr>
          <a:xfrm>
            <a:off x="165100" y="2175163"/>
            <a:ext cx="11779250" cy="4339937"/>
          </a:xfrm>
        </p:spPr>
        <p:txBody>
          <a:bodyPr>
            <a:normAutofit/>
          </a:bodyPr>
          <a:lstStyle/>
          <a:p>
            <a:r>
              <a:rPr lang="en-US" sz="2800" dirty="0" smtClean="0"/>
              <a:t>Once </a:t>
            </a:r>
            <a:r>
              <a:rPr lang="mt-MT" sz="2800" dirty="0" smtClean="0"/>
              <a:t> </a:t>
            </a:r>
            <a:r>
              <a:rPr lang="mt-MT" sz="2800" i="1" dirty="0" smtClean="0"/>
              <a:t>pop() </a:t>
            </a:r>
            <a:r>
              <a:rPr lang="mt-MT" sz="2800" dirty="0" smtClean="0"/>
              <a:t>and </a:t>
            </a:r>
            <a:r>
              <a:rPr lang="mt-MT" sz="2800" i="1" dirty="0" smtClean="0"/>
              <a:t>shift()</a:t>
            </a:r>
            <a:r>
              <a:rPr lang="mt-MT" sz="2800" dirty="0" smtClean="0"/>
              <a:t> remove the item from the array, they both return a value</a:t>
            </a:r>
          </a:p>
          <a:p>
            <a:r>
              <a:rPr lang="mt-MT" sz="2800" dirty="0" smtClean="0"/>
              <a:t>T</a:t>
            </a:r>
            <a:r>
              <a:rPr lang="en-US" sz="2800" dirty="0" smtClean="0"/>
              <a:t>hey return the value that they </a:t>
            </a:r>
            <a:r>
              <a:rPr lang="mt-MT" sz="2800" dirty="0" smtClean="0"/>
              <a:t>have </a:t>
            </a:r>
            <a:r>
              <a:rPr lang="en-US" sz="2800" dirty="0" smtClean="0"/>
              <a:t>just removed So, for example, this code removes a value and stores that value in the variable </a:t>
            </a:r>
            <a:r>
              <a:rPr lang="en-US" sz="2800" dirty="0" err="1" smtClean="0"/>
              <a:t>removedItem</a:t>
            </a:r>
            <a:r>
              <a:rPr lang="en-US" sz="2800" dirty="0" smtClean="0"/>
              <a:t>: </a:t>
            </a:r>
          </a:p>
          <a:p>
            <a:pPr lvl="1" algn="ctr">
              <a:buNone/>
            </a:pPr>
            <a:r>
              <a:rPr lang="en-GB" sz="2600" i="1" dirty="0" err="1" smtClean="0">
                <a:solidFill>
                  <a:schemeClr val="accent2"/>
                </a:solidFill>
              </a:rPr>
              <a:t>var</a:t>
            </a:r>
            <a:r>
              <a:rPr lang="en-GB" sz="2600" i="1" dirty="0" smtClean="0">
                <a:solidFill>
                  <a:schemeClr val="accent2"/>
                </a:solidFill>
              </a:rPr>
              <a:t> p = [0,1,2,3]; </a:t>
            </a:r>
            <a:endParaRPr lang="mt-MT" sz="2600" i="1" dirty="0" smtClean="0">
              <a:solidFill>
                <a:schemeClr val="accent2"/>
              </a:solidFill>
            </a:endParaRPr>
          </a:p>
          <a:p>
            <a:pPr lvl="1" algn="ctr">
              <a:buNone/>
            </a:pPr>
            <a:r>
              <a:rPr lang="en-GB" sz="2600" i="1" dirty="0" err="1" smtClean="0">
                <a:solidFill>
                  <a:schemeClr val="accent2"/>
                </a:solidFill>
              </a:rPr>
              <a:t>var</a:t>
            </a:r>
            <a:r>
              <a:rPr lang="en-GB" sz="2600" i="1" dirty="0" smtClean="0">
                <a:solidFill>
                  <a:schemeClr val="accent2"/>
                </a:solidFill>
              </a:rPr>
              <a:t> </a:t>
            </a:r>
            <a:r>
              <a:rPr lang="en-GB" sz="2600" i="1" dirty="0" err="1" smtClean="0">
                <a:solidFill>
                  <a:schemeClr val="accent2"/>
                </a:solidFill>
              </a:rPr>
              <a:t>removedItem</a:t>
            </a:r>
            <a:r>
              <a:rPr lang="en-GB" sz="2600" i="1" dirty="0" smtClean="0">
                <a:solidFill>
                  <a:schemeClr val="accent2"/>
                </a:solidFill>
              </a:rPr>
              <a:t> = </a:t>
            </a:r>
            <a:r>
              <a:rPr lang="en-GB" sz="2600" i="1" dirty="0" err="1" smtClean="0">
                <a:solidFill>
                  <a:schemeClr val="accent2"/>
                </a:solidFill>
              </a:rPr>
              <a:t>p.shift</a:t>
            </a:r>
            <a:r>
              <a:rPr lang="en-GB" sz="2600" i="1" dirty="0" smtClean="0">
                <a:solidFill>
                  <a:schemeClr val="accent2"/>
                </a:solidFill>
              </a:rPr>
              <a:t>(); </a:t>
            </a:r>
          </a:p>
          <a:p>
            <a:r>
              <a:rPr lang="en-US" sz="2800" dirty="0" smtClean="0"/>
              <a:t>The value of </a:t>
            </a:r>
            <a:r>
              <a:rPr lang="en-US" sz="2800" dirty="0" err="1" smtClean="0"/>
              <a:t>removedItem</a:t>
            </a:r>
            <a:r>
              <a:rPr lang="en-US" sz="2800" dirty="0" smtClean="0"/>
              <a:t> after this code runs is </a:t>
            </a:r>
            <a:r>
              <a:rPr lang="en-US" sz="2800" b="1" dirty="0" smtClean="0">
                <a:solidFill>
                  <a:schemeClr val="accent2"/>
                </a:solidFill>
              </a:rPr>
              <a:t>0</a:t>
            </a:r>
            <a:r>
              <a:rPr lang="en-US" sz="2800" dirty="0" smtClean="0"/>
              <a:t> and the array p now contains </a:t>
            </a:r>
            <a:r>
              <a:rPr lang="en-US" sz="2800" b="1" dirty="0" smtClean="0">
                <a:solidFill>
                  <a:schemeClr val="accent2"/>
                </a:solidFill>
              </a:rPr>
              <a:t>[1,2,3]</a:t>
            </a:r>
            <a:endParaRPr lang="mt-MT" sz="2500" b="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mt-MT" sz="4000" i="1" dirty="0" smtClean="0"/>
              <a:t>concat</a:t>
            </a:r>
            <a:endParaRPr lang="en-US" sz="4000" i="1" dirty="0"/>
          </a:p>
        </p:txBody>
      </p:sp>
      <p:sp>
        <p:nvSpPr>
          <p:cNvPr id="3" name="Content Placeholder 2"/>
          <p:cNvSpPr>
            <a:spLocks noGrp="1"/>
          </p:cNvSpPr>
          <p:nvPr>
            <p:ph idx="1"/>
          </p:nvPr>
        </p:nvSpPr>
        <p:spPr>
          <a:xfrm>
            <a:off x="304800" y="2175164"/>
            <a:ext cx="11194473" cy="4397086"/>
          </a:xfrm>
        </p:spPr>
        <p:txBody>
          <a:bodyPr>
            <a:normAutofit fontScale="92500"/>
          </a:bodyPr>
          <a:lstStyle/>
          <a:p>
            <a:r>
              <a:rPr lang="en-US" sz="3200" dirty="0" smtClean="0"/>
              <a:t>Joins two or more arrays and returns a new array with all the items</a:t>
            </a:r>
            <a:endParaRPr lang="mt-MT" sz="2400" dirty="0" smtClean="0"/>
          </a:p>
          <a:p>
            <a:pPr lvl="1"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pizzaMeatParts</a:t>
            </a:r>
            <a:r>
              <a:rPr lang="en-US" sz="3000" i="1" dirty="0" smtClean="0">
                <a:solidFill>
                  <a:schemeClr val="accent2"/>
                </a:solidFill>
              </a:rPr>
              <a:t> = ['pepperoni', 'ham', 'bacon']; </a:t>
            </a:r>
            <a:endParaRPr lang="mt-MT" sz="3000" i="1" dirty="0" smtClean="0">
              <a:solidFill>
                <a:schemeClr val="accent2"/>
              </a:solidFill>
            </a:endParaRPr>
          </a:p>
          <a:p>
            <a:pPr lvl="1"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pizzaVegetableParts</a:t>
            </a:r>
            <a:r>
              <a:rPr lang="en-US" sz="3000" i="1" dirty="0" smtClean="0">
                <a:solidFill>
                  <a:schemeClr val="accent2"/>
                </a:solidFill>
              </a:rPr>
              <a:t> = ['pepper', 'onion']; </a:t>
            </a:r>
            <a:endParaRPr lang="mt-MT" sz="3000" i="1" dirty="0" smtClean="0">
              <a:solidFill>
                <a:schemeClr val="accent2"/>
              </a:solidFill>
            </a:endParaRPr>
          </a:p>
          <a:p>
            <a:pPr lvl="1"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pizzaParts</a:t>
            </a:r>
            <a:r>
              <a:rPr lang="en-US" sz="3000" i="1" dirty="0" smtClean="0">
                <a:solidFill>
                  <a:schemeClr val="accent2"/>
                </a:solidFill>
              </a:rPr>
              <a:t> = </a:t>
            </a:r>
            <a:r>
              <a:rPr lang="en-US" sz="3000" i="1" dirty="0" err="1" smtClean="0">
                <a:solidFill>
                  <a:schemeClr val="accent2"/>
                </a:solidFill>
              </a:rPr>
              <a:t>pizzaMeatParts.concat</a:t>
            </a:r>
            <a:r>
              <a:rPr lang="en-US" sz="3000" i="1" dirty="0" smtClean="0">
                <a:solidFill>
                  <a:schemeClr val="accent2"/>
                </a:solidFill>
              </a:rPr>
              <a:t>(</a:t>
            </a:r>
            <a:r>
              <a:rPr lang="en-US" sz="3000" i="1" dirty="0" err="1" smtClean="0">
                <a:solidFill>
                  <a:schemeClr val="accent2"/>
                </a:solidFill>
              </a:rPr>
              <a:t>pizzaVegetableParts</a:t>
            </a:r>
            <a:r>
              <a:rPr lang="en-US" sz="3000" i="1" dirty="0" smtClean="0">
                <a:solidFill>
                  <a:schemeClr val="accent2"/>
                </a:solidFill>
              </a:rPr>
              <a:t>);</a:t>
            </a:r>
            <a:endParaRPr lang="mt-MT" sz="3000" i="1" dirty="0" smtClean="0">
              <a:solidFill>
                <a:schemeClr val="accent2"/>
              </a:solidFill>
            </a:endParaRPr>
          </a:p>
          <a:p>
            <a:pPr lvl="1" algn="ctr">
              <a:buNone/>
            </a:pPr>
            <a:endParaRPr lang="mt-MT" sz="2200" b="1" i="1" dirty="0" smtClean="0">
              <a:solidFill>
                <a:schemeClr val="accent2"/>
              </a:solidFill>
            </a:endParaRPr>
          </a:p>
          <a:p>
            <a:r>
              <a:rPr lang="mt-MT" sz="3200" i="1" dirty="0" smtClean="0"/>
              <a:t>pizzaParts </a:t>
            </a:r>
            <a:r>
              <a:rPr lang="mt-MT" sz="3200" dirty="0" smtClean="0"/>
              <a:t>is now made up of </a:t>
            </a:r>
          </a:p>
          <a:p>
            <a:pPr lvl="1" algn="ctr">
              <a:buNone/>
            </a:pPr>
            <a:r>
              <a:rPr lang="mt-MT" sz="3000" dirty="0" smtClean="0">
                <a:solidFill>
                  <a:schemeClr val="accent2"/>
                </a:solidFill>
              </a:rPr>
              <a:t>[‘pepperoni’, ‘ham’, bacon’, ‘pepper’, ‘onion]</a:t>
            </a:r>
            <a:endParaRPr lang="mt-MT" sz="3000" i="1" dirty="0" smtClean="0">
              <a:solidFill>
                <a:schemeClr val="accent2"/>
              </a:solidFill>
            </a:endParaRPr>
          </a:p>
          <a:p>
            <a:pPr lvl="1" algn="ctr">
              <a:buNone/>
            </a:pPr>
            <a:endParaRPr lang="mt-MT" b="1" i="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mt-MT" sz="4000" i="1" dirty="0" smtClean="0"/>
              <a:t>indexOf</a:t>
            </a:r>
            <a:endParaRPr lang="en-US" sz="4000" i="1" dirty="0"/>
          </a:p>
        </p:txBody>
      </p:sp>
      <p:sp>
        <p:nvSpPr>
          <p:cNvPr id="3" name="Content Placeholder 2"/>
          <p:cNvSpPr>
            <a:spLocks noGrp="1"/>
          </p:cNvSpPr>
          <p:nvPr>
            <p:ph idx="1"/>
          </p:nvPr>
        </p:nvSpPr>
        <p:spPr>
          <a:xfrm>
            <a:off x="304800" y="2175164"/>
            <a:ext cx="11194473" cy="4397086"/>
          </a:xfrm>
        </p:spPr>
        <p:txBody>
          <a:bodyPr>
            <a:normAutofit/>
          </a:bodyPr>
          <a:lstStyle/>
          <a:p>
            <a:r>
              <a:rPr lang="en-US" sz="3200" dirty="0" smtClean="0"/>
              <a:t>Locates the item in the array and returns its index, as shown in the following example, in which the </a:t>
            </a:r>
            <a:r>
              <a:rPr lang="en-US" sz="3200" dirty="0" err="1" smtClean="0"/>
              <a:t>baconIndex</a:t>
            </a:r>
            <a:r>
              <a:rPr lang="en-US" sz="3200" dirty="0" smtClean="0"/>
              <a:t> variable will be set to 2:</a:t>
            </a:r>
            <a:endParaRPr lang="mt-MT" sz="3000" i="1" dirty="0" smtClean="0">
              <a:solidFill>
                <a:schemeClr val="accent2"/>
              </a:solidFill>
            </a:endParaRPr>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pizzaMeatParts</a:t>
            </a:r>
            <a:r>
              <a:rPr lang="en-US" sz="3000" i="1" dirty="0" smtClean="0">
                <a:solidFill>
                  <a:schemeClr val="accent2"/>
                </a:solidFill>
              </a:rPr>
              <a:t> = ['pepperoni', 'ham', 'bacon']; </a:t>
            </a:r>
            <a:endParaRPr lang="mt-MT" sz="3000" i="1" dirty="0" smtClean="0">
              <a:solidFill>
                <a:schemeClr val="accent2"/>
              </a:solidFill>
            </a:endParaRPr>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baconIndex</a:t>
            </a:r>
            <a:r>
              <a:rPr lang="en-US" sz="3000" i="1" dirty="0" smtClean="0">
                <a:solidFill>
                  <a:schemeClr val="accent2"/>
                </a:solidFill>
              </a:rPr>
              <a:t> = </a:t>
            </a:r>
            <a:r>
              <a:rPr lang="en-US" sz="3000" i="1" dirty="0" err="1" smtClean="0">
                <a:solidFill>
                  <a:schemeClr val="accent2"/>
                </a:solidFill>
              </a:rPr>
              <a:t>pizzaMeatParts.indexOf</a:t>
            </a:r>
            <a:r>
              <a:rPr lang="en-US" sz="3000" i="1" dirty="0" smtClean="0">
                <a:solidFill>
                  <a:schemeClr val="accent2"/>
                </a:solidFill>
              </a:rPr>
              <a:t>('bacon');</a:t>
            </a:r>
            <a:endParaRPr lang="mt-MT" sz="3000" i="1" dirty="0" smtClean="0">
              <a:solidFill>
                <a:schemeClr val="accent2"/>
              </a:solidFill>
            </a:endParaRPr>
          </a:p>
          <a:p>
            <a:pPr algn="ctr">
              <a:buNone/>
            </a:pPr>
            <a:endParaRPr lang="mt-MT" sz="2200" b="1" i="1" dirty="0" smtClean="0">
              <a:solidFill>
                <a:schemeClr val="accent2"/>
              </a:solidFill>
            </a:endParaRPr>
          </a:p>
          <a:p>
            <a:r>
              <a:rPr lang="mt-MT" sz="3200" i="1" dirty="0" smtClean="0"/>
              <a:t>baconIndex </a:t>
            </a:r>
            <a:r>
              <a:rPr lang="mt-MT" sz="3200" dirty="0" smtClean="0"/>
              <a:t>will contain </a:t>
            </a:r>
            <a:r>
              <a:rPr lang="mt-MT" sz="3200" b="1" dirty="0" smtClean="0">
                <a:solidFill>
                  <a:schemeClr val="accent2"/>
                </a:solidFill>
              </a:rPr>
              <a:t>2</a:t>
            </a:r>
            <a:endParaRPr lang="mt-MT" b="1" i="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mt-MT" sz="4000" i="1" dirty="0" smtClean="0"/>
              <a:t>join</a:t>
            </a:r>
            <a:endParaRPr lang="en-US" sz="4000" i="1" dirty="0"/>
          </a:p>
        </p:txBody>
      </p:sp>
      <p:sp>
        <p:nvSpPr>
          <p:cNvPr id="3" name="Content Placeholder 2"/>
          <p:cNvSpPr>
            <a:spLocks noGrp="1"/>
          </p:cNvSpPr>
          <p:nvPr>
            <p:ph idx="1"/>
          </p:nvPr>
        </p:nvSpPr>
        <p:spPr>
          <a:xfrm>
            <a:off x="304800" y="2175163"/>
            <a:ext cx="11194473" cy="4461163"/>
          </a:xfrm>
          <a:ln>
            <a:solidFill>
              <a:schemeClr val="accent1"/>
            </a:solidFill>
          </a:ln>
        </p:spPr>
        <p:txBody>
          <a:bodyPr>
            <a:normAutofit lnSpcReduction="10000"/>
          </a:bodyPr>
          <a:lstStyle/>
          <a:p>
            <a:r>
              <a:rPr lang="en-US" sz="3200" dirty="0" smtClean="0"/>
              <a:t>Creates a string from the items in the array. The items are comma-delimited by default, but you can pass an alternate separator</a:t>
            </a:r>
            <a:endParaRPr lang="mt-MT" sz="3200" dirty="0" smtClean="0"/>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pizzaMeatParts</a:t>
            </a:r>
            <a:r>
              <a:rPr lang="en-US" sz="3000" i="1" dirty="0" smtClean="0">
                <a:solidFill>
                  <a:schemeClr val="accent2"/>
                </a:solidFill>
              </a:rPr>
              <a:t> = ['pepperoni', 'ham', 'bacon']; </a:t>
            </a:r>
            <a:endParaRPr lang="mt-MT" sz="3000" i="1" dirty="0" smtClean="0">
              <a:solidFill>
                <a:schemeClr val="accent2"/>
              </a:solidFill>
            </a:endParaRPr>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meatParts</a:t>
            </a:r>
            <a:r>
              <a:rPr lang="en-US" sz="3000" i="1" dirty="0" smtClean="0">
                <a:solidFill>
                  <a:schemeClr val="accent2"/>
                </a:solidFill>
              </a:rPr>
              <a:t> = </a:t>
            </a:r>
            <a:r>
              <a:rPr lang="en-US" sz="3000" i="1" dirty="0" err="1" smtClean="0">
                <a:solidFill>
                  <a:schemeClr val="accent2"/>
                </a:solidFill>
              </a:rPr>
              <a:t>pizzaMeatParts.join</a:t>
            </a:r>
            <a:r>
              <a:rPr lang="en-US" sz="3000" i="1" dirty="0" smtClean="0">
                <a:solidFill>
                  <a:schemeClr val="accent2"/>
                </a:solidFill>
              </a:rPr>
              <a:t>();</a:t>
            </a:r>
            <a:endParaRPr lang="mt-MT" sz="3000" i="1" dirty="0" smtClean="0">
              <a:solidFill>
                <a:schemeClr val="accent2"/>
              </a:solidFill>
            </a:endParaRPr>
          </a:p>
          <a:p>
            <a:pPr algn="ctr">
              <a:buNone/>
            </a:pPr>
            <a:endParaRPr lang="mt-MT" sz="2200" b="1" i="1" dirty="0" smtClean="0">
              <a:solidFill>
                <a:schemeClr val="accent2"/>
              </a:solidFill>
            </a:endParaRPr>
          </a:p>
          <a:p>
            <a:r>
              <a:rPr lang="en-US" sz="3200" dirty="0" smtClean="0"/>
              <a:t>The </a:t>
            </a:r>
            <a:r>
              <a:rPr lang="mt-MT" sz="3200" dirty="0" smtClean="0"/>
              <a:t>above </a:t>
            </a:r>
            <a:r>
              <a:rPr lang="en-US" sz="3200" dirty="0" smtClean="0"/>
              <a:t>assigns a string containing </a:t>
            </a:r>
            <a:r>
              <a:rPr lang="en-US" sz="3200" b="1" dirty="0" smtClean="0">
                <a:solidFill>
                  <a:schemeClr val="accent2"/>
                </a:solidFill>
              </a:rPr>
              <a:t>‘pepperoni, ham, bacon’</a:t>
            </a:r>
            <a:r>
              <a:rPr lang="en-US" sz="3200" dirty="0" smtClean="0"/>
              <a:t> to the </a:t>
            </a:r>
            <a:r>
              <a:rPr lang="en-US" sz="3200" i="1" dirty="0" err="1" smtClean="0"/>
              <a:t>meatParts</a:t>
            </a:r>
            <a:r>
              <a:rPr lang="en-US" sz="3200" dirty="0" smtClean="0"/>
              <a:t> variable</a:t>
            </a:r>
            <a:endParaRPr lang="mt-MT" b="1" i="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mt-MT" sz="4000" i="1" dirty="0" smtClean="0"/>
              <a:t>lastIndexOf</a:t>
            </a:r>
            <a:endParaRPr lang="en-US" sz="4000" i="1" dirty="0"/>
          </a:p>
        </p:txBody>
      </p:sp>
      <p:sp>
        <p:nvSpPr>
          <p:cNvPr id="3" name="Content Placeholder 2"/>
          <p:cNvSpPr>
            <a:spLocks noGrp="1"/>
          </p:cNvSpPr>
          <p:nvPr>
            <p:ph idx="1"/>
          </p:nvPr>
        </p:nvSpPr>
        <p:spPr>
          <a:xfrm>
            <a:off x="304800" y="2175163"/>
            <a:ext cx="11194473" cy="4461163"/>
          </a:xfrm>
          <a:ln>
            <a:solidFill>
              <a:schemeClr val="accent1"/>
            </a:solidFill>
          </a:ln>
        </p:spPr>
        <p:txBody>
          <a:bodyPr>
            <a:normAutofit/>
          </a:bodyPr>
          <a:lstStyle/>
          <a:p>
            <a:r>
              <a:rPr lang="en-US" sz="3200" dirty="0" smtClean="0"/>
              <a:t>Searches from the end of the array for the last item in the array that meets the search criteria and returns its index</a:t>
            </a:r>
            <a:r>
              <a:rPr lang="mt-MT" sz="3200" dirty="0" smtClean="0"/>
              <a:t>:</a:t>
            </a:r>
          </a:p>
          <a:p>
            <a:endParaRPr lang="mt-MT" sz="3000" i="1" dirty="0" smtClean="0">
              <a:solidFill>
                <a:schemeClr val="accent2"/>
              </a:solidFill>
            </a:endParaRPr>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pizzaMeatParts</a:t>
            </a:r>
            <a:r>
              <a:rPr lang="en-US" sz="3000" i="1" dirty="0" smtClean="0">
                <a:solidFill>
                  <a:schemeClr val="accent2"/>
                </a:solidFill>
              </a:rPr>
              <a:t> = ['pepperoni', 'ham', 'bacon', 'ham', 'prosciutto']; </a:t>
            </a: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lastHamIndex</a:t>
            </a:r>
            <a:r>
              <a:rPr lang="en-US" sz="3000" i="1" dirty="0" smtClean="0">
                <a:solidFill>
                  <a:schemeClr val="accent2"/>
                </a:solidFill>
              </a:rPr>
              <a:t> = </a:t>
            </a:r>
            <a:r>
              <a:rPr lang="en-US" sz="3000" i="1" dirty="0" err="1" smtClean="0">
                <a:solidFill>
                  <a:schemeClr val="accent2"/>
                </a:solidFill>
              </a:rPr>
              <a:t>pizzaMeatParts.lastIndexOf</a:t>
            </a:r>
            <a:r>
              <a:rPr lang="en-US" sz="3000" i="1" dirty="0" smtClean="0">
                <a:solidFill>
                  <a:schemeClr val="accent2"/>
                </a:solidFill>
              </a:rPr>
              <a:t>('ham');</a:t>
            </a:r>
            <a:endParaRPr lang="mt-MT" sz="3000" i="1" dirty="0" smtClean="0">
              <a:solidFill>
                <a:schemeClr val="accent2"/>
              </a:solidFill>
            </a:endParaRPr>
          </a:p>
          <a:p>
            <a:pPr algn="ctr">
              <a:buNone/>
            </a:pPr>
            <a:endParaRPr lang="mt-MT" sz="2200" b="1" i="1" dirty="0" smtClean="0">
              <a:solidFill>
                <a:schemeClr val="accent2"/>
              </a:solidFill>
            </a:endParaRPr>
          </a:p>
          <a:p>
            <a:r>
              <a:rPr lang="en-US" sz="3200" dirty="0" err="1" smtClean="0"/>
              <a:t>lastHamIndex</a:t>
            </a:r>
            <a:r>
              <a:rPr lang="en-US" sz="3200" dirty="0" smtClean="0"/>
              <a:t> variable will be set to </a:t>
            </a:r>
            <a:r>
              <a:rPr lang="en-US" sz="3200" b="1" dirty="0" smtClean="0">
                <a:solidFill>
                  <a:schemeClr val="accent2"/>
                </a:solidFill>
              </a:rPr>
              <a:t>3</a:t>
            </a:r>
            <a:endParaRPr lang="mt-MT" b="1" i="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mt-MT" sz="4000" i="1" dirty="0" smtClean="0"/>
              <a:t>reverse</a:t>
            </a:r>
            <a:endParaRPr lang="en-US" sz="4000" i="1" dirty="0"/>
          </a:p>
        </p:txBody>
      </p:sp>
      <p:sp>
        <p:nvSpPr>
          <p:cNvPr id="3" name="Content Placeholder 2"/>
          <p:cNvSpPr>
            <a:spLocks noGrp="1"/>
          </p:cNvSpPr>
          <p:nvPr>
            <p:ph idx="1"/>
          </p:nvPr>
        </p:nvSpPr>
        <p:spPr>
          <a:xfrm>
            <a:off x="304800" y="2175163"/>
            <a:ext cx="11194473" cy="4461163"/>
          </a:xfrm>
          <a:ln>
            <a:solidFill>
              <a:schemeClr val="accent1"/>
            </a:solidFill>
          </a:ln>
        </p:spPr>
        <p:txBody>
          <a:bodyPr>
            <a:normAutofit/>
          </a:bodyPr>
          <a:lstStyle/>
          <a:p>
            <a:r>
              <a:rPr lang="en-US" sz="3200" dirty="0" smtClean="0"/>
              <a:t>Reverses the order of the items in an array and returns a reference (not a new array) to the reversed array, so the original array is modified</a:t>
            </a:r>
            <a:endParaRPr lang="mt-MT" sz="3200" dirty="0" smtClean="0"/>
          </a:p>
          <a:p>
            <a:endParaRPr lang="mt-MT" sz="3000" i="1" dirty="0" smtClean="0">
              <a:solidFill>
                <a:schemeClr val="accent2"/>
              </a:solidFill>
            </a:endParaRPr>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pizzaMeatParts</a:t>
            </a:r>
            <a:r>
              <a:rPr lang="en-US" sz="3000" i="1" dirty="0" smtClean="0">
                <a:solidFill>
                  <a:schemeClr val="accent2"/>
                </a:solidFill>
              </a:rPr>
              <a:t> = ['pepperoni', 'ham', 'bacon', 'prosciutto']; </a:t>
            </a:r>
            <a:r>
              <a:rPr lang="en-US" sz="3000" i="1" dirty="0" err="1" smtClean="0">
                <a:solidFill>
                  <a:schemeClr val="accent2"/>
                </a:solidFill>
              </a:rPr>
              <a:t>pizzaMeatParts.reverse</a:t>
            </a:r>
            <a:r>
              <a:rPr lang="en-US" sz="3000" i="1" dirty="0" smtClean="0">
                <a:solidFill>
                  <a:schemeClr val="accent2"/>
                </a:solidFill>
              </a:rPr>
              <a:t>();</a:t>
            </a:r>
            <a:endParaRPr lang="mt-MT" sz="2200" b="1" i="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mt-MT" sz="4000" i="1" dirty="0" smtClean="0"/>
              <a:t>slice</a:t>
            </a:r>
            <a:endParaRPr lang="en-US" sz="4000" i="1" dirty="0"/>
          </a:p>
        </p:txBody>
      </p:sp>
      <p:sp>
        <p:nvSpPr>
          <p:cNvPr id="3" name="Content Placeholder 2"/>
          <p:cNvSpPr>
            <a:spLocks noGrp="1"/>
          </p:cNvSpPr>
          <p:nvPr>
            <p:ph idx="1"/>
          </p:nvPr>
        </p:nvSpPr>
        <p:spPr>
          <a:xfrm>
            <a:off x="304800" y="2202870"/>
            <a:ext cx="11194473" cy="4655130"/>
          </a:xfrm>
          <a:ln>
            <a:solidFill>
              <a:schemeClr val="accent1"/>
            </a:solidFill>
          </a:ln>
        </p:spPr>
        <p:txBody>
          <a:bodyPr>
            <a:normAutofit fontScale="77500" lnSpcReduction="20000"/>
          </a:bodyPr>
          <a:lstStyle/>
          <a:p>
            <a:r>
              <a:rPr lang="en-US" sz="3200" dirty="0" smtClean="0"/>
              <a:t>Returns a new array that represents part of the existing array</a:t>
            </a:r>
            <a:endParaRPr lang="mt-MT" sz="3200" dirty="0" smtClean="0"/>
          </a:p>
          <a:p>
            <a:r>
              <a:rPr lang="en-US" sz="3200" dirty="0" smtClean="0"/>
              <a:t>The slice method has two parameters: </a:t>
            </a:r>
            <a:endParaRPr lang="mt-MT" sz="3200" dirty="0" smtClean="0"/>
          </a:p>
          <a:p>
            <a:pPr lvl="1"/>
            <a:r>
              <a:rPr lang="en-US" sz="3000" i="1" dirty="0" smtClean="0"/>
              <a:t>start</a:t>
            </a:r>
            <a:r>
              <a:rPr lang="mt-MT" sz="3000" dirty="0" smtClean="0"/>
              <a:t>: </a:t>
            </a:r>
            <a:r>
              <a:rPr lang="en-US" sz="3000" dirty="0" smtClean="0"/>
              <a:t>the index of the first item to include in the result</a:t>
            </a:r>
            <a:endParaRPr lang="mt-MT" sz="3000" dirty="0" smtClean="0"/>
          </a:p>
          <a:p>
            <a:pPr lvl="1"/>
            <a:r>
              <a:rPr lang="en-US" sz="3000" i="1" dirty="0" smtClean="0"/>
              <a:t>end</a:t>
            </a:r>
            <a:r>
              <a:rPr lang="mt-MT" sz="3000" dirty="0" smtClean="0"/>
              <a:t>: </a:t>
            </a:r>
            <a:r>
              <a:rPr lang="en-US" sz="3000" dirty="0" smtClean="0"/>
              <a:t>the index of the item that you don’t want included in the result</a:t>
            </a:r>
            <a:endParaRPr lang="mt-MT" sz="2800" i="1" dirty="0" smtClean="0">
              <a:solidFill>
                <a:schemeClr val="accent2"/>
              </a:solidFill>
            </a:endParaRPr>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pizzaMeatParts</a:t>
            </a:r>
            <a:r>
              <a:rPr lang="en-US" sz="3000" i="1" dirty="0" smtClean="0">
                <a:solidFill>
                  <a:schemeClr val="accent2"/>
                </a:solidFill>
              </a:rPr>
              <a:t> = ['pepperoni', 'ham', 'bacon', 'meatball', 'prosciutto']; </a:t>
            </a:r>
            <a:endParaRPr lang="mt-MT" sz="3000" i="1" dirty="0" smtClean="0">
              <a:solidFill>
                <a:schemeClr val="accent2"/>
              </a:solidFill>
            </a:endParaRPr>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mySlice</a:t>
            </a:r>
            <a:r>
              <a:rPr lang="en-US" sz="3000" i="1" dirty="0" smtClean="0">
                <a:solidFill>
                  <a:schemeClr val="accent2"/>
                </a:solidFill>
              </a:rPr>
              <a:t> = </a:t>
            </a:r>
            <a:r>
              <a:rPr lang="en-US" sz="3000" i="1" dirty="0" err="1" smtClean="0">
                <a:solidFill>
                  <a:schemeClr val="accent2"/>
                </a:solidFill>
              </a:rPr>
              <a:t>pizzaMeatParts.slice</a:t>
            </a:r>
            <a:r>
              <a:rPr lang="en-US" sz="3000" i="1" dirty="0" smtClean="0">
                <a:solidFill>
                  <a:schemeClr val="accent2"/>
                </a:solidFill>
              </a:rPr>
              <a:t>(1,3);</a:t>
            </a:r>
            <a:endParaRPr lang="mt-MT" sz="3000" i="1" dirty="0" smtClean="0">
              <a:solidFill>
                <a:schemeClr val="accent2"/>
              </a:solidFill>
            </a:endParaRPr>
          </a:p>
          <a:p>
            <a:pPr algn="ctr">
              <a:buNone/>
            </a:pPr>
            <a:endParaRPr lang="mt-MT" sz="3000" b="1" i="1" dirty="0" smtClean="0">
              <a:solidFill>
                <a:schemeClr val="accent2"/>
              </a:solidFill>
            </a:endParaRPr>
          </a:p>
          <a:p>
            <a:r>
              <a:rPr lang="en-US" sz="3200" i="1" dirty="0" err="1" smtClean="0">
                <a:solidFill>
                  <a:srgbClr val="121316">
                    <a:lumMod val="75000"/>
                    <a:lumOff val="25000"/>
                  </a:srgbClr>
                </a:solidFill>
              </a:rPr>
              <a:t>mySlice</a:t>
            </a:r>
            <a:r>
              <a:rPr lang="en-US" sz="3200" dirty="0" smtClean="0">
                <a:solidFill>
                  <a:srgbClr val="121316">
                    <a:lumMod val="75000"/>
                    <a:lumOff val="25000"/>
                  </a:srgbClr>
                </a:solidFill>
              </a:rPr>
              <a:t> variable will be assigned ‘ham’ and ‘bacon’</a:t>
            </a:r>
            <a:endParaRPr lang="mt-MT" sz="3200" dirty="0" smtClean="0">
              <a:solidFill>
                <a:srgbClr val="121316">
                  <a:lumMod val="75000"/>
                  <a:lumOff val="25000"/>
                </a:srgbClr>
              </a:solidFill>
            </a:endParaRPr>
          </a:p>
          <a:p>
            <a:r>
              <a:rPr lang="en-US" sz="3200" dirty="0" smtClean="0">
                <a:solidFill>
                  <a:srgbClr val="121316">
                    <a:lumMod val="75000"/>
                    <a:lumOff val="25000"/>
                  </a:srgbClr>
                </a:solidFill>
              </a:rPr>
              <a:t>Note that ‘meatball’ is not included in the result, and the original array is not changed</a:t>
            </a:r>
            <a:endParaRPr lang="mt-MT" sz="2200" b="1" i="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mt-MT" sz="4000" i="1" dirty="0" smtClean="0"/>
              <a:t>sort</a:t>
            </a:r>
            <a:endParaRPr lang="en-US" sz="4000" i="1" dirty="0"/>
          </a:p>
        </p:txBody>
      </p:sp>
      <p:sp>
        <p:nvSpPr>
          <p:cNvPr id="3" name="Content Placeholder 2"/>
          <p:cNvSpPr>
            <a:spLocks noGrp="1"/>
          </p:cNvSpPr>
          <p:nvPr>
            <p:ph idx="1"/>
          </p:nvPr>
        </p:nvSpPr>
        <p:spPr>
          <a:xfrm>
            <a:off x="304800" y="2202870"/>
            <a:ext cx="11693236" cy="4655130"/>
          </a:xfrm>
          <a:ln>
            <a:solidFill>
              <a:schemeClr val="accent1"/>
            </a:solidFill>
          </a:ln>
        </p:spPr>
        <p:txBody>
          <a:bodyPr>
            <a:normAutofit/>
          </a:bodyPr>
          <a:lstStyle/>
          <a:p>
            <a:r>
              <a:rPr lang="en-US" sz="3200" dirty="0" smtClean="0"/>
              <a:t>Sorts the items in an array and returns a reference to the array</a:t>
            </a:r>
            <a:endParaRPr lang="mt-MT" sz="3200" dirty="0" smtClean="0"/>
          </a:p>
          <a:p>
            <a:r>
              <a:rPr lang="en-US" sz="3200" dirty="0" smtClean="0"/>
              <a:t>The original array is modified</a:t>
            </a:r>
            <a:endParaRPr lang="mt-MT" sz="2400" dirty="0" smtClean="0"/>
          </a:p>
          <a:p>
            <a:pPr algn="ctr">
              <a:buNone/>
            </a:pPr>
            <a:r>
              <a:rPr lang="en-US" sz="2800" i="1" dirty="0" err="1" smtClean="0">
                <a:solidFill>
                  <a:schemeClr val="accent2"/>
                </a:solidFill>
              </a:rPr>
              <a:t>var</a:t>
            </a:r>
            <a:r>
              <a:rPr lang="en-US" sz="2800" i="1" dirty="0" smtClean="0">
                <a:solidFill>
                  <a:schemeClr val="accent2"/>
                </a:solidFill>
              </a:rPr>
              <a:t> </a:t>
            </a:r>
            <a:r>
              <a:rPr lang="en-US" sz="2800" i="1" dirty="0" err="1" smtClean="0">
                <a:solidFill>
                  <a:schemeClr val="accent2"/>
                </a:solidFill>
              </a:rPr>
              <a:t>pizzaMeatParts</a:t>
            </a:r>
            <a:r>
              <a:rPr lang="en-US" sz="2800" i="1" dirty="0" smtClean="0">
                <a:solidFill>
                  <a:schemeClr val="accent2"/>
                </a:solidFill>
              </a:rPr>
              <a:t> = ['pepperoni', 'ham', 'bacon', 'meatball', 'prosciutto']; </a:t>
            </a:r>
            <a:endParaRPr lang="mt-MT" sz="2800" i="1" dirty="0" smtClean="0">
              <a:solidFill>
                <a:schemeClr val="accent2"/>
              </a:solidFill>
            </a:endParaRPr>
          </a:p>
          <a:p>
            <a:pPr algn="ctr">
              <a:buNone/>
            </a:pPr>
            <a:r>
              <a:rPr lang="en-US" sz="2800" i="1" dirty="0" err="1" smtClean="0">
                <a:solidFill>
                  <a:schemeClr val="accent2"/>
                </a:solidFill>
              </a:rPr>
              <a:t>pizzaMeatParts.sort</a:t>
            </a:r>
            <a:r>
              <a:rPr lang="en-US" sz="2800" i="1" dirty="0" smtClean="0">
                <a:solidFill>
                  <a:schemeClr val="accent2"/>
                </a:solidFill>
              </a:rPr>
              <a:t>();</a:t>
            </a:r>
            <a:endParaRPr lang="mt-MT" sz="2800" i="1" dirty="0" smtClean="0">
              <a:solidFill>
                <a:schemeClr val="accent2"/>
              </a:solidFill>
            </a:endParaRPr>
          </a:p>
          <a:p>
            <a:pPr algn="ctr">
              <a:buNone/>
            </a:pPr>
            <a:endParaRPr lang="mt-MT" sz="3000" b="1" i="1" dirty="0" smtClean="0">
              <a:solidFill>
                <a:schemeClr val="accent2"/>
              </a:solidFill>
            </a:endParaRPr>
          </a:p>
          <a:p>
            <a:r>
              <a:rPr lang="en-US" sz="3200" i="1" dirty="0" err="1" smtClean="0"/>
              <a:t>pizzaMeatParts</a:t>
            </a:r>
            <a:r>
              <a:rPr lang="en-US" sz="3200" dirty="0" smtClean="0"/>
              <a:t> will contain ‘bacon’, ’ham’, ’meatball’, ’pepperoni’, ’prosciutto’:</a:t>
            </a:r>
            <a:endParaRPr lang="mt-MT" sz="2200" b="1" i="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mt-MT" sz="4000" i="1" dirty="0" smtClean="0"/>
              <a:t>splice</a:t>
            </a:r>
            <a:endParaRPr lang="en-US" sz="4000" i="1" dirty="0"/>
          </a:p>
        </p:txBody>
      </p:sp>
      <p:sp>
        <p:nvSpPr>
          <p:cNvPr id="3" name="Content Placeholder 2"/>
          <p:cNvSpPr>
            <a:spLocks noGrp="1"/>
          </p:cNvSpPr>
          <p:nvPr>
            <p:ph idx="1"/>
          </p:nvPr>
        </p:nvSpPr>
        <p:spPr>
          <a:xfrm>
            <a:off x="42928" y="2202870"/>
            <a:ext cx="12039144" cy="4655130"/>
          </a:xfrm>
          <a:ln>
            <a:solidFill>
              <a:schemeClr val="accent1"/>
            </a:solidFill>
          </a:ln>
        </p:spPr>
        <p:txBody>
          <a:bodyPr>
            <a:normAutofit fontScale="70000" lnSpcReduction="20000"/>
          </a:bodyPr>
          <a:lstStyle/>
          <a:p>
            <a:r>
              <a:rPr lang="en-US" sz="3200" dirty="0" smtClean="0"/>
              <a:t>Adds and removes items from an array and returns the removed items</a:t>
            </a:r>
            <a:r>
              <a:rPr lang="mt-MT" sz="3200" dirty="0" smtClean="0"/>
              <a:t>. </a:t>
            </a:r>
            <a:r>
              <a:rPr lang="en-US" sz="3200" dirty="0" smtClean="0"/>
              <a:t>The original array is </a:t>
            </a:r>
            <a:r>
              <a:rPr lang="en-US" sz="3200" dirty="0" smtClean="0"/>
              <a:t>modified</a:t>
            </a:r>
          </a:p>
          <a:p>
            <a:r>
              <a:rPr lang="en-US" sz="3200" dirty="0" smtClean="0"/>
              <a:t>The </a:t>
            </a:r>
            <a:r>
              <a:rPr lang="en-US" sz="3200" dirty="0" smtClean="0"/>
              <a:t>splice method’s first parameter is the starting index of where to start adding or deleting</a:t>
            </a:r>
            <a:endParaRPr lang="mt-MT" sz="3200" dirty="0" smtClean="0"/>
          </a:p>
          <a:p>
            <a:r>
              <a:rPr lang="en-US" sz="3200" dirty="0" smtClean="0"/>
              <a:t>The second parameter indicates how many items to remove. If 0 is passed as the second parameter, no items are removed. If the second parameter is larger than the quantity of items available for removal, all items from the starting index to the end of the array are removed</a:t>
            </a:r>
            <a:endParaRPr lang="mt-MT" sz="3200" dirty="0" smtClean="0"/>
          </a:p>
          <a:p>
            <a:r>
              <a:rPr lang="en-US" sz="3200" dirty="0" smtClean="0"/>
              <a:t>After the first two parameters, you can specify as many items as you want to </a:t>
            </a:r>
            <a:r>
              <a:rPr lang="en-US" sz="3200" dirty="0" smtClean="0"/>
              <a:t>add</a:t>
            </a:r>
            <a:endParaRPr lang="mt-MT" sz="3200" dirty="0" smtClean="0"/>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pizzaMeatParts</a:t>
            </a:r>
            <a:r>
              <a:rPr lang="en-US" sz="3000" i="1" dirty="0" smtClean="0">
                <a:solidFill>
                  <a:schemeClr val="accent2"/>
                </a:solidFill>
              </a:rPr>
              <a:t> = ['pepperoni', 'ham', 'bacon', 'meatball', 'prosciutto']; </a:t>
            </a:r>
            <a:endParaRPr lang="mt-MT" sz="3000" i="1" dirty="0" smtClean="0">
              <a:solidFill>
                <a:schemeClr val="accent2"/>
              </a:solidFill>
            </a:endParaRPr>
          </a:p>
          <a:p>
            <a:pPr algn="ctr">
              <a:buNone/>
            </a:pPr>
            <a:r>
              <a:rPr lang="en-US" sz="3000" i="1" dirty="0" err="1" smtClean="0">
                <a:solidFill>
                  <a:schemeClr val="accent2"/>
                </a:solidFill>
              </a:rPr>
              <a:t>var</a:t>
            </a:r>
            <a:r>
              <a:rPr lang="en-US" sz="3000" i="1" dirty="0" smtClean="0">
                <a:solidFill>
                  <a:schemeClr val="accent2"/>
                </a:solidFill>
              </a:rPr>
              <a:t> </a:t>
            </a:r>
            <a:r>
              <a:rPr lang="en-US" sz="3000" i="1" dirty="0" err="1" smtClean="0">
                <a:solidFill>
                  <a:schemeClr val="accent2"/>
                </a:solidFill>
              </a:rPr>
              <a:t>mySlice</a:t>
            </a:r>
            <a:r>
              <a:rPr lang="en-US" sz="3000" i="1" dirty="0" smtClean="0">
                <a:solidFill>
                  <a:schemeClr val="accent2"/>
                </a:solidFill>
              </a:rPr>
              <a:t> = </a:t>
            </a:r>
            <a:r>
              <a:rPr lang="en-US" sz="3000" i="1" dirty="0" err="1" smtClean="0">
                <a:solidFill>
                  <a:schemeClr val="accent2"/>
                </a:solidFill>
              </a:rPr>
              <a:t>pizzaMeatParts.splice</a:t>
            </a:r>
            <a:r>
              <a:rPr lang="en-US" sz="3000" i="1" dirty="0" smtClean="0">
                <a:solidFill>
                  <a:schemeClr val="accent2"/>
                </a:solidFill>
              </a:rPr>
              <a:t>(1,2,'spam');</a:t>
            </a:r>
            <a:endParaRPr lang="mt-MT" sz="3000" i="1" dirty="0" smtClean="0">
              <a:solidFill>
                <a:schemeClr val="accent2"/>
              </a:solidFill>
            </a:endParaRPr>
          </a:p>
          <a:p>
            <a:pPr algn="ctr">
              <a:buNone/>
            </a:pPr>
            <a:endParaRPr lang="mt-MT" sz="3000" b="1" i="1" dirty="0" smtClean="0">
              <a:solidFill>
                <a:schemeClr val="accent2"/>
              </a:solidFill>
            </a:endParaRPr>
          </a:p>
          <a:p>
            <a:r>
              <a:rPr lang="en-US" sz="3200" dirty="0" smtClean="0"/>
              <a:t>‘ham</a:t>
            </a:r>
            <a:r>
              <a:rPr lang="en-US" sz="3200" dirty="0" smtClean="0"/>
              <a:t>’ and ‘bacon’ </a:t>
            </a:r>
            <a:r>
              <a:rPr lang="en-US" sz="3200" dirty="0" smtClean="0"/>
              <a:t>are removed from </a:t>
            </a:r>
            <a:r>
              <a:rPr lang="en-US" sz="3200" dirty="0" smtClean="0"/>
              <a:t>the original array and assigns ‘ham’ and ‘bacon’ to </a:t>
            </a:r>
            <a:r>
              <a:rPr lang="en-US" sz="3200" i="1" dirty="0" err="1" smtClean="0"/>
              <a:t>mySlice</a:t>
            </a:r>
            <a:endParaRPr lang="mt-MT" sz="3200" i="1" dirty="0" smtClean="0"/>
          </a:p>
          <a:p>
            <a:r>
              <a:rPr lang="en-US" sz="3200" i="1" dirty="0" err="1" smtClean="0"/>
              <a:t>pizzaMeatParts</a:t>
            </a:r>
            <a:r>
              <a:rPr lang="en-US" sz="3200" dirty="0" smtClean="0"/>
              <a:t> now contains ‘pepperoni</a:t>
            </a:r>
            <a:r>
              <a:rPr lang="en-US" sz="3200" dirty="0" smtClean="0"/>
              <a:t>’, ‘spam’, ‘meatball’, ‘prosciutto’</a:t>
            </a:r>
            <a:endParaRPr lang="mt-MT" sz="2200" b="1" i="1" dirty="0" smtClean="0">
              <a:solidFill>
                <a:schemeClr val="accent2"/>
              </a:solidFill>
            </a:endParaRP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en-US" sz="4000" i="1" dirty="0" err="1" smtClean="0"/>
              <a:t>toString</a:t>
            </a:r>
            <a:endParaRPr lang="en-US" sz="4000" i="1" dirty="0"/>
          </a:p>
        </p:txBody>
      </p:sp>
      <p:sp>
        <p:nvSpPr>
          <p:cNvPr id="3" name="Content Placeholder 2"/>
          <p:cNvSpPr>
            <a:spLocks noGrp="1"/>
          </p:cNvSpPr>
          <p:nvPr>
            <p:ph idx="1"/>
          </p:nvPr>
        </p:nvSpPr>
        <p:spPr>
          <a:xfrm>
            <a:off x="42928" y="2202870"/>
            <a:ext cx="12039144" cy="4655130"/>
          </a:xfrm>
          <a:ln>
            <a:solidFill>
              <a:schemeClr val="accent1"/>
            </a:solidFill>
          </a:ln>
        </p:spPr>
        <p:txBody>
          <a:bodyPr>
            <a:normAutofit fontScale="92500" lnSpcReduction="20000"/>
          </a:bodyPr>
          <a:lstStyle/>
          <a:p>
            <a:r>
              <a:rPr lang="en-US" sz="3200" dirty="0"/>
              <a:t>All objects have a </a:t>
            </a:r>
            <a:r>
              <a:rPr lang="en-US" sz="3200" b="1" dirty="0" err="1">
                <a:solidFill>
                  <a:schemeClr val="accent2"/>
                </a:solidFill>
              </a:rPr>
              <a:t>toString</a:t>
            </a:r>
            <a:r>
              <a:rPr lang="en-US" sz="3200" dirty="0">
                <a:solidFill>
                  <a:schemeClr val="accent2"/>
                </a:solidFill>
              </a:rPr>
              <a:t> </a:t>
            </a:r>
            <a:r>
              <a:rPr lang="en-US" sz="3200" dirty="0" smtClean="0"/>
              <a:t>method</a:t>
            </a:r>
          </a:p>
          <a:p>
            <a:r>
              <a:rPr lang="en-US" sz="3200" dirty="0" smtClean="0"/>
              <a:t>For </a:t>
            </a:r>
            <a:r>
              <a:rPr lang="en-US" sz="3200" dirty="0"/>
              <a:t>the Array object, </a:t>
            </a:r>
            <a:r>
              <a:rPr lang="en-US" sz="3200" b="1" dirty="0" err="1">
                <a:solidFill>
                  <a:schemeClr val="accent2"/>
                </a:solidFill>
              </a:rPr>
              <a:t>toString</a:t>
            </a:r>
            <a:r>
              <a:rPr lang="en-US" sz="3200" dirty="0">
                <a:solidFill>
                  <a:schemeClr val="accent2"/>
                </a:solidFill>
              </a:rPr>
              <a:t> </a:t>
            </a:r>
            <a:r>
              <a:rPr lang="en-US" sz="3200" dirty="0"/>
              <a:t>creates a string from the items in the </a:t>
            </a:r>
            <a:r>
              <a:rPr lang="en-US" sz="3200" dirty="0" smtClean="0"/>
              <a:t>array</a:t>
            </a:r>
          </a:p>
          <a:p>
            <a:r>
              <a:rPr lang="en-US" sz="3200" dirty="0" smtClean="0"/>
              <a:t>The </a:t>
            </a:r>
            <a:r>
              <a:rPr lang="en-US" sz="3200" dirty="0"/>
              <a:t>items are </a:t>
            </a:r>
            <a:r>
              <a:rPr lang="en-US" sz="3200" dirty="0" smtClean="0"/>
              <a:t>comma-delimited. If </a:t>
            </a:r>
            <a:r>
              <a:rPr lang="en-US" sz="3200" dirty="0"/>
              <a:t>you want a </a:t>
            </a:r>
            <a:r>
              <a:rPr lang="en-US" sz="3200" dirty="0" smtClean="0"/>
              <a:t>different </a:t>
            </a:r>
            <a:r>
              <a:rPr lang="en-US" sz="3200" dirty="0"/>
              <a:t>delimiter, you can use the </a:t>
            </a:r>
            <a:r>
              <a:rPr lang="en-US" sz="3200" b="1" dirty="0"/>
              <a:t>join</a:t>
            </a:r>
            <a:r>
              <a:rPr lang="en-US" sz="3200" dirty="0"/>
              <a:t> method and specify an alternate </a:t>
            </a:r>
            <a:r>
              <a:rPr lang="en-US" sz="3200" dirty="0" smtClean="0"/>
              <a:t>separator</a:t>
            </a:r>
          </a:p>
          <a:p>
            <a:endParaRPr lang="mt-MT" sz="3200" dirty="0" smtClean="0"/>
          </a:p>
          <a:p>
            <a:pPr algn="ctr">
              <a:buNone/>
            </a:pPr>
            <a:r>
              <a:rPr lang="en-US" sz="3000" i="1" dirty="0" err="1">
                <a:solidFill>
                  <a:schemeClr val="accent2"/>
                </a:solidFill>
              </a:rPr>
              <a:t>var</a:t>
            </a:r>
            <a:r>
              <a:rPr lang="en-US" sz="3000" i="1" dirty="0">
                <a:solidFill>
                  <a:schemeClr val="accent2"/>
                </a:solidFill>
              </a:rPr>
              <a:t> </a:t>
            </a:r>
            <a:r>
              <a:rPr lang="en-US" sz="3000" i="1" dirty="0" err="1">
                <a:solidFill>
                  <a:schemeClr val="accent2"/>
                </a:solidFill>
              </a:rPr>
              <a:t>pizzaMeatParts</a:t>
            </a:r>
            <a:r>
              <a:rPr lang="en-US" sz="3000" i="1" dirty="0">
                <a:solidFill>
                  <a:schemeClr val="accent2"/>
                </a:solidFill>
              </a:rPr>
              <a:t> = ['pepperoni', 'ham', 'bacon'];</a:t>
            </a:r>
          </a:p>
          <a:p>
            <a:pPr algn="ctr">
              <a:buNone/>
            </a:pPr>
            <a:r>
              <a:rPr lang="en-US" sz="3000" i="1" dirty="0" err="1">
                <a:solidFill>
                  <a:schemeClr val="accent2"/>
                </a:solidFill>
              </a:rPr>
              <a:t>var</a:t>
            </a:r>
            <a:r>
              <a:rPr lang="en-US" sz="3000" i="1" dirty="0">
                <a:solidFill>
                  <a:schemeClr val="accent2"/>
                </a:solidFill>
              </a:rPr>
              <a:t> </a:t>
            </a:r>
            <a:r>
              <a:rPr lang="en-US" sz="3000" i="1" dirty="0" err="1">
                <a:solidFill>
                  <a:schemeClr val="accent2"/>
                </a:solidFill>
              </a:rPr>
              <a:t>meatParts</a:t>
            </a:r>
            <a:r>
              <a:rPr lang="en-US" sz="3000" i="1" dirty="0">
                <a:solidFill>
                  <a:schemeClr val="accent2"/>
                </a:solidFill>
              </a:rPr>
              <a:t> = </a:t>
            </a:r>
            <a:r>
              <a:rPr lang="en-US" sz="3000" i="1" dirty="0" err="1">
                <a:solidFill>
                  <a:schemeClr val="accent2"/>
                </a:solidFill>
              </a:rPr>
              <a:t>pizzaMeatParts.toString</a:t>
            </a:r>
            <a:r>
              <a:rPr lang="en-US" sz="3000" i="1" dirty="0" smtClean="0">
                <a:solidFill>
                  <a:schemeClr val="accent2"/>
                </a:solidFill>
              </a:rPr>
              <a:t>();</a:t>
            </a:r>
          </a:p>
          <a:p>
            <a:pPr algn="ctr">
              <a:buNone/>
            </a:pPr>
            <a:endParaRPr lang="mt-MT" sz="3000" b="1" i="1" dirty="0" smtClean="0">
              <a:solidFill>
                <a:schemeClr val="accent2"/>
              </a:solidFill>
            </a:endParaRPr>
          </a:p>
          <a:p>
            <a:r>
              <a:rPr lang="en-US" sz="3200" i="1" dirty="0" err="1" smtClean="0"/>
              <a:t>meatParts</a:t>
            </a:r>
            <a:r>
              <a:rPr lang="en-US" sz="3200" i="1" dirty="0" smtClean="0"/>
              <a:t> </a:t>
            </a:r>
            <a:r>
              <a:rPr lang="en-US" sz="3200" dirty="0" smtClean="0"/>
              <a:t>now has a value of </a:t>
            </a:r>
            <a:r>
              <a:rPr lang="en-US" sz="3200" dirty="0"/>
              <a:t>‘</a:t>
            </a:r>
            <a:r>
              <a:rPr lang="en-US" sz="3200" dirty="0" err="1"/>
              <a:t>pepperoni,ham,bacon</a:t>
            </a:r>
            <a:r>
              <a:rPr lang="en-US" sz="3200" dirty="0" smtClean="0"/>
              <a:t>’</a:t>
            </a:r>
            <a:endParaRPr lang="mt-MT" sz="2200" b="1" i="1" dirty="0" smtClean="0">
              <a:solidFill>
                <a:schemeClr val="accent2"/>
              </a:solidFill>
            </a:endParaRPr>
          </a:p>
        </p:txBody>
      </p:sp>
    </p:spTree>
    <p:extLst>
      <p:ext uri="{BB962C8B-B14F-4D97-AF65-F5344CB8AC3E}">
        <p14:creationId xmlns:p14="http://schemas.microsoft.com/office/powerpoint/2010/main" val="2957411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094509"/>
            <a:ext cx="7432766" cy="1034551"/>
          </a:xfrm>
        </p:spPr>
        <p:txBody>
          <a:bodyPr>
            <a:normAutofit/>
          </a:bodyPr>
          <a:lstStyle/>
          <a:p>
            <a:r>
              <a:rPr lang="en-US" dirty="0" smtClean="0"/>
              <a:t>	</a:t>
            </a:r>
            <a:r>
              <a:rPr lang="mt-MT" dirty="0" smtClean="0"/>
              <a:t>			   	    </a:t>
            </a:r>
            <a:r>
              <a:rPr lang="mt-MT" sz="4800" dirty="0" smtClean="0"/>
              <a:t>Arrays</a:t>
            </a:r>
            <a:endParaRPr lang="en-US" sz="4800" dirty="0"/>
          </a:p>
        </p:txBody>
      </p:sp>
      <p:sp>
        <p:nvSpPr>
          <p:cNvPr id="3" name="Content Placeholder 2"/>
          <p:cNvSpPr>
            <a:spLocks noGrp="1"/>
          </p:cNvSpPr>
          <p:nvPr>
            <p:ph idx="1"/>
          </p:nvPr>
        </p:nvSpPr>
        <p:spPr>
          <a:xfrm>
            <a:off x="165100" y="2259874"/>
            <a:ext cx="11899900" cy="1286890"/>
          </a:xfrm>
        </p:spPr>
        <p:txBody>
          <a:bodyPr>
            <a:normAutofit/>
          </a:bodyPr>
          <a:lstStyle/>
          <a:p>
            <a:endParaRPr lang="en-US" sz="2400" dirty="0" smtClean="0"/>
          </a:p>
        </p:txBody>
      </p:sp>
      <p:pic>
        <p:nvPicPr>
          <p:cNvPr id="1026" name="Picture 2"/>
          <p:cNvPicPr>
            <a:picLocks noChangeAspect="1" noChangeArrowheads="1"/>
          </p:cNvPicPr>
          <p:nvPr/>
        </p:nvPicPr>
        <p:blipFill>
          <a:blip r:embed="rId2" cstate="print"/>
          <a:srcRect/>
          <a:stretch>
            <a:fillRect/>
          </a:stretch>
        </p:blipFill>
        <p:spPr bwMode="auto">
          <a:xfrm>
            <a:off x="1052936" y="2262976"/>
            <a:ext cx="10592345" cy="4595024"/>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748145"/>
            <a:ext cx="7654042" cy="1380915"/>
          </a:xfrm>
        </p:spPr>
        <p:txBody>
          <a:bodyPr>
            <a:normAutofit/>
          </a:bodyPr>
          <a:lstStyle/>
          <a:p>
            <a:r>
              <a:rPr lang="mt-MT" dirty="0" smtClean="0"/>
              <a:t>		Other Array Methods</a:t>
            </a:r>
            <a:br>
              <a:rPr lang="mt-MT" dirty="0" smtClean="0"/>
            </a:br>
            <a:r>
              <a:rPr lang="mt-MT" sz="3600" i="1" dirty="0" smtClean="0"/>
              <a:t> 		</a:t>
            </a:r>
            <a:r>
              <a:rPr lang="en-US" sz="4000" i="1" dirty="0" err="1" smtClean="0"/>
              <a:t>valueOf</a:t>
            </a:r>
            <a:endParaRPr lang="en-US" sz="4000" i="1" dirty="0"/>
          </a:p>
        </p:txBody>
      </p:sp>
      <p:sp>
        <p:nvSpPr>
          <p:cNvPr id="3" name="Content Placeholder 2"/>
          <p:cNvSpPr>
            <a:spLocks noGrp="1"/>
          </p:cNvSpPr>
          <p:nvPr>
            <p:ph idx="1"/>
          </p:nvPr>
        </p:nvSpPr>
        <p:spPr>
          <a:xfrm>
            <a:off x="42928" y="2202870"/>
            <a:ext cx="12039144" cy="4655130"/>
          </a:xfrm>
          <a:ln>
            <a:solidFill>
              <a:schemeClr val="accent1"/>
            </a:solidFill>
          </a:ln>
        </p:spPr>
        <p:txBody>
          <a:bodyPr>
            <a:normAutofit lnSpcReduction="10000"/>
          </a:bodyPr>
          <a:lstStyle/>
          <a:p>
            <a:r>
              <a:rPr lang="en-US" sz="3200" dirty="0"/>
              <a:t>All objects have a </a:t>
            </a:r>
            <a:r>
              <a:rPr lang="en-US" sz="3200" dirty="0" err="1"/>
              <a:t>valueOf</a:t>
            </a:r>
            <a:r>
              <a:rPr lang="en-US" sz="3200" dirty="0"/>
              <a:t> </a:t>
            </a:r>
            <a:r>
              <a:rPr lang="en-US" sz="3200" dirty="0" smtClean="0"/>
              <a:t>method</a:t>
            </a:r>
          </a:p>
          <a:p>
            <a:r>
              <a:rPr lang="en-US" sz="3200" dirty="0" smtClean="0"/>
              <a:t>For </a:t>
            </a:r>
            <a:r>
              <a:rPr lang="en-US" sz="3200" dirty="0"/>
              <a:t>the Array object, </a:t>
            </a:r>
            <a:r>
              <a:rPr lang="en-US" sz="3200" dirty="0" err="1"/>
              <a:t>valueOf</a:t>
            </a:r>
            <a:r>
              <a:rPr lang="en-US" sz="3200" dirty="0"/>
              <a:t> returns the primitive values of the array as a comma-delimited </a:t>
            </a:r>
            <a:r>
              <a:rPr lang="en-US" sz="3200" dirty="0" smtClean="0"/>
              <a:t>string</a:t>
            </a:r>
          </a:p>
          <a:p>
            <a:pPr marL="0" indent="0">
              <a:buNone/>
            </a:pPr>
            <a:endParaRPr lang="en-US" sz="3200" dirty="0" smtClean="0"/>
          </a:p>
          <a:p>
            <a:pPr marL="0" indent="0" algn="ctr">
              <a:buNone/>
            </a:pPr>
            <a:r>
              <a:rPr lang="en-US" sz="3000" i="1" dirty="0" err="1">
                <a:solidFill>
                  <a:schemeClr val="accent2"/>
                </a:solidFill>
              </a:rPr>
              <a:t>var</a:t>
            </a:r>
            <a:r>
              <a:rPr lang="en-US" sz="3000" i="1" dirty="0">
                <a:solidFill>
                  <a:schemeClr val="accent2"/>
                </a:solidFill>
              </a:rPr>
              <a:t> </a:t>
            </a:r>
            <a:r>
              <a:rPr lang="en-US" sz="3000" i="1" dirty="0" err="1">
                <a:solidFill>
                  <a:schemeClr val="accent2"/>
                </a:solidFill>
              </a:rPr>
              <a:t>pizzaMeatParts</a:t>
            </a:r>
            <a:r>
              <a:rPr lang="en-US" sz="3000" i="1" dirty="0">
                <a:solidFill>
                  <a:schemeClr val="accent2"/>
                </a:solidFill>
              </a:rPr>
              <a:t> = ['pepperoni', 'ham', 'bacon'];</a:t>
            </a:r>
          </a:p>
          <a:p>
            <a:pPr marL="0" indent="0" algn="ctr">
              <a:buNone/>
            </a:pPr>
            <a:r>
              <a:rPr lang="en-US" sz="3000" i="1" dirty="0" err="1">
                <a:solidFill>
                  <a:schemeClr val="accent2"/>
                </a:solidFill>
              </a:rPr>
              <a:t>var</a:t>
            </a:r>
            <a:r>
              <a:rPr lang="en-US" sz="3000" i="1" dirty="0">
                <a:solidFill>
                  <a:schemeClr val="accent2"/>
                </a:solidFill>
              </a:rPr>
              <a:t> </a:t>
            </a:r>
            <a:r>
              <a:rPr lang="en-US" sz="3000" i="1" dirty="0" err="1">
                <a:solidFill>
                  <a:schemeClr val="accent2"/>
                </a:solidFill>
              </a:rPr>
              <a:t>meatParts</a:t>
            </a:r>
            <a:r>
              <a:rPr lang="en-US" sz="3000" i="1" dirty="0">
                <a:solidFill>
                  <a:schemeClr val="accent2"/>
                </a:solidFill>
              </a:rPr>
              <a:t> = </a:t>
            </a:r>
            <a:r>
              <a:rPr lang="en-US" sz="3000" i="1" dirty="0" err="1">
                <a:solidFill>
                  <a:schemeClr val="accent2"/>
                </a:solidFill>
              </a:rPr>
              <a:t>pizzaMeatParts.valueOf</a:t>
            </a:r>
            <a:r>
              <a:rPr lang="en-US" sz="3000" i="1" dirty="0" smtClean="0">
                <a:solidFill>
                  <a:schemeClr val="accent2"/>
                </a:solidFill>
              </a:rPr>
              <a:t>();</a:t>
            </a:r>
          </a:p>
          <a:p>
            <a:pPr marL="0" indent="0" algn="ctr">
              <a:buNone/>
            </a:pPr>
            <a:endParaRPr lang="mt-MT" sz="3000" b="1" i="1" dirty="0" smtClean="0">
              <a:solidFill>
                <a:schemeClr val="accent2"/>
              </a:solidFill>
            </a:endParaRPr>
          </a:p>
          <a:p>
            <a:r>
              <a:rPr lang="en-US" sz="3200" i="1" dirty="0" err="1" smtClean="0"/>
              <a:t>meatParts</a:t>
            </a:r>
            <a:r>
              <a:rPr lang="en-US" sz="3200" i="1" dirty="0" smtClean="0"/>
              <a:t> </a:t>
            </a:r>
            <a:r>
              <a:rPr lang="en-US" sz="3200" dirty="0" smtClean="0"/>
              <a:t>now has a value of ‘</a:t>
            </a:r>
            <a:r>
              <a:rPr lang="en-US" sz="3200" dirty="0" err="1" smtClean="0"/>
              <a:t>pepperoni,ham,bacon</a:t>
            </a:r>
            <a:r>
              <a:rPr lang="en-US" sz="3200" dirty="0" smtClean="0"/>
              <a:t>’ </a:t>
            </a:r>
            <a:endParaRPr lang="mt-MT" sz="2200" b="1" i="1" dirty="0" smtClean="0">
              <a:solidFill>
                <a:schemeClr val="accent2"/>
              </a:solidFill>
            </a:endParaRPr>
          </a:p>
        </p:txBody>
      </p:sp>
    </p:spTree>
    <p:extLst>
      <p:ext uri="{BB962C8B-B14F-4D97-AF65-F5344CB8AC3E}">
        <p14:creationId xmlns:p14="http://schemas.microsoft.com/office/powerpoint/2010/main" val="819657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33046"/>
            <a:ext cx="7432766" cy="1496014"/>
          </a:xfrm>
        </p:spPr>
        <p:txBody>
          <a:bodyPr>
            <a:normAutofit/>
          </a:bodyPr>
          <a:lstStyle/>
          <a:p>
            <a:r>
              <a:rPr lang="en-US" dirty="0" smtClean="0"/>
              <a:t>	</a:t>
            </a:r>
            <a:r>
              <a:rPr lang="mt-MT" dirty="0" smtClean="0"/>
              <a:t>	  Multi-Dimensional	    	  Arrays</a:t>
            </a:r>
            <a:endParaRPr lang="en-US" sz="4000" dirty="0"/>
          </a:p>
        </p:txBody>
      </p:sp>
      <p:sp>
        <p:nvSpPr>
          <p:cNvPr id="3" name="Content Placeholder 2"/>
          <p:cNvSpPr>
            <a:spLocks noGrp="1"/>
          </p:cNvSpPr>
          <p:nvPr>
            <p:ph idx="1"/>
          </p:nvPr>
        </p:nvSpPr>
        <p:spPr>
          <a:xfrm>
            <a:off x="165100" y="2175165"/>
            <a:ext cx="11899900" cy="2438400"/>
          </a:xfrm>
        </p:spPr>
        <p:txBody>
          <a:bodyPr>
            <a:normAutofit/>
          </a:bodyPr>
          <a:lstStyle/>
          <a:p>
            <a:r>
              <a:rPr lang="en-US" sz="3200" dirty="0" smtClean="0"/>
              <a:t>In </a:t>
            </a:r>
            <a:r>
              <a:rPr lang="mt-MT" sz="3200" dirty="0" smtClean="0"/>
              <a:t>a </a:t>
            </a:r>
            <a:r>
              <a:rPr lang="mt-MT" sz="3200" i="1" dirty="0" smtClean="0"/>
              <a:t>Single-Dimensional array, </a:t>
            </a:r>
            <a:r>
              <a:rPr lang="en-US" sz="3200" dirty="0" smtClean="0"/>
              <a:t>each element is</a:t>
            </a:r>
            <a:r>
              <a:rPr lang="mt-MT" sz="3200" dirty="0" smtClean="0"/>
              <a:t> </a:t>
            </a:r>
            <a:r>
              <a:rPr lang="en-US" sz="3200" dirty="0" smtClean="0"/>
              <a:t>specified by just one index—that is, one dimension. </a:t>
            </a:r>
            <a:endParaRPr lang="mt-MT" sz="3200" dirty="0" smtClean="0"/>
          </a:p>
          <a:p>
            <a:r>
              <a:rPr lang="en-US" sz="3200" dirty="0" smtClean="0"/>
              <a:t>A </a:t>
            </a:r>
            <a:r>
              <a:rPr lang="mt-MT" sz="3200" i="1" dirty="0" smtClean="0"/>
              <a:t>Multi-Dimensional</a:t>
            </a:r>
            <a:r>
              <a:rPr lang="en-US" sz="3200" i="1" dirty="0" smtClean="0"/>
              <a:t> array </a:t>
            </a:r>
            <a:r>
              <a:rPr lang="en-US" sz="3200" dirty="0" smtClean="0"/>
              <a:t>is one with two or more indexes for each element. </a:t>
            </a:r>
            <a:endParaRPr lang="en-US" sz="3000" i="1" dirty="0" smtClean="0"/>
          </a:p>
        </p:txBody>
      </p:sp>
      <p:pic>
        <p:nvPicPr>
          <p:cNvPr id="4" name="Picture 2"/>
          <p:cNvPicPr>
            <a:picLocks noChangeAspect="1" noChangeArrowheads="1"/>
          </p:cNvPicPr>
          <p:nvPr/>
        </p:nvPicPr>
        <p:blipFill>
          <a:blip r:embed="rId2" cstate="print"/>
          <a:srcRect/>
          <a:stretch>
            <a:fillRect/>
          </a:stretch>
        </p:blipFill>
        <p:spPr bwMode="auto">
          <a:xfrm>
            <a:off x="3948143" y="4253345"/>
            <a:ext cx="5748643" cy="2216728"/>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633046"/>
            <a:ext cx="7432766" cy="1496014"/>
          </a:xfrm>
        </p:spPr>
        <p:txBody>
          <a:bodyPr>
            <a:normAutofit/>
          </a:bodyPr>
          <a:lstStyle/>
          <a:p>
            <a:r>
              <a:rPr lang="en-US" dirty="0" smtClean="0"/>
              <a:t>	</a:t>
            </a:r>
            <a:r>
              <a:rPr lang="mt-MT" dirty="0" smtClean="0"/>
              <a:t>	  Multi-Dimensional	    	  Arrays</a:t>
            </a:r>
            <a:endParaRPr lang="en-US" sz="4000" dirty="0"/>
          </a:p>
        </p:txBody>
      </p:sp>
      <p:sp>
        <p:nvSpPr>
          <p:cNvPr id="3" name="Content Placeholder 2"/>
          <p:cNvSpPr>
            <a:spLocks noGrp="1"/>
          </p:cNvSpPr>
          <p:nvPr>
            <p:ph idx="1"/>
          </p:nvPr>
        </p:nvSpPr>
        <p:spPr>
          <a:xfrm>
            <a:off x="165100" y="2202874"/>
            <a:ext cx="11899900" cy="2119745"/>
          </a:xfrm>
        </p:spPr>
        <p:txBody>
          <a:bodyPr>
            <a:normAutofit/>
          </a:bodyPr>
          <a:lstStyle/>
          <a:p>
            <a:r>
              <a:rPr lang="mt-MT" sz="3000" dirty="0" smtClean="0"/>
              <a:t>Since every row will be a new </a:t>
            </a:r>
            <a:r>
              <a:rPr lang="mt-MT" sz="3000" i="1" dirty="0" smtClean="0"/>
              <a:t>Array</a:t>
            </a:r>
            <a:r>
              <a:rPr lang="mt-MT" sz="3000" dirty="0" smtClean="0"/>
              <a:t>, in JavaScript we would need to indicate this:</a:t>
            </a:r>
            <a:endParaRPr lang="en-US" sz="3000" dirty="0" smtClean="0"/>
          </a:p>
        </p:txBody>
      </p:sp>
      <p:pic>
        <p:nvPicPr>
          <p:cNvPr id="1027" name="Picture 3"/>
          <p:cNvPicPr>
            <a:picLocks noChangeAspect="1" noChangeArrowheads="1"/>
          </p:cNvPicPr>
          <p:nvPr/>
        </p:nvPicPr>
        <p:blipFill>
          <a:blip r:embed="rId2" cstate="print"/>
          <a:srcRect/>
          <a:stretch>
            <a:fillRect/>
          </a:stretch>
        </p:blipFill>
        <p:spPr bwMode="auto">
          <a:xfrm>
            <a:off x="3773712" y="2881750"/>
            <a:ext cx="6353981" cy="3948545"/>
          </a:xfrm>
          <a:prstGeom prst="rect">
            <a:avLst/>
          </a:prstGeom>
          <a:noFill/>
          <a:ln w="9525">
            <a:noFill/>
            <a:miter lim="800000"/>
            <a:headEnd/>
            <a:tailEnd/>
          </a:ln>
        </p:spPr>
      </p:pic>
      <p:grpSp>
        <p:nvGrpSpPr>
          <p:cNvPr id="9" name="Group 8"/>
          <p:cNvGrpSpPr/>
          <p:nvPr/>
        </p:nvGrpSpPr>
        <p:grpSpPr>
          <a:xfrm>
            <a:off x="3560614" y="3103418"/>
            <a:ext cx="2590801" cy="2105946"/>
            <a:chOff x="3560614" y="3103418"/>
            <a:chExt cx="2590801" cy="2105946"/>
          </a:xfrm>
        </p:grpSpPr>
        <p:sp>
          <p:nvSpPr>
            <p:cNvPr id="6" name="Oval 5"/>
            <p:cNvSpPr/>
            <p:nvPr/>
          </p:nvSpPr>
          <p:spPr>
            <a:xfrm>
              <a:off x="3560619" y="3103418"/>
              <a:ext cx="2576946"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574469" y="4017843"/>
              <a:ext cx="2576946"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560614" y="4932273"/>
              <a:ext cx="2576946" cy="2770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2405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smtClean="0"/>
              <a:t>	</a:t>
            </a:r>
            <a:r>
              <a:rPr lang="mt-MT" smtClean="0"/>
              <a:t>	 </a:t>
            </a:r>
            <a:r>
              <a:rPr lang="mt-MT" dirty="0" smtClean="0"/>
              <a:t/>
            </a:r>
            <a:br>
              <a:rPr lang="mt-MT" dirty="0" smtClean="0"/>
            </a:br>
            <a:r>
              <a:rPr lang="mt-MT" dirty="0" smtClean="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endParaRPr lang="mt-MT" sz="2800" dirty="0" smtClean="0"/>
          </a:p>
          <a:p>
            <a:pPr marL="0" indent="0" algn="ctr">
              <a:buNone/>
              <a:defRPr/>
            </a:pPr>
            <a:r>
              <a:rPr lang="mt-MT" sz="2800" dirty="0" smtClean="0"/>
              <a:t>Try out the previous example</a:t>
            </a:r>
            <a:endParaRPr lang="en-US" sz="2800" b="1" dirty="0"/>
          </a:p>
        </p:txBody>
      </p:sp>
      <p:pic>
        <p:nvPicPr>
          <p:cNvPr id="6" name="Picture 2" descr="http://rs577.pbsrc.com/albums/ss215/csnszhb/programmer.gif~c200"/>
          <p:cNvPicPr>
            <a:picLocks noChangeAspect="1" noChangeArrowheads="1" noCrop="1"/>
          </p:cNvPicPr>
          <p:nvPr/>
        </p:nvPicPr>
        <p:blipFill>
          <a:blip r:embed="rId2"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val="42623135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smtClean="0"/>
              <a:t>	</a:t>
            </a:r>
            <a:r>
              <a:rPr lang="mt-MT" smtClean="0"/>
              <a:t>	 </a:t>
            </a:r>
            <a:r>
              <a:rPr lang="mt-MT" dirty="0" smtClean="0"/>
              <a:t/>
            </a:r>
            <a:br>
              <a:rPr lang="mt-MT" dirty="0" smtClean="0"/>
            </a:br>
            <a:r>
              <a:rPr lang="mt-MT" dirty="0" smtClean="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r>
              <a:rPr lang="mt-MT" sz="2800" dirty="0" smtClean="0"/>
              <a:t>Access Moodle and work out </a:t>
            </a:r>
            <a:r>
              <a:rPr lang="mt-MT" sz="2800" b="1" dirty="0" smtClean="0"/>
              <a:t>Worksheet 9</a:t>
            </a:r>
            <a:endParaRPr lang="en-US" sz="2800" b="1" dirty="0"/>
          </a:p>
        </p:txBody>
      </p:sp>
      <p:pic>
        <p:nvPicPr>
          <p:cNvPr id="5"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6"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val="42623135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smtClean="0"/>
              <a:t>						References</a:t>
            </a:r>
            <a:endParaRPr lang="en-GB" dirty="0"/>
          </a:p>
        </p:txBody>
      </p:sp>
      <p:sp>
        <p:nvSpPr>
          <p:cNvPr id="3" name="Content Placeholder 2"/>
          <p:cNvSpPr>
            <a:spLocks noGrp="1"/>
          </p:cNvSpPr>
          <p:nvPr>
            <p:ph idx="1"/>
          </p:nvPr>
        </p:nvSpPr>
        <p:spPr>
          <a:xfrm>
            <a:off x="2933700" y="2438400"/>
            <a:ext cx="8770571" cy="4027714"/>
          </a:xfrm>
        </p:spPr>
        <p:txBody>
          <a:bodyPr/>
          <a:lstStyle/>
          <a:p>
            <a:r>
              <a:rPr lang="en-GB" dirty="0" smtClean="0"/>
              <a:t>Johnson, G. (2013). </a:t>
            </a:r>
            <a:r>
              <a:rPr lang="en-GB" i="1" dirty="0" smtClean="0"/>
              <a:t>Programming in HTML5 with </a:t>
            </a:r>
            <a:r>
              <a:rPr lang="en-GB" i="1" dirty="0" err="1" smtClean="0"/>
              <a:t>Javascript</a:t>
            </a:r>
            <a:r>
              <a:rPr lang="en-GB" i="1" dirty="0" smtClean="0"/>
              <a:t> and CSS3.</a:t>
            </a:r>
            <a:r>
              <a:rPr lang="en-GB" dirty="0" smtClean="0"/>
              <a:t> United States of America: Microsoft Press.</a:t>
            </a:r>
            <a:endParaRPr lang="mt-MT" dirty="0" smtClean="0"/>
          </a:p>
          <a:p>
            <a:r>
              <a:rPr lang="en-GB" dirty="0" err="1" smtClean="0"/>
              <a:t>McPeak</a:t>
            </a:r>
            <a:r>
              <a:rPr lang="en-GB" dirty="0" smtClean="0"/>
              <a:t>, J. (2015). </a:t>
            </a:r>
            <a:r>
              <a:rPr lang="en-GB" i="1" dirty="0" smtClean="0"/>
              <a:t>Beginning JavaScript, 5th Edition</a:t>
            </a:r>
            <a:r>
              <a:rPr lang="en-GB" dirty="0" smtClean="0"/>
              <a:t> (5 ed.). </a:t>
            </a:r>
            <a:r>
              <a:rPr lang="en-GB" dirty="0" err="1" smtClean="0"/>
              <a:t>Wrox</a:t>
            </a:r>
            <a:r>
              <a:rPr lang="en-GB" dirty="0" smtClean="0"/>
              <a:t>. </a:t>
            </a:r>
            <a:endParaRPr lang="en-US" dirty="0" smtClean="0"/>
          </a:p>
          <a:p>
            <a:r>
              <a:rPr lang="en-GB" dirty="0" err="1" smtClean="0"/>
              <a:t>Haverbeke</a:t>
            </a:r>
            <a:r>
              <a:rPr lang="en-GB" dirty="0" smtClean="0"/>
              <a:t>, M. (2011). </a:t>
            </a:r>
            <a:r>
              <a:rPr lang="en-GB" i="1" dirty="0" smtClean="0"/>
              <a:t>Eloquent JavaScript: A Modern Introduction to Programming.</a:t>
            </a:r>
            <a:r>
              <a:rPr lang="en-GB" dirty="0" smtClean="0"/>
              <a:t> (S. Yang, Ed.) San Francisco: William Pollock.</a:t>
            </a:r>
            <a:endParaRPr lang="en-US" dirty="0" smtClean="0"/>
          </a:p>
          <a:p>
            <a:r>
              <a:rPr lang="en-GB" dirty="0" smtClean="0"/>
              <a:t>McFarland, D. S. (2014). </a:t>
            </a:r>
            <a:r>
              <a:rPr lang="en-GB" i="1" dirty="0" smtClean="0"/>
              <a:t>JavaScript &amp; </a:t>
            </a:r>
            <a:r>
              <a:rPr lang="en-GB" i="1" dirty="0" err="1" smtClean="0"/>
              <a:t>jQuery</a:t>
            </a:r>
            <a:r>
              <a:rPr lang="en-GB" dirty="0" smtClean="0"/>
              <a:t> (3 ed.). United States of America: O’Reilly Media, Inc.</a:t>
            </a:r>
            <a:endParaRPr lang="mt-MT" dirty="0" smtClean="0"/>
          </a:p>
          <a:p>
            <a:r>
              <a:rPr lang="en-GB" dirty="0" err="1" smtClean="0"/>
              <a:t>Duckett</a:t>
            </a:r>
            <a:r>
              <a:rPr lang="en-GB" dirty="0" smtClean="0"/>
              <a:t>, J. (2014). </a:t>
            </a:r>
            <a:r>
              <a:rPr lang="en-GB" i="1" dirty="0" smtClean="0"/>
              <a:t>JavaScript and </a:t>
            </a:r>
            <a:r>
              <a:rPr lang="en-GB" i="1" dirty="0" err="1" smtClean="0"/>
              <a:t>JQuery</a:t>
            </a:r>
            <a:r>
              <a:rPr lang="en-GB" i="1" dirty="0" smtClean="0"/>
              <a:t> Interactive Front-End Web Development</a:t>
            </a:r>
            <a:r>
              <a:rPr lang="en-GB" dirty="0" smtClean="0"/>
              <a:t> (1 ed.). Wiley.</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094509"/>
            <a:ext cx="7432766" cy="1034551"/>
          </a:xfrm>
        </p:spPr>
        <p:txBody>
          <a:bodyPr>
            <a:normAutofit/>
          </a:bodyPr>
          <a:lstStyle/>
          <a:p>
            <a:r>
              <a:rPr lang="en-US" dirty="0" smtClean="0"/>
              <a:t>	</a:t>
            </a:r>
            <a:r>
              <a:rPr lang="mt-MT" dirty="0" smtClean="0"/>
              <a:t>			   	    </a:t>
            </a:r>
            <a:r>
              <a:rPr lang="mt-MT" sz="4800" dirty="0" smtClean="0"/>
              <a:t>Arrays</a:t>
            </a:r>
            <a:endParaRPr lang="en-US" sz="4800" dirty="0"/>
          </a:p>
        </p:txBody>
      </p:sp>
      <p:sp>
        <p:nvSpPr>
          <p:cNvPr id="3" name="Content Placeholder 2"/>
          <p:cNvSpPr>
            <a:spLocks noGrp="1"/>
          </p:cNvSpPr>
          <p:nvPr>
            <p:ph idx="1"/>
          </p:nvPr>
        </p:nvSpPr>
        <p:spPr>
          <a:xfrm>
            <a:off x="165100" y="2175164"/>
            <a:ext cx="11899900" cy="4682836"/>
          </a:xfrm>
        </p:spPr>
        <p:txBody>
          <a:bodyPr>
            <a:normAutofit fontScale="92500" lnSpcReduction="20000"/>
          </a:bodyPr>
          <a:lstStyle/>
          <a:p>
            <a:r>
              <a:rPr lang="en-US" sz="2400" dirty="0" smtClean="0"/>
              <a:t>You should consider using an array whenever you are working with a list or a set of values that are related to each other</a:t>
            </a:r>
            <a:endParaRPr lang="mt-MT" sz="2400" dirty="0" smtClean="0"/>
          </a:p>
          <a:p>
            <a:pPr>
              <a:buNone/>
            </a:pPr>
            <a:endParaRPr lang="mt-MT" sz="2400" dirty="0" smtClean="0"/>
          </a:p>
          <a:p>
            <a:r>
              <a:rPr lang="en-US" sz="2400" dirty="0" smtClean="0"/>
              <a:t>Arrays are helpful when you do not know how many items a list will contain</a:t>
            </a:r>
            <a:endParaRPr lang="mt-MT" sz="2400" dirty="0" smtClean="0"/>
          </a:p>
          <a:p>
            <a:pPr>
              <a:buNone/>
            </a:pPr>
            <a:endParaRPr lang="mt-MT" sz="2400" dirty="0" smtClean="0"/>
          </a:p>
          <a:p>
            <a:r>
              <a:rPr lang="mt-MT" sz="2400" dirty="0" smtClean="0"/>
              <a:t>In JavaScript, </a:t>
            </a:r>
            <a:r>
              <a:rPr lang="en-US" sz="2400" dirty="0" smtClean="0"/>
              <a:t>you do not need to specify </a:t>
            </a:r>
            <a:r>
              <a:rPr lang="mt-MT" sz="2400" dirty="0" smtClean="0"/>
              <a:t>the array’s length when you declare it</a:t>
            </a:r>
          </a:p>
          <a:p>
            <a:pPr>
              <a:buNone/>
            </a:pPr>
            <a:endParaRPr lang="mt-MT" sz="2400" dirty="0" smtClean="0"/>
          </a:p>
          <a:p>
            <a:r>
              <a:rPr lang="mt-MT" sz="2400" dirty="0" smtClean="0"/>
              <a:t>A list could be used to store the different products in the shopping cart</a:t>
            </a:r>
          </a:p>
          <a:p>
            <a:pPr>
              <a:buNone/>
            </a:pPr>
            <a:endParaRPr lang="mt-MT" sz="2400" dirty="0" smtClean="0"/>
          </a:p>
          <a:p>
            <a:r>
              <a:rPr lang="mt-MT" sz="2400" dirty="0" smtClean="0"/>
              <a:t>The amount of list of products will always be different everytime the same/different user accesses the website to shop</a:t>
            </a:r>
            <a:endParaRPr lang="en-US" sz="24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498765"/>
            <a:ext cx="7432766" cy="1630296"/>
          </a:xfrm>
        </p:spPr>
        <p:txBody>
          <a:bodyPr>
            <a:normAutofit/>
          </a:bodyPr>
          <a:lstStyle/>
          <a:p>
            <a:r>
              <a:rPr lang="en-US" dirty="0" smtClean="0"/>
              <a:t>	</a:t>
            </a:r>
            <a:r>
              <a:rPr lang="mt-MT" dirty="0" smtClean="0"/>
              <a:t>	</a:t>
            </a:r>
            <a:r>
              <a:rPr lang="mt-MT" sz="4800" dirty="0" smtClean="0"/>
              <a:t>Creating an Array</a:t>
            </a:r>
            <a:br>
              <a:rPr lang="mt-MT" sz="4800" dirty="0" smtClean="0"/>
            </a:br>
            <a:r>
              <a:rPr lang="mt-MT" sz="4800" dirty="0" smtClean="0"/>
              <a:t>		</a:t>
            </a:r>
            <a:r>
              <a:rPr lang="mt-MT" sz="4000" i="1" dirty="0" smtClean="0"/>
              <a:t>Array Literal</a:t>
            </a:r>
            <a:endParaRPr lang="en-US" sz="4000" dirty="0"/>
          </a:p>
        </p:txBody>
      </p:sp>
      <p:sp>
        <p:nvSpPr>
          <p:cNvPr id="3" name="Content Placeholder 2"/>
          <p:cNvSpPr>
            <a:spLocks noGrp="1"/>
          </p:cNvSpPr>
          <p:nvPr>
            <p:ph idx="1"/>
          </p:nvPr>
        </p:nvSpPr>
        <p:spPr>
          <a:xfrm>
            <a:off x="165100" y="2175164"/>
            <a:ext cx="11899900" cy="4488872"/>
          </a:xfrm>
        </p:spPr>
        <p:txBody>
          <a:bodyPr>
            <a:normAutofit fontScale="92500" lnSpcReduction="10000"/>
          </a:bodyPr>
          <a:lstStyle/>
          <a:p>
            <a:r>
              <a:rPr lang="mt-MT" sz="3200" dirty="0" smtClean="0"/>
              <a:t>In such a technique of creating arrays, th</a:t>
            </a:r>
            <a:r>
              <a:rPr lang="en-US" sz="3200" dirty="0" smtClean="0"/>
              <a:t>e values are assigned to the array inside a pair of square brackets</a:t>
            </a:r>
            <a:endParaRPr lang="mt-MT" sz="3200" dirty="0" smtClean="0"/>
          </a:p>
          <a:p>
            <a:pPr>
              <a:buNone/>
            </a:pPr>
            <a:endParaRPr lang="mt-MT" sz="3200" dirty="0" smtClean="0"/>
          </a:p>
          <a:p>
            <a:r>
              <a:rPr lang="mt-MT" sz="3200" dirty="0" smtClean="0"/>
              <a:t>E</a:t>
            </a:r>
            <a:r>
              <a:rPr lang="en-US" sz="3200" dirty="0" smtClean="0"/>
              <a:t>ach value is separated by a comma</a:t>
            </a:r>
            <a:endParaRPr lang="mt-MT" sz="3200" dirty="0" smtClean="0"/>
          </a:p>
          <a:p>
            <a:endParaRPr lang="mt-MT" sz="3200" dirty="0" smtClean="0"/>
          </a:p>
          <a:p>
            <a:r>
              <a:rPr lang="mt-MT" sz="3200" dirty="0" smtClean="0"/>
              <a:t>In JavaScript, t</a:t>
            </a:r>
            <a:r>
              <a:rPr lang="en-US" sz="3200" dirty="0" smtClean="0"/>
              <a:t>he values in the array do not need to be the same data type, so you can store a string, a number and a Boolean all in the same array. </a:t>
            </a: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498765"/>
            <a:ext cx="7432766" cy="1630296"/>
          </a:xfrm>
        </p:spPr>
        <p:txBody>
          <a:bodyPr>
            <a:normAutofit/>
          </a:bodyPr>
          <a:lstStyle/>
          <a:p>
            <a:r>
              <a:rPr lang="en-US" dirty="0" smtClean="0"/>
              <a:t>	</a:t>
            </a:r>
            <a:r>
              <a:rPr lang="mt-MT" dirty="0" smtClean="0"/>
              <a:t>	</a:t>
            </a:r>
            <a:r>
              <a:rPr lang="mt-MT" sz="4800" dirty="0" smtClean="0"/>
              <a:t>Creating an Array</a:t>
            </a:r>
            <a:br>
              <a:rPr lang="mt-MT" sz="4800" dirty="0" smtClean="0"/>
            </a:br>
            <a:r>
              <a:rPr lang="mt-MT" sz="4800" dirty="0" smtClean="0"/>
              <a:t>		</a:t>
            </a:r>
            <a:r>
              <a:rPr lang="mt-MT" sz="4000" i="1" dirty="0" smtClean="0"/>
              <a:t>Array Literal</a:t>
            </a:r>
            <a:endParaRPr lang="en-US" sz="4000" dirty="0"/>
          </a:p>
        </p:txBody>
      </p:sp>
      <p:sp>
        <p:nvSpPr>
          <p:cNvPr id="3" name="Content Placeholder 2"/>
          <p:cNvSpPr>
            <a:spLocks noGrp="1"/>
          </p:cNvSpPr>
          <p:nvPr>
            <p:ph idx="1"/>
          </p:nvPr>
        </p:nvSpPr>
        <p:spPr>
          <a:xfrm>
            <a:off x="165100" y="2175164"/>
            <a:ext cx="11899900" cy="990067"/>
          </a:xfrm>
        </p:spPr>
        <p:txBody>
          <a:bodyPr>
            <a:normAutofit/>
          </a:bodyPr>
          <a:lstStyle/>
          <a:p>
            <a:endParaRPr lang="en-US" sz="3200" dirty="0" smtClean="0"/>
          </a:p>
        </p:txBody>
      </p:sp>
      <p:pic>
        <p:nvPicPr>
          <p:cNvPr id="2050" name="Picture 2"/>
          <p:cNvPicPr>
            <a:picLocks noChangeAspect="1" noChangeArrowheads="1"/>
          </p:cNvPicPr>
          <p:nvPr/>
        </p:nvPicPr>
        <p:blipFill>
          <a:blip r:embed="rId2" cstate="print"/>
          <a:srcRect r="6113"/>
          <a:stretch>
            <a:fillRect/>
          </a:stretch>
        </p:blipFill>
        <p:spPr bwMode="auto">
          <a:xfrm>
            <a:off x="436099" y="3045802"/>
            <a:ext cx="5781821" cy="207159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583679" y="2627642"/>
            <a:ext cx="5289453" cy="2887920"/>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498765"/>
            <a:ext cx="7432766" cy="1630296"/>
          </a:xfrm>
        </p:spPr>
        <p:txBody>
          <a:bodyPr>
            <a:normAutofit/>
          </a:bodyPr>
          <a:lstStyle/>
          <a:p>
            <a:r>
              <a:rPr lang="en-US" dirty="0" smtClean="0"/>
              <a:t>	</a:t>
            </a:r>
            <a:r>
              <a:rPr lang="mt-MT" dirty="0" smtClean="0"/>
              <a:t>	</a:t>
            </a:r>
            <a:r>
              <a:rPr lang="mt-MT" sz="4800" dirty="0" smtClean="0"/>
              <a:t>Creating an Array</a:t>
            </a:r>
            <a:br>
              <a:rPr lang="mt-MT" sz="4800" dirty="0" smtClean="0"/>
            </a:br>
            <a:r>
              <a:rPr lang="mt-MT" sz="4800" dirty="0" smtClean="0"/>
              <a:t>		</a:t>
            </a:r>
            <a:r>
              <a:rPr lang="mt-MT" sz="4000" i="1" dirty="0" smtClean="0"/>
              <a:t>Array Constructor</a:t>
            </a:r>
            <a:endParaRPr lang="en-US" sz="4000" dirty="0"/>
          </a:p>
        </p:txBody>
      </p:sp>
      <p:sp>
        <p:nvSpPr>
          <p:cNvPr id="3" name="Content Placeholder 2"/>
          <p:cNvSpPr>
            <a:spLocks noGrp="1"/>
          </p:cNvSpPr>
          <p:nvPr>
            <p:ph idx="1"/>
          </p:nvPr>
        </p:nvSpPr>
        <p:spPr>
          <a:xfrm>
            <a:off x="165100" y="2175164"/>
            <a:ext cx="11899900" cy="4338178"/>
          </a:xfrm>
        </p:spPr>
        <p:txBody>
          <a:bodyPr>
            <a:normAutofit/>
          </a:bodyPr>
          <a:lstStyle/>
          <a:p>
            <a:r>
              <a:rPr lang="en-US" sz="3200" dirty="0" smtClean="0"/>
              <a:t>This </a:t>
            </a:r>
            <a:r>
              <a:rPr lang="mt-MT" sz="3200" dirty="0" smtClean="0"/>
              <a:t>technique </a:t>
            </a:r>
            <a:r>
              <a:rPr lang="en-US" sz="3200" dirty="0" smtClean="0"/>
              <a:t>uses the </a:t>
            </a:r>
            <a:r>
              <a:rPr lang="en-US" sz="3200" b="1" dirty="0" smtClean="0">
                <a:solidFill>
                  <a:schemeClr val="accent2"/>
                </a:solidFill>
              </a:rPr>
              <a:t>new</a:t>
            </a:r>
            <a:r>
              <a:rPr lang="en-US" sz="3200" dirty="0" smtClean="0"/>
              <a:t> keyword followed by </a:t>
            </a:r>
            <a:r>
              <a:rPr lang="en-US" sz="3200" b="1" dirty="0" smtClean="0">
                <a:solidFill>
                  <a:schemeClr val="accent2"/>
                </a:solidFill>
              </a:rPr>
              <a:t>Array(); </a:t>
            </a:r>
            <a:endParaRPr lang="mt-MT" sz="3200" b="1" dirty="0" smtClean="0">
              <a:solidFill>
                <a:schemeClr val="accent2"/>
              </a:solidFill>
            </a:endParaRPr>
          </a:p>
          <a:p>
            <a:r>
              <a:rPr lang="en-US" sz="3200" dirty="0" smtClean="0"/>
              <a:t>The values are then specified in parentheses (</a:t>
            </a:r>
            <a:r>
              <a:rPr lang="en-US" sz="3200" b="1" dirty="0" smtClean="0"/>
              <a:t>not square brackets</a:t>
            </a:r>
            <a:r>
              <a:rPr lang="en-US" sz="3200" dirty="0" smtClean="0"/>
              <a:t>)</a:t>
            </a:r>
            <a:endParaRPr lang="mt-MT" sz="3200" dirty="0" smtClean="0"/>
          </a:p>
          <a:p>
            <a:r>
              <a:rPr lang="mt-MT" sz="3200" dirty="0" smtClean="0"/>
              <a:t>E</a:t>
            </a:r>
            <a:r>
              <a:rPr lang="en-US" sz="3200" dirty="0" smtClean="0"/>
              <a:t>ach value is separated by a comma</a:t>
            </a:r>
            <a:endParaRPr lang="mt-MT" sz="3200" dirty="0" smtClean="0"/>
          </a:p>
          <a:p>
            <a:r>
              <a:rPr lang="en-US" sz="3200" dirty="0" smtClean="0"/>
              <a:t>You can also use a method called </a:t>
            </a:r>
            <a:r>
              <a:rPr lang="en-US" sz="3200" b="1" dirty="0" err="1" smtClean="0">
                <a:solidFill>
                  <a:schemeClr val="accent2"/>
                </a:solidFill>
              </a:rPr>
              <a:t>i</a:t>
            </a:r>
            <a:r>
              <a:rPr lang="mt-MT" sz="3200" b="1" dirty="0" smtClean="0">
                <a:solidFill>
                  <a:schemeClr val="accent2"/>
                </a:solidFill>
              </a:rPr>
              <a:t>tem</a:t>
            </a:r>
            <a:r>
              <a:rPr lang="en-US" sz="3200" b="1" dirty="0" smtClean="0">
                <a:solidFill>
                  <a:schemeClr val="accent2"/>
                </a:solidFill>
              </a:rPr>
              <a:t>() </a:t>
            </a:r>
            <a:r>
              <a:rPr lang="en-US" sz="3200" dirty="0" smtClean="0"/>
              <a:t>to retrieve data from the array</a:t>
            </a:r>
            <a:endParaRPr lang="mt-MT" sz="3200" dirty="0" smtClean="0"/>
          </a:p>
          <a:p>
            <a:pPr lvl="1"/>
            <a:r>
              <a:rPr lang="en-US" sz="3000" i="1" dirty="0" smtClean="0"/>
              <a:t>The index number of the item is specified in the parentheses</a:t>
            </a:r>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498765"/>
            <a:ext cx="7432766" cy="1630296"/>
          </a:xfrm>
        </p:spPr>
        <p:txBody>
          <a:bodyPr>
            <a:normAutofit/>
          </a:bodyPr>
          <a:lstStyle/>
          <a:p>
            <a:r>
              <a:rPr lang="en-US" dirty="0" smtClean="0"/>
              <a:t>	</a:t>
            </a:r>
            <a:r>
              <a:rPr lang="mt-MT" dirty="0" smtClean="0"/>
              <a:t>	</a:t>
            </a:r>
            <a:r>
              <a:rPr lang="mt-MT" sz="4800" dirty="0" smtClean="0"/>
              <a:t>Creating an Array</a:t>
            </a:r>
            <a:br>
              <a:rPr lang="mt-MT" sz="4800" dirty="0" smtClean="0"/>
            </a:br>
            <a:r>
              <a:rPr lang="mt-MT" sz="4800" dirty="0" smtClean="0"/>
              <a:t>		</a:t>
            </a:r>
            <a:r>
              <a:rPr lang="mt-MT" sz="4000" i="1" dirty="0" smtClean="0"/>
              <a:t>Array Constructor</a:t>
            </a:r>
            <a:endParaRPr lang="en-US" sz="4000" dirty="0"/>
          </a:p>
        </p:txBody>
      </p:sp>
      <p:sp>
        <p:nvSpPr>
          <p:cNvPr id="3" name="Content Placeholder 2"/>
          <p:cNvSpPr>
            <a:spLocks noGrp="1"/>
          </p:cNvSpPr>
          <p:nvPr>
            <p:ph idx="1"/>
          </p:nvPr>
        </p:nvSpPr>
        <p:spPr>
          <a:xfrm>
            <a:off x="165100" y="2175164"/>
            <a:ext cx="11899900" cy="1004134"/>
          </a:xfrm>
        </p:spPr>
        <p:txBody>
          <a:bodyPr>
            <a:normAutofit/>
          </a:bodyPr>
          <a:lstStyle/>
          <a:p>
            <a:endParaRPr lang="en-US" sz="3000" i="1" dirty="0" smtClean="0"/>
          </a:p>
        </p:txBody>
      </p:sp>
      <p:pic>
        <p:nvPicPr>
          <p:cNvPr id="3074" name="Picture 2"/>
          <p:cNvPicPr>
            <a:picLocks noChangeAspect="1" noChangeArrowheads="1"/>
          </p:cNvPicPr>
          <p:nvPr/>
        </p:nvPicPr>
        <p:blipFill>
          <a:blip r:embed="rId2" cstate="print"/>
          <a:srcRect/>
          <a:stretch>
            <a:fillRect/>
          </a:stretch>
        </p:blipFill>
        <p:spPr bwMode="auto">
          <a:xfrm>
            <a:off x="478301" y="3022209"/>
            <a:ext cx="6116094" cy="2140633"/>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6428934" y="2782387"/>
            <a:ext cx="5289453" cy="2887920"/>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303" y="1266091"/>
            <a:ext cx="7432766" cy="862969"/>
          </a:xfrm>
        </p:spPr>
        <p:txBody>
          <a:bodyPr>
            <a:normAutofit/>
          </a:bodyPr>
          <a:lstStyle/>
          <a:p>
            <a:r>
              <a:rPr lang="en-US" dirty="0" smtClean="0"/>
              <a:t>	</a:t>
            </a:r>
            <a:r>
              <a:rPr lang="mt-MT" dirty="0" smtClean="0"/>
              <a:t>				    Arrays</a:t>
            </a:r>
            <a:endParaRPr lang="en-US" sz="4000" dirty="0"/>
          </a:p>
        </p:txBody>
      </p:sp>
      <p:sp>
        <p:nvSpPr>
          <p:cNvPr id="3" name="Content Placeholder 2"/>
          <p:cNvSpPr>
            <a:spLocks noGrp="1"/>
          </p:cNvSpPr>
          <p:nvPr>
            <p:ph idx="1"/>
          </p:nvPr>
        </p:nvSpPr>
        <p:spPr>
          <a:xfrm>
            <a:off x="165100" y="2175164"/>
            <a:ext cx="11899900" cy="4492922"/>
          </a:xfrm>
        </p:spPr>
        <p:txBody>
          <a:bodyPr>
            <a:normAutofit lnSpcReduction="10000"/>
          </a:bodyPr>
          <a:lstStyle/>
          <a:p>
            <a:r>
              <a:rPr lang="en-US" sz="3200" dirty="0" smtClean="0"/>
              <a:t>Values in an array are accessed as if they are in a numbered list</a:t>
            </a:r>
            <a:endParaRPr lang="mt-MT" sz="3200" dirty="0" smtClean="0"/>
          </a:p>
          <a:p>
            <a:pPr>
              <a:buNone/>
            </a:pPr>
            <a:endParaRPr lang="mt-MT" sz="3200" dirty="0" smtClean="0"/>
          </a:p>
          <a:p>
            <a:r>
              <a:rPr lang="en-US" sz="3200" dirty="0" smtClean="0"/>
              <a:t>Each item in an array is automatically given a number called an </a:t>
            </a:r>
            <a:r>
              <a:rPr lang="mt-MT" sz="3200" b="1" dirty="0" smtClean="0">
                <a:solidFill>
                  <a:schemeClr val="accent2"/>
                </a:solidFill>
              </a:rPr>
              <a:t>index</a:t>
            </a:r>
          </a:p>
          <a:p>
            <a:endParaRPr lang="mt-MT" sz="3200" b="1" dirty="0" smtClean="0">
              <a:solidFill>
                <a:schemeClr val="accent2"/>
              </a:solidFill>
            </a:endParaRPr>
          </a:p>
          <a:p>
            <a:r>
              <a:rPr lang="en-US" sz="3200" dirty="0" smtClean="0"/>
              <a:t>This can be used to access specific items in the array</a:t>
            </a:r>
            <a:endParaRPr lang="mt-MT" sz="3200" dirty="0" smtClean="0"/>
          </a:p>
          <a:p>
            <a:endParaRPr lang="mt-MT" sz="3200" dirty="0" smtClean="0"/>
          </a:p>
          <a:p>
            <a:r>
              <a:rPr lang="mt-MT" sz="3200" b="1" dirty="0" smtClean="0"/>
              <a:t>NB: </a:t>
            </a:r>
            <a:r>
              <a:rPr lang="mt-MT" sz="3200" dirty="0" smtClean="0"/>
              <a:t>T</a:t>
            </a:r>
            <a:r>
              <a:rPr lang="en-US" sz="3200" dirty="0" smtClean="0"/>
              <a:t>he numbering of list</a:t>
            </a:r>
            <a:r>
              <a:rPr lang="mt-MT" sz="3200" dirty="0" smtClean="0"/>
              <a:t>s</a:t>
            </a:r>
            <a:r>
              <a:rPr lang="en-US" sz="3200" dirty="0" smtClean="0"/>
              <a:t> starts at </a:t>
            </a:r>
            <a:r>
              <a:rPr lang="mt-MT" sz="3200" b="1" dirty="0" smtClean="0">
                <a:solidFill>
                  <a:schemeClr val="accent2"/>
                </a:solidFill>
              </a:rPr>
              <a:t>0</a:t>
            </a:r>
            <a:r>
              <a:rPr lang="mt-MT" sz="3200" dirty="0" smtClean="0"/>
              <a:t> </a:t>
            </a:r>
            <a:r>
              <a:rPr lang="en-US" sz="3200" dirty="0" smtClean="0"/>
              <a:t>(not </a:t>
            </a:r>
            <a:r>
              <a:rPr lang="mt-MT" sz="3200" dirty="0" smtClean="0"/>
              <a:t>1</a:t>
            </a:r>
            <a:r>
              <a:rPr lang="en-US" sz="3200" dirty="0" smtClean="0"/>
              <a:t>)</a:t>
            </a:r>
            <a:endParaRPr lang="mt-MT" sz="3200" dirty="0" smtClean="0"/>
          </a:p>
          <a:p>
            <a:endParaRPr lang="en-US" sz="3000" i="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TM10001104[[fn=Feathered]]</Template>
  <TotalTime>19809</TotalTime>
  <Words>1555</Words>
  <Application>Microsoft Office PowerPoint</Application>
  <PresentationFormat>Widescreen</PresentationFormat>
  <Paragraphs>191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Century Schoolbook</vt:lpstr>
      <vt:lpstr>Corbel</vt:lpstr>
      <vt:lpstr>Feathered</vt:lpstr>
      <vt:lpstr>Client Side Scripting</vt:lpstr>
      <vt:lpstr>            Arrays</vt:lpstr>
      <vt:lpstr>            Arrays</vt:lpstr>
      <vt:lpstr>            Arrays</vt:lpstr>
      <vt:lpstr>  Creating an Array   Array Literal</vt:lpstr>
      <vt:lpstr>  Creating an Array   Array Literal</vt:lpstr>
      <vt:lpstr>  Creating an Array   Array Constructor</vt:lpstr>
      <vt:lpstr>  Creating an Array   Array Constructor</vt:lpstr>
      <vt:lpstr>         Arrays</vt:lpstr>
      <vt:lpstr>     Accessing          Arrays</vt:lpstr>
      <vt:lpstr>     Accessing          Arrays</vt:lpstr>
      <vt:lpstr>     Accessing          Arrays</vt:lpstr>
      <vt:lpstr> Adding items to Arrays  At the end of the Array</vt:lpstr>
      <vt:lpstr> Adding items to Arrays  At the end of the Array</vt:lpstr>
      <vt:lpstr> Adding items to Arrays  At the end of the Array</vt:lpstr>
      <vt:lpstr> Adding items to Arrays  To the Beginning of the Array</vt:lpstr>
      <vt:lpstr> Adding items to Arrays</vt:lpstr>
      <vt:lpstr>Deleting items from Arrays</vt:lpstr>
      <vt:lpstr>Deleting items from Arrays</vt:lpstr>
      <vt:lpstr>Deleting items from Arrays</vt:lpstr>
      <vt:lpstr>  Other Array Methods    concat</vt:lpstr>
      <vt:lpstr>  Other Array Methods    indexOf</vt:lpstr>
      <vt:lpstr>  Other Array Methods    join</vt:lpstr>
      <vt:lpstr>  Other Array Methods    lastIndexOf</vt:lpstr>
      <vt:lpstr>  Other Array Methods    reverse</vt:lpstr>
      <vt:lpstr>  Other Array Methods    slice</vt:lpstr>
      <vt:lpstr>  Other Array Methods    sort</vt:lpstr>
      <vt:lpstr>  Other Array Methods    splice</vt:lpstr>
      <vt:lpstr>  Other Array Methods    toString</vt:lpstr>
      <vt:lpstr>  Other Array Methods    valueOf</vt:lpstr>
      <vt:lpstr>    Multi-Dimensional        Arrays</vt:lpstr>
      <vt:lpstr>    Multi-Dimensional        Arrays</vt:lpstr>
      <vt:lpstr>      Practice</vt:lpstr>
      <vt:lpstr>      Practice</vt:lpstr>
      <vt:lpstr>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Diane Borg</cp:lastModifiedBy>
  <cp:revision>90</cp:revision>
  <dcterms:created xsi:type="dcterms:W3CDTF">2017-02-02T11:10:39Z</dcterms:created>
  <dcterms:modified xsi:type="dcterms:W3CDTF">2017-03-10T08:47:14Z</dcterms:modified>
</cp:coreProperties>
</file>