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30"/>
  </p:notesMasterIdLst>
  <p:sldIdLst>
    <p:sldId id="256" r:id="rId2"/>
    <p:sldId id="268" r:id="rId3"/>
    <p:sldId id="302" r:id="rId4"/>
    <p:sldId id="303" r:id="rId5"/>
    <p:sldId id="304" r:id="rId6"/>
    <p:sldId id="305" r:id="rId7"/>
    <p:sldId id="306" r:id="rId8"/>
    <p:sldId id="308" r:id="rId9"/>
    <p:sldId id="309" r:id="rId10"/>
    <p:sldId id="310" r:id="rId11"/>
    <p:sldId id="311" r:id="rId12"/>
    <p:sldId id="317" r:id="rId13"/>
    <p:sldId id="319" r:id="rId14"/>
    <p:sldId id="318" r:id="rId15"/>
    <p:sldId id="320" r:id="rId16"/>
    <p:sldId id="321" r:id="rId17"/>
    <p:sldId id="322" r:id="rId18"/>
    <p:sldId id="312" r:id="rId19"/>
    <p:sldId id="313" r:id="rId20"/>
    <p:sldId id="314" r:id="rId21"/>
    <p:sldId id="315" r:id="rId22"/>
    <p:sldId id="316" r:id="rId23"/>
    <p:sldId id="323" r:id="rId24"/>
    <p:sldId id="324" r:id="rId25"/>
    <p:sldId id="325" r:id="rId26"/>
    <p:sldId id="326" r:id="rId27"/>
    <p:sldId id="301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086" autoAdjust="0"/>
  </p:normalViewPr>
  <p:slideViewPr>
    <p:cSldViewPr snapToGrid="0">
      <p:cViewPr varScale="1">
        <p:scale>
          <a:sx n="70" d="100"/>
          <a:sy n="70" d="100"/>
        </p:scale>
        <p:origin x="3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6BC2-022D-4956-B4FD-E38D11751A2C}" type="datetimeFigureOut">
              <a:rPr lang="en-GB" smtClean="0"/>
              <a:pPr/>
              <a:t>24/04/2017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6A834-1841-4A91-8985-C064263F0D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1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9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2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0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0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829082-E04E-44AA-9AAD-1FC8FB5E84B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t-MT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r>
              <a:rPr lang="mt-MT" sz="3800" i="1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62500" lnSpcReduction="20000"/>
          </a:bodyPr>
          <a:lstStyle/>
          <a:p>
            <a:r>
              <a:rPr lang="mt-MT" sz="4200" dirty="0" smtClean="0"/>
              <a:t>The second part of the for loop is </a:t>
            </a:r>
            <a:r>
              <a:rPr lang="en-US" sz="4200" dirty="0" smtClean="0"/>
              <a:t>the </a:t>
            </a:r>
            <a:r>
              <a:rPr lang="en-US" sz="4200" b="1" dirty="0" smtClean="0">
                <a:solidFill>
                  <a:schemeClr val="accent2"/>
                </a:solidFill>
              </a:rPr>
              <a:t>test condition</a:t>
            </a:r>
            <a:endParaRPr lang="mt-MT" sz="4200" b="1" dirty="0" smtClean="0">
              <a:solidFill>
                <a:schemeClr val="accent2"/>
              </a:solidFill>
            </a:endParaRPr>
          </a:p>
          <a:p>
            <a:pPr lvl="1"/>
            <a:r>
              <a:rPr lang="en-US" sz="3400" i="1" dirty="0" smtClean="0"/>
              <a:t>The code</a:t>
            </a:r>
            <a:r>
              <a:rPr lang="mt-MT" sz="3400" i="1" dirty="0" smtClean="0"/>
              <a:t> </a:t>
            </a:r>
            <a:r>
              <a:rPr lang="en-US" sz="3400" i="1" dirty="0" smtClean="0"/>
              <a:t>inside the for statement will keep executing for as long as this test condition evaluates to</a:t>
            </a:r>
            <a:r>
              <a:rPr lang="mt-MT" sz="3400" i="1" dirty="0" smtClean="0"/>
              <a:t> </a:t>
            </a:r>
            <a:r>
              <a:rPr lang="en-US" sz="3400" i="1" dirty="0" smtClean="0"/>
              <a:t>true</a:t>
            </a:r>
            <a:endParaRPr lang="mt-MT" sz="3400" i="1" dirty="0" smtClean="0"/>
          </a:p>
          <a:p>
            <a:pPr lvl="1"/>
            <a:r>
              <a:rPr lang="en-US" sz="3400" i="1" dirty="0" smtClean="0"/>
              <a:t>After the code is looped through each time, this condition is tested</a:t>
            </a:r>
            <a:endParaRPr lang="mt-MT" sz="3400" i="1" dirty="0" smtClean="0"/>
          </a:p>
          <a:p>
            <a:pPr lvl="1"/>
            <a:r>
              <a:rPr lang="en-US" sz="3400" i="1" dirty="0" smtClean="0"/>
              <a:t>The number of times a</a:t>
            </a:r>
            <a:r>
              <a:rPr lang="mt-MT" sz="3400" i="1" dirty="0" smtClean="0"/>
              <a:t> </a:t>
            </a:r>
            <a:r>
              <a:rPr lang="en-US" sz="3400" i="1" dirty="0" smtClean="0"/>
              <a:t>loop is performed is often called the number of </a:t>
            </a:r>
            <a:r>
              <a:rPr lang="en-US" sz="3400" b="1" i="1" dirty="0" smtClean="0"/>
              <a:t>iterations</a:t>
            </a:r>
            <a:endParaRPr lang="mt-MT" sz="3400" b="1" i="1" dirty="0" smtClean="0"/>
          </a:p>
          <a:p>
            <a:pPr lvl="1"/>
            <a:endParaRPr lang="en-US" sz="3200" i="1" dirty="0" smtClean="0"/>
          </a:p>
          <a:p>
            <a:r>
              <a:rPr lang="en-US" sz="4200" dirty="0" smtClean="0"/>
              <a:t>Finally, you have the </a:t>
            </a:r>
            <a:r>
              <a:rPr lang="en-US" sz="4200" b="1" dirty="0" smtClean="0">
                <a:solidFill>
                  <a:schemeClr val="accent2"/>
                </a:solidFill>
              </a:rPr>
              <a:t>increment part</a:t>
            </a:r>
            <a:endParaRPr lang="mt-MT" sz="4200" b="1" dirty="0" smtClean="0">
              <a:solidFill>
                <a:schemeClr val="accent2"/>
              </a:solidFill>
            </a:endParaRPr>
          </a:p>
          <a:p>
            <a:pPr lvl="1"/>
            <a:r>
              <a:rPr lang="mt-MT" sz="3300" i="1" dirty="0" smtClean="0"/>
              <a:t>At this stage the counter variable is incremented (value increased by 1)</a:t>
            </a:r>
          </a:p>
          <a:p>
            <a:pPr lvl="1"/>
            <a:r>
              <a:rPr lang="en-US" sz="3300" i="1" dirty="0" smtClean="0"/>
              <a:t> Again, this part of</a:t>
            </a:r>
            <a:r>
              <a:rPr lang="mt-MT" sz="3300" i="1" dirty="0" smtClean="0"/>
              <a:t> </a:t>
            </a:r>
            <a:r>
              <a:rPr lang="en-US" sz="3300" i="1" dirty="0" smtClean="0"/>
              <a:t>the for statement is repeated with every loop of the code</a:t>
            </a:r>
            <a:endParaRPr lang="mt-MT" sz="3300" i="1" dirty="0" smtClean="0"/>
          </a:p>
          <a:p>
            <a:pPr lvl="1"/>
            <a:r>
              <a:rPr lang="en-US" sz="3300" i="1" dirty="0" smtClean="0"/>
              <a:t>Although we call it the</a:t>
            </a:r>
            <a:r>
              <a:rPr lang="mt-MT" sz="3300" i="1" dirty="0" smtClean="0"/>
              <a:t> </a:t>
            </a:r>
            <a:r>
              <a:rPr lang="en-US" sz="3300" i="1" dirty="0" smtClean="0"/>
              <a:t>increment part, it can actually be used to decrease, or decrement, the value</a:t>
            </a:r>
            <a:endParaRPr lang="mt-MT" sz="3300" i="1" dirty="0" smtClean="0"/>
          </a:p>
          <a:p>
            <a:pPr lvl="1"/>
            <a:endParaRPr lang="mt-MT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r>
              <a:rPr lang="mt-MT" sz="3800" i="1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After the for statement</a:t>
            </a:r>
            <a:r>
              <a:rPr lang="mt-MT" sz="3200" dirty="0" smtClean="0"/>
              <a:t>,</a:t>
            </a:r>
            <a:r>
              <a:rPr lang="en-US" sz="3200" dirty="0" smtClean="0"/>
              <a:t> comes the block of code that will be executed repeatedly, as long</a:t>
            </a:r>
            <a:r>
              <a:rPr lang="mt-MT" sz="3200" dirty="0" smtClean="0"/>
              <a:t> </a:t>
            </a:r>
            <a:r>
              <a:rPr lang="en-US" sz="3200" dirty="0" smtClean="0"/>
              <a:t>as the test condition is true</a:t>
            </a:r>
            <a:r>
              <a:rPr lang="mt-MT" sz="3200" dirty="0" smtClean="0"/>
              <a:t>. </a:t>
            </a:r>
            <a:r>
              <a:rPr lang="en-US" sz="3200" dirty="0" smtClean="0"/>
              <a:t>This block of code is contained within curly braces</a:t>
            </a:r>
            <a:endParaRPr lang="mt-MT" sz="3200" dirty="0" smtClean="0"/>
          </a:p>
          <a:p>
            <a:r>
              <a:rPr lang="en-US" sz="3200" dirty="0" smtClean="0"/>
              <a:t>If the</a:t>
            </a:r>
            <a:r>
              <a:rPr lang="mt-MT" sz="3200" dirty="0" smtClean="0"/>
              <a:t> </a:t>
            </a:r>
            <a:r>
              <a:rPr lang="en-US" sz="3200" dirty="0" smtClean="0"/>
              <a:t>condition is never true, even at the first test of the loop condition, the code inside the for</a:t>
            </a:r>
            <a:r>
              <a:rPr lang="mt-MT" sz="3200" dirty="0" smtClean="0"/>
              <a:t> </a:t>
            </a:r>
            <a:r>
              <a:rPr lang="en-US" sz="3200" dirty="0" smtClean="0"/>
              <a:t>loop will be skipped over and never executed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en-US" sz="3200" dirty="0" smtClean="0"/>
              <a:t>Putting all this together, how does the for loop work?</a:t>
            </a:r>
          </a:p>
          <a:p>
            <a:pPr lvl="1">
              <a:buNone/>
            </a:pPr>
            <a:r>
              <a:rPr lang="en-US" sz="3000" dirty="0" smtClean="0"/>
              <a:t>1. Execute initialization part of the for statement.</a:t>
            </a:r>
          </a:p>
          <a:p>
            <a:pPr lvl="1">
              <a:buNone/>
            </a:pPr>
            <a:r>
              <a:rPr lang="en-US" sz="3000" dirty="0" smtClean="0"/>
              <a:t>2. Check the test condition. If true, continue; if not, exit the for statement.</a:t>
            </a:r>
          </a:p>
          <a:p>
            <a:pPr lvl="1">
              <a:buNone/>
            </a:pPr>
            <a:r>
              <a:rPr lang="en-US" sz="3000" dirty="0" smtClean="0"/>
              <a:t>3. Execute code in the block after the for statement.</a:t>
            </a:r>
          </a:p>
          <a:p>
            <a:pPr lvl="1">
              <a:buNone/>
            </a:pPr>
            <a:r>
              <a:rPr lang="en-US" sz="3000" dirty="0" smtClean="0"/>
              <a:t>4. Execute the increment part of the for statement.</a:t>
            </a:r>
          </a:p>
          <a:p>
            <a:pPr lvl="1">
              <a:buNone/>
            </a:pPr>
            <a:r>
              <a:rPr lang="en-US" sz="3000" dirty="0" smtClean="0"/>
              <a:t>5. Repeat steps 2 through 4 until the test condition is false.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</a:t>
            </a:r>
            <a:r>
              <a:rPr lang="mt-MT" sz="3800" i="1" dirty="0" smtClean="0"/>
              <a:t>while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598126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Whereas the for loop is used for looping a certain number of times, the while loop</a:t>
            </a:r>
            <a:r>
              <a:rPr lang="mt-MT" sz="3200" dirty="0" smtClean="0"/>
              <a:t> </a:t>
            </a:r>
            <a:r>
              <a:rPr lang="en-US" sz="3200" dirty="0" smtClean="0"/>
              <a:t>enables you to test a condition and keep on looping while it’s true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en-US" sz="3200" dirty="0" smtClean="0"/>
              <a:t>The for loop is useful</a:t>
            </a:r>
            <a:r>
              <a:rPr lang="mt-MT" sz="3200" dirty="0" smtClean="0"/>
              <a:t> </a:t>
            </a:r>
            <a:r>
              <a:rPr lang="en-US" sz="3200" dirty="0" smtClean="0"/>
              <a:t>when you know how many times you need to loop; for example, when you are looping</a:t>
            </a:r>
            <a:r>
              <a:rPr lang="mt-MT" sz="3200" dirty="0" smtClean="0"/>
              <a:t> </a:t>
            </a:r>
            <a:r>
              <a:rPr lang="en-US" sz="3200" dirty="0" smtClean="0"/>
              <a:t>through an array that you know has a certain number of elements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en-US" sz="3200" dirty="0" smtClean="0"/>
              <a:t>The while loop is more</a:t>
            </a:r>
            <a:r>
              <a:rPr lang="mt-MT" sz="3200" dirty="0" smtClean="0"/>
              <a:t> </a:t>
            </a:r>
            <a:r>
              <a:rPr lang="en-US" sz="3200" dirty="0" smtClean="0"/>
              <a:t>useful when you don’t know how many times you’ll need to loop. For example, if you are</a:t>
            </a:r>
            <a:r>
              <a:rPr lang="mt-MT" sz="3200" dirty="0" smtClean="0"/>
              <a:t> </a:t>
            </a:r>
            <a:r>
              <a:rPr lang="en-US" sz="3200" dirty="0" smtClean="0"/>
              <a:t>looping through an array of temperature values and want to continue looping when the</a:t>
            </a:r>
            <a:r>
              <a:rPr lang="mt-MT" sz="3200" dirty="0" smtClean="0"/>
              <a:t> </a:t>
            </a:r>
            <a:r>
              <a:rPr lang="en-US" sz="3200" dirty="0" smtClean="0"/>
              <a:t>temperature value contained in the array element is less than 100, you will need to use the</a:t>
            </a:r>
            <a:r>
              <a:rPr lang="mt-MT" sz="3200" dirty="0" smtClean="0"/>
              <a:t> </a:t>
            </a:r>
            <a:r>
              <a:rPr lang="en-GB" sz="3200" dirty="0" smtClean="0"/>
              <a:t>while statement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0981" y="579315"/>
            <a:ext cx="5791200" cy="566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080654" y="1371604"/>
            <a:ext cx="3810000" cy="3768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t-MT" sz="2000" b="1" dirty="0" smtClean="0"/>
              <a:t>It is vital that in your code you ensure that the variable, used in your while condition, will be altered at a point in time.</a:t>
            </a:r>
          </a:p>
          <a:p>
            <a:pPr algn="ctr"/>
            <a:endParaRPr lang="mt-MT" sz="2000" b="1" dirty="0" smtClean="0"/>
          </a:p>
          <a:p>
            <a:pPr algn="ctr"/>
            <a:r>
              <a:rPr lang="mt-MT" sz="2000" b="1" dirty="0" smtClean="0"/>
              <a:t>One possible changes for this variable should result in a false ouptut for the while condition.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</a:t>
            </a:r>
            <a:r>
              <a:rPr lang="mt-MT" sz="3800" i="1" dirty="0" smtClean="0"/>
              <a:t>do .. while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598126"/>
          </a:xfrm>
        </p:spPr>
        <p:txBody>
          <a:bodyPr>
            <a:normAutofit fontScale="85000" lnSpcReduction="10000"/>
          </a:bodyPr>
          <a:lstStyle/>
          <a:p>
            <a:r>
              <a:rPr lang="mt-MT" sz="3000" dirty="0" smtClean="0"/>
              <a:t>Considering the </a:t>
            </a:r>
            <a:r>
              <a:rPr lang="mt-MT" sz="3000" i="1" dirty="0" smtClean="0"/>
              <a:t>for loop </a:t>
            </a:r>
            <a:r>
              <a:rPr lang="mt-MT" sz="3000" dirty="0" smtClean="0"/>
              <a:t>and the </a:t>
            </a:r>
            <a:r>
              <a:rPr lang="mt-MT" sz="3000" i="1" dirty="0" smtClean="0"/>
              <a:t>while loop</a:t>
            </a:r>
            <a:r>
              <a:rPr lang="mt-MT" sz="3000" dirty="0" smtClean="0"/>
              <a:t>, if their conditions result to false even before the first iteration, the code enclosed in the loops will never be executed</a:t>
            </a:r>
          </a:p>
          <a:p>
            <a:endParaRPr lang="mt-MT" sz="3000" dirty="0" smtClean="0"/>
          </a:p>
          <a:p>
            <a:r>
              <a:rPr lang="en-US" sz="3200" dirty="0" smtClean="0"/>
              <a:t>However, there may be times when you want the code in the</a:t>
            </a:r>
            <a:r>
              <a:rPr lang="mt-MT" sz="3200" dirty="0" smtClean="0"/>
              <a:t> </a:t>
            </a:r>
            <a:r>
              <a:rPr lang="en-US" sz="3200" dirty="0" smtClean="0"/>
              <a:t>loop to execute at least once, regardless of whether the condition evaluates to true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en-US" sz="3200" dirty="0" smtClean="0"/>
              <a:t>It might even be </a:t>
            </a:r>
            <a:r>
              <a:rPr lang="mt-MT" sz="3200" dirty="0" smtClean="0"/>
              <a:t>the case that the code within the loop needs to be actually executed before running the condition</a:t>
            </a:r>
            <a:r>
              <a:rPr lang="en-US" sz="3200" dirty="0" smtClean="0"/>
              <a:t> </a:t>
            </a:r>
            <a:endParaRPr lang="mt-MT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</a:t>
            </a:r>
            <a:r>
              <a:rPr lang="mt-MT" sz="3800" i="1" dirty="0" smtClean="0"/>
              <a:t>do .. while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5981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</a:t>
            </a:r>
            <a:r>
              <a:rPr lang="mt-MT" sz="2800" dirty="0" smtClean="0"/>
              <a:t>he </a:t>
            </a:r>
            <a:r>
              <a:rPr lang="en-US" sz="2800" i="1" dirty="0" smtClean="0"/>
              <a:t>do… while loop </a:t>
            </a:r>
            <a:r>
              <a:rPr lang="mt-MT" sz="2800" dirty="0" smtClean="0"/>
              <a:t>would be</a:t>
            </a:r>
            <a:r>
              <a:rPr lang="en-US" sz="2800" dirty="0" smtClean="0"/>
              <a:t> ideal</a:t>
            </a:r>
            <a:r>
              <a:rPr lang="mt-MT" sz="2800" dirty="0" smtClean="0"/>
              <a:t> to solve the previous mentioned issues</a:t>
            </a:r>
          </a:p>
          <a:p>
            <a:endParaRPr lang="en-US" sz="2800" dirty="0" smtClean="0"/>
          </a:p>
          <a:p>
            <a:r>
              <a:rPr lang="mt-MT" sz="2800" dirty="0" smtClean="0"/>
              <a:t>Consider </a:t>
            </a:r>
            <a:r>
              <a:rPr lang="en-US" sz="2800" dirty="0" smtClean="0"/>
              <a:t>an example </a:t>
            </a:r>
            <a:r>
              <a:rPr lang="mt-MT" sz="2800" dirty="0" smtClean="0"/>
              <a:t>where </a:t>
            </a:r>
            <a:r>
              <a:rPr lang="en-US" sz="2800" dirty="0" smtClean="0"/>
              <a:t>you want to get the user’s age via a prompt box. You want to</a:t>
            </a:r>
            <a:r>
              <a:rPr lang="mt-MT" sz="2800" dirty="0" smtClean="0"/>
              <a:t> </a:t>
            </a:r>
            <a:r>
              <a:rPr lang="en-US" sz="2800" dirty="0" smtClean="0"/>
              <a:t>show the prompt box but also make sure that what the user has entered is a number:</a:t>
            </a:r>
            <a:endParaRPr lang="en-GB" sz="28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4534059"/>
            <a:ext cx="7762874" cy="18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</a:t>
            </a:r>
            <a:r>
              <a:rPr lang="mt-MT" sz="3800" i="1" dirty="0" smtClean="0"/>
              <a:t>do .. while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5981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</a:t>
            </a:r>
            <a:r>
              <a:rPr lang="mt-MT" sz="2800" dirty="0" smtClean="0"/>
              <a:t>he </a:t>
            </a:r>
            <a:r>
              <a:rPr lang="en-US" sz="2800" i="1" dirty="0" smtClean="0"/>
              <a:t>do… while loop </a:t>
            </a:r>
            <a:r>
              <a:rPr lang="mt-MT" sz="2800" dirty="0" smtClean="0"/>
              <a:t>would be</a:t>
            </a:r>
            <a:r>
              <a:rPr lang="en-US" sz="2800" dirty="0" smtClean="0"/>
              <a:t> ideal</a:t>
            </a:r>
            <a:r>
              <a:rPr lang="mt-MT" sz="2800" dirty="0" smtClean="0"/>
              <a:t> to solve the previous mentioned issues</a:t>
            </a:r>
          </a:p>
          <a:p>
            <a:endParaRPr lang="en-US" sz="2800" dirty="0" smtClean="0"/>
          </a:p>
          <a:p>
            <a:r>
              <a:rPr lang="mt-MT" sz="2800" dirty="0" smtClean="0"/>
              <a:t>Consider </a:t>
            </a:r>
            <a:r>
              <a:rPr lang="en-US" sz="2800" dirty="0" smtClean="0"/>
              <a:t>an example </a:t>
            </a:r>
            <a:r>
              <a:rPr lang="mt-MT" sz="2800" dirty="0" smtClean="0"/>
              <a:t>where </a:t>
            </a:r>
            <a:r>
              <a:rPr lang="en-US" sz="2800" dirty="0" smtClean="0"/>
              <a:t>you want to get the user’s age via a prompt box. You want to</a:t>
            </a:r>
            <a:r>
              <a:rPr lang="mt-MT" sz="2800" dirty="0" smtClean="0"/>
              <a:t> </a:t>
            </a:r>
            <a:r>
              <a:rPr lang="en-US" sz="2800" dirty="0" smtClean="0"/>
              <a:t>show the prompt box but also make sure that what the user has entered is a number:</a:t>
            </a:r>
            <a:endParaRPr lang="en-GB" sz="28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4534059"/>
            <a:ext cx="7762874" cy="18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</a:t>
            </a:r>
            <a:r>
              <a:rPr lang="mt-MT" sz="3800" i="1" dirty="0" smtClean="0"/>
              <a:t>do .. while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5981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code line within the loop:</a:t>
            </a:r>
          </a:p>
          <a:p>
            <a:pPr lvl="2" algn="ctr">
              <a:buNone/>
            </a:pPr>
            <a:r>
              <a:rPr lang="en-US" sz="2400" b="1" dirty="0" err="1" smtClean="0">
                <a:solidFill>
                  <a:schemeClr val="accent2"/>
                </a:solidFill>
              </a:rPr>
              <a:t>userAge</a:t>
            </a:r>
            <a:r>
              <a:rPr lang="en-US" sz="2400" b="1" dirty="0" smtClean="0">
                <a:solidFill>
                  <a:schemeClr val="accent2"/>
                </a:solidFill>
              </a:rPr>
              <a:t> = prompt("Please enter your age","")</a:t>
            </a:r>
          </a:p>
          <a:p>
            <a:pPr>
              <a:buNone/>
            </a:pPr>
            <a:r>
              <a:rPr lang="mt-MT" sz="2800" dirty="0" smtClean="0"/>
              <a:t>	</a:t>
            </a:r>
            <a:r>
              <a:rPr lang="en-US" sz="2800" dirty="0" smtClean="0"/>
              <a:t>will be executed regardless of the while statement’s condition</a:t>
            </a:r>
            <a:endParaRPr lang="mt-MT" sz="2800" dirty="0" smtClean="0"/>
          </a:p>
          <a:p>
            <a:pPr>
              <a:buNone/>
            </a:pPr>
            <a:endParaRPr lang="mt-MT" sz="2800" dirty="0" smtClean="0"/>
          </a:p>
          <a:p>
            <a:r>
              <a:rPr lang="en-US" sz="2800" dirty="0" smtClean="0"/>
              <a:t>This is because the</a:t>
            </a:r>
            <a:r>
              <a:rPr lang="mt-MT" sz="2800" dirty="0" smtClean="0"/>
              <a:t> </a:t>
            </a:r>
            <a:r>
              <a:rPr lang="en-US" sz="2800" dirty="0" smtClean="0"/>
              <a:t>condition is not checked </a:t>
            </a:r>
            <a:r>
              <a:rPr lang="en-US" sz="2800" i="1" dirty="0" smtClean="0"/>
              <a:t>until one loop has been executed </a:t>
            </a:r>
            <a:endParaRPr lang="mt-MT" sz="2800" i="1" dirty="0" smtClean="0"/>
          </a:p>
          <a:p>
            <a:r>
              <a:rPr lang="en-US" sz="2800" i="1" dirty="0" smtClean="0"/>
              <a:t>If the condition is true, the</a:t>
            </a:r>
            <a:r>
              <a:rPr lang="mt-MT" sz="2800" i="1" dirty="0" smtClean="0"/>
              <a:t> </a:t>
            </a:r>
            <a:r>
              <a:rPr lang="en-US" sz="2800" dirty="0" smtClean="0"/>
              <a:t>code is looped again</a:t>
            </a:r>
            <a:endParaRPr lang="mt-MT" sz="2800" dirty="0" smtClean="0"/>
          </a:p>
          <a:p>
            <a:r>
              <a:rPr lang="en-US" sz="2800" i="1" dirty="0" smtClean="0"/>
              <a:t>If it’s false</a:t>
            </a:r>
            <a:r>
              <a:rPr lang="en-US" sz="2800" dirty="0" smtClean="0"/>
              <a:t>, looping stops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1149927"/>
            <a:ext cx="7432766" cy="979134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	Arrays and 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Loops are very helpful when dealing with arrays if you want to run the same code for each item in the array</a:t>
            </a:r>
            <a:endParaRPr lang="mt-MT" sz="3200" dirty="0" smtClean="0"/>
          </a:p>
          <a:p>
            <a:r>
              <a:rPr lang="en-US" sz="3200" dirty="0" smtClean="0"/>
              <a:t>For example, you might want to write the value of each item stored in an array into the page</a:t>
            </a:r>
            <a:endParaRPr lang="mt-MT" sz="3200" dirty="0" smtClean="0"/>
          </a:p>
          <a:p>
            <a:r>
              <a:rPr lang="en-US" sz="3200" dirty="0" smtClean="0"/>
              <a:t>You may not know how many items will be in an array when writing a script, but</a:t>
            </a:r>
            <a:r>
              <a:rPr lang="mt-MT" sz="3200" dirty="0" smtClean="0"/>
              <a:t> </a:t>
            </a:r>
            <a:r>
              <a:rPr lang="en-US" sz="3200" dirty="0" smtClean="0"/>
              <a:t>when the code runs, it can check the total number of items in a loop</a:t>
            </a:r>
            <a:endParaRPr lang="mt-MT" sz="3200" dirty="0" smtClean="0"/>
          </a:p>
          <a:p>
            <a:r>
              <a:rPr lang="en-US" sz="3200" dirty="0" smtClean="0"/>
              <a:t>That figure can then be used in the counter to control how many times a set of statements is run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1149927"/>
            <a:ext cx="7432766" cy="979134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	Arrays and 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mt-MT" sz="3000" dirty="0" smtClean="0"/>
              <a:t>A </a:t>
            </a:r>
            <a:r>
              <a:rPr lang="mt-MT" sz="3000" i="1" dirty="0" smtClean="0"/>
              <a:t>for loop </a:t>
            </a:r>
            <a:r>
              <a:rPr lang="mt-MT" sz="3000" dirty="0" smtClean="0"/>
              <a:t>is very helpful for going through arrays. Example:</a:t>
            </a:r>
          </a:p>
          <a:p>
            <a:endParaRPr lang="mt-MT" sz="3000" dirty="0" smtClean="0"/>
          </a:p>
          <a:p>
            <a:pPr algn="ctr">
              <a:buNone/>
            </a:pPr>
            <a:r>
              <a:rPr lang="en-GB" sz="2800" i="1" dirty="0" err="1" smtClean="0"/>
              <a:t>var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myArray</a:t>
            </a:r>
            <a:r>
              <a:rPr lang="en-GB" sz="2800" i="1" dirty="0" smtClean="0"/>
              <a:t> = ["</a:t>
            </a:r>
            <a:r>
              <a:rPr lang="en-GB" sz="2800" i="1" dirty="0" err="1" smtClean="0"/>
              <a:t>Paul","Paula","Pauline</a:t>
            </a:r>
            <a:r>
              <a:rPr lang="en-GB" sz="2800" i="1" dirty="0" smtClean="0"/>
              <a:t>"];</a:t>
            </a:r>
          </a:p>
          <a:p>
            <a:pPr algn="ctr">
              <a:buNone/>
            </a:pPr>
            <a:r>
              <a:rPr lang="en-US" sz="2800" i="1" dirty="0" smtClean="0"/>
              <a:t>To access each element using a conventional for loop, you’d write this:</a:t>
            </a:r>
          </a:p>
          <a:p>
            <a:endParaRPr lang="mt-MT" sz="3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588" y="5001491"/>
            <a:ext cx="9437476" cy="10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1094509"/>
            <a:ext cx="7432766" cy="1034551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</a:t>
            </a:r>
            <a:r>
              <a:rPr lang="mt-MT" sz="4800" dirty="0" smtClean="0"/>
              <a:t>Loops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Code loops are an important part of every programming language </a:t>
            </a:r>
            <a:endParaRPr lang="mt-MT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Many programs need to repeat a sequence a given number of times or repeat a sequence until some value has changed or an action has occurred</a:t>
            </a:r>
            <a:endParaRPr lang="mt-MT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JavaScript gives us the while, do, and for keywords to perform looping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	Arrays and 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</a:t>
            </a:r>
            <a:r>
              <a:rPr lang="mt-MT" sz="4000" i="1" dirty="0" smtClean="0"/>
              <a:t>for ... in loop </a:t>
            </a:r>
            <a:r>
              <a:rPr lang="mt-MT" sz="4800" dirty="0" smtClean="0"/>
              <a:t/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85000" lnSpcReduction="10000"/>
          </a:bodyPr>
          <a:lstStyle/>
          <a:p>
            <a:r>
              <a:rPr lang="mt-MT" sz="3200" dirty="0" smtClean="0"/>
              <a:t>Though, JavaScript provides a more straight forward </a:t>
            </a:r>
            <a:r>
              <a:rPr lang="mt-MT" sz="3200" i="1" dirty="0" smtClean="0"/>
              <a:t>loop </a:t>
            </a:r>
            <a:r>
              <a:rPr lang="mt-MT" sz="3200" dirty="0" smtClean="0"/>
              <a:t>specifically for lists</a:t>
            </a:r>
          </a:p>
          <a:p>
            <a:endParaRPr lang="mt-MT" sz="3200" dirty="0" smtClean="0"/>
          </a:p>
          <a:p>
            <a:r>
              <a:rPr lang="mt-MT" sz="3200" dirty="0" smtClean="0"/>
              <a:t>The </a:t>
            </a:r>
            <a:r>
              <a:rPr lang="mt-MT" sz="3200" b="1" i="1" dirty="0" smtClean="0">
                <a:solidFill>
                  <a:schemeClr val="accent2"/>
                </a:solidFill>
              </a:rPr>
              <a:t>for ... in </a:t>
            </a:r>
            <a:r>
              <a:rPr lang="mt-MT" sz="3200" dirty="0" smtClean="0"/>
              <a:t>loop, which </a:t>
            </a:r>
            <a:r>
              <a:rPr lang="en-US" sz="3200" dirty="0" smtClean="0"/>
              <a:t>enables you to </a:t>
            </a:r>
            <a:r>
              <a:rPr lang="mt-MT" sz="3200" dirty="0" smtClean="0"/>
              <a:t>iterate </a:t>
            </a:r>
            <a:r>
              <a:rPr lang="en-US" sz="3200" dirty="0" smtClean="0"/>
              <a:t>through each element in the array without having to know</a:t>
            </a:r>
            <a:r>
              <a:rPr lang="mt-MT" sz="3200" dirty="0" smtClean="0"/>
              <a:t> </a:t>
            </a:r>
            <a:r>
              <a:rPr lang="en-US" sz="3200" dirty="0" smtClean="0"/>
              <a:t>how many elements the array actually contains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en-US" sz="3200" dirty="0" smtClean="0"/>
              <a:t>In plain English, what this loop says is</a:t>
            </a:r>
            <a:r>
              <a:rPr lang="mt-MT" sz="3200" dirty="0" smtClean="0"/>
              <a:t> </a:t>
            </a:r>
            <a:r>
              <a:rPr lang="en-US" sz="3200" dirty="0" smtClean="0"/>
              <a:t>“</a:t>
            </a:r>
            <a:r>
              <a:rPr lang="en-US" sz="3200" i="1" dirty="0" smtClean="0"/>
              <a:t>For each element in the array, execute some code</a:t>
            </a:r>
            <a:r>
              <a:rPr lang="en-US" sz="3200" dirty="0" smtClean="0"/>
              <a:t>.” </a:t>
            </a:r>
            <a:endParaRPr lang="mt-MT" sz="3200" dirty="0" smtClean="0"/>
          </a:p>
          <a:p>
            <a:r>
              <a:rPr lang="en-US" sz="3200" dirty="0" smtClean="0"/>
              <a:t>Rather than having to work out the</a:t>
            </a:r>
            <a:r>
              <a:rPr lang="mt-MT" sz="3200" dirty="0" smtClean="0"/>
              <a:t> </a:t>
            </a:r>
            <a:r>
              <a:rPr lang="en-US" sz="3200" dirty="0" smtClean="0"/>
              <a:t>index number of each element, the </a:t>
            </a:r>
            <a:r>
              <a:rPr lang="en-US" sz="3200" i="1" dirty="0" smtClean="0"/>
              <a:t>for… in </a:t>
            </a:r>
            <a:r>
              <a:rPr lang="en-US" sz="3200" dirty="0" smtClean="0"/>
              <a:t>loop does it for you and automatically moves</a:t>
            </a:r>
            <a:r>
              <a:rPr lang="mt-MT" sz="3200" dirty="0" smtClean="0"/>
              <a:t> </a:t>
            </a:r>
            <a:r>
              <a:rPr lang="en-US" sz="3200" dirty="0" smtClean="0"/>
              <a:t>to the next index with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	Arrays and 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</a:t>
            </a:r>
            <a:r>
              <a:rPr lang="mt-MT" sz="4000" i="1" dirty="0" smtClean="0"/>
              <a:t>for ... in loop </a:t>
            </a:r>
            <a:r>
              <a:rPr lang="mt-MT" sz="4800" dirty="0" smtClean="0"/>
              <a:t/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Its syntax for use with arrays is:</a:t>
            </a:r>
            <a:endParaRPr lang="mt-MT" sz="3200" dirty="0" smtClean="0"/>
          </a:p>
          <a:p>
            <a:endParaRPr lang="mt-MT" sz="3200" dirty="0" smtClean="0"/>
          </a:p>
          <a:p>
            <a:endParaRPr lang="mt-MT" sz="3200" dirty="0" smtClean="0"/>
          </a:p>
          <a:p>
            <a:endParaRPr lang="mt-MT" sz="3200" dirty="0" smtClean="0"/>
          </a:p>
          <a:p>
            <a:r>
              <a:rPr lang="en-US" sz="3200" dirty="0" smtClean="0"/>
              <a:t>In </a:t>
            </a:r>
            <a:r>
              <a:rPr lang="mt-MT" sz="3200" dirty="0" smtClean="0"/>
              <a:t>the above </a:t>
            </a:r>
            <a:r>
              <a:rPr lang="en-US" sz="3200" dirty="0" smtClean="0"/>
              <a:t>code, </a:t>
            </a:r>
            <a:r>
              <a:rPr lang="en-US" sz="3200" i="1" dirty="0" smtClean="0"/>
              <a:t>index</a:t>
            </a:r>
            <a:r>
              <a:rPr lang="en-US" sz="3200" dirty="0" smtClean="0"/>
              <a:t> is a</a:t>
            </a:r>
            <a:r>
              <a:rPr lang="mt-MT" sz="3200" dirty="0" smtClean="0"/>
              <a:t> declared temporary</a:t>
            </a:r>
            <a:r>
              <a:rPr lang="en-US" sz="3200" dirty="0" smtClean="0"/>
              <a:t> variable which will</a:t>
            </a:r>
            <a:r>
              <a:rPr lang="mt-MT" sz="3200" dirty="0" smtClean="0"/>
              <a:t> be </a:t>
            </a:r>
            <a:r>
              <a:rPr lang="en-US" sz="3200" dirty="0" smtClean="0"/>
              <a:t>automatically populated with the next index value in the array</a:t>
            </a:r>
            <a:endParaRPr lang="mt-MT" sz="3200" dirty="0" smtClean="0"/>
          </a:p>
          <a:p>
            <a:r>
              <a:rPr lang="en-US" sz="3200" i="1" dirty="0" err="1" smtClean="0"/>
              <a:t>arrayName</a:t>
            </a:r>
            <a:r>
              <a:rPr lang="en-US" sz="3200" dirty="0" smtClean="0"/>
              <a:t> is the name</a:t>
            </a:r>
            <a:r>
              <a:rPr lang="mt-MT" sz="3200" dirty="0" smtClean="0"/>
              <a:t> </a:t>
            </a:r>
            <a:r>
              <a:rPr lang="en-US" sz="3200" dirty="0" smtClean="0"/>
              <a:t>of the variable holding the array you want to loop through</a:t>
            </a:r>
            <a:endParaRPr lang="mt-MT" sz="3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812" y="3019423"/>
            <a:ext cx="5535757" cy="139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	Arrays and 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</a:t>
            </a:r>
            <a:r>
              <a:rPr lang="mt-MT" sz="4000" i="1" dirty="0" smtClean="0"/>
              <a:t>for ... in loop </a:t>
            </a:r>
            <a:r>
              <a:rPr lang="mt-MT" sz="4800" dirty="0" smtClean="0"/>
              <a:t/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121324"/>
            <a:ext cx="11899900" cy="44076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</a:t>
            </a:r>
            <a:r>
              <a:rPr lang="mt-MT" sz="3200" dirty="0" smtClean="0"/>
              <a:t>f we refer to the previous array example:</a:t>
            </a:r>
          </a:p>
          <a:p>
            <a:pPr lvl="2" algn="ctr">
              <a:buNone/>
            </a:pPr>
            <a:r>
              <a:rPr lang="en-GB" sz="2400" i="1" dirty="0" err="1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var</a:t>
            </a:r>
            <a:r>
              <a:rPr lang="en-GB" sz="2400" i="1" dirty="0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 </a:t>
            </a:r>
            <a:r>
              <a:rPr lang="en-GB" sz="2400" i="1" dirty="0" err="1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myArray</a:t>
            </a:r>
            <a:r>
              <a:rPr lang="en-GB" sz="2400" i="1" dirty="0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 = ["</a:t>
            </a:r>
            <a:r>
              <a:rPr lang="en-GB" sz="2400" i="1" dirty="0" err="1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Paul","Paula","Pauline</a:t>
            </a:r>
            <a:r>
              <a:rPr lang="en-GB" sz="2400" i="1" dirty="0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"];</a:t>
            </a:r>
            <a:endParaRPr lang="mt-MT" sz="2400" i="1" dirty="0" smtClean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r>
              <a:rPr lang="mt-MT" sz="2800" i="1" dirty="0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We used the for loop</a:t>
            </a:r>
          </a:p>
          <a:p>
            <a:endParaRPr lang="mt-MT" sz="2800" i="1" dirty="0" smtClean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pPr>
              <a:buNone/>
            </a:pPr>
            <a:endParaRPr lang="mt-MT" sz="2800" i="1" dirty="0" smtClean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r>
              <a:rPr lang="mt-MT" sz="2800" i="1" dirty="0" smtClean="0">
                <a:solidFill>
                  <a:srgbClr val="121316">
                    <a:lumMod val="75000"/>
                    <a:lumOff val="25000"/>
                  </a:srgbClr>
                </a:solidFill>
              </a:rPr>
              <a:t>With the for ... in loop, we can implemented it as so:</a:t>
            </a:r>
            <a:endParaRPr lang="en-GB" sz="2800" i="1" dirty="0" smtClean="0">
              <a:solidFill>
                <a:srgbClr val="121316">
                  <a:lumMod val="75000"/>
                  <a:lumOff val="25000"/>
                </a:srgbClr>
              </a:solidFill>
            </a:endParaRPr>
          </a:p>
          <a:p>
            <a:endParaRPr lang="mt-MT" sz="3200" dirty="0" smtClean="0"/>
          </a:p>
          <a:p>
            <a:endParaRPr lang="mt-MT" sz="3200" dirty="0" smtClean="0"/>
          </a:p>
          <a:p>
            <a:endParaRPr lang="mt-MT" sz="3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824" y="4156368"/>
            <a:ext cx="8147702" cy="92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409" y="5683655"/>
            <a:ext cx="5837960" cy="10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/>
          </a:bodyPr>
          <a:lstStyle/>
          <a:p>
            <a:r>
              <a:rPr lang="mt-MT" dirty="0" smtClean="0"/>
              <a:t>			   Loop </a:t>
            </a:r>
            <a:r>
              <a:rPr lang="mt-MT" sz="4200" dirty="0" smtClean="0"/>
              <a:t>keywords</a:t>
            </a:r>
            <a:br>
              <a:rPr lang="mt-MT" sz="4200" dirty="0" smtClean="0"/>
            </a:br>
            <a:r>
              <a:rPr lang="mt-MT" sz="4200" dirty="0" smtClean="0"/>
              <a:t>			   </a:t>
            </a:r>
            <a:r>
              <a:rPr lang="mt-MT" sz="4000" i="1" dirty="0" smtClean="0"/>
              <a:t>break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121324"/>
            <a:ext cx="11899900" cy="4407626"/>
          </a:xfrm>
        </p:spPr>
        <p:txBody>
          <a:bodyPr>
            <a:normAutofit lnSpcReduction="10000"/>
          </a:bodyPr>
          <a:lstStyle/>
          <a:p>
            <a:endParaRPr lang="mt-MT" sz="3200" dirty="0" smtClean="0"/>
          </a:p>
          <a:p>
            <a:r>
              <a:rPr lang="en-US" sz="3200" dirty="0" smtClean="0"/>
              <a:t>This keyword causes the termination of the loop and tells the interpreter to go onto the next statement of code outside of the loop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mt-MT" sz="3200" dirty="0" smtClean="0"/>
              <a:t>We say that the </a:t>
            </a:r>
            <a:r>
              <a:rPr lang="en-US" sz="3200" dirty="0" smtClean="0"/>
              <a:t>break statement "jumps out" of a loop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mt-MT" sz="3200" dirty="0" smtClean="0"/>
              <a:t>This is sometimes also used i</a:t>
            </a:r>
            <a:r>
              <a:rPr lang="en-US" sz="3200" dirty="0" smtClean="0"/>
              <a:t>n functions</a:t>
            </a:r>
            <a:endParaRPr lang="mt-MT" sz="3200" dirty="0" smtClean="0"/>
          </a:p>
          <a:p>
            <a:endParaRPr lang="mt-MT" sz="3200" dirty="0" smtClean="0"/>
          </a:p>
          <a:p>
            <a:endParaRPr lang="mt-MT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/>
          </a:bodyPr>
          <a:lstStyle/>
          <a:p>
            <a:r>
              <a:rPr lang="mt-MT" dirty="0" smtClean="0"/>
              <a:t>			   Loop </a:t>
            </a:r>
            <a:r>
              <a:rPr lang="mt-MT" sz="4200" dirty="0" smtClean="0"/>
              <a:t>keywords</a:t>
            </a:r>
            <a:br>
              <a:rPr lang="mt-MT" sz="4200" dirty="0" smtClean="0"/>
            </a:br>
            <a:r>
              <a:rPr lang="mt-MT" sz="4200" dirty="0" smtClean="0"/>
              <a:t>			   </a:t>
            </a:r>
            <a:r>
              <a:rPr lang="mt-MT" sz="4000" i="1" dirty="0" smtClean="0"/>
              <a:t>continue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121324"/>
            <a:ext cx="11899900" cy="4407626"/>
          </a:xfrm>
        </p:spPr>
        <p:txBody>
          <a:bodyPr>
            <a:normAutofit/>
          </a:bodyPr>
          <a:lstStyle/>
          <a:p>
            <a:endParaRPr lang="mt-MT" sz="3200" dirty="0" smtClean="0"/>
          </a:p>
          <a:p>
            <a:r>
              <a:rPr lang="en-US" sz="3200" dirty="0" smtClean="0"/>
              <a:t>The </a:t>
            </a:r>
            <a:r>
              <a:rPr lang="en-US" sz="3200" b="1" dirty="0" smtClean="0"/>
              <a:t>continue statement</a:t>
            </a:r>
            <a:r>
              <a:rPr lang="en-US" sz="3200" dirty="0" smtClean="0"/>
              <a:t> breaks one iteration (in the loop), if a specified condition occurs, and continues with the next iteration in the loop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mt-MT" sz="3200" dirty="0" smtClean="0"/>
              <a:t>We say that the </a:t>
            </a:r>
            <a:r>
              <a:rPr lang="en-US" sz="3200" dirty="0" smtClean="0"/>
              <a:t>continue statement "jumps over" one iteration in the loop</a:t>
            </a:r>
            <a:endParaRPr lang="mt-MT" sz="3200" dirty="0" smtClean="0"/>
          </a:p>
          <a:p>
            <a:endParaRPr lang="mt-MT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/>
          </a:bodyPr>
          <a:lstStyle/>
          <a:p>
            <a:r>
              <a:rPr lang="mt-MT" dirty="0" smtClean="0"/>
              <a:t>			Loops </a:t>
            </a:r>
            <a:r>
              <a:rPr lang="mt-MT" sz="4200" dirty="0" smtClean="0"/>
              <a:t/>
            </a:r>
            <a:br>
              <a:rPr lang="mt-MT" sz="4200" dirty="0" smtClean="0"/>
            </a:br>
            <a:r>
              <a:rPr lang="mt-MT" sz="4200" dirty="0" smtClean="0"/>
              <a:t>			</a:t>
            </a:r>
            <a:r>
              <a:rPr lang="mt-MT" sz="4000" i="1" dirty="0" smtClean="0"/>
              <a:t>Performance Issues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121323"/>
            <a:ext cx="11899900" cy="45704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 is important to remember that when a browser comes across JavaScript, it will stop doing anything else until it has processed that script</a:t>
            </a:r>
            <a:endParaRPr lang="mt-MT" sz="3200" dirty="0" smtClean="0"/>
          </a:p>
          <a:p>
            <a:r>
              <a:rPr lang="en-US" sz="3200" dirty="0" smtClean="0"/>
              <a:t>If your loop is dealing with only a small number of items, this will not be an issue</a:t>
            </a:r>
            <a:endParaRPr lang="mt-MT" sz="3200" dirty="0" smtClean="0"/>
          </a:p>
          <a:p>
            <a:r>
              <a:rPr lang="en-US" sz="3200" dirty="0" smtClean="0"/>
              <a:t>If, however, your loop contains a lot of items, it can make the page slower to load</a:t>
            </a:r>
            <a:endParaRPr lang="mt-MT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609600"/>
            <a:ext cx="7432766" cy="1519461"/>
          </a:xfrm>
        </p:spPr>
        <p:txBody>
          <a:bodyPr>
            <a:normAutofit/>
          </a:bodyPr>
          <a:lstStyle/>
          <a:p>
            <a:r>
              <a:rPr lang="mt-MT" dirty="0" smtClean="0"/>
              <a:t>			Loops </a:t>
            </a:r>
            <a:r>
              <a:rPr lang="mt-MT" sz="4200" dirty="0" smtClean="0"/>
              <a:t/>
            </a:r>
            <a:br>
              <a:rPr lang="mt-MT" sz="4200" dirty="0" smtClean="0"/>
            </a:br>
            <a:r>
              <a:rPr lang="mt-MT" sz="4200" dirty="0" smtClean="0"/>
              <a:t>			</a:t>
            </a:r>
            <a:r>
              <a:rPr lang="mt-MT" sz="4000" i="1" dirty="0" smtClean="0"/>
              <a:t>Performance Issues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121323"/>
            <a:ext cx="11899900" cy="457042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If the condition never returns </a:t>
            </a:r>
            <a:r>
              <a:rPr lang="mt-MT" sz="3200" dirty="0" smtClean="0"/>
              <a:t>false</a:t>
            </a:r>
            <a:r>
              <a:rPr lang="en-US" sz="3200" dirty="0" smtClean="0"/>
              <a:t>, you get what is commonly referred to as an </a:t>
            </a:r>
            <a:r>
              <a:rPr lang="en-US" sz="3200" b="1" dirty="0" smtClean="0">
                <a:solidFill>
                  <a:schemeClr val="accent2"/>
                </a:solidFill>
              </a:rPr>
              <a:t>infinite loop</a:t>
            </a:r>
            <a:endParaRPr lang="mt-MT" sz="3200" b="1" dirty="0" smtClean="0">
              <a:solidFill>
                <a:schemeClr val="accent2"/>
              </a:solidFill>
            </a:endParaRPr>
          </a:p>
          <a:p>
            <a:r>
              <a:rPr lang="en-US" sz="3200" dirty="0" smtClean="0"/>
              <a:t>The code will not stop running until your browser runs out of memory (breaking your script)</a:t>
            </a:r>
            <a:endParaRPr lang="mt-MT" sz="3200" dirty="0" smtClean="0"/>
          </a:p>
          <a:p>
            <a:r>
              <a:rPr lang="en-US" sz="3200" dirty="0" smtClean="0"/>
              <a:t>Any variable you can define outside of the loop and that does not change within the loop should be defined outside of it</a:t>
            </a:r>
            <a:endParaRPr lang="mt-MT" sz="3200" dirty="0" smtClean="0"/>
          </a:p>
          <a:p>
            <a:r>
              <a:rPr lang="en-US" sz="3200" dirty="0" smtClean="0"/>
              <a:t>If it were declared inside the loop, it would be recalculated every time the loop ran, needlessly using resources</a:t>
            </a:r>
            <a:endParaRPr lang="mt-MT" sz="3200" dirty="0" smtClean="0"/>
          </a:p>
          <a:p>
            <a:endParaRPr lang="mt-MT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715" y="888272"/>
            <a:ext cx="5029214" cy="1188536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</a:t>
            </a:r>
            <a:r>
              <a:rPr lang="mt-MT" smtClean="0"/>
              <a:t>	 </a:t>
            </a:r>
            <a:r>
              <a:rPr lang="mt-MT" dirty="0" smtClean="0"/>
              <a:t/>
            </a:r>
            <a:br>
              <a:rPr lang="mt-MT" dirty="0" smtClean="0"/>
            </a:br>
            <a:r>
              <a:rPr lang="mt-MT" dirty="0" smtClean="0"/>
              <a:t>		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" y="2325190"/>
            <a:ext cx="11343278" cy="4454434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mt-MT" sz="2800" dirty="0" smtClean="0"/>
              <a:t>Access Moodle and work out </a:t>
            </a:r>
            <a:r>
              <a:rPr lang="mt-MT" sz="2800" b="1" dirty="0" smtClean="0"/>
              <a:t>Worksheet 10</a:t>
            </a:r>
          </a:p>
          <a:p>
            <a:pPr marL="0" indent="0" algn="ctr">
              <a:buNone/>
              <a:defRPr/>
            </a:pPr>
            <a:endParaRPr lang="en-US" sz="2800" b="1" dirty="0"/>
          </a:p>
        </p:txBody>
      </p:sp>
      <p:pic>
        <p:nvPicPr>
          <p:cNvPr id="5" name="Picture 4" descr="https://tracker.moodle.org/secure/attachment/29098/logo-trans-4045x1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795" y="4046869"/>
            <a:ext cx="6756400" cy="1670309"/>
          </a:xfrm>
          <a:prstGeom prst="rect">
            <a:avLst/>
          </a:prstGeom>
          <a:noFill/>
        </p:spPr>
      </p:pic>
      <p:pic>
        <p:nvPicPr>
          <p:cNvPr id="6" name="Picture 2" descr="http://rs577.pbsrc.com/albums/ss215/csnszhb/programmer.gif~c200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91738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t-MT" dirty="0" smtClean="0"/>
              <a:t>						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027714"/>
          </a:xfrm>
        </p:spPr>
        <p:txBody>
          <a:bodyPr/>
          <a:lstStyle/>
          <a:p>
            <a:r>
              <a:rPr lang="en-GB" dirty="0" smtClean="0"/>
              <a:t>Johnson, G. (2013). </a:t>
            </a:r>
            <a:r>
              <a:rPr lang="en-GB" i="1" dirty="0" smtClean="0"/>
              <a:t>Programming in HTML5 with </a:t>
            </a:r>
            <a:r>
              <a:rPr lang="en-GB" i="1" dirty="0" err="1" smtClean="0"/>
              <a:t>Javascript</a:t>
            </a:r>
            <a:r>
              <a:rPr lang="en-GB" i="1" dirty="0" smtClean="0"/>
              <a:t> and CSS3.</a:t>
            </a:r>
            <a:r>
              <a:rPr lang="en-GB" dirty="0" smtClean="0"/>
              <a:t> United States of America: Microsoft Press.</a:t>
            </a:r>
            <a:endParaRPr lang="mt-MT" dirty="0" smtClean="0"/>
          </a:p>
          <a:p>
            <a:r>
              <a:rPr lang="en-GB" dirty="0" err="1" smtClean="0"/>
              <a:t>McPeak</a:t>
            </a:r>
            <a:r>
              <a:rPr lang="en-GB" dirty="0" smtClean="0"/>
              <a:t>, J. (2015). </a:t>
            </a:r>
            <a:r>
              <a:rPr lang="en-GB" i="1" dirty="0" smtClean="0"/>
              <a:t>Beginning JavaScript, 5th Edition</a:t>
            </a:r>
            <a:r>
              <a:rPr lang="en-GB" dirty="0" smtClean="0"/>
              <a:t> (5 ed.). </a:t>
            </a:r>
            <a:r>
              <a:rPr lang="en-GB" dirty="0" err="1" smtClean="0"/>
              <a:t>Wrox</a:t>
            </a:r>
            <a:r>
              <a:rPr lang="en-GB" dirty="0" smtClean="0"/>
              <a:t>. </a:t>
            </a:r>
            <a:endParaRPr lang="en-US" dirty="0" smtClean="0"/>
          </a:p>
          <a:p>
            <a:r>
              <a:rPr lang="en-GB" dirty="0" err="1" smtClean="0"/>
              <a:t>Haverbeke</a:t>
            </a:r>
            <a:r>
              <a:rPr lang="en-GB" dirty="0" smtClean="0"/>
              <a:t>, M. (2011). </a:t>
            </a:r>
            <a:r>
              <a:rPr lang="en-GB" i="1" dirty="0" smtClean="0"/>
              <a:t>Eloquent JavaScript: A Modern Introduction to Programming.</a:t>
            </a:r>
            <a:r>
              <a:rPr lang="en-GB" dirty="0" smtClean="0"/>
              <a:t> (S. Yang, Ed.) San Francisco: William Pollock.</a:t>
            </a:r>
            <a:endParaRPr lang="en-US" dirty="0" smtClean="0"/>
          </a:p>
          <a:p>
            <a:r>
              <a:rPr lang="en-GB" dirty="0" smtClean="0"/>
              <a:t>McFarland, D. S. (2014). </a:t>
            </a:r>
            <a:r>
              <a:rPr lang="en-GB" i="1" dirty="0" smtClean="0"/>
              <a:t>JavaScript &amp; </a:t>
            </a:r>
            <a:r>
              <a:rPr lang="en-GB" i="1" dirty="0" err="1" smtClean="0"/>
              <a:t>jQuery</a:t>
            </a:r>
            <a:r>
              <a:rPr lang="en-GB" dirty="0" smtClean="0"/>
              <a:t> (3 ed.). United States of America: O’Reilly Media, Inc.</a:t>
            </a:r>
            <a:endParaRPr lang="mt-MT" dirty="0" smtClean="0"/>
          </a:p>
          <a:p>
            <a:r>
              <a:rPr lang="en-GB" dirty="0" err="1" smtClean="0"/>
              <a:t>Duckett</a:t>
            </a:r>
            <a:r>
              <a:rPr lang="en-GB" dirty="0" smtClean="0"/>
              <a:t>, J. (2014). </a:t>
            </a:r>
            <a:r>
              <a:rPr lang="en-GB" i="1" dirty="0" smtClean="0"/>
              <a:t>JavaScript and </a:t>
            </a:r>
            <a:r>
              <a:rPr lang="en-GB" i="1" dirty="0" err="1" smtClean="0"/>
              <a:t>JQuery</a:t>
            </a:r>
            <a:r>
              <a:rPr lang="en-GB" i="1" dirty="0" smtClean="0"/>
              <a:t> Interactive Front-End Web Development</a:t>
            </a:r>
            <a:r>
              <a:rPr lang="en-GB" dirty="0" smtClean="0"/>
              <a:t> (1 ed.). Wiley.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1094509"/>
            <a:ext cx="7432766" cy="1034551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</a:t>
            </a:r>
            <a:r>
              <a:rPr lang="mt-MT" sz="4800" dirty="0" smtClean="0"/>
              <a:t>Loops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</a:t>
            </a:r>
            <a:r>
              <a:rPr lang="mt-MT" sz="3200" dirty="0" smtClean="0"/>
              <a:t>oops check a condition and if returns </a:t>
            </a:r>
            <a:r>
              <a:rPr lang="mt-MT" sz="3200" i="1" dirty="0" smtClean="0"/>
              <a:t>true, </a:t>
            </a:r>
            <a:r>
              <a:rPr lang="mt-MT" sz="3200" dirty="0" smtClean="0"/>
              <a:t>a code block will run</a:t>
            </a:r>
          </a:p>
          <a:p>
            <a:endParaRPr lang="mt-MT" sz="3200" dirty="0" smtClean="0"/>
          </a:p>
          <a:p>
            <a:r>
              <a:rPr lang="mt-MT" sz="3200" dirty="0" smtClean="0"/>
              <a:t>The condition will be checked again, and if it still returns true, the code block will run again</a:t>
            </a:r>
          </a:p>
          <a:p>
            <a:endParaRPr lang="mt-MT" sz="3200" dirty="0" smtClean="0"/>
          </a:p>
          <a:p>
            <a:r>
              <a:rPr lang="mt-MT" sz="3200" dirty="0" smtClean="0"/>
              <a:t>It repeats until the condition returns </a:t>
            </a:r>
            <a:r>
              <a:rPr lang="mt-MT" sz="3200" i="1" dirty="0" smtClean="0"/>
              <a:t>false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1094509"/>
            <a:ext cx="7432766" cy="1034551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mt-MT" dirty="0" smtClean="0"/>
              <a:t>			   	    </a:t>
            </a:r>
            <a:r>
              <a:rPr lang="mt-MT" sz="4800" dirty="0" smtClean="0"/>
              <a:t>Loops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9266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mt-MT" sz="3200" dirty="0" smtClean="0"/>
              <a:t>The different types of Loops in JavaScript:</a:t>
            </a:r>
            <a:endParaRPr lang="en-GB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05" y="3117274"/>
            <a:ext cx="11479981" cy="31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r>
              <a:rPr lang="mt-MT" sz="3800" i="1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for statement enables you to repeat a block of code a certain number of times</a:t>
            </a:r>
            <a:endParaRPr lang="mt-MT" sz="3200" dirty="0" smtClean="0"/>
          </a:p>
          <a:p>
            <a:pPr>
              <a:buNone/>
            </a:pPr>
            <a:endParaRPr lang="mt-MT" sz="3200" dirty="0" smtClean="0"/>
          </a:p>
          <a:p>
            <a:r>
              <a:rPr lang="mt-MT" sz="3200" dirty="0" smtClean="0"/>
              <a:t>Therefore, you</a:t>
            </a:r>
            <a:r>
              <a:rPr lang="en-US" sz="3200" dirty="0" smtClean="0"/>
              <a:t> typically </a:t>
            </a:r>
            <a:r>
              <a:rPr lang="mt-MT" sz="3200" dirty="0" smtClean="0"/>
              <a:t>opt for a for loop </a:t>
            </a:r>
            <a:r>
              <a:rPr lang="en-US" sz="3200" dirty="0" smtClean="0"/>
              <a:t>when you know how many times the loop will </a:t>
            </a:r>
            <a:r>
              <a:rPr lang="mt-MT" sz="3200" dirty="0" smtClean="0"/>
              <a:t>need to </a:t>
            </a:r>
            <a:r>
              <a:rPr lang="en-US" sz="3200" dirty="0" smtClean="0"/>
              <a:t>execute</a:t>
            </a:r>
            <a:endParaRPr lang="mt-MT" sz="3200" dirty="0" smtClean="0"/>
          </a:p>
          <a:p>
            <a:endParaRPr lang="mt-MT" sz="3200" dirty="0" smtClean="0"/>
          </a:p>
          <a:p>
            <a:r>
              <a:rPr lang="mt-MT" sz="3200" dirty="0" smtClean="0"/>
              <a:t>It is also chosen when you need </a:t>
            </a:r>
            <a:r>
              <a:rPr lang="en-US" sz="3200" dirty="0" smtClean="0"/>
              <a:t>a loop counter variable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r>
              <a:rPr lang="mt-MT" sz="3800" i="1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endParaRPr lang="en-GB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829" y="2443217"/>
            <a:ext cx="10530753" cy="410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r>
              <a:rPr lang="mt-MT" sz="3800" i="1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/>
          </a:bodyPr>
          <a:lstStyle/>
          <a:p>
            <a:r>
              <a:rPr lang="en-GB" sz="3200" dirty="0"/>
              <a:t>J</a:t>
            </a:r>
            <a:r>
              <a:rPr lang="en-GB" sz="3200" dirty="0" smtClean="0"/>
              <a:t>ust like </a:t>
            </a:r>
            <a:r>
              <a:rPr lang="en-US" sz="3200" dirty="0" smtClean="0"/>
              <a:t>the </a:t>
            </a:r>
            <a:r>
              <a:rPr lang="en-US" sz="3200" dirty="0" smtClean="0"/>
              <a:t>if and switch statements, the for statement also has its logic inside </a:t>
            </a:r>
            <a:r>
              <a:rPr lang="en-US" sz="3200" smtClean="0"/>
              <a:t>parentheses</a:t>
            </a:r>
            <a:r>
              <a:rPr lang="en-US" sz="320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However, this time that logic is split into three parts, each part separated by a semicolon.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94" y="235528"/>
            <a:ext cx="9053850" cy="635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43345"/>
            <a:ext cx="7432766" cy="1685715"/>
          </a:xfrm>
        </p:spPr>
        <p:txBody>
          <a:bodyPr>
            <a:normAutofit/>
          </a:bodyPr>
          <a:lstStyle/>
          <a:p>
            <a:r>
              <a:rPr lang="mt-MT" dirty="0" smtClean="0"/>
              <a:t>						</a:t>
            </a:r>
            <a:r>
              <a:rPr lang="mt-MT" sz="4800" dirty="0" smtClean="0"/>
              <a:t>Loops</a:t>
            </a:r>
            <a:br>
              <a:rPr lang="mt-MT" sz="4800" dirty="0" smtClean="0"/>
            </a:br>
            <a:r>
              <a:rPr lang="mt-MT" sz="4800" dirty="0" smtClean="0"/>
              <a:t>						</a:t>
            </a:r>
            <a:r>
              <a:rPr lang="mt-MT" sz="3800" i="1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85000" lnSpcReduction="20000"/>
          </a:bodyPr>
          <a:lstStyle/>
          <a:p>
            <a:r>
              <a:rPr lang="mt-MT" sz="3200" dirty="0" smtClean="0"/>
              <a:t>Just </a:t>
            </a:r>
            <a:r>
              <a:rPr lang="en-GB" sz="3200" dirty="0" smtClean="0"/>
              <a:t>like</a:t>
            </a:r>
            <a:r>
              <a:rPr lang="mt-MT" sz="3200" dirty="0" smtClean="0"/>
              <a:t> </a:t>
            </a:r>
            <a:r>
              <a:rPr lang="en-US" sz="3200" dirty="0" smtClean="0"/>
              <a:t>the if and switch statements, the for statement also has its logic inside parentheses</a:t>
            </a:r>
          </a:p>
          <a:p>
            <a:r>
              <a:rPr lang="en-US" sz="3200" dirty="0" smtClean="0"/>
              <a:t>However, this time that logic is split into three parts, each part separated by a semicolon</a:t>
            </a:r>
            <a:endParaRPr lang="mt-MT" sz="3200" dirty="0" smtClean="0"/>
          </a:p>
          <a:p>
            <a:pPr lvl="1"/>
            <a:r>
              <a:rPr lang="en-US" sz="3000" dirty="0" smtClean="0"/>
              <a:t>The first part is the </a:t>
            </a:r>
            <a:r>
              <a:rPr lang="en-US" sz="3000" b="1" dirty="0" smtClean="0">
                <a:solidFill>
                  <a:schemeClr val="accent2"/>
                </a:solidFill>
              </a:rPr>
              <a:t>initialization part of the for statement</a:t>
            </a:r>
            <a:endParaRPr lang="mt-MT" sz="3000" b="1" dirty="0" smtClean="0">
              <a:solidFill>
                <a:schemeClr val="accent2"/>
              </a:solidFill>
            </a:endParaRPr>
          </a:p>
          <a:p>
            <a:pPr lvl="2"/>
            <a:r>
              <a:rPr lang="en-US" sz="2900" i="1" dirty="0" smtClean="0"/>
              <a:t>To</a:t>
            </a:r>
            <a:r>
              <a:rPr lang="mt-MT" sz="2900" i="1" dirty="0" smtClean="0"/>
              <a:t> </a:t>
            </a:r>
            <a:r>
              <a:rPr lang="en-US" sz="2900" dirty="0" smtClean="0"/>
              <a:t>keep track of how many times you have looped through the code, you need a variable</a:t>
            </a:r>
            <a:endParaRPr lang="mt-MT" sz="2900" dirty="0" smtClean="0"/>
          </a:p>
          <a:p>
            <a:pPr lvl="2"/>
            <a:r>
              <a:rPr lang="mt-MT" sz="2900" dirty="0" smtClean="0"/>
              <a:t>This variable is initialized at this stage</a:t>
            </a:r>
          </a:p>
          <a:p>
            <a:pPr lvl="2"/>
            <a:r>
              <a:rPr lang="en-US" sz="2900" dirty="0" smtClean="0"/>
              <a:t>This part is only executed once</a:t>
            </a:r>
            <a:r>
              <a:rPr lang="mt-MT" sz="2900" dirty="0" smtClean="0"/>
              <a:t> </a:t>
            </a:r>
            <a:r>
              <a:rPr lang="en-US" sz="2900" dirty="0" smtClean="0"/>
              <a:t>during the execution of the loops, unlike the other parts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17190</TotalTime>
  <Words>1456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Century Schoolbook</vt:lpstr>
      <vt:lpstr>Corbel</vt:lpstr>
      <vt:lpstr>Feathered</vt:lpstr>
      <vt:lpstr>Client Side Scripting</vt:lpstr>
      <vt:lpstr>            Loops</vt:lpstr>
      <vt:lpstr>            Loops</vt:lpstr>
      <vt:lpstr>            Loops</vt:lpstr>
      <vt:lpstr>      Loops       for loop</vt:lpstr>
      <vt:lpstr>      Loops       for loop</vt:lpstr>
      <vt:lpstr>      Loops       for loop</vt:lpstr>
      <vt:lpstr>PowerPoint Presentation</vt:lpstr>
      <vt:lpstr>      Loops       for loop</vt:lpstr>
      <vt:lpstr>      Loops       for loop</vt:lpstr>
      <vt:lpstr>      Loops       for loop</vt:lpstr>
      <vt:lpstr>     Loops      while loop</vt:lpstr>
      <vt:lpstr>PowerPoint Presentation</vt:lpstr>
      <vt:lpstr>    Loops     do .. while loop</vt:lpstr>
      <vt:lpstr>    Loops     do .. while loop</vt:lpstr>
      <vt:lpstr>    Loops     do .. while loop</vt:lpstr>
      <vt:lpstr>    Loops     do .. while loop</vt:lpstr>
      <vt:lpstr>   Arrays and Loops       </vt:lpstr>
      <vt:lpstr>   Arrays and Loops       </vt:lpstr>
      <vt:lpstr>   Arrays and Loops    for ... in loop        </vt:lpstr>
      <vt:lpstr>   Arrays and Loops    for ... in loop        </vt:lpstr>
      <vt:lpstr>   Arrays and Loops    for ... in loop        </vt:lpstr>
      <vt:lpstr>      Loop keywords       break</vt:lpstr>
      <vt:lpstr>      Loop keywords       continue</vt:lpstr>
      <vt:lpstr>   Loops     Performance Issues</vt:lpstr>
      <vt:lpstr>   Loops     Performance Issues</vt:lpstr>
      <vt:lpstr>      Practice</vt:lpstr>
      <vt:lpstr>     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Diane Borg</dc:creator>
  <cp:lastModifiedBy>Diane Borg</cp:lastModifiedBy>
  <cp:revision>88</cp:revision>
  <dcterms:created xsi:type="dcterms:W3CDTF">2017-02-02T11:10:39Z</dcterms:created>
  <dcterms:modified xsi:type="dcterms:W3CDTF">2017-04-24T07:47:25Z</dcterms:modified>
</cp:coreProperties>
</file>