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20"/>
  </p:notesMasterIdLst>
  <p:sldIdLst>
    <p:sldId id="256" r:id="rId2"/>
    <p:sldId id="268" r:id="rId3"/>
    <p:sldId id="257" r:id="rId4"/>
    <p:sldId id="281" r:id="rId5"/>
    <p:sldId id="269" r:id="rId6"/>
    <p:sldId id="270" r:id="rId7"/>
    <p:sldId id="272" r:id="rId8"/>
    <p:sldId id="273" r:id="rId9"/>
    <p:sldId id="271" r:id="rId10"/>
    <p:sldId id="282" r:id="rId11"/>
    <p:sldId id="283" r:id="rId12"/>
    <p:sldId id="274" r:id="rId13"/>
    <p:sldId id="275" r:id="rId14"/>
    <p:sldId id="278" r:id="rId15"/>
    <p:sldId id="279" r:id="rId16"/>
    <p:sldId id="280" r:id="rId17"/>
    <p:sldId id="277"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660"/>
  </p:normalViewPr>
  <p:slideViewPr>
    <p:cSldViewPr snapToGrid="0">
      <p:cViewPr varScale="1">
        <p:scale>
          <a:sx n="76" d="100"/>
          <a:sy n="76" d="100"/>
        </p:scale>
        <p:origin x="126" y="6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E23B8-3423-4DDD-95C2-63CB0019264A}" type="datetimeFigureOut">
              <a:rPr lang="en-GB" smtClean="0"/>
              <a:t>20/02/2018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1FE587-16A2-40BE-8578-CCD5B705ADBC}" type="slidenum">
              <a:rPr lang="en-GB" smtClean="0"/>
              <a:t>‹#›</a:t>
            </a:fld>
            <a:endParaRPr lang="en-GB"/>
          </a:p>
        </p:txBody>
      </p:sp>
    </p:spTree>
    <p:extLst>
      <p:ext uri="{BB962C8B-B14F-4D97-AF65-F5344CB8AC3E}">
        <p14:creationId xmlns:p14="http://schemas.microsoft.com/office/powerpoint/2010/main" val="200972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With the object model, JavaScript gets all the power it needs to create dynamic HTML</a:t>
            </a:r>
            <a:endParaRPr lang="en-GB" dirty="0"/>
          </a:p>
        </p:txBody>
      </p:sp>
      <p:sp>
        <p:nvSpPr>
          <p:cNvPr id="4" name="Slide Number Placeholder 3"/>
          <p:cNvSpPr>
            <a:spLocks noGrp="1"/>
          </p:cNvSpPr>
          <p:nvPr>
            <p:ph type="sldNum" sz="quarter" idx="10"/>
          </p:nvPr>
        </p:nvSpPr>
        <p:spPr/>
        <p:txBody>
          <a:bodyPr/>
          <a:lstStyle/>
          <a:p>
            <a:fld id="{D81FE587-16A2-40BE-8578-CCD5B705ADBC}" type="slidenum">
              <a:rPr lang="en-GB" smtClean="0"/>
              <a:t>9</a:t>
            </a:fld>
            <a:endParaRPr lang="en-GB"/>
          </a:p>
        </p:txBody>
      </p:sp>
    </p:spTree>
    <p:extLst>
      <p:ext uri="{BB962C8B-B14F-4D97-AF65-F5344CB8AC3E}">
        <p14:creationId xmlns:p14="http://schemas.microsoft.com/office/powerpoint/2010/main" val="1243196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With the object model, JavaScript gets all the power it needs to create dynamic HTML</a:t>
            </a:r>
            <a:endParaRPr lang="en-GB" dirty="0"/>
          </a:p>
        </p:txBody>
      </p:sp>
      <p:sp>
        <p:nvSpPr>
          <p:cNvPr id="4" name="Slide Number Placeholder 3"/>
          <p:cNvSpPr>
            <a:spLocks noGrp="1"/>
          </p:cNvSpPr>
          <p:nvPr>
            <p:ph type="sldNum" sz="quarter" idx="10"/>
          </p:nvPr>
        </p:nvSpPr>
        <p:spPr/>
        <p:txBody>
          <a:bodyPr/>
          <a:lstStyle/>
          <a:p>
            <a:fld id="{D81FE587-16A2-40BE-8578-CCD5B705ADBC}" type="slidenum">
              <a:rPr lang="en-GB" smtClean="0"/>
              <a:t>10</a:t>
            </a:fld>
            <a:endParaRPr lang="en-GB"/>
          </a:p>
        </p:txBody>
      </p:sp>
    </p:spTree>
    <p:extLst>
      <p:ext uri="{BB962C8B-B14F-4D97-AF65-F5344CB8AC3E}">
        <p14:creationId xmlns:p14="http://schemas.microsoft.com/office/powerpoint/2010/main" val="1639888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81FE587-16A2-40BE-8578-CCD5B705ADBC}" type="slidenum">
              <a:rPr lang="en-GB" smtClean="0"/>
              <a:t>11</a:t>
            </a:fld>
            <a:endParaRPr lang="en-GB"/>
          </a:p>
        </p:txBody>
      </p:sp>
    </p:spTree>
    <p:extLst>
      <p:ext uri="{BB962C8B-B14F-4D97-AF65-F5344CB8AC3E}">
        <p14:creationId xmlns:p14="http://schemas.microsoft.com/office/powerpoint/2010/main" val="1338508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69829082-E04E-44AA-9AAD-1FC8FB5E84BD}" type="datetimeFigureOut">
              <a:rPr lang="en-US" smtClean="0"/>
              <a:pPr/>
              <a:t>2/20/2018</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C7E1C6FA-D891-4DC5-8EA9-DD5DA0FE63B7}" type="slidenum">
              <a:rPr lang="en-US" smtClean="0"/>
              <a:pPr/>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83449583"/>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829082-E04E-44AA-9AAD-1FC8FB5E84BD}"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val="74176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69829082-E04E-44AA-9AAD-1FC8FB5E84BD}" type="datetimeFigureOut">
              <a:rPr lang="en-US" smtClean="0"/>
              <a:pPr/>
              <a:t>2/20/2018</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C7E1C6FA-D891-4DC5-8EA9-DD5DA0FE63B7}" type="slidenum">
              <a:rPr lang="en-US" smtClean="0"/>
              <a:pPr/>
              <a:t>‹#›</a:t>
            </a:fld>
            <a:endParaRPr lang="en-US"/>
          </a:p>
        </p:txBody>
      </p:sp>
      <p:cxnSp>
        <p:nvCxnSpPr>
          <p:cNvPr id="7" name="Straight Connector 6"/>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5859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829082-E04E-44AA-9AAD-1FC8FB5E84BD}"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val="14995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69829082-E04E-44AA-9AAD-1FC8FB5E84BD}" type="datetimeFigureOut">
              <a:rPr lang="en-US" smtClean="0"/>
              <a:pPr/>
              <a:t>2/20/2018</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C7E1C6FA-D891-4DC5-8EA9-DD5DA0FE63B7}" type="slidenum">
              <a:rPr lang="en-US" smtClean="0"/>
              <a:pPr/>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94526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829082-E04E-44AA-9AAD-1FC8FB5E84BD}" type="datetimeFigureOut">
              <a:rPr lang="en-US" smtClean="0"/>
              <a:pPr/>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val="1503449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829082-E04E-44AA-9AAD-1FC8FB5E84BD}" type="datetimeFigureOut">
              <a:rPr lang="en-US" smtClean="0"/>
              <a:pPr/>
              <a:t>2/20/2018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val="871150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829082-E04E-44AA-9AAD-1FC8FB5E84BD}" type="datetimeFigureOut">
              <a:rPr lang="en-US" smtClean="0"/>
              <a:pPr/>
              <a:t>2/20/2018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val="221601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69829082-E04E-44AA-9AAD-1FC8FB5E84BD}" type="datetimeFigureOut">
              <a:rPr lang="en-US" smtClean="0"/>
              <a:pPr/>
              <a:t>2/20/2018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val="2012670685"/>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69829082-E04E-44AA-9AAD-1FC8FB5E84BD}" type="datetimeFigureOut">
              <a:rPr lang="en-US" smtClean="0"/>
              <a:pPr/>
              <a:t>2/20/2018</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C7E1C6FA-D891-4DC5-8EA9-DD5DA0FE63B7}" type="slidenum">
              <a:rPr lang="en-US" smtClean="0"/>
              <a:pPr/>
              <a:t>‹#›</a:t>
            </a:fld>
            <a:endParaRPr lang="en-US"/>
          </a:p>
        </p:txBody>
      </p:sp>
    </p:spTree>
    <p:extLst>
      <p:ext uri="{BB962C8B-B14F-4D97-AF65-F5344CB8AC3E}">
        <p14:creationId xmlns:p14="http://schemas.microsoft.com/office/powerpoint/2010/main" val="1081570638"/>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69829082-E04E-44AA-9AAD-1FC8FB5E84BD}" type="datetimeFigureOut">
              <a:rPr lang="en-US" smtClean="0"/>
              <a:pPr/>
              <a:t>2/20/2018</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C7E1C6FA-D891-4DC5-8EA9-DD5DA0FE63B7}" type="slidenum">
              <a:rPr lang="en-US" smtClean="0"/>
              <a:pPr/>
              <a:t>‹#›</a:t>
            </a:fld>
            <a:endParaRPr lang="en-US"/>
          </a:p>
        </p:txBody>
      </p:sp>
    </p:spTree>
    <p:extLst>
      <p:ext uri="{BB962C8B-B14F-4D97-AF65-F5344CB8AC3E}">
        <p14:creationId xmlns:p14="http://schemas.microsoft.com/office/powerpoint/2010/main" val="120929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69829082-E04E-44AA-9AAD-1FC8FB5E84BD}" type="datetimeFigureOut">
              <a:rPr lang="en-US" smtClean="0"/>
              <a:pPr/>
              <a:t>2/20/2018</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C7E1C6FA-D891-4DC5-8EA9-DD5DA0FE63B7}" type="slidenum">
              <a:rPr lang="en-US" smtClean="0"/>
              <a:pPr/>
              <a:t>‹#›</a:t>
            </a:fld>
            <a:endParaRPr lang="en-US"/>
          </a:p>
        </p:txBody>
      </p:sp>
      <p:cxnSp>
        <p:nvCxnSpPr>
          <p:cNvPr id="9" name="Straight Connector 8"/>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508590"/>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Client Side Scripting</a:t>
            </a:r>
            <a:endParaRPr lang="en-US" dirty="0"/>
          </a:p>
        </p:txBody>
      </p:sp>
      <p:sp>
        <p:nvSpPr>
          <p:cNvPr id="3" name="Subtitle 2"/>
          <p:cNvSpPr>
            <a:spLocks noGrp="1"/>
          </p:cNvSpPr>
          <p:nvPr>
            <p:ph type="subTitle" idx="1"/>
          </p:nvPr>
        </p:nvSpPr>
        <p:spPr/>
        <p:txBody>
          <a:bodyPr/>
          <a:lstStyle/>
          <a:p>
            <a:r>
              <a:rPr lang="mt-MT" smtClean="0"/>
              <a:t>JavaScript </a:t>
            </a:r>
            <a:r>
              <a:rPr lang="en-US" smtClean="0"/>
              <a:t>Introduction</a:t>
            </a:r>
            <a:endParaRPr lang="en-US" dirty="0"/>
          </a:p>
        </p:txBody>
      </p:sp>
    </p:spTree>
    <p:extLst>
      <p:ext uri="{BB962C8B-B14F-4D97-AF65-F5344CB8AC3E}">
        <p14:creationId xmlns:p14="http://schemas.microsoft.com/office/powerpoint/2010/main" val="827017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7276" y="966651"/>
            <a:ext cx="4717504" cy="1188536"/>
          </a:xfrm>
        </p:spPr>
        <p:txBody>
          <a:bodyPr>
            <a:normAutofit fontScale="90000"/>
          </a:bodyPr>
          <a:lstStyle/>
          <a:p>
            <a:r>
              <a:rPr lang="mt-MT" dirty="0" smtClean="0"/>
              <a:t>Document Object Model (DOM)</a:t>
            </a:r>
            <a:endParaRPr lang="en-US" dirty="0"/>
          </a:p>
        </p:txBody>
      </p:sp>
      <p:sp>
        <p:nvSpPr>
          <p:cNvPr id="3" name="Content Placeholder 2"/>
          <p:cNvSpPr>
            <a:spLocks noGrp="1"/>
          </p:cNvSpPr>
          <p:nvPr>
            <p:ph idx="1"/>
          </p:nvPr>
        </p:nvSpPr>
        <p:spPr>
          <a:xfrm>
            <a:off x="165100" y="2299064"/>
            <a:ext cx="11899900" cy="4454434"/>
          </a:xfrm>
        </p:spPr>
        <p:txBody>
          <a:bodyPr>
            <a:normAutofit/>
          </a:bodyPr>
          <a:lstStyle/>
          <a:p>
            <a:r>
              <a:rPr lang="en-GB" sz="2600" dirty="0" smtClean="0"/>
              <a:t>The </a:t>
            </a:r>
            <a:r>
              <a:rPr lang="en-GB" sz="2600" dirty="0"/>
              <a:t>HTML DOM is </a:t>
            </a:r>
            <a:r>
              <a:rPr lang="en-GB" sz="2600" dirty="0" smtClean="0"/>
              <a:t>an</a:t>
            </a:r>
            <a:r>
              <a:rPr lang="en-GB" sz="2600" dirty="0"/>
              <a:t> </a:t>
            </a:r>
            <a:r>
              <a:rPr lang="en-GB" sz="2600" b="1" dirty="0"/>
              <a:t>object</a:t>
            </a:r>
            <a:r>
              <a:rPr lang="en-GB" sz="2600" dirty="0"/>
              <a:t> model and </a:t>
            </a:r>
            <a:r>
              <a:rPr lang="en-GB" sz="2600" b="1" dirty="0"/>
              <a:t>programming interface</a:t>
            </a:r>
            <a:r>
              <a:rPr lang="en-GB" sz="2600" dirty="0"/>
              <a:t> for HTML. It defines:</a:t>
            </a:r>
          </a:p>
          <a:p>
            <a:pPr lvl="1"/>
            <a:r>
              <a:rPr lang="en-GB" sz="2200" dirty="0"/>
              <a:t>The HTML elements as </a:t>
            </a:r>
            <a:r>
              <a:rPr lang="en-GB" sz="2200" b="1" dirty="0"/>
              <a:t>objects</a:t>
            </a:r>
            <a:endParaRPr lang="en-GB" sz="2200" dirty="0"/>
          </a:p>
          <a:p>
            <a:pPr lvl="1"/>
            <a:r>
              <a:rPr lang="en-GB" sz="2200" dirty="0"/>
              <a:t>The </a:t>
            </a:r>
            <a:r>
              <a:rPr lang="en-GB" sz="2200" b="1" dirty="0"/>
              <a:t>properties</a:t>
            </a:r>
            <a:r>
              <a:rPr lang="en-GB" sz="2200" dirty="0"/>
              <a:t> of all HTML </a:t>
            </a:r>
            <a:r>
              <a:rPr lang="en-GB" sz="2200" dirty="0"/>
              <a:t>elements  </a:t>
            </a:r>
            <a:r>
              <a:rPr lang="en-GB" sz="2200" dirty="0" smtClean="0"/>
              <a:t>(HTML Elements values </a:t>
            </a:r>
            <a:r>
              <a:rPr lang="en-GB" sz="2200" dirty="0"/>
              <a:t>that </a:t>
            </a:r>
            <a:r>
              <a:rPr lang="en-GB" sz="2200" dirty="0" smtClean="0"/>
              <a:t>can be set </a:t>
            </a:r>
            <a:r>
              <a:rPr lang="en-GB" sz="2200" dirty="0"/>
              <a:t>or </a:t>
            </a:r>
            <a:r>
              <a:rPr lang="en-GB" sz="2200" dirty="0" smtClean="0"/>
              <a:t>changed)</a:t>
            </a:r>
            <a:endParaRPr lang="en-GB" sz="2200" dirty="0"/>
          </a:p>
          <a:p>
            <a:pPr lvl="1"/>
            <a:r>
              <a:rPr lang="en-GB" sz="2200" dirty="0"/>
              <a:t>The </a:t>
            </a:r>
            <a:r>
              <a:rPr lang="en-GB" sz="2200" b="1" dirty="0"/>
              <a:t>methods</a:t>
            </a:r>
            <a:r>
              <a:rPr lang="en-GB" sz="2200" dirty="0"/>
              <a:t> to access all HTML </a:t>
            </a:r>
            <a:r>
              <a:rPr lang="en-GB" sz="2200" dirty="0"/>
              <a:t>elements (actions </a:t>
            </a:r>
            <a:r>
              <a:rPr lang="en-GB" sz="2200" dirty="0" smtClean="0"/>
              <a:t>that </a:t>
            </a:r>
            <a:r>
              <a:rPr lang="en-GB" sz="2200" dirty="0"/>
              <a:t>can </a:t>
            </a:r>
            <a:r>
              <a:rPr lang="en-GB" sz="2200" dirty="0" smtClean="0"/>
              <a:t>be performed on </a:t>
            </a:r>
            <a:r>
              <a:rPr lang="en-GB" sz="2200" dirty="0"/>
              <a:t>HTML </a:t>
            </a:r>
            <a:r>
              <a:rPr lang="en-GB" sz="2200" dirty="0" smtClean="0"/>
              <a:t>Elements)</a:t>
            </a:r>
            <a:endParaRPr lang="en-GB" sz="2200" dirty="0"/>
          </a:p>
          <a:p>
            <a:pPr lvl="1"/>
            <a:r>
              <a:rPr lang="en-GB" sz="2200" dirty="0"/>
              <a:t>The </a:t>
            </a:r>
            <a:r>
              <a:rPr lang="en-GB" sz="2200" b="1" dirty="0"/>
              <a:t>events</a:t>
            </a:r>
            <a:r>
              <a:rPr lang="en-GB" sz="2200" dirty="0"/>
              <a:t> for all HTML </a:t>
            </a:r>
            <a:r>
              <a:rPr lang="en-GB" sz="2200" dirty="0" smtClean="0"/>
              <a:t>elements</a:t>
            </a:r>
          </a:p>
          <a:p>
            <a:pPr lvl="1"/>
            <a:endParaRPr lang="en-GB" sz="2600" dirty="0"/>
          </a:p>
          <a:p>
            <a:r>
              <a:rPr lang="en-GB" sz="2600" dirty="0"/>
              <a:t>In other words:</a:t>
            </a:r>
            <a:r>
              <a:rPr lang="en-GB" sz="2600" b="1" dirty="0"/>
              <a:t> The HTML DOM is a standard for how to get, change, add, or delete HTML elements.</a:t>
            </a:r>
            <a:endParaRPr lang="en-GB" sz="2600" dirty="0"/>
          </a:p>
          <a:p>
            <a:pPr marL="114300" indent="0">
              <a:buNone/>
            </a:pPr>
            <a:endParaRPr lang="en-GB" dirty="0" smtClean="0"/>
          </a:p>
        </p:txBody>
      </p:sp>
    </p:spTree>
    <p:extLst>
      <p:ext uri="{BB962C8B-B14F-4D97-AF65-F5344CB8AC3E}">
        <p14:creationId xmlns:p14="http://schemas.microsoft.com/office/powerpoint/2010/main" val="1878478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7276" y="966651"/>
            <a:ext cx="4717504" cy="1188536"/>
          </a:xfrm>
        </p:spPr>
        <p:txBody>
          <a:bodyPr>
            <a:normAutofit fontScale="90000"/>
          </a:bodyPr>
          <a:lstStyle/>
          <a:p>
            <a:r>
              <a:rPr lang="mt-MT" dirty="0" smtClean="0"/>
              <a:t>Document Object Model (DOM)</a:t>
            </a:r>
            <a:endParaRPr lang="en-US" dirty="0"/>
          </a:p>
        </p:txBody>
      </p:sp>
      <p:pic>
        <p:nvPicPr>
          <p:cNvPr id="4" name="Content Placeholder 3"/>
          <p:cNvPicPr>
            <a:picLocks noGrp="1" noChangeAspect="1"/>
          </p:cNvPicPr>
          <p:nvPr>
            <p:ph idx="1"/>
          </p:nvPr>
        </p:nvPicPr>
        <p:blipFill>
          <a:blip r:embed="rId3"/>
          <a:stretch>
            <a:fillRect/>
          </a:stretch>
        </p:blipFill>
        <p:spPr>
          <a:xfrm>
            <a:off x="5020507" y="2659062"/>
            <a:ext cx="6853418" cy="3436938"/>
          </a:xfrm>
          <a:prstGeom prst="rect">
            <a:avLst/>
          </a:prstGeom>
        </p:spPr>
      </p:pic>
      <p:sp>
        <p:nvSpPr>
          <p:cNvPr id="5" name="TextBox 4"/>
          <p:cNvSpPr txBox="1"/>
          <p:nvPr/>
        </p:nvSpPr>
        <p:spPr>
          <a:xfrm>
            <a:off x="498475" y="3305387"/>
            <a:ext cx="4403725" cy="2004588"/>
          </a:xfrm>
          <a:prstGeom prst="rect">
            <a:avLst/>
          </a:prstGeom>
          <a:noFill/>
        </p:spPr>
        <p:txBody>
          <a:bodyPr wrap="square" rtlCol="0">
            <a:spAutoFit/>
          </a:bodyPr>
          <a:lstStyle/>
          <a:p>
            <a:pPr marL="640080" lvl="1" indent="-320040">
              <a:lnSpc>
                <a:spcPct val="111000"/>
              </a:lnSpc>
              <a:spcBef>
                <a:spcPts val="930"/>
              </a:spcBef>
              <a:buFont typeface="Corbel" panose="020B0503020204020204" pitchFamily="34" charset="0"/>
              <a:buChar char="–"/>
            </a:pPr>
            <a:r>
              <a:rPr lang="en-GB" sz="2200" dirty="0" err="1" smtClean="0">
                <a:solidFill>
                  <a:schemeClr val="tx2">
                    <a:lumMod val="75000"/>
                    <a:lumOff val="25000"/>
                  </a:schemeClr>
                </a:solidFill>
              </a:rPr>
              <a:t>getElementById</a:t>
            </a:r>
            <a:r>
              <a:rPr lang="en-GB" sz="2200" dirty="0" smtClean="0">
                <a:solidFill>
                  <a:schemeClr val="tx2">
                    <a:lumMod val="75000"/>
                    <a:lumOff val="25000"/>
                  </a:schemeClr>
                </a:solidFill>
              </a:rPr>
              <a:t>() </a:t>
            </a:r>
            <a:r>
              <a:rPr lang="en-GB" sz="2200" dirty="0">
                <a:solidFill>
                  <a:schemeClr val="tx2">
                    <a:lumMod val="75000"/>
                    <a:lumOff val="25000"/>
                  </a:schemeClr>
                </a:solidFill>
              </a:rPr>
              <a:t>is a </a:t>
            </a:r>
            <a:r>
              <a:rPr lang="en-GB" sz="2200" dirty="0" smtClean="0">
                <a:solidFill>
                  <a:schemeClr val="tx2">
                    <a:lumMod val="75000"/>
                    <a:lumOff val="25000"/>
                  </a:schemeClr>
                </a:solidFill>
              </a:rPr>
              <a:t>method</a:t>
            </a:r>
          </a:p>
          <a:p>
            <a:pPr marL="640080" lvl="1" indent="-320040">
              <a:lnSpc>
                <a:spcPct val="111000"/>
              </a:lnSpc>
              <a:spcBef>
                <a:spcPts val="930"/>
              </a:spcBef>
              <a:buFont typeface="Corbel" panose="020B0503020204020204" pitchFamily="34" charset="0"/>
              <a:buChar char="–"/>
            </a:pPr>
            <a:endParaRPr lang="en-GB" sz="2200" dirty="0" smtClean="0">
              <a:solidFill>
                <a:schemeClr val="tx2">
                  <a:lumMod val="75000"/>
                  <a:lumOff val="25000"/>
                </a:schemeClr>
              </a:solidFill>
            </a:endParaRPr>
          </a:p>
          <a:p>
            <a:pPr marL="640080" lvl="1" indent="-320040">
              <a:lnSpc>
                <a:spcPct val="111000"/>
              </a:lnSpc>
              <a:spcBef>
                <a:spcPts val="930"/>
              </a:spcBef>
              <a:buFont typeface="Corbel" panose="020B0503020204020204" pitchFamily="34" charset="0"/>
              <a:buChar char="–"/>
            </a:pPr>
            <a:r>
              <a:rPr lang="en-GB" sz="2200" dirty="0" err="1" smtClean="0">
                <a:solidFill>
                  <a:schemeClr val="tx2">
                    <a:lumMod val="75000"/>
                    <a:lumOff val="25000"/>
                  </a:schemeClr>
                </a:solidFill>
              </a:rPr>
              <a:t>innerHTML</a:t>
            </a:r>
            <a:r>
              <a:rPr lang="en-GB" sz="2200" dirty="0" smtClean="0">
                <a:solidFill>
                  <a:schemeClr val="tx2">
                    <a:lumMod val="75000"/>
                    <a:lumOff val="25000"/>
                  </a:schemeClr>
                </a:solidFill>
              </a:rPr>
              <a:t> </a:t>
            </a:r>
            <a:r>
              <a:rPr lang="en-GB" sz="2200" dirty="0">
                <a:solidFill>
                  <a:schemeClr val="tx2">
                    <a:lumMod val="75000"/>
                    <a:lumOff val="25000"/>
                  </a:schemeClr>
                </a:solidFill>
              </a:rPr>
              <a:t>is </a:t>
            </a:r>
            <a:r>
              <a:rPr lang="en-GB" sz="2200" dirty="0" smtClean="0">
                <a:solidFill>
                  <a:schemeClr val="tx2">
                    <a:lumMod val="75000"/>
                    <a:lumOff val="25000"/>
                  </a:schemeClr>
                </a:solidFill>
              </a:rPr>
              <a:t>a property</a:t>
            </a:r>
            <a:endParaRPr lang="en-GB" sz="2200" dirty="0">
              <a:solidFill>
                <a:schemeClr val="tx2">
                  <a:lumMod val="75000"/>
                  <a:lumOff val="25000"/>
                </a:schemeClr>
              </a:solidFill>
            </a:endParaRPr>
          </a:p>
          <a:p>
            <a:r>
              <a:rPr lang="en-GB" dirty="0"/>
              <a:t/>
            </a:r>
            <a:br>
              <a:rPr lang="en-GB" dirty="0"/>
            </a:br>
            <a:endParaRPr lang="en-GB" dirty="0"/>
          </a:p>
        </p:txBody>
      </p:sp>
    </p:spTree>
    <p:extLst>
      <p:ext uri="{BB962C8B-B14F-4D97-AF65-F5344CB8AC3E}">
        <p14:creationId xmlns:p14="http://schemas.microsoft.com/office/powerpoint/2010/main" val="790793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7276" y="966651"/>
            <a:ext cx="4717504" cy="1188536"/>
          </a:xfrm>
        </p:spPr>
        <p:txBody>
          <a:bodyPr>
            <a:normAutofit fontScale="90000"/>
          </a:bodyPr>
          <a:lstStyle/>
          <a:p>
            <a:r>
              <a:rPr lang="mt-MT" dirty="0" smtClean="0"/>
              <a:t>Document Object Model (DOM)</a:t>
            </a:r>
            <a:endParaRPr lang="en-US" dirty="0"/>
          </a:p>
        </p:txBody>
      </p:sp>
      <p:sp>
        <p:nvSpPr>
          <p:cNvPr id="3" name="Content Placeholder 2"/>
          <p:cNvSpPr>
            <a:spLocks noGrp="1"/>
          </p:cNvSpPr>
          <p:nvPr>
            <p:ph idx="1"/>
          </p:nvPr>
        </p:nvSpPr>
        <p:spPr>
          <a:xfrm>
            <a:off x="165100" y="2325190"/>
            <a:ext cx="11899900" cy="4454434"/>
          </a:xfrm>
        </p:spPr>
        <p:txBody>
          <a:bodyPr>
            <a:normAutofit/>
          </a:bodyPr>
          <a:lstStyle/>
          <a:p>
            <a:r>
              <a:rPr lang="en-US" sz="2400" dirty="0" smtClean="0"/>
              <a:t>The DOM is a structured representation of the UI of a client-side web application that is, at least initially, built from the HTML code of a web application.</a:t>
            </a:r>
            <a:endParaRPr lang="mt-MT" sz="2400" dirty="0" smtClean="0"/>
          </a:p>
          <a:p>
            <a:r>
              <a:rPr lang="mt-MT" sz="2400" dirty="0" smtClean="0"/>
              <a:t>A page is generated by first having the </a:t>
            </a:r>
            <a:r>
              <a:rPr lang="en-US" sz="2400" dirty="0" smtClean="0"/>
              <a:t>browser receiving the HTML code</a:t>
            </a:r>
            <a:endParaRPr lang="mt-MT" sz="2400" dirty="0" smtClean="0"/>
          </a:p>
          <a:p>
            <a:r>
              <a:rPr lang="en-US" sz="2400" dirty="0" smtClean="0"/>
              <a:t>The browser pars</a:t>
            </a:r>
            <a:r>
              <a:rPr lang="mt-MT" sz="2400" dirty="0" smtClean="0"/>
              <a:t>es</a:t>
            </a:r>
            <a:r>
              <a:rPr lang="en-US" sz="2400" dirty="0" smtClean="0"/>
              <a:t> the HTML code, one HTML element at a time, and build</a:t>
            </a:r>
            <a:r>
              <a:rPr lang="mt-MT" sz="2400" dirty="0" smtClean="0"/>
              <a:t>s</a:t>
            </a:r>
            <a:r>
              <a:rPr lang="en-US" sz="2400" dirty="0" smtClean="0"/>
              <a:t> a DOM</a:t>
            </a:r>
            <a:r>
              <a:rPr lang="mt-MT" sz="2400" dirty="0" smtClean="0"/>
              <a:t> - </a:t>
            </a:r>
            <a:r>
              <a:rPr lang="en-US" sz="2400" dirty="0" smtClean="0"/>
              <a:t>a structured representation of the HTML page in which every HTML element is represented as a node.</a:t>
            </a:r>
            <a:endParaRPr lang="mt-MT" sz="2400" dirty="0" smtClean="0"/>
          </a:p>
          <a:p>
            <a:r>
              <a:rPr lang="mt-MT" sz="2400" dirty="0" smtClean="0"/>
              <a:t>Although </a:t>
            </a:r>
            <a:r>
              <a:rPr lang="en-US" sz="2400" dirty="0" smtClean="0"/>
              <a:t>HTML and DOM are closely linked, with the DOM being constructed from HTML, they aren’t one and the same. You should think of the HTML code as a blueprint the browser follows when constructing the initial DOM</a:t>
            </a:r>
            <a:r>
              <a:rPr lang="mt-MT" sz="2400" dirty="0" smtClean="0"/>
              <a:t> (</a:t>
            </a:r>
            <a:r>
              <a:rPr lang="en-US" sz="2400" dirty="0" smtClean="0"/>
              <a:t>the UI</a:t>
            </a:r>
            <a:r>
              <a:rPr lang="mt-MT" sz="2400" dirty="0" smtClean="0"/>
              <a:t> </a:t>
            </a:r>
            <a:r>
              <a:rPr lang="en-US" sz="2400" dirty="0" smtClean="0"/>
              <a:t>of the page</a:t>
            </a:r>
            <a:r>
              <a:rPr lang="mt-MT" sz="2400" dirty="0" smtClean="0"/>
              <a:t>)</a:t>
            </a:r>
            <a:r>
              <a:rPr lang="en-US" sz="2400" dirty="0" smtClean="0"/>
              <a:t> </a:t>
            </a:r>
            <a:endParaRPr lang="mt-MT" sz="2400" dirty="0" smtClean="0"/>
          </a:p>
          <a:p>
            <a:endParaRPr lang="en-US" sz="2500" i="1" dirty="0" smtClean="0"/>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7276" y="966651"/>
            <a:ext cx="4717504" cy="1188536"/>
          </a:xfrm>
        </p:spPr>
        <p:txBody>
          <a:bodyPr>
            <a:normAutofit fontScale="90000"/>
          </a:bodyPr>
          <a:lstStyle/>
          <a:p>
            <a:r>
              <a:rPr lang="mt-MT" dirty="0" smtClean="0"/>
              <a:t>Document Object Model (DOM)</a:t>
            </a:r>
            <a:endParaRPr lang="en-US" dirty="0"/>
          </a:p>
        </p:txBody>
      </p:sp>
      <p:sp>
        <p:nvSpPr>
          <p:cNvPr id="3" name="Content Placeholder 2"/>
          <p:cNvSpPr>
            <a:spLocks noGrp="1"/>
          </p:cNvSpPr>
          <p:nvPr>
            <p:ph idx="1"/>
          </p:nvPr>
        </p:nvSpPr>
        <p:spPr>
          <a:xfrm>
            <a:off x="165099" y="2325190"/>
            <a:ext cx="5308238" cy="4454434"/>
          </a:xfrm>
        </p:spPr>
        <p:txBody>
          <a:bodyPr>
            <a:normAutofit fontScale="85000" lnSpcReduction="20000"/>
          </a:bodyPr>
          <a:lstStyle/>
          <a:p>
            <a:r>
              <a:rPr lang="en-US" sz="2800" dirty="0" smtClean="0"/>
              <a:t>Notice how the nodes are organized such that each node except the first one (the root html node) has exactly one parent. For example, the head node has the html node as its parent. </a:t>
            </a:r>
            <a:endParaRPr lang="mt-MT" sz="2800" dirty="0" smtClean="0"/>
          </a:p>
          <a:p>
            <a:r>
              <a:rPr lang="en-US" sz="2800" dirty="0" smtClean="0"/>
              <a:t>At the same time, a node can have any number of children. For example, the html node has two children: the head node and the body node. </a:t>
            </a:r>
            <a:endParaRPr lang="mt-MT" sz="2800" dirty="0" smtClean="0"/>
          </a:p>
          <a:p>
            <a:r>
              <a:rPr lang="en-US" sz="2800" dirty="0" smtClean="0"/>
              <a:t>Children of the same element are called siblings. (The head node and the body node</a:t>
            </a:r>
            <a:r>
              <a:rPr lang="mt-MT" sz="2800" dirty="0" smtClean="0"/>
              <a:t> </a:t>
            </a:r>
            <a:r>
              <a:rPr lang="en-US" sz="2800" dirty="0" smtClean="0"/>
              <a:t>are siblings.)</a:t>
            </a:r>
            <a:endParaRPr lang="en-US" sz="2500" i="1" dirty="0" smtClean="0"/>
          </a:p>
        </p:txBody>
      </p:sp>
      <p:pic>
        <p:nvPicPr>
          <p:cNvPr id="1026" name="Picture 2"/>
          <p:cNvPicPr>
            <a:picLocks noChangeAspect="1" noChangeArrowheads="1"/>
          </p:cNvPicPr>
          <p:nvPr/>
        </p:nvPicPr>
        <p:blipFill>
          <a:blip r:embed="rId2" cstate="print"/>
          <a:srcRect/>
          <a:stretch>
            <a:fillRect/>
          </a:stretch>
        </p:blipFill>
        <p:spPr bwMode="auto">
          <a:xfrm>
            <a:off x="5499465" y="2298043"/>
            <a:ext cx="6465841" cy="4455453"/>
          </a:xfrm>
          <a:prstGeom prst="rect">
            <a:avLst/>
          </a:prstGeom>
          <a:noFill/>
          <a:ln w="9525">
            <a:noFill/>
            <a:miter lim="800000"/>
            <a:headEnd/>
            <a:tailEnd/>
          </a:ln>
        </p:spPr>
      </p:pic>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2503" y="1280159"/>
            <a:ext cx="5042277" cy="875027"/>
          </a:xfrm>
        </p:spPr>
        <p:txBody>
          <a:bodyPr>
            <a:normAutofit/>
          </a:bodyPr>
          <a:lstStyle/>
          <a:p>
            <a:r>
              <a:rPr lang="mt-MT" dirty="0" smtClean="0"/>
              <a:t>Document Object</a:t>
            </a:r>
            <a:endParaRPr lang="en-US" dirty="0"/>
          </a:p>
        </p:txBody>
      </p:sp>
      <p:sp>
        <p:nvSpPr>
          <p:cNvPr id="3" name="Content Placeholder 2"/>
          <p:cNvSpPr>
            <a:spLocks noGrp="1"/>
          </p:cNvSpPr>
          <p:nvPr>
            <p:ph idx="1"/>
          </p:nvPr>
        </p:nvSpPr>
        <p:spPr>
          <a:xfrm>
            <a:off x="165100" y="2325190"/>
            <a:ext cx="11899900" cy="4454434"/>
          </a:xfrm>
        </p:spPr>
        <p:txBody>
          <a:bodyPr>
            <a:normAutofit fontScale="92500" lnSpcReduction="20000"/>
          </a:bodyPr>
          <a:lstStyle/>
          <a:p>
            <a:r>
              <a:rPr lang="en-US" sz="2800" dirty="0" smtClean="0"/>
              <a:t>When an HTML document is loaded into a web browser, it becomes a </a:t>
            </a:r>
            <a:r>
              <a:rPr lang="en-US" sz="2800" b="1" dirty="0" smtClean="0"/>
              <a:t>document object</a:t>
            </a:r>
            <a:r>
              <a:rPr lang="en-US" sz="2800" dirty="0" smtClean="0"/>
              <a:t>.</a:t>
            </a:r>
          </a:p>
          <a:p>
            <a:r>
              <a:rPr lang="en-US" sz="2800" dirty="0" smtClean="0"/>
              <a:t>The document object is the root node of the HTML document and the "owner" of all other nodes:</a:t>
            </a:r>
            <a:endParaRPr lang="mt-MT" sz="2800" dirty="0" smtClean="0"/>
          </a:p>
          <a:p>
            <a:pPr lvl="1"/>
            <a:r>
              <a:rPr lang="en-US" sz="2600" dirty="0" smtClean="0"/>
              <a:t>element nodes</a:t>
            </a:r>
            <a:endParaRPr lang="mt-MT" sz="2600" dirty="0" smtClean="0"/>
          </a:p>
          <a:p>
            <a:pPr lvl="1"/>
            <a:r>
              <a:rPr lang="en-US" sz="2600" dirty="0" smtClean="0"/>
              <a:t>text nodes</a:t>
            </a:r>
            <a:endParaRPr lang="mt-MT" sz="2600" dirty="0" smtClean="0"/>
          </a:p>
          <a:p>
            <a:pPr lvl="1"/>
            <a:r>
              <a:rPr lang="en-US" sz="2600" dirty="0" smtClean="0"/>
              <a:t>attribute nodes</a:t>
            </a:r>
            <a:endParaRPr lang="mt-MT" sz="2600" dirty="0" smtClean="0"/>
          </a:p>
          <a:p>
            <a:pPr lvl="1"/>
            <a:r>
              <a:rPr lang="en-US" sz="2600" dirty="0" smtClean="0"/>
              <a:t>comment nodes</a:t>
            </a:r>
          </a:p>
          <a:p>
            <a:r>
              <a:rPr lang="en-US" sz="2800" dirty="0" smtClean="0"/>
              <a:t>The document object provides properties and methods to access all node objects, from within JavaScript.</a:t>
            </a:r>
          </a:p>
          <a:p>
            <a:endParaRPr lang="en-US" sz="2500" i="1" dirty="0" smtClean="0"/>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0171" y="783771"/>
            <a:ext cx="5460275" cy="1371415"/>
          </a:xfrm>
        </p:spPr>
        <p:txBody>
          <a:bodyPr>
            <a:normAutofit fontScale="90000"/>
          </a:bodyPr>
          <a:lstStyle/>
          <a:p>
            <a:r>
              <a:rPr lang="mt-MT" dirty="0" smtClean="0"/>
              <a:t>Some </a:t>
            </a:r>
            <a:r>
              <a:rPr lang="en-US" dirty="0" smtClean="0"/>
              <a:t>Document Object Properties</a:t>
            </a:r>
            <a:br>
              <a:rPr lang="en-US" dirty="0" smtClean="0"/>
            </a:br>
            <a:endParaRPr lang="en-US" dirty="0"/>
          </a:p>
        </p:txBody>
      </p:sp>
      <p:sp>
        <p:nvSpPr>
          <p:cNvPr id="3" name="Content Placeholder 2"/>
          <p:cNvSpPr>
            <a:spLocks noGrp="1"/>
          </p:cNvSpPr>
          <p:nvPr>
            <p:ph idx="1"/>
          </p:nvPr>
        </p:nvSpPr>
        <p:spPr>
          <a:xfrm>
            <a:off x="165100" y="2299064"/>
            <a:ext cx="11899900" cy="4585064"/>
          </a:xfrm>
        </p:spPr>
        <p:txBody>
          <a:bodyPr>
            <a:normAutofit fontScale="85000" lnSpcReduction="20000"/>
          </a:bodyPr>
          <a:lstStyle/>
          <a:p>
            <a:r>
              <a:rPr lang="en-US" sz="2800" b="1" dirty="0" err="1" smtClean="0">
                <a:solidFill>
                  <a:schemeClr val="accent2"/>
                </a:solidFill>
              </a:rPr>
              <a:t>document.activeElement</a:t>
            </a:r>
            <a:endParaRPr lang="mt-MT" sz="2800" b="1" dirty="0" smtClean="0">
              <a:solidFill>
                <a:schemeClr val="accent2"/>
              </a:solidFill>
            </a:endParaRPr>
          </a:p>
          <a:p>
            <a:pPr lvl="1">
              <a:buNone/>
            </a:pPr>
            <a:r>
              <a:rPr lang="en-US" sz="2600" dirty="0" smtClean="0"/>
              <a:t>Returns the currently focused element in the document</a:t>
            </a:r>
            <a:endParaRPr lang="mt-MT" sz="2600" dirty="0" smtClean="0"/>
          </a:p>
          <a:p>
            <a:r>
              <a:rPr lang="en-US" sz="2800" b="1" dirty="0" err="1" smtClean="0">
                <a:solidFill>
                  <a:schemeClr val="accent2"/>
                </a:solidFill>
              </a:rPr>
              <a:t>document.anchors</a:t>
            </a:r>
            <a:endParaRPr lang="mt-MT" sz="2800" b="1" dirty="0" smtClean="0">
              <a:solidFill>
                <a:schemeClr val="accent2"/>
              </a:solidFill>
            </a:endParaRPr>
          </a:p>
          <a:p>
            <a:pPr lvl="1">
              <a:buNone/>
            </a:pPr>
            <a:r>
              <a:rPr lang="en-US" sz="2600" dirty="0" smtClean="0"/>
              <a:t>Returns a collection of all &lt;a&gt; elements in the document that have a name attribute</a:t>
            </a:r>
            <a:endParaRPr lang="mt-MT" sz="2600" dirty="0" smtClean="0"/>
          </a:p>
          <a:p>
            <a:r>
              <a:rPr lang="en-US" sz="2800" b="1" dirty="0" err="1" smtClean="0">
                <a:solidFill>
                  <a:schemeClr val="accent2"/>
                </a:solidFill>
              </a:rPr>
              <a:t>document.body</a:t>
            </a:r>
            <a:endParaRPr lang="mt-MT" sz="2800" b="1" dirty="0" smtClean="0">
              <a:solidFill>
                <a:schemeClr val="accent2"/>
              </a:solidFill>
            </a:endParaRPr>
          </a:p>
          <a:p>
            <a:pPr lvl="1">
              <a:buNone/>
            </a:pPr>
            <a:r>
              <a:rPr lang="en-US" sz="2600" dirty="0" smtClean="0"/>
              <a:t>Sets or returns the document's body (the &lt;body&gt; element)</a:t>
            </a:r>
            <a:endParaRPr lang="mt-MT" sz="2600" dirty="0" smtClean="0"/>
          </a:p>
          <a:p>
            <a:r>
              <a:rPr lang="en-US" sz="2800" b="1" dirty="0" err="1" smtClean="0">
                <a:solidFill>
                  <a:schemeClr val="accent2"/>
                </a:solidFill>
              </a:rPr>
              <a:t>document.domain</a:t>
            </a:r>
            <a:endParaRPr lang="mt-MT" sz="2800" b="1" dirty="0" smtClean="0">
              <a:solidFill>
                <a:schemeClr val="accent2"/>
              </a:solidFill>
            </a:endParaRPr>
          </a:p>
          <a:p>
            <a:pPr lvl="1">
              <a:buNone/>
            </a:pPr>
            <a:r>
              <a:rPr lang="en-US" sz="2600" dirty="0" smtClean="0"/>
              <a:t>Returns the domain name of the server that loaded the document</a:t>
            </a:r>
            <a:endParaRPr lang="mt-MT" sz="2600" dirty="0" smtClean="0"/>
          </a:p>
          <a:p>
            <a:r>
              <a:rPr lang="en-US" sz="2800" b="1" dirty="0" err="1" smtClean="0">
                <a:solidFill>
                  <a:schemeClr val="accent2"/>
                </a:solidFill>
              </a:rPr>
              <a:t>document.forms</a:t>
            </a:r>
            <a:endParaRPr lang="mt-MT" sz="2800" b="1" dirty="0" smtClean="0">
              <a:solidFill>
                <a:schemeClr val="accent2"/>
              </a:solidFill>
            </a:endParaRPr>
          </a:p>
          <a:p>
            <a:pPr>
              <a:buNone/>
            </a:pPr>
            <a:r>
              <a:rPr lang="mt-MT" sz="2800" dirty="0" smtClean="0"/>
              <a:t>	</a:t>
            </a:r>
            <a:r>
              <a:rPr lang="en-US" sz="2600" dirty="0" smtClean="0"/>
              <a:t>Returns a collection of all &lt;form&gt; elements in the document</a:t>
            </a:r>
            <a:endParaRPr lang="mt-MT" sz="2600" dirty="0" smtClean="0"/>
          </a:p>
          <a:p>
            <a:pPr>
              <a:buNone/>
            </a:pPr>
            <a:endParaRPr lang="en-US" sz="2500" i="1" dirty="0" smtClean="0"/>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0171" y="783771"/>
            <a:ext cx="5460275" cy="1371415"/>
          </a:xfrm>
        </p:spPr>
        <p:txBody>
          <a:bodyPr>
            <a:normAutofit fontScale="90000"/>
          </a:bodyPr>
          <a:lstStyle/>
          <a:p>
            <a:r>
              <a:rPr lang="mt-MT" dirty="0" smtClean="0"/>
              <a:t>Some </a:t>
            </a:r>
            <a:r>
              <a:rPr lang="en-US" dirty="0" smtClean="0"/>
              <a:t>Document Object </a:t>
            </a:r>
            <a:r>
              <a:rPr lang="mt-MT" dirty="0" smtClean="0"/>
              <a:t>Methods</a:t>
            </a:r>
            <a:r>
              <a:rPr lang="en-US" dirty="0" smtClean="0"/>
              <a:t/>
            </a:r>
            <a:br>
              <a:rPr lang="en-US" dirty="0" smtClean="0"/>
            </a:br>
            <a:endParaRPr lang="en-US" dirty="0"/>
          </a:p>
        </p:txBody>
      </p:sp>
      <p:sp>
        <p:nvSpPr>
          <p:cNvPr id="3" name="Content Placeholder 2"/>
          <p:cNvSpPr>
            <a:spLocks noGrp="1"/>
          </p:cNvSpPr>
          <p:nvPr>
            <p:ph idx="1"/>
          </p:nvPr>
        </p:nvSpPr>
        <p:spPr>
          <a:xfrm>
            <a:off x="165100" y="2299064"/>
            <a:ext cx="11899900" cy="4585064"/>
          </a:xfrm>
        </p:spPr>
        <p:txBody>
          <a:bodyPr>
            <a:normAutofit fontScale="92500" lnSpcReduction="10000"/>
          </a:bodyPr>
          <a:lstStyle/>
          <a:p>
            <a:r>
              <a:rPr lang="en-US" sz="2800" b="1" dirty="0" err="1" smtClean="0">
                <a:solidFill>
                  <a:schemeClr val="accent2"/>
                </a:solidFill>
              </a:rPr>
              <a:t>document.createElement</a:t>
            </a:r>
            <a:r>
              <a:rPr lang="en-US" sz="2800" b="1" dirty="0" smtClean="0">
                <a:solidFill>
                  <a:schemeClr val="accent2"/>
                </a:solidFill>
              </a:rPr>
              <a:t>()</a:t>
            </a:r>
            <a:r>
              <a:rPr lang="mt-MT" sz="2800" b="1" dirty="0" smtClean="0">
                <a:solidFill>
                  <a:schemeClr val="accent2"/>
                </a:solidFill>
              </a:rPr>
              <a:t/>
            </a:r>
            <a:br>
              <a:rPr lang="mt-MT" sz="2800" b="1" dirty="0" smtClean="0">
                <a:solidFill>
                  <a:schemeClr val="accent2"/>
                </a:solidFill>
              </a:rPr>
            </a:br>
            <a:r>
              <a:rPr lang="en-US" sz="2600" dirty="0" smtClean="0"/>
              <a:t>Creates an Element node</a:t>
            </a:r>
            <a:endParaRPr lang="mt-MT" sz="2600" dirty="0" smtClean="0"/>
          </a:p>
          <a:p>
            <a:r>
              <a:rPr lang="en-US" sz="2800" b="1" dirty="0" err="1" smtClean="0">
                <a:solidFill>
                  <a:schemeClr val="accent2"/>
                </a:solidFill>
              </a:rPr>
              <a:t>document.getElementById</a:t>
            </a:r>
            <a:r>
              <a:rPr lang="en-US" sz="2800" b="1" dirty="0" smtClean="0">
                <a:solidFill>
                  <a:schemeClr val="accent2"/>
                </a:solidFill>
              </a:rPr>
              <a:t>()</a:t>
            </a:r>
            <a:r>
              <a:rPr lang="mt-MT" sz="2800" b="1" dirty="0" smtClean="0">
                <a:solidFill>
                  <a:schemeClr val="accent2"/>
                </a:solidFill>
              </a:rPr>
              <a:t>	</a:t>
            </a:r>
            <a:r>
              <a:rPr lang="en-US" sz="2600" dirty="0" smtClean="0"/>
              <a:t/>
            </a:r>
            <a:br>
              <a:rPr lang="en-US" sz="2600" dirty="0" smtClean="0"/>
            </a:br>
            <a:r>
              <a:rPr lang="en-US" sz="2600" dirty="0" smtClean="0"/>
              <a:t>Returns the element that has the ID attribute with the specified value</a:t>
            </a:r>
            <a:endParaRPr lang="mt-MT" sz="2600" dirty="0" smtClean="0"/>
          </a:p>
          <a:p>
            <a:r>
              <a:rPr lang="en-US" sz="2800" b="1" dirty="0" err="1" smtClean="0">
                <a:solidFill>
                  <a:schemeClr val="accent2"/>
                </a:solidFill>
              </a:rPr>
              <a:t>document.getElementsByClassName</a:t>
            </a:r>
            <a:r>
              <a:rPr lang="en-US" sz="2800" b="1" dirty="0" smtClean="0">
                <a:solidFill>
                  <a:schemeClr val="accent2"/>
                </a:solidFill>
              </a:rPr>
              <a:t>()</a:t>
            </a:r>
            <a:r>
              <a:rPr lang="mt-MT" sz="2800" b="1" dirty="0" smtClean="0">
                <a:solidFill>
                  <a:schemeClr val="accent2"/>
                </a:solidFill>
              </a:rPr>
              <a:t/>
            </a:r>
            <a:br>
              <a:rPr lang="mt-MT" sz="2800" b="1" dirty="0" smtClean="0">
                <a:solidFill>
                  <a:schemeClr val="accent2"/>
                </a:solidFill>
              </a:rPr>
            </a:br>
            <a:r>
              <a:rPr lang="en-US" sz="2600" dirty="0" smtClean="0"/>
              <a:t>Returns a </a:t>
            </a:r>
            <a:r>
              <a:rPr lang="en-US" sz="2600" dirty="0" err="1" smtClean="0"/>
              <a:t>NodeList</a:t>
            </a:r>
            <a:r>
              <a:rPr lang="en-US" sz="2600" dirty="0" smtClean="0"/>
              <a:t> containing all elements with the specified class name</a:t>
            </a:r>
            <a:endParaRPr lang="mt-MT" sz="2600" dirty="0" smtClean="0"/>
          </a:p>
          <a:p>
            <a:r>
              <a:rPr lang="en-US" sz="2800" b="1" dirty="0" err="1" smtClean="0">
                <a:solidFill>
                  <a:schemeClr val="accent2"/>
                </a:solidFill>
              </a:rPr>
              <a:t>document.getElementsByName</a:t>
            </a:r>
            <a:r>
              <a:rPr lang="en-US" sz="2800" b="1" dirty="0" smtClean="0">
                <a:solidFill>
                  <a:schemeClr val="accent2"/>
                </a:solidFill>
              </a:rPr>
              <a:t>()</a:t>
            </a:r>
            <a:r>
              <a:rPr lang="mt-MT" sz="2800" b="1" dirty="0" smtClean="0">
                <a:solidFill>
                  <a:schemeClr val="accent2"/>
                </a:solidFill>
              </a:rPr>
              <a:t/>
            </a:r>
            <a:br>
              <a:rPr lang="mt-MT" sz="2800" b="1" dirty="0" smtClean="0">
                <a:solidFill>
                  <a:schemeClr val="accent2"/>
                </a:solidFill>
              </a:rPr>
            </a:br>
            <a:r>
              <a:rPr lang="en-US" sz="2600" dirty="0" smtClean="0"/>
              <a:t>Returns a </a:t>
            </a:r>
            <a:r>
              <a:rPr lang="en-US" sz="2600" dirty="0" err="1" smtClean="0"/>
              <a:t>NodeList</a:t>
            </a:r>
            <a:r>
              <a:rPr lang="en-US" sz="2600" dirty="0" smtClean="0"/>
              <a:t> containing all elements with a specified name</a:t>
            </a:r>
            <a:endParaRPr lang="mt-MT" sz="2600" dirty="0" smtClean="0"/>
          </a:p>
          <a:p>
            <a:r>
              <a:rPr lang="en-US" sz="2800" b="1" dirty="0" err="1" smtClean="0">
                <a:solidFill>
                  <a:schemeClr val="accent2"/>
                </a:solidFill>
              </a:rPr>
              <a:t>document.getElementsByTagName</a:t>
            </a:r>
            <a:r>
              <a:rPr lang="en-US" sz="2800" b="1" dirty="0" smtClean="0">
                <a:solidFill>
                  <a:schemeClr val="accent2"/>
                </a:solidFill>
              </a:rPr>
              <a:t>()</a:t>
            </a:r>
            <a:r>
              <a:rPr lang="mt-MT" sz="2800" b="1" dirty="0" smtClean="0">
                <a:solidFill>
                  <a:schemeClr val="accent2"/>
                </a:solidFill>
              </a:rPr>
              <a:t/>
            </a:r>
            <a:br>
              <a:rPr lang="mt-MT" sz="2800" b="1" dirty="0" smtClean="0">
                <a:solidFill>
                  <a:schemeClr val="accent2"/>
                </a:solidFill>
              </a:rPr>
            </a:br>
            <a:r>
              <a:rPr lang="en-US" sz="2600" dirty="0" smtClean="0"/>
              <a:t>Returns a </a:t>
            </a:r>
            <a:r>
              <a:rPr lang="en-US" sz="2600" dirty="0" err="1" smtClean="0"/>
              <a:t>NodeList</a:t>
            </a:r>
            <a:r>
              <a:rPr lang="en-US" sz="2600" dirty="0" smtClean="0"/>
              <a:t> containing all elements with the specified tag name</a:t>
            </a:r>
            <a:endParaRPr lang="mt-MT" sz="2600" dirty="0" smtClean="0"/>
          </a:p>
          <a:p>
            <a:pPr>
              <a:buNone/>
            </a:pPr>
            <a:endParaRPr lang="en-US" sz="2500" i="1" dirty="0" smtClean="0"/>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0715" y="888272"/>
            <a:ext cx="5029214" cy="1188536"/>
          </a:xfrm>
        </p:spPr>
        <p:txBody>
          <a:bodyPr>
            <a:normAutofit fontScale="90000"/>
          </a:bodyPr>
          <a:lstStyle/>
          <a:p>
            <a:r>
              <a:rPr lang="mt-MT" dirty="0" smtClean="0"/>
              <a:t>		JavaScript </a:t>
            </a:r>
            <a:br>
              <a:rPr lang="mt-MT" dirty="0" smtClean="0"/>
            </a:br>
            <a:r>
              <a:rPr lang="mt-MT" dirty="0" smtClean="0"/>
              <a:t>		Practice</a:t>
            </a:r>
            <a:endParaRPr lang="en-US" dirty="0"/>
          </a:p>
        </p:txBody>
      </p:sp>
      <p:sp>
        <p:nvSpPr>
          <p:cNvPr id="3" name="Content Placeholder 2"/>
          <p:cNvSpPr>
            <a:spLocks noGrp="1"/>
          </p:cNvSpPr>
          <p:nvPr>
            <p:ph idx="1"/>
          </p:nvPr>
        </p:nvSpPr>
        <p:spPr>
          <a:xfrm>
            <a:off x="165099" y="2325190"/>
            <a:ext cx="11343278" cy="4454434"/>
          </a:xfrm>
        </p:spPr>
        <p:txBody>
          <a:bodyPr>
            <a:normAutofit/>
          </a:bodyPr>
          <a:lstStyle/>
          <a:p>
            <a:pPr marL="0" indent="0" algn="ctr">
              <a:buNone/>
              <a:defRPr/>
            </a:pPr>
            <a:r>
              <a:rPr lang="mt-MT" sz="2800" dirty="0" smtClean="0"/>
              <a:t>Access Moodle and work out </a:t>
            </a:r>
            <a:r>
              <a:rPr lang="mt-MT" sz="2800" b="1" dirty="0" smtClean="0"/>
              <a:t>Worksheet 3</a:t>
            </a:r>
            <a:endParaRPr lang="en-US" sz="2800" b="1" dirty="0"/>
          </a:p>
        </p:txBody>
      </p:sp>
      <p:pic>
        <p:nvPicPr>
          <p:cNvPr id="5" name="Picture 4" descr="https://tracker.moodle.org/secure/attachment/29098/logo-trans-4045x1000.png"/>
          <p:cNvPicPr>
            <a:picLocks noChangeAspect="1" noChangeArrowheads="1"/>
          </p:cNvPicPr>
          <p:nvPr/>
        </p:nvPicPr>
        <p:blipFill>
          <a:blip r:embed="rId2" cstate="print"/>
          <a:srcRect/>
          <a:stretch>
            <a:fillRect/>
          </a:stretch>
        </p:blipFill>
        <p:spPr bwMode="auto">
          <a:xfrm>
            <a:off x="3143795" y="4046869"/>
            <a:ext cx="6756400" cy="1670309"/>
          </a:xfrm>
          <a:prstGeom prst="rect">
            <a:avLst/>
          </a:prstGeom>
          <a:noFill/>
        </p:spPr>
      </p:pic>
      <p:pic>
        <p:nvPicPr>
          <p:cNvPr id="6" name="Picture 2" descr="http://rs577.pbsrc.com/albums/ss215/csnszhb/programmer.gif~c200"/>
          <p:cNvPicPr>
            <a:picLocks noChangeAspect="1" noChangeArrowheads="1" noCrop="1"/>
          </p:cNvPicPr>
          <p:nvPr/>
        </p:nvPicPr>
        <p:blipFill>
          <a:blip r:embed="rId3" cstate="print"/>
          <a:srcRect/>
          <a:stretch>
            <a:fillRect/>
          </a:stretch>
        </p:blipFill>
        <p:spPr bwMode="auto">
          <a:xfrm>
            <a:off x="609601" y="291738"/>
            <a:ext cx="1905000" cy="1905000"/>
          </a:xfrm>
          <a:prstGeom prst="rect">
            <a:avLst/>
          </a:prstGeom>
          <a:noFill/>
        </p:spPr>
      </p:pic>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t-MT" dirty="0" smtClean="0"/>
              <a:t>						References</a:t>
            </a:r>
            <a:endParaRPr lang="en-GB" dirty="0"/>
          </a:p>
        </p:txBody>
      </p:sp>
      <p:sp>
        <p:nvSpPr>
          <p:cNvPr id="3" name="Content Placeholder 2"/>
          <p:cNvSpPr>
            <a:spLocks noGrp="1"/>
          </p:cNvSpPr>
          <p:nvPr>
            <p:ph idx="1"/>
          </p:nvPr>
        </p:nvSpPr>
        <p:spPr/>
        <p:txBody>
          <a:bodyPr/>
          <a:lstStyle/>
          <a:p>
            <a:pPr>
              <a:buNone/>
            </a:pPr>
            <a:r>
              <a:rPr lang="en-GB" dirty="0" smtClean="0"/>
              <a:t>Johnson, G. (2013). </a:t>
            </a:r>
            <a:r>
              <a:rPr lang="en-GB" i="1" dirty="0" smtClean="0"/>
              <a:t>Programming in HTML5 with </a:t>
            </a:r>
            <a:r>
              <a:rPr lang="en-GB" i="1" dirty="0" err="1" smtClean="0"/>
              <a:t>Javascript</a:t>
            </a:r>
            <a:r>
              <a:rPr lang="en-GB" i="1" dirty="0" smtClean="0"/>
              <a:t> and CSS3.</a:t>
            </a:r>
            <a:r>
              <a:rPr lang="en-GB" dirty="0" smtClean="0"/>
              <a:t> United States of America: Microsoft Press.</a:t>
            </a:r>
            <a:endParaRPr lang="mt-MT" dirty="0" smtClean="0"/>
          </a:p>
          <a:p>
            <a:pPr>
              <a:buNone/>
            </a:pPr>
            <a:r>
              <a:rPr lang="en-GB" dirty="0" smtClean="0"/>
              <a:t>John </a:t>
            </a:r>
            <a:r>
              <a:rPr lang="en-GB" dirty="0" err="1" smtClean="0"/>
              <a:t>Resig</a:t>
            </a:r>
            <a:r>
              <a:rPr lang="en-GB" dirty="0" smtClean="0"/>
              <a:t>, B. B. (2016). </a:t>
            </a:r>
            <a:r>
              <a:rPr lang="en-GB" i="1" dirty="0" smtClean="0"/>
              <a:t>Secrets of the JavaScript Ninja, Second Edition.</a:t>
            </a:r>
            <a:r>
              <a:rPr lang="en-GB" dirty="0" smtClean="0"/>
              <a:t> Shelter Island, United States of America: Manning.</a:t>
            </a:r>
            <a:endParaRPr lang="en-US" dirty="0" smtClean="0"/>
          </a:p>
          <a:p>
            <a:pPr>
              <a:buNone/>
            </a:pPr>
            <a:r>
              <a:rPr lang="en-GB" dirty="0" err="1" smtClean="0"/>
              <a:t>McPeak</a:t>
            </a:r>
            <a:r>
              <a:rPr lang="en-GB" dirty="0" smtClean="0"/>
              <a:t>, J. (2015). </a:t>
            </a:r>
            <a:r>
              <a:rPr lang="en-GB" i="1" dirty="0" smtClean="0"/>
              <a:t>Beginning JavaScript, 5th Edition</a:t>
            </a:r>
            <a:r>
              <a:rPr lang="en-GB" dirty="0" smtClean="0"/>
              <a:t> (5 ed.). </a:t>
            </a:r>
            <a:r>
              <a:rPr lang="en-GB" dirty="0" err="1" smtClean="0"/>
              <a:t>Wrox</a:t>
            </a:r>
            <a:r>
              <a:rPr lang="en-GB" dirty="0" smtClean="0"/>
              <a:t>. </a:t>
            </a: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965199"/>
            <a:ext cx="5697171" cy="1163861"/>
          </a:xfrm>
        </p:spPr>
        <p:txBody>
          <a:bodyPr>
            <a:normAutofit fontScale="90000"/>
          </a:bodyPr>
          <a:lstStyle/>
          <a:p>
            <a:r>
              <a:rPr lang="en-US" dirty="0" smtClean="0"/>
              <a:t>			J</a:t>
            </a:r>
            <a:r>
              <a:rPr lang="mt-MT" dirty="0" smtClean="0"/>
              <a:t>avaScript</a:t>
            </a:r>
            <a:endParaRPr lang="en-US" dirty="0"/>
          </a:p>
        </p:txBody>
      </p:sp>
      <p:sp>
        <p:nvSpPr>
          <p:cNvPr id="3" name="Content Placeholder 2"/>
          <p:cNvSpPr>
            <a:spLocks noGrp="1"/>
          </p:cNvSpPr>
          <p:nvPr>
            <p:ph idx="1"/>
          </p:nvPr>
        </p:nvSpPr>
        <p:spPr>
          <a:xfrm>
            <a:off x="165100" y="2387600"/>
            <a:ext cx="11899900" cy="4279900"/>
          </a:xfrm>
        </p:spPr>
        <p:txBody>
          <a:bodyPr>
            <a:normAutofit/>
          </a:bodyPr>
          <a:lstStyle/>
          <a:p>
            <a:r>
              <a:rPr lang="mt-MT" sz="2500" dirty="0" smtClean="0"/>
              <a:t>JavaScript is an </a:t>
            </a:r>
            <a:r>
              <a:rPr lang="mt-MT" sz="2500" b="1" dirty="0" smtClean="0">
                <a:solidFill>
                  <a:schemeClr val="accent2"/>
                </a:solidFill>
              </a:rPr>
              <a:t>interpreted</a:t>
            </a:r>
            <a:r>
              <a:rPr lang="mt-MT" sz="2500" b="1" dirty="0" smtClean="0"/>
              <a:t> </a:t>
            </a:r>
            <a:r>
              <a:rPr lang="mt-MT" sz="2500" dirty="0" smtClean="0"/>
              <a:t>language. What does this mean?</a:t>
            </a:r>
          </a:p>
          <a:p>
            <a:pPr lvl="1"/>
            <a:r>
              <a:rPr lang="en-US" sz="2200" dirty="0" smtClean="0"/>
              <a:t>As the browser goes through the JavaScript, it passes it to a special program called an </a:t>
            </a:r>
            <a:r>
              <a:rPr lang="en-US" sz="2200" i="1" dirty="0" smtClean="0"/>
              <a:t>interpreter</a:t>
            </a:r>
            <a:r>
              <a:rPr lang="en-US" sz="2200" dirty="0" smtClean="0"/>
              <a:t>, which converts the JavaScript to the machine code your computer understands</a:t>
            </a:r>
            <a:r>
              <a:rPr lang="mt-MT" sz="2200" dirty="0" smtClean="0"/>
              <a:t>.</a:t>
            </a:r>
          </a:p>
          <a:p>
            <a:pPr lvl="1"/>
            <a:r>
              <a:rPr lang="en-US" sz="2200" dirty="0" smtClean="0"/>
              <a:t>The </a:t>
            </a:r>
            <a:r>
              <a:rPr lang="mt-MT" sz="2200" dirty="0" smtClean="0"/>
              <a:t>JavaScript </a:t>
            </a:r>
            <a:r>
              <a:rPr lang="en-US" sz="2200" dirty="0" smtClean="0"/>
              <a:t>conversion happens at the time the code is run</a:t>
            </a:r>
            <a:r>
              <a:rPr lang="mt-MT" sz="2200" dirty="0" smtClean="0"/>
              <a:t> and </a:t>
            </a:r>
            <a:r>
              <a:rPr lang="en-US" sz="2200" dirty="0" smtClean="0"/>
              <a:t>it has to be repeated every time this happens. </a:t>
            </a:r>
            <a:endParaRPr lang="mt-MT" sz="2200" dirty="0" smtClean="0"/>
          </a:p>
          <a:p>
            <a:pPr lvl="1"/>
            <a:r>
              <a:rPr lang="mt-MT" sz="2200" dirty="0" smtClean="0"/>
              <a:t>Other</a:t>
            </a:r>
            <a:r>
              <a:rPr lang="en-US" sz="2200" dirty="0" smtClean="0"/>
              <a:t> interpreted language</a:t>
            </a:r>
            <a:r>
              <a:rPr lang="mt-MT" sz="2200" dirty="0" smtClean="0"/>
              <a:t>s include</a:t>
            </a:r>
            <a:r>
              <a:rPr lang="en-US" sz="2200" dirty="0" smtClean="0"/>
              <a:t> PHP and Ruby. </a:t>
            </a:r>
            <a:endParaRPr lang="mt-MT" sz="2200" dirty="0" smtClean="0"/>
          </a:p>
          <a:p>
            <a:pPr lvl="1"/>
            <a:r>
              <a:rPr lang="mt-MT" sz="2200" dirty="0" smtClean="0"/>
              <a:t>Compiled languages such as Java and C# have their </a:t>
            </a:r>
            <a:r>
              <a:rPr lang="en-US" sz="2200" dirty="0" smtClean="0"/>
              <a:t>code converted to machine code before it’s actually run, and this conversion has to be done once</a:t>
            </a:r>
            <a:r>
              <a:rPr lang="mt-MT" sz="2200" dirty="0" smtClean="0"/>
              <a:t> by a compiler</a:t>
            </a:r>
            <a:r>
              <a:rPr lang="en-US" sz="2200" dirty="0" smtClean="0"/>
              <a:t>. </a:t>
            </a:r>
          </a:p>
          <a:p>
            <a:endParaRPr lang="mt-MT" sz="2500" dirty="0" smtClean="0"/>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965199"/>
            <a:ext cx="5697171" cy="1163861"/>
          </a:xfrm>
        </p:spPr>
        <p:txBody>
          <a:bodyPr>
            <a:normAutofit/>
          </a:bodyPr>
          <a:lstStyle/>
          <a:p>
            <a:r>
              <a:rPr lang="en-US" dirty="0" smtClean="0"/>
              <a:t>		</a:t>
            </a:r>
            <a:r>
              <a:rPr lang="mt-MT" dirty="0" smtClean="0"/>
              <a:t>     JavaScript</a:t>
            </a:r>
            <a:endParaRPr lang="en-US" dirty="0"/>
          </a:p>
        </p:txBody>
      </p:sp>
      <p:sp>
        <p:nvSpPr>
          <p:cNvPr id="3" name="Content Placeholder 2"/>
          <p:cNvSpPr>
            <a:spLocks noGrp="1"/>
          </p:cNvSpPr>
          <p:nvPr>
            <p:ph idx="1"/>
          </p:nvPr>
        </p:nvSpPr>
        <p:spPr>
          <a:xfrm>
            <a:off x="165100" y="2387600"/>
            <a:ext cx="11899900" cy="4279900"/>
          </a:xfrm>
        </p:spPr>
        <p:txBody>
          <a:bodyPr>
            <a:normAutofit/>
          </a:bodyPr>
          <a:lstStyle/>
          <a:p>
            <a:r>
              <a:rPr lang="en-US" sz="2800" dirty="0"/>
              <a:t>JavaScript is </a:t>
            </a:r>
            <a:r>
              <a:rPr lang="en-US" sz="2800" dirty="0" err="1" smtClean="0"/>
              <a:t>untyped</a:t>
            </a:r>
            <a:r>
              <a:rPr lang="en-US" sz="2800" dirty="0" smtClean="0"/>
              <a:t>/ a loosely type language</a:t>
            </a:r>
          </a:p>
          <a:p>
            <a:pPr lvl="1"/>
            <a:r>
              <a:rPr lang="en-US" sz="2600" dirty="0" smtClean="0"/>
              <a:t>This </a:t>
            </a:r>
            <a:r>
              <a:rPr lang="en-US" sz="2600" dirty="0"/>
              <a:t>means that </a:t>
            </a:r>
            <a:r>
              <a:rPr lang="en-US" sz="2600" dirty="0" smtClean="0"/>
              <a:t>you don’t have to specify </a:t>
            </a:r>
            <a:r>
              <a:rPr lang="en-US" sz="2600" b="1" dirty="0" smtClean="0"/>
              <a:t>(declare)</a:t>
            </a:r>
            <a:r>
              <a:rPr lang="en-US" sz="2600" dirty="0" smtClean="0"/>
              <a:t> the type when </a:t>
            </a:r>
            <a:r>
              <a:rPr lang="en-US" sz="2600" dirty="0"/>
              <a:t>you create a </a:t>
            </a:r>
            <a:r>
              <a:rPr lang="en-US" sz="2600" dirty="0" smtClean="0"/>
              <a:t>variable.</a:t>
            </a:r>
            <a:endParaRPr lang="mt-MT" sz="2600" dirty="0" smtClean="0"/>
          </a:p>
          <a:p>
            <a:r>
              <a:rPr lang="en-US" sz="2800" dirty="0" smtClean="0"/>
              <a:t>Case-Sensitive</a:t>
            </a:r>
          </a:p>
          <a:p>
            <a:r>
              <a:rPr lang="en-US" sz="3000" dirty="0" smtClean="0"/>
              <a:t>Comments are the same as in Java, C, and Perl</a:t>
            </a:r>
            <a:r>
              <a:rPr lang="mt-MT" sz="3000" dirty="0" smtClean="0"/>
              <a:t>:</a:t>
            </a:r>
          </a:p>
          <a:p>
            <a:pPr lvl="1"/>
            <a:r>
              <a:rPr lang="mt-MT" sz="2600" b="1" dirty="0" smtClean="0">
                <a:solidFill>
                  <a:schemeClr val="accent2"/>
                </a:solidFill>
              </a:rPr>
              <a:t>//</a:t>
            </a:r>
            <a:r>
              <a:rPr lang="mt-MT" sz="2600" b="1" dirty="0" smtClean="0"/>
              <a:t> </a:t>
            </a:r>
            <a:r>
              <a:rPr lang="mt-MT" sz="2600" dirty="0" smtClean="0"/>
              <a:t>used for single line comments</a:t>
            </a:r>
          </a:p>
          <a:p>
            <a:pPr lvl="1"/>
            <a:r>
              <a:rPr lang="mt-MT" sz="2600" b="1" dirty="0" smtClean="0">
                <a:solidFill>
                  <a:schemeClr val="accent2"/>
                </a:solidFill>
              </a:rPr>
              <a:t>/* .... */ </a:t>
            </a:r>
            <a:r>
              <a:rPr lang="mt-MT" sz="2600" dirty="0" smtClean="0"/>
              <a:t>for multiple line comments</a:t>
            </a:r>
            <a:endParaRPr lang="en-US" sz="2600" b="1" dirty="0" smtClean="0"/>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965199"/>
            <a:ext cx="5697171" cy="1163861"/>
          </a:xfrm>
        </p:spPr>
        <p:txBody>
          <a:bodyPr>
            <a:normAutofit/>
          </a:bodyPr>
          <a:lstStyle/>
          <a:p>
            <a:r>
              <a:rPr lang="en-US" dirty="0" smtClean="0"/>
              <a:t>		</a:t>
            </a:r>
            <a:r>
              <a:rPr lang="mt-MT" dirty="0" smtClean="0"/>
              <a:t>     JavaScript</a:t>
            </a:r>
            <a:endParaRPr lang="en-US" dirty="0"/>
          </a:p>
        </p:txBody>
      </p:sp>
      <p:sp>
        <p:nvSpPr>
          <p:cNvPr id="3" name="Content Placeholder 2"/>
          <p:cNvSpPr>
            <a:spLocks noGrp="1"/>
          </p:cNvSpPr>
          <p:nvPr>
            <p:ph idx="1"/>
          </p:nvPr>
        </p:nvSpPr>
        <p:spPr>
          <a:xfrm>
            <a:off x="165100" y="2387600"/>
            <a:ext cx="11899900" cy="4279900"/>
          </a:xfrm>
        </p:spPr>
        <p:txBody>
          <a:bodyPr>
            <a:normAutofit/>
          </a:bodyPr>
          <a:lstStyle/>
          <a:p>
            <a:r>
              <a:rPr lang="en-US" dirty="0">
                <a:solidFill>
                  <a:schemeClr val="tx1">
                    <a:lumMod val="75000"/>
                    <a:lumOff val="25000"/>
                  </a:schemeClr>
                </a:solidFill>
              </a:rPr>
              <a:t>End-of-line semicolons are </a:t>
            </a:r>
            <a:r>
              <a:rPr lang="en-US" dirty="0" smtClean="0">
                <a:solidFill>
                  <a:schemeClr val="tx1">
                    <a:lumMod val="75000"/>
                    <a:lumOff val="25000"/>
                  </a:schemeClr>
                </a:solidFill>
              </a:rPr>
              <a:t>optional:</a:t>
            </a:r>
          </a:p>
          <a:p>
            <a:r>
              <a:rPr lang="en-US" altLang="en-US" dirty="0" smtClean="0">
                <a:solidFill>
                  <a:schemeClr val="tx1">
                    <a:lumMod val="75000"/>
                    <a:lumOff val="25000"/>
                  </a:schemeClr>
                </a:solidFill>
              </a:rPr>
              <a:t>The semicolon </a:t>
            </a:r>
            <a:r>
              <a:rPr lang="en-US" altLang="en-US" dirty="0">
                <a:solidFill>
                  <a:schemeClr val="tx1">
                    <a:lumMod val="75000"/>
                    <a:lumOff val="25000"/>
                  </a:schemeClr>
                </a:solidFill>
              </a:rPr>
              <a:t>in JavaScript is used to separate </a:t>
            </a:r>
            <a:r>
              <a:rPr lang="en-US" altLang="en-US" b="1" dirty="0">
                <a:solidFill>
                  <a:schemeClr val="tx1">
                    <a:lumMod val="75000"/>
                    <a:lumOff val="25000"/>
                  </a:schemeClr>
                </a:solidFill>
              </a:rPr>
              <a:t>statements</a:t>
            </a:r>
            <a:r>
              <a:rPr lang="en-US" altLang="en-US" dirty="0">
                <a:solidFill>
                  <a:schemeClr val="tx1">
                    <a:lumMod val="75000"/>
                    <a:lumOff val="25000"/>
                  </a:schemeClr>
                </a:solidFill>
              </a:rPr>
              <a:t>, but it can be omitted if the statement is followed by a line break (or there’s only </a:t>
            </a:r>
            <a:r>
              <a:rPr lang="en-US" altLang="en-US" i="1" dirty="0">
                <a:solidFill>
                  <a:schemeClr val="tx1">
                    <a:lumMod val="75000"/>
                    <a:lumOff val="25000"/>
                  </a:schemeClr>
                </a:solidFill>
              </a:rPr>
              <a:t>one</a:t>
            </a:r>
            <a:r>
              <a:rPr lang="en-US" altLang="en-US" dirty="0">
                <a:solidFill>
                  <a:schemeClr val="tx1">
                    <a:lumMod val="75000"/>
                    <a:lumOff val="25000"/>
                  </a:schemeClr>
                </a:solidFill>
              </a:rPr>
              <a:t> statement in a {block}). </a:t>
            </a:r>
          </a:p>
          <a:p>
            <a:pPr marL="0" indent="0">
              <a:buNone/>
            </a:pPr>
            <a:r>
              <a:rPr lang="en-US" altLang="en-US" sz="1700" dirty="0" smtClean="0">
                <a:solidFill>
                  <a:schemeClr val="tx1">
                    <a:lumMod val="75000"/>
                    <a:lumOff val="25000"/>
                  </a:schemeClr>
                </a:solidFill>
              </a:rPr>
              <a:t>				</a:t>
            </a:r>
            <a:r>
              <a:rPr lang="en-US" altLang="en-US" sz="1700" dirty="0" err="1" smtClean="0">
                <a:solidFill>
                  <a:schemeClr val="tx1">
                    <a:lumMod val="75000"/>
                    <a:lumOff val="25000"/>
                  </a:schemeClr>
                </a:solidFill>
              </a:rPr>
              <a:t>var</a:t>
            </a:r>
            <a:r>
              <a:rPr lang="en-US" altLang="en-US" sz="1700" dirty="0" smtClean="0">
                <a:solidFill>
                  <a:schemeClr val="tx1">
                    <a:lumMod val="75000"/>
                    <a:lumOff val="25000"/>
                  </a:schemeClr>
                </a:solidFill>
              </a:rPr>
              <a:t> </a:t>
            </a:r>
            <a:r>
              <a:rPr lang="en-US" altLang="en-US" sz="1700" dirty="0" err="1">
                <a:solidFill>
                  <a:schemeClr val="tx1">
                    <a:lumMod val="75000"/>
                    <a:lumOff val="25000"/>
                  </a:schemeClr>
                </a:solidFill>
              </a:rPr>
              <a:t>i</a:t>
            </a:r>
            <a:r>
              <a:rPr lang="en-US" altLang="en-US" sz="1700" dirty="0">
                <a:solidFill>
                  <a:schemeClr val="tx1">
                    <a:lumMod val="75000"/>
                    <a:lumOff val="25000"/>
                  </a:schemeClr>
                </a:solidFill>
              </a:rPr>
              <a:t>; </a:t>
            </a:r>
            <a:r>
              <a:rPr lang="en-US" altLang="en-US" sz="1700" dirty="0" smtClean="0">
                <a:solidFill>
                  <a:schemeClr val="tx1">
                    <a:lumMod val="75000"/>
                    <a:lumOff val="25000"/>
                  </a:schemeClr>
                </a:solidFill>
              </a:rPr>
              <a:t>			// </a:t>
            </a:r>
            <a:r>
              <a:rPr lang="en-US" altLang="en-US" sz="1700" dirty="0">
                <a:solidFill>
                  <a:schemeClr val="tx1">
                    <a:lumMod val="75000"/>
                    <a:lumOff val="25000"/>
                  </a:schemeClr>
                </a:solidFill>
              </a:rPr>
              <a:t>variable </a:t>
            </a:r>
            <a:r>
              <a:rPr lang="en-US" altLang="en-US" sz="1700" dirty="0" smtClean="0">
                <a:solidFill>
                  <a:schemeClr val="tx1">
                    <a:lumMod val="75000"/>
                    <a:lumOff val="25000"/>
                  </a:schemeClr>
                </a:solidFill>
              </a:rPr>
              <a:t>declaration</a:t>
            </a:r>
            <a:br>
              <a:rPr lang="en-US" altLang="en-US" sz="1700" dirty="0" smtClean="0">
                <a:solidFill>
                  <a:schemeClr val="tx1">
                    <a:lumMod val="75000"/>
                    <a:lumOff val="25000"/>
                  </a:schemeClr>
                </a:solidFill>
              </a:rPr>
            </a:br>
            <a:r>
              <a:rPr lang="en-US" altLang="en-US" sz="1700" dirty="0" smtClean="0">
                <a:solidFill>
                  <a:schemeClr val="tx1">
                    <a:lumMod val="75000"/>
                    <a:lumOff val="25000"/>
                  </a:schemeClr>
                </a:solidFill>
              </a:rPr>
              <a:t>				</a:t>
            </a:r>
            <a:r>
              <a:rPr lang="en-US" altLang="en-US" sz="1700" dirty="0" err="1" smtClean="0">
                <a:solidFill>
                  <a:schemeClr val="tx1">
                    <a:lumMod val="75000"/>
                    <a:lumOff val="25000"/>
                  </a:schemeClr>
                </a:solidFill>
              </a:rPr>
              <a:t>i</a:t>
            </a:r>
            <a:r>
              <a:rPr lang="en-US" altLang="en-US" sz="1700" dirty="0" smtClean="0">
                <a:solidFill>
                  <a:schemeClr val="tx1">
                    <a:lumMod val="75000"/>
                    <a:lumOff val="25000"/>
                  </a:schemeClr>
                </a:solidFill>
              </a:rPr>
              <a:t> </a:t>
            </a:r>
            <a:r>
              <a:rPr lang="en-US" altLang="en-US" sz="1700" dirty="0">
                <a:solidFill>
                  <a:schemeClr val="tx1">
                    <a:lumMod val="75000"/>
                    <a:lumOff val="25000"/>
                  </a:schemeClr>
                </a:solidFill>
              </a:rPr>
              <a:t>= 5; </a:t>
            </a:r>
            <a:r>
              <a:rPr lang="en-US" altLang="en-US" sz="1700" dirty="0" smtClean="0">
                <a:solidFill>
                  <a:schemeClr val="tx1">
                    <a:lumMod val="75000"/>
                    <a:lumOff val="25000"/>
                  </a:schemeClr>
                </a:solidFill>
              </a:rPr>
              <a:t>			// </a:t>
            </a:r>
            <a:r>
              <a:rPr lang="en-US" altLang="en-US" sz="1700" dirty="0">
                <a:solidFill>
                  <a:schemeClr val="tx1">
                    <a:lumMod val="75000"/>
                    <a:lumOff val="25000"/>
                  </a:schemeClr>
                </a:solidFill>
              </a:rPr>
              <a:t>value assignment </a:t>
            </a:r>
            <a:br>
              <a:rPr lang="en-US" altLang="en-US" sz="1700" dirty="0">
                <a:solidFill>
                  <a:schemeClr val="tx1">
                    <a:lumMod val="75000"/>
                    <a:lumOff val="25000"/>
                  </a:schemeClr>
                </a:solidFill>
              </a:rPr>
            </a:br>
            <a:r>
              <a:rPr lang="en-US" altLang="en-US" sz="1700" dirty="0" smtClean="0">
                <a:solidFill>
                  <a:schemeClr val="tx1">
                    <a:lumMod val="75000"/>
                    <a:lumOff val="25000"/>
                  </a:schemeClr>
                </a:solidFill>
              </a:rPr>
              <a:t>				</a:t>
            </a:r>
            <a:r>
              <a:rPr lang="en-US" altLang="en-US" sz="1700" dirty="0" err="1" smtClean="0">
                <a:solidFill>
                  <a:schemeClr val="tx1">
                    <a:lumMod val="75000"/>
                    <a:lumOff val="25000"/>
                  </a:schemeClr>
                </a:solidFill>
              </a:rPr>
              <a:t>var</a:t>
            </a:r>
            <a:r>
              <a:rPr lang="en-US" altLang="en-US" sz="1700" dirty="0" smtClean="0">
                <a:solidFill>
                  <a:schemeClr val="tx1">
                    <a:lumMod val="75000"/>
                    <a:lumOff val="25000"/>
                  </a:schemeClr>
                </a:solidFill>
              </a:rPr>
              <a:t> </a:t>
            </a:r>
            <a:r>
              <a:rPr lang="en-US" altLang="en-US" sz="1700" dirty="0" err="1">
                <a:solidFill>
                  <a:schemeClr val="tx1">
                    <a:lumMod val="75000"/>
                    <a:lumOff val="25000"/>
                  </a:schemeClr>
                </a:solidFill>
              </a:rPr>
              <a:t>i</a:t>
            </a:r>
            <a:r>
              <a:rPr lang="en-US" altLang="en-US" sz="1700" dirty="0">
                <a:solidFill>
                  <a:schemeClr val="tx1">
                    <a:lumMod val="75000"/>
                    <a:lumOff val="25000"/>
                  </a:schemeClr>
                </a:solidFill>
              </a:rPr>
              <a:t> = 0; </a:t>
            </a:r>
            <a:r>
              <a:rPr lang="en-US" altLang="en-US" sz="1700" dirty="0" err="1">
                <a:solidFill>
                  <a:schemeClr val="tx1">
                    <a:lumMod val="75000"/>
                    <a:lumOff val="25000"/>
                  </a:schemeClr>
                </a:solidFill>
              </a:rPr>
              <a:t>i</a:t>
            </a:r>
            <a:r>
              <a:rPr lang="en-US" altLang="en-US" sz="1700" dirty="0">
                <a:solidFill>
                  <a:schemeClr val="tx1">
                    <a:lumMod val="75000"/>
                    <a:lumOff val="25000"/>
                  </a:schemeClr>
                </a:solidFill>
              </a:rPr>
              <a:t>++ </a:t>
            </a:r>
            <a:r>
              <a:rPr lang="en-US" altLang="en-US" sz="1700" dirty="0" smtClean="0">
                <a:solidFill>
                  <a:schemeClr val="tx1">
                    <a:lumMod val="75000"/>
                    <a:lumOff val="25000"/>
                  </a:schemeClr>
                </a:solidFill>
              </a:rPr>
              <a:t>		// </a:t>
            </a:r>
            <a:r>
              <a:rPr lang="en-US" altLang="en-US" sz="1700" dirty="0">
                <a:solidFill>
                  <a:schemeClr val="tx1">
                    <a:lumMod val="75000"/>
                    <a:lumOff val="25000"/>
                  </a:schemeClr>
                </a:solidFill>
              </a:rPr>
              <a:t>&lt;-- semicolon obligatory </a:t>
            </a:r>
            <a:r>
              <a:rPr lang="en-US" altLang="en-US" sz="1700" dirty="0" smtClean="0">
                <a:solidFill>
                  <a:schemeClr val="tx1">
                    <a:lumMod val="75000"/>
                    <a:lumOff val="25000"/>
                  </a:schemeClr>
                </a:solidFill>
              </a:rPr>
              <a:t/>
            </a:r>
            <a:br>
              <a:rPr lang="en-US" altLang="en-US" sz="1700" dirty="0" smtClean="0">
                <a:solidFill>
                  <a:schemeClr val="tx1">
                    <a:lumMod val="75000"/>
                    <a:lumOff val="25000"/>
                  </a:schemeClr>
                </a:solidFill>
              </a:rPr>
            </a:br>
            <a:r>
              <a:rPr lang="en-US" altLang="en-US" sz="1700" dirty="0" smtClean="0">
                <a:solidFill>
                  <a:schemeClr val="tx1">
                    <a:lumMod val="75000"/>
                    <a:lumOff val="25000"/>
                  </a:schemeClr>
                </a:solidFill>
              </a:rPr>
              <a:t>							// </a:t>
            </a:r>
            <a:r>
              <a:rPr lang="en-US" altLang="en-US" sz="1700" dirty="0">
                <a:solidFill>
                  <a:schemeClr val="tx1">
                    <a:lumMod val="75000"/>
                    <a:lumOff val="25000"/>
                  </a:schemeClr>
                </a:solidFill>
              </a:rPr>
              <a:t>(but optional before newline) </a:t>
            </a:r>
            <a:r>
              <a:rPr lang="en-US" altLang="en-US" sz="1700" dirty="0" smtClean="0">
                <a:solidFill>
                  <a:schemeClr val="tx1">
                    <a:lumMod val="75000"/>
                    <a:lumOff val="25000"/>
                  </a:schemeClr>
                </a:solidFill>
              </a:rPr>
              <a:t/>
            </a:r>
            <a:br>
              <a:rPr lang="en-US" altLang="en-US" sz="1700" dirty="0" smtClean="0">
                <a:solidFill>
                  <a:schemeClr val="tx1">
                    <a:lumMod val="75000"/>
                    <a:lumOff val="25000"/>
                  </a:schemeClr>
                </a:solidFill>
              </a:rPr>
            </a:br>
            <a:r>
              <a:rPr lang="en-US" altLang="en-US" sz="1700" dirty="0" smtClean="0">
                <a:solidFill>
                  <a:schemeClr val="tx1">
                    <a:lumMod val="75000"/>
                    <a:lumOff val="25000"/>
                  </a:schemeClr>
                </a:solidFill>
              </a:rPr>
              <a:t>				</a:t>
            </a:r>
            <a:r>
              <a:rPr lang="en-US" altLang="en-US" sz="1700" dirty="0" err="1" smtClean="0">
                <a:solidFill>
                  <a:schemeClr val="tx1">
                    <a:lumMod val="75000"/>
                    <a:lumOff val="25000"/>
                  </a:schemeClr>
                </a:solidFill>
              </a:rPr>
              <a:t>var</a:t>
            </a:r>
            <a:r>
              <a:rPr lang="en-US" altLang="en-US" sz="1700" dirty="0" smtClean="0">
                <a:solidFill>
                  <a:schemeClr val="tx1">
                    <a:lumMod val="75000"/>
                    <a:lumOff val="25000"/>
                  </a:schemeClr>
                </a:solidFill>
              </a:rPr>
              <a:t> </a:t>
            </a:r>
            <a:r>
              <a:rPr lang="en-US" altLang="en-US" sz="1700" dirty="0" err="1">
                <a:solidFill>
                  <a:schemeClr val="tx1">
                    <a:lumMod val="75000"/>
                    <a:lumOff val="25000"/>
                  </a:schemeClr>
                </a:solidFill>
              </a:rPr>
              <a:t>i</a:t>
            </a:r>
            <a:r>
              <a:rPr lang="en-US" altLang="en-US" sz="1700" dirty="0">
                <a:solidFill>
                  <a:schemeClr val="tx1">
                    <a:lumMod val="75000"/>
                    <a:lumOff val="25000"/>
                  </a:schemeClr>
                </a:solidFill>
              </a:rPr>
              <a:t> = 0 </a:t>
            </a:r>
            <a:r>
              <a:rPr lang="en-US" altLang="en-US" sz="1700" dirty="0" smtClean="0">
                <a:solidFill>
                  <a:schemeClr val="tx1">
                    <a:lumMod val="75000"/>
                    <a:lumOff val="25000"/>
                  </a:schemeClr>
                </a:solidFill>
              </a:rPr>
              <a:t>			// </a:t>
            </a:r>
            <a:r>
              <a:rPr lang="en-US" altLang="en-US" sz="1700" dirty="0">
                <a:solidFill>
                  <a:schemeClr val="tx1">
                    <a:lumMod val="75000"/>
                    <a:lumOff val="25000"/>
                  </a:schemeClr>
                </a:solidFill>
              </a:rPr>
              <a:t>&lt;-- semicolon optional </a:t>
            </a:r>
            <a:r>
              <a:rPr lang="en-US" altLang="en-US" sz="1700" dirty="0" smtClean="0">
                <a:solidFill>
                  <a:schemeClr val="tx1">
                    <a:lumMod val="75000"/>
                    <a:lumOff val="25000"/>
                  </a:schemeClr>
                </a:solidFill>
              </a:rPr>
              <a:t/>
            </a:r>
            <a:br>
              <a:rPr lang="en-US" altLang="en-US" sz="1700" dirty="0" smtClean="0">
                <a:solidFill>
                  <a:schemeClr val="tx1">
                    <a:lumMod val="75000"/>
                    <a:lumOff val="25000"/>
                  </a:schemeClr>
                </a:solidFill>
              </a:rPr>
            </a:br>
            <a:r>
              <a:rPr lang="en-US" altLang="en-US" sz="1700" dirty="0" smtClean="0">
                <a:solidFill>
                  <a:schemeClr val="tx1">
                    <a:lumMod val="75000"/>
                    <a:lumOff val="25000"/>
                  </a:schemeClr>
                </a:solidFill>
              </a:rPr>
              <a:t>				</a:t>
            </a:r>
            <a:r>
              <a:rPr lang="en-US" altLang="en-US" sz="1700" dirty="0" err="1" smtClean="0">
                <a:solidFill>
                  <a:schemeClr val="tx1">
                    <a:lumMod val="75000"/>
                    <a:lumOff val="25000"/>
                  </a:schemeClr>
                </a:solidFill>
              </a:rPr>
              <a:t>i</a:t>
            </a:r>
            <a:r>
              <a:rPr lang="en-US" altLang="en-US" sz="1700" dirty="0">
                <a:solidFill>
                  <a:schemeClr val="tx1">
                    <a:lumMod val="75000"/>
                    <a:lumOff val="25000"/>
                  </a:schemeClr>
                </a:solidFill>
              </a:rPr>
              <a:t>++ </a:t>
            </a:r>
            <a:r>
              <a:rPr lang="en-US" altLang="en-US" sz="1700" dirty="0" smtClean="0">
                <a:solidFill>
                  <a:schemeClr val="tx1">
                    <a:lumMod val="75000"/>
                    <a:lumOff val="25000"/>
                  </a:schemeClr>
                </a:solidFill>
              </a:rPr>
              <a:t>			// </a:t>
            </a:r>
            <a:r>
              <a:rPr lang="en-US" altLang="en-US" sz="1700" dirty="0">
                <a:solidFill>
                  <a:schemeClr val="tx1">
                    <a:lumMod val="75000"/>
                    <a:lumOff val="25000"/>
                  </a:schemeClr>
                </a:solidFill>
              </a:rPr>
              <a:t>&lt;-- semicolon optional </a:t>
            </a:r>
            <a:endParaRPr lang="en-US" altLang="en-US" sz="1700" dirty="0" smtClean="0">
              <a:solidFill>
                <a:schemeClr val="tx1">
                  <a:lumMod val="75000"/>
                  <a:lumOff val="25000"/>
                </a:schemeClr>
              </a:solidFill>
            </a:endParaRPr>
          </a:p>
          <a:p>
            <a:pPr marL="0" indent="0">
              <a:buNone/>
            </a:pPr>
            <a:r>
              <a:rPr lang="en-US" altLang="en-US" sz="1700" dirty="0">
                <a:solidFill>
                  <a:schemeClr val="tx1">
                    <a:lumMod val="75000"/>
                    <a:lumOff val="25000"/>
                  </a:schemeClr>
                </a:solidFill>
              </a:rPr>
              <a:t>	</a:t>
            </a:r>
            <a:r>
              <a:rPr lang="en-US" altLang="en-US" sz="1700" dirty="0" smtClean="0">
                <a:solidFill>
                  <a:schemeClr val="tx1">
                    <a:lumMod val="75000"/>
                    <a:lumOff val="25000"/>
                  </a:schemeClr>
                </a:solidFill>
              </a:rPr>
              <a:t>			if( </a:t>
            </a:r>
            <a:r>
              <a:rPr lang="en-US" altLang="en-US" sz="1700" dirty="0" err="1" smtClean="0">
                <a:solidFill>
                  <a:schemeClr val="tx1">
                    <a:lumMod val="75000"/>
                    <a:lumOff val="25000"/>
                  </a:schemeClr>
                </a:solidFill>
              </a:rPr>
              <a:t>i</a:t>
            </a:r>
            <a:r>
              <a:rPr lang="en-US" altLang="en-US" sz="1700" dirty="0" smtClean="0">
                <a:solidFill>
                  <a:schemeClr val="tx1">
                    <a:lumMod val="75000"/>
                    <a:lumOff val="25000"/>
                  </a:schemeClr>
                </a:solidFill>
              </a:rPr>
              <a:t> === 5)			</a:t>
            </a:r>
          </a:p>
          <a:p>
            <a:pPr marL="0" indent="0">
              <a:buNone/>
            </a:pPr>
            <a:r>
              <a:rPr lang="en-US" altLang="en-US" sz="1700" dirty="0">
                <a:solidFill>
                  <a:schemeClr val="tx1">
                    <a:lumMod val="75000"/>
                    <a:lumOff val="25000"/>
                  </a:schemeClr>
                </a:solidFill>
              </a:rPr>
              <a:t>	</a:t>
            </a:r>
            <a:r>
              <a:rPr lang="en-US" altLang="en-US" sz="1700" dirty="0" smtClean="0">
                <a:solidFill>
                  <a:schemeClr val="tx1">
                    <a:lumMod val="75000"/>
                    <a:lumOff val="25000"/>
                  </a:schemeClr>
                </a:solidFill>
              </a:rPr>
              <a:t>			{ alert(“test”) }		// &lt;-- semicolon optional</a:t>
            </a:r>
          </a:p>
          <a:p>
            <a:pPr marL="0" indent="0">
              <a:buNone/>
            </a:pPr>
            <a:endParaRPr lang="en-US" altLang="en-US" sz="1700" dirty="0" smtClean="0">
              <a:solidFill>
                <a:schemeClr val="tx1"/>
              </a:solidFill>
            </a:endParaRPr>
          </a:p>
          <a:p>
            <a:pPr marL="0" indent="0">
              <a:buNone/>
            </a:pPr>
            <a:endParaRPr lang="en-US" altLang="en-US" sz="2600" dirty="0">
              <a:solidFill>
                <a:schemeClr val="tx1"/>
              </a:solidFill>
              <a:latin typeface="Arial" panose="020B0604020202020204" pitchFamily="34" charset="0"/>
            </a:endParaRPr>
          </a:p>
          <a:p>
            <a:pPr marL="0" indent="0">
              <a:buNone/>
            </a:pPr>
            <a:endParaRPr lang="en-US" altLang="en-US" sz="2600" dirty="0">
              <a:solidFill>
                <a:schemeClr val="tx1"/>
              </a:solidFill>
              <a:latin typeface="Arial" panose="020B0604020202020204" pitchFamily="34" charset="0"/>
            </a:endParaRPr>
          </a:p>
          <a:p>
            <a:endParaRPr lang="en-US" altLang="en-US" sz="6000" dirty="0">
              <a:solidFill>
                <a:schemeClr val="tx1"/>
              </a:solidFill>
              <a:latin typeface="Arial" panose="020B0604020202020204" pitchFamily="34" charset="0"/>
            </a:endParaRPr>
          </a:p>
          <a:p>
            <a:endParaRPr lang="mt-MT" sz="2800" dirty="0"/>
          </a:p>
        </p:txBody>
      </p:sp>
      <p:sp>
        <p:nvSpPr>
          <p:cNvPr id="6" name="Rectangle 3"/>
          <p:cNvSpPr>
            <a:spLocks noChangeArrowheads="1"/>
          </p:cNvSpPr>
          <p:nvPr/>
        </p:nvSpPr>
        <p:spPr bwMode="auto">
          <a:xfrm>
            <a:off x="0" y="-138499"/>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90100"/>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0" y="90100"/>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65105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965199"/>
            <a:ext cx="5697171" cy="1163861"/>
          </a:xfrm>
        </p:spPr>
        <p:txBody>
          <a:bodyPr>
            <a:normAutofit/>
          </a:bodyPr>
          <a:lstStyle/>
          <a:p>
            <a:r>
              <a:rPr lang="en-US" dirty="0" smtClean="0"/>
              <a:t>		</a:t>
            </a:r>
            <a:r>
              <a:rPr lang="mt-MT" dirty="0" smtClean="0"/>
              <a:t>     JavaScript</a:t>
            </a:r>
            <a:endParaRPr lang="en-US" dirty="0"/>
          </a:p>
        </p:txBody>
      </p:sp>
      <p:sp>
        <p:nvSpPr>
          <p:cNvPr id="3" name="Content Placeholder 2"/>
          <p:cNvSpPr>
            <a:spLocks noGrp="1"/>
          </p:cNvSpPr>
          <p:nvPr>
            <p:ph idx="1"/>
          </p:nvPr>
        </p:nvSpPr>
        <p:spPr>
          <a:xfrm>
            <a:off x="165100" y="2220686"/>
            <a:ext cx="11899900" cy="4637314"/>
          </a:xfrm>
        </p:spPr>
        <p:txBody>
          <a:bodyPr>
            <a:normAutofit fontScale="70000" lnSpcReduction="20000"/>
          </a:bodyPr>
          <a:lstStyle/>
          <a:p>
            <a:r>
              <a:rPr lang="en-US" sz="2800" dirty="0" smtClean="0"/>
              <a:t>JavaScript is primarily used to interact with users: </a:t>
            </a:r>
            <a:endParaRPr lang="mt-MT" sz="2800" dirty="0" smtClean="0"/>
          </a:p>
          <a:p>
            <a:pPr lvl="1"/>
            <a:r>
              <a:rPr lang="mt-MT" sz="2600" dirty="0" smtClean="0"/>
              <a:t>User</a:t>
            </a:r>
            <a:r>
              <a:rPr lang="en-US" sz="2600" dirty="0" smtClean="0"/>
              <a:t> input validation </a:t>
            </a:r>
            <a:endParaRPr lang="mt-MT" sz="2600" dirty="0" smtClean="0"/>
          </a:p>
          <a:p>
            <a:pPr lvl="1"/>
            <a:r>
              <a:rPr lang="mt-MT" sz="2600" dirty="0" smtClean="0"/>
              <a:t>Enhancement</a:t>
            </a:r>
          </a:p>
          <a:p>
            <a:r>
              <a:rPr lang="en-US" sz="2800" dirty="0" smtClean="0"/>
              <a:t>JavaScript was originally created for validating form input. For example</a:t>
            </a:r>
            <a:r>
              <a:rPr lang="mt-MT" sz="2800" dirty="0" smtClean="0"/>
              <a:t>:</a:t>
            </a:r>
          </a:p>
          <a:p>
            <a:pPr lvl="1"/>
            <a:r>
              <a:rPr lang="mt-MT" sz="2600" dirty="0" smtClean="0"/>
              <a:t>Checking if all required fields have been inserted</a:t>
            </a:r>
          </a:p>
          <a:p>
            <a:pPr lvl="1"/>
            <a:r>
              <a:rPr lang="mt-MT" sz="2600" dirty="0" smtClean="0"/>
              <a:t>Checking whether specific input is within the correct range</a:t>
            </a:r>
          </a:p>
          <a:p>
            <a:pPr lvl="1"/>
            <a:r>
              <a:rPr lang="mt-MT" sz="2600" dirty="0" smtClean="0"/>
              <a:t>Checking if the inserted data is of the correct type.</a:t>
            </a:r>
          </a:p>
          <a:p>
            <a:r>
              <a:rPr lang="en-US" sz="2800" dirty="0" smtClean="0"/>
              <a:t>Thanks to the advances made in today’s JavaScript engines, JavaScript is used for much more </a:t>
            </a:r>
            <a:r>
              <a:rPr lang="mt-MT" sz="2800" dirty="0" smtClean="0"/>
              <a:t>.</a:t>
            </a:r>
          </a:p>
          <a:p>
            <a:r>
              <a:rPr lang="mt-MT" sz="2800" dirty="0" smtClean="0"/>
              <a:t>Advanced </a:t>
            </a:r>
            <a:r>
              <a:rPr lang="en-US" sz="2800" dirty="0" smtClean="0"/>
              <a:t>JavaScript-driven applications can be created that rival the speed and functionality of desktop applications</a:t>
            </a:r>
            <a:r>
              <a:rPr lang="mt-MT" sz="2800" dirty="0" smtClean="0"/>
              <a:t> such as </a:t>
            </a:r>
            <a:r>
              <a:rPr lang="en-US" sz="2800" dirty="0" smtClean="0"/>
              <a:t>Google Maps</a:t>
            </a:r>
            <a:r>
              <a:rPr lang="mt-MT" sz="2800" dirty="0" smtClean="0"/>
              <a:t> and </a:t>
            </a:r>
            <a:r>
              <a:rPr lang="en-US" sz="2800" dirty="0" smtClean="0"/>
              <a:t>Google Calendar</a:t>
            </a:r>
            <a:r>
              <a:rPr lang="mt-MT" sz="2800" dirty="0" smtClean="0"/>
              <a:t>.</a:t>
            </a:r>
            <a:r>
              <a:rPr lang="en-US" sz="2800" dirty="0" smtClean="0"/>
              <a:t> </a:t>
            </a:r>
            <a:endParaRPr lang="mt-MT" sz="2800" dirty="0" smtClean="0"/>
          </a:p>
          <a:p>
            <a:r>
              <a:rPr lang="en-US" sz="2800" dirty="0" smtClean="0"/>
              <a:t>These applications provide a real service. In most of these applications, JavaScript only powers the user interface, with the actual data processing being done on the server. But even then, JavaScript could be used on the server if used with a JavaScript-based processing engine. </a:t>
            </a:r>
            <a:endParaRPr lang="en-US" sz="2500" dirty="0" smtClean="0"/>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5479" y="1332411"/>
            <a:ext cx="5697171" cy="822776"/>
          </a:xfrm>
        </p:spPr>
        <p:txBody>
          <a:bodyPr>
            <a:normAutofit fontScale="90000"/>
          </a:bodyPr>
          <a:lstStyle/>
          <a:p>
            <a:r>
              <a:rPr lang="mt-MT" dirty="0" smtClean="0"/>
              <a:t>	  JavaScript: Inline</a:t>
            </a:r>
            <a:endParaRPr lang="en-US" dirty="0"/>
          </a:p>
        </p:txBody>
      </p:sp>
      <p:sp>
        <p:nvSpPr>
          <p:cNvPr id="3" name="Content Placeholder 2"/>
          <p:cNvSpPr>
            <a:spLocks noGrp="1"/>
          </p:cNvSpPr>
          <p:nvPr>
            <p:ph idx="1"/>
          </p:nvPr>
        </p:nvSpPr>
        <p:spPr>
          <a:xfrm>
            <a:off x="165100" y="2220686"/>
            <a:ext cx="11899900" cy="4454434"/>
          </a:xfrm>
        </p:spPr>
        <p:txBody>
          <a:bodyPr>
            <a:normAutofit/>
          </a:bodyPr>
          <a:lstStyle/>
          <a:p>
            <a:r>
              <a:rPr lang="en-US" sz="2800" dirty="0" smtClean="0"/>
              <a:t>Inserting JavaScript into a web page is much like inserting any other HTML content; you use tags to mark the start and end of your script code. </a:t>
            </a:r>
            <a:endParaRPr lang="mt-MT" sz="2800" dirty="0" smtClean="0"/>
          </a:p>
          <a:p>
            <a:r>
              <a:rPr lang="en-US" sz="2800" dirty="0" smtClean="0"/>
              <a:t>The element you use to do this is </a:t>
            </a:r>
            <a:r>
              <a:rPr lang="mt-MT" sz="2800" i="1" dirty="0" smtClean="0"/>
              <a:t>&lt;script&gt;</a:t>
            </a:r>
            <a:r>
              <a:rPr lang="mt-MT" sz="2800" dirty="0" smtClean="0"/>
              <a:t>.</a:t>
            </a:r>
          </a:p>
          <a:p>
            <a:r>
              <a:rPr lang="en-US" sz="2800" dirty="0" smtClean="0"/>
              <a:t>This tells the browser that the following chunk of text, bounded by the closing </a:t>
            </a:r>
            <a:r>
              <a:rPr lang="mt-MT" sz="2800" i="1" dirty="0" smtClean="0"/>
              <a:t>&lt;script&gt; </a:t>
            </a:r>
            <a:r>
              <a:rPr lang="mt-MT" sz="2800" dirty="0" smtClean="0"/>
              <a:t>tag</a:t>
            </a:r>
            <a:r>
              <a:rPr lang="en-US" sz="2800" dirty="0" smtClean="0"/>
              <a:t> is not HTML to be displayed, but rather script code to be processed. The chunk of code surrounded by the tags is called a script block. </a:t>
            </a:r>
            <a:r>
              <a:rPr lang="mt-MT" sz="2800" dirty="0" smtClean="0"/>
              <a:t>Example:</a:t>
            </a:r>
          </a:p>
          <a:p>
            <a:pPr algn="ctr">
              <a:buNone/>
            </a:pPr>
            <a:r>
              <a:rPr lang="mt-MT" sz="2500" i="1" dirty="0" smtClean="0"/>
              <a:t>&lt;script&gt; //JavaScript goes here &lt;/script&gt;</a:t>
            </a:r>
            <a:endParaRPr lang="en-US" sz="2500" i="1" dirty="0" smtClean="0"/>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5479" y="692331"/>
            <a:ext cx="5697171" cy="1462856"/>
          </a:xfrm>
        </p:spPr>
        <p:txBody>
          <a:bodyPr>
            <a:normAutofit/>
          </a:bodyPr>
          <a:lstStyle/>
          <a:p>
            <a:r>
              <a:rPr lang="mt-MT" dirty="0" smtClean="0"/>
              <a:t>JavaScript: External JavaScript File</a:t>
            </a:r>
            <a:endParaRPr lang="en-US" dirty="0"/>
          </a:p>
        </p:txBody>
      </p:sp>
      <p:sp>
        <p:nvSpPr>
          <p:cNvPr id="3" name="Content Placeholder 2"/>
          <p:cNvSpPr>
            <a:spLocks noGrp="1"/>
          </p:cNvSpPr>
          <p:nvPr>
            <p:ph idx="1"/>
          </p:nvPr>
        </p:nvSpPr>
        <p:spPr>
          <a:xfrm>
            <a:off x="165100" y="2220686"/>
            <a:ext cx="11899900" cy="4454434"/>
          </a:xfrm>
        </p:spPr>
        <p:txBody>
          <a:bodyPr>
            <a:normAutofit fontScale="92500" lnSpcReduction="10000"/>
          </a:bodyPr>
          <a:lstStyle/>
          <a:p>
            <a:r>
              <a:rPr lang="en-US" sz="2800" dirty="0" smtClean="0"/>
              <a:t>The</a:t>
            </a:r>
            <a:r>
              <a:rPr lang="mt-MT" sz="2800" dirty="0" smtClean="0"/>
              <a:t> </a:t>
            </a:r>
            <a:r>
              <a:rPr lang="mt-MT" sz="2800" i="1" dirty="0" smtClean="0"/>
              <a:t>&lt;script&gt; </a:t>
            </a:r>
            <a:r>
              <a:rPr lang="en-US" sz="2800" dirty="0" smtClean="0"/>
              <a:t>element </a:t>
            </a:r>
            <a:r>
              <a:rPr lang="mt-MT" sz="2800" dirty="0" smtClean="0"/>
              <a:t>also has the </a:t>
            </a:r>
            <a:r>
              <a:rPr lang="en-US" sz="2800" dirty="0" smtClean="0"/>
              <a:t>capability to specify that the JavaScript code is not inside the web page, but inside a separate file</a:t>
            </a:r>
            <a:endParaRPr lang="mt-MT" sz="2800" dirty="0" smtClean="0"/>
          </a:p>
          <a:p>
            <a:r>
              <a:rPr lang="en-US" sz="2800" dirty="0" smtClean="0"/>
              <a:t>You should give any external files the file extension </a:t>
            </a:r>
            <a:r>
              <a:rPr lang="en-US" sz="2800" b="1" dirty="0" smtClean="0">
                <a:solidFill>
                  <a:schemeClr val="accent2"/>
                </a:solidFill>
              </a:rPr>
              <a:t>.</a:t>
            </a:r>
            <a:r>
              <a:rPr lang="en-US" sz="2800" b="1" dirty="0" err="1" smtClean="0">
                <a:solidFill>
                  <a:schemeClr val="accent2"/>
                </a:solidFill>
              </a:rPr>
              <a:t>js</a:t>
            </a:r>
            <a:endParaRPr lang="mt-MT" sz="2800" dirty="0" smtClean="0"/>
          </a:p>
          <a:p>
            <a:r>
              <a:rPr lang="en-US" sz="2800" dirty="0" smtClean="0"/>
              <a:t>To link to an external JavaScript file, you need to create a</a:t>
            </a:r>
            <a:r>
              <a:rPr lang="mt-MT" sz="2800" dirty="0" smtClean="0"/>
              <a:t> </a:t>
            </a:r>
            <a:r>
              <a:rPr lang="mt-MT" sz="2800" i="1" dirty="0" smtClean="0"/>
              <a:t>&lt;script&gt; </a:t>
            </a:r>
            <a:r>
              <a:rPr lang="mt-MT" sz="2800" dirty="0" smtClean="0"/>
              <a:t>element similary to when inserting an inline script block</a:t>
            </a:r>
          </a:p>
          <a:p>
            <a:r>
              <a:rPr lang="mt-MT" sz="2800" dirty="0" smtClean="0"/>
              <a:t>You would then need to use </a:t>
            </a:r>
            <a:r>
              <a:rPr lang="en-US" sz="2800" dirty="0" smtClean="0"/>
              <a:t>its </a:t>
            </a:r>
            <a:r>
              <a:rPr lang="en-US" sz="2800" b="1" dirty="0" err="1" smtClean="0">
                <a:solidFill>
                  <a:schemeClr val="accent2"/>
                </a:solidFill>
              </a:rPr>
              <a:t>src</a:t>
            </a:r>
            <a:r>
              <a:rPr lang="en-US" sz="2800" dirty="0" smtClean="0"/>
              <a:t> attribute to specify the location of the external file. </a:t>
            </a:r>
            <a:r>
              <a:rPr lang="mt-MT" sz="2800" dirty="0" smtClean="0"/>
              <a:t>Example:</a:t>
            </a:r>
          </a:p>
          <a:p>
            <a:pPr algn="ctr">
              <a:buNone/>
            </a:pPr>
            <a:r>
              <a:rPr lang="en-US" sz="2800" i="1" dirty="0" smtClean="0"/>
              <a:t>&lt;script </a:t>
            </a:r>
            <a:r>
              <a:rPr lang="en-US" sz="2800" i="1" dirty="0" err="1" smtClean="0"/>
              <a:t>src</a:t>
            </a:r>
            <a:r>
              <a:rPr lang="en-US" sz="2800" i="1" dirty="0" smtClean="0"/>
              <a:t>="myscripts.js"&gt;&lt;/script&gt;</a:t>
            </a:r>
            <a:endParaRPr lang="mt-MT" sz="2800" i="1" dirty="0" smtClean="0"/>
          </a:p>
          <a:p>
            <a:r>
              <a:rPr lang="en-US" sz="2800" dirty="0" smtClean="0"/>
              <a:t>The browser read</a:t>
            </a:r>
            <a:r>
              <a:rPr lang="mt-MT" sz="2800" dirty="0" smtClean="0"/>
              <a:t>s</a:t>
            </a:r>
            <a:r>
              <a:rPr lang="en-US" sz="2800" dirty="0" smtClean="0"/>
              <a:t> this code and include</a:t>
            </a:r>
            <a:r>
              <a:rPr lang="mt-MT" sz="2800" dirty="0" smtClean="0"/>
              <a:t>s</a:t>
            </a:r>
            <a:r>
              <a:rPr lang="en-US" sz="2800" dirty="0" smtClean="0"/>
              <a:t> the file contents as part of your web page.</a:t>
            </a:r>
            <a:endParaRPr lang="en-US" sz="2500" dirty="0" smtClean="0"/>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5479" y="692331"/>
            <a:ext cx="5697171" cy="1462856"/>
          </a:xfrm>
        </p:spPr>
        <p:txBody>
          <a:bodyPr>
            <a:normAutofit/>
          </a:bodyPr>
          <a:lstStyle/>
          <a:p>
            <a:r>
              <a:rPr lang="en-US" dirty="0" smtClean="0"/>
              <a:t>Advantages of Using an External File</a:t>
            </a:r>
            <a:endParaRPr lang="en-US" dirty="0"/>
          </a:p>
        </p:txBody>
      </p:sp>
      <p:sp>
        <p:nvSpPr>
          <p:cNvPr id="3" name="Content Placeholder 2"/>
          <p:cNvSpPr>
            <a:spLocks noGrp="1"/>
          </p:cNvSpPr>
          <p:nvPr>
            <p:ph idx="1"/>
          </p:nvPr>
        </p:nvSpPr>
        <p:spPr>
          <a:xfrm>
            <a:off x="165100" y="2220686"/>
            <a:ext cx="11899900" cy="4441371"/>
          </a:xfrm>
        </p:spPr>
        <p:txBody>
          <a:bodyPr>
            <a:normAutofit fontScale="92500" lnSpcReduction="10000"/>
          </a:bodyPr>
          <a:lstStyle/>
          <a:p>
            <a:r>
              <a:rPr lang="en-US" sz="2800" dirty="0" smtClean="0"/>
              <a:t>I</a:t>
            </a:r>
            <a:r>
              <a:rPr lang="mt-MT" sz="2800" dirty="0" smtClean="0"/>
              <a:t>t is important to get used to using an external file to include JavaScript rather than an inline script block.</a:t>
            </a:r>
          </a:p>
          <a:p>
            <a:r>
              <a:rPr lang="mt-MT" sz="2800" dirty="0" smtClean="0"/>
              <a:t>Apart from having proper separation of concerns, there are various advatanges:</a:t>
            </a:r>
          </a:p>
          <a:p>
            <a:pPr lvl="1"/>
            <a:r>
              <a:rPr lang="mt-MT" sz="2400" dirty="0" smtClean="0"/>
              <a:t>Code </a:t>
            </a:r>
            <a:r>
              <a:rPr lang="en-US" sz="2400" dirty="0" smtClean="0"/>
              <a:t>reuse</a:t>
            </a:r>
            <a:r>
              <a:rPr lang="mt-MT" sz="2400" dirty="0" smtClean="0"/>
              <a:t>:</a:t>
            </a:r>
            <a:r>
              <a:rPr lang="en-US" sz="2400" dirty="0" smtClean="0"/>
              <a:t> </a:t>
            </a:r>
            <a:r>
              <a:rPr lang="mt-MT" sz="2400" dirty="0" smtClean="0"/>
              <a:t>General complex functions are normally required in various web pages.</a:t>
            </a:r>
            <a:r>
              <a:rPr lang="en-US" sz="2400" dirty="0" smtClean="0"/>
              <a:t> If you include the code inline, you need to cut and paste the code into each web page that uses it. This is fine as long as you never need to change the code, but the reality is you probably will need to change or improve the code at some point.</a:t>
            </a:r>
            <a:r>
              <a:rPr lang="mt-MT" sz="2400" dirty="0" smtClean="0"/>
              <a:t> With an external file, you only need to change once, while with inline you need to modify every page.</a:t>
            </a:r>
            <a:r>
              <a:rPr lang="en-US" sz="2400" dirty="0" smtClean="0"/>
              <a:t> </a:t>
            </a:r>
            <a:endParaRPr lang="mt-MT" sz="2400" dirty="0" smtClean="0"/>
          </a:p>
          <a:p>
            <a:pPr lvl="1"/>
            <a:r>
              <a:rPr lang="mt-MT" sz="2400" dirty="0" smtClean="0"/>
              <a:t>Browser cache: Similary to how </a:t>
            </a:r>
            <a:r>
              <a:rPr lang="en-US" sz="2400" dirty="0" smtClean="0"/>
              <a:t>images </a:t>
            </a:r>
            <a:r>
              <a:rPr lang="mt-MT" sz="2400" dirty="0" smtClean="0"/>
              <a:t>are </a:t>
            </a:r>
            <a:r>
              <a:rPr lang="en-US" sz="2400" dirty="0" smtClean="0"/>
              <a:t>shared between pages</a:t>
            </a:r>
            <a:r>
              <a:rPr lang="mt-MT" sz="2400" dirty="0" smtClean="0"/>
              <a:t>, external JavaScript files are cached by the browser.</a:t>
            </a:r>
            <a:r>
              <a:rPr lang="en-US" sz="2400" dirty="0" smtClean="0"/>
              <a:t> If your files are large, this could save download time and also reduce bandwidth usage.</a:t>
            </a:r>
            <a:endParaRPr lang="en-US" sz="2300" dirty="0" smtClean="0"/>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7276" y="966651"/>
            <a:ext cx="4717504" cy="1188536"/>
          </a:xfrm>
        </p:spPr>
        <p:txBody>
          <a:bodyPr>
            <a:normAutofit fontScale="90000"/>
          </a:bodyPr>
          <a:lstStyle/>
          <a:p>
            <a:r>
              <a:rPr lang="mt-MT" dirty="0" smtClean="0"/>
              <a:t>Document Object Model (DOM)</a:t>
            </a:r>
            <a:endParaRPr lang="en-US" dirty="0"/>
          </a:p>
        </p:txBody>
      </p:sp>
      <p:sp>
        <p:nvSpPr>
          <p:cNvPr id="3" name="Content Placeholder 2"/>
          <p:cNvSpPr>
            <a:spLocks noGrp="1"/>
          </p:cNvSpPr>
          <p:nvPr>
            <p:ph idx="1"/>
          </p:nvPr>
        </p:nvSpPr>
        <p:spPr>
          <a:xfrm>
            <a:off x="165100" y="2299064"/>
            <a:ext cx="11899900" cy="4454434"/>
          </a:xfrm>
        </p:spPr>
        <p:txBody>
          <a:bodyPr>
            <a:normAutofit/>
          </a:bodyPr>
          <a:lstStyle/>
          <a:p>
            <a:r>
              <a:rPr lang="en-US" sz="2400" dirty="0" smtClean="0"/>
              <a:t>The Document Object Model (DOM) is an application programming interface (API) for HTML as well as XML.</a:t>
            </a:r>
            <a:endParaRPr lang="mt-MT" sz="2400" dirty="0" smtClean="0"/>
          </a:p>
          <a:p>
            <a:r>
              <a:rPr lang="en-US" sz="2400" dirty="0" smtClean="0"/>
              <a:t>It is primarily used for programmatic manipulation of web content. </a:t>
            </a:r>
            <a:endParaRPr lang="mt-MT" sz="2400" dirty="0" smtClean="0"/>
          </a:p>
          <a:p>
            <a:r>
              <a:rPr lang="en-US" sz="2400" dirty="0" smtClean="0"/>
              <a:t>Every element in HTML is equally representable via DOM through objects.</a:t>
            </a:r>
            <a:endParaRPr lang="mt-MT" sz="2400" dirty="0" smtClean="0"/>
          </a:p>
          <a:p>
            <a:r>
              <a:rPr lang="en-GB" sz="2400" dirty="0" smtClean="0"/>
              <a:t>The DOM is the invisible structure of all the documents, a sort of container:</a:t>
            </a:r>
          </a:p>
          <a:p>
            <a:pPr lvl="1"/>
            <a:r>
              <a:rPr lang="en-GB" sz="2200" dirty="0" smtClean="0"/>
              <a:t>The overall container object is called the </a:t>
            </a:r>
            <a:r>
              <a:rPr lang="en-GB" sz="2200" i="1" dirty="0" smtClean="0"/>
              <a:t>document </a:t>
            </a:r>
          </a:p>
          <a:p>
            <a:pPr lvl="1"/>
            <a:r>
              <a:rPr lang="en-GB" sz="2200" dirty="0" smtClean="0"/>
              <a:t>Any container within the </a:t>
            </a:r>
            <a:r>
              <a:rPr lang="en-GB" sz="2200" i="1" dirty="0" smtClean="0"/>
              <a:t>document</a:t>
            </a:r>
            <a:r>
              <a:rPr lang="en-GB" sz="2200" dirty="0" smtClean="0"/>
              <a:t> that has an ID is referenced by that ID</a:t>
            </a:r>
            <a:endParaRPr lang="mt-MT" sz="2200" dirty="0" smtClean="0"/>
          </a:p>
          <a:p>
            <a:r>
              <a:rPr lang="en-GB" sz="2400" dirty="0" smtClean="0"/>
              <a:t>With JavaScript you have the power to manipulate the DOM objects which are:</a:t>
            </a:r>
          </a:p>
          <a:p>
            <a:pPr lvl="1"/>
            <a:r>
              <a:rPr lang="en-GB" sz="2200" dirty="0" smtClean="0">
                <a:solidFill>
                  <a:srgbClr val="C00000"/>
                </a:solidFill>
              </a:rPr>
              <a:t>HTML Document, HTML Element, HTML Attributes, HTML</a:t>
            </a:r>
            <a:endParaRPr lang="en-US" sz="2200" i="1" dirty="0" smtClean="0"/>
          </a:p>
          <a:p>
            <a:endParaRPr lang="en-GB" sz="2400" dirty="0" smtClean="0"/>
          </a:p>
          <a:p>
            <a:pPr marL="114300" indent="0">
              <a:buNone/>
            </a:pPr>
            <a:endParaRPr lang="en-GB" dirty="0" smtClean="0"/>
          </a:p>
        </p:txBody>
      </p:sp>
    </p:spTree>
    <p:extLst>
      <p:ext uri="{BB962C8B-B14F-4D97-AF65-F5344CB8AC3E}">
        <p14:creationId xmlns:p14="http://schemas.microsoft.com/office/powerpoint/2010/main" val="1240548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1020</TotalTime>
  <Words>1240</Words>
  <Application>Microsoft Office PowerPoint</Application>
  <PresentationFormat>Widescreen</PresentationFormat>
  <Paragraphs>119</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Schoolbook</vt:lpstr>
      <vt:lpstr>Corbel</vt:lpstr>
      <vt:lpstr>Feathered</vt:lpstr>
      <vt:lpstr>Client Side Scripting</vt:lpstr>
      <vt:lpstr>   JavaScript</vt:lpstr>
      <vt:lpstr>       JavaScript</vt:lpstr>
      <vt:lpstr>       JavaScript</vt:lpstr>
      <vt:lpstr>       JavaScript</vt:lpstr>
      <vt:lpstr>   JavaScript: Inline</vt:lpstr>
      <vt:lpstr>JavaScript: External JavaScript File</vt:lpstr>
      <vt:lpstr>Advantages of Using an External File</vt:lpstr>
      <vt:lpstr>Document Object Model (DOM)</vt:lpstr>
      <vt:lpstr>Document Object Model (DOM)</vt:lpstr>
      <vt:lpstr>Document Object Model (DOM)</vt:lpstr>
      <vt:lpstr>Document Object Model (DOM)</vt:lpstr>
      <vt:lpstr>Document Object Model (DOM)</vt:lpstr>
      <vt:lpstr>Document Object</vt:lpstr>
      <vt:lpstr>Some Document Object Properties </vt:lpstr>
      <vt:lpstr>Some Document Object Methods </vt:lpstr>
      <vt:lpstr>  JavaScript    Practice</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Side Scripting</dc:title>
  <dc:creator>Diane Borg</dc:creator>
  <cp:lastModifiedBy>Diane Borg</cp:lastModifiedBy>
  <cp:revision>29</cp:revision>
  <dcterms:created xsi:type="dcterms:W3CDTF">2017-02-02T11:10:39Z</dcterms:created>
  <dcterms:modified xsi:type="dcterms:W3CDTF">2018-02-20T12:36:11Z</dcterms:modified>
</cp:coreProperties>
</file>