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56" r:id="rId2"/>
    <p:sldId id="268" r:id="rId3"/>
    <p:sldId id="277" r:id="rId4"/>
    <p:sldId id="279" r:id="rId5"/>
    <p:sldId id="278" r:id="rId6"/>
    <p:sldId id="280" r:id="rId7"/>
    <p:sldId id="281" r:id="rId8"/>
    <p:sldId id="282" r:id="rId9"/>
    <p:sldId id="285" r:id="rId10"/>
    <p:sldId id="283" r:id="rId11"/>
    <p:sldId id="284" r:id="rId12"/>
    <p:sldId id="286" r:id="rId13"/>
    <p:sldId id="287" r:id="rId14"/>
    <p:sldId id="276"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67" d="100"/>
          <a:sy n="67" d="100"/>
        </p:scale>
        <p:origin x="-132" y="-23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69829082-E04E-44AA-9AAD-1FC8FB5E84BD}" type="datetimeFigureOut">
              <a:rPr lang="en-US" smtClean="0"/>
              <a:pPr/>
              <a:t>2/13/2017</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C7E1C6FA-D891-4DC5-8EA9-DD5DA0FE63B7}" type="slidenum">
              <a:rPr lang="en-US" smtClean="0"/>
              <a:pPr/>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xmlns="" val="283449583"/>
      </p:ext>
    </p:extLst>
  </p:cSld>
  <p:clrMapOvr>
    <a:masterClrMapping/>
  </p:clrMapOvr>
  <p:extLst mod="1">
    <p:ext uri="{DCECCB84-F9BA-43D5-87BE-67443E8EF086}">
      <p15:sldGuideLst xmlns:p15="http://schemas.microsoft.com/office/powerpoint/2012/main" xmlns="">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829082-E04E-44AA-9AAD-1FC8FB5E84BD}" type="datetimeFigureOut">
              <a:rPr lang="en-US" smtClean="0"/>
              <a:pPr/>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xmlns="" val="74176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69829082-E04E-44AA-9AAD-1FC8FB5E84BD}" type="datetimeFigureOut">
              <a:rPr lang="en-US" smtClean="0"/>
              <a:pPr/>
              <a:t>2/13/2017</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C7E1C6FA-D891-4DC5-8EA9-DD5DA0FE63B7}" type="slidenum">
              <a:rPr lang="en-US" smtClean="0"/>
              <a:pPr/>
              <a:t>‹#›</a:t>
            </a:fld>
            <a:endParaRPr lang="en-US"/>
          </a:p>
        </p:txBody>
      </p:sp>
      <p:cxnSp>
        <p:nvCxnSpPr>
          <p:cNvPr id="7" name="Straight Connector 6"/>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65859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829082-E04E-44AA-9AAD-1FC8FB5E84BD}" type="datetimeFigureOut">
              <a:rPr lang="en-US" smtClean="0"/>
              <a:pPr/>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xmlns="" val="14995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69829082-E04E-44AA-9AAD-1FC8FB5E84BD}" type="datetimeFigureOut">
              <a:rPr lang="en-US" smtClean="0"/>
              <a:pPr/>
              <a:t>2/13/2017</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C7E1C6FA-D891-4DC5-8EA9-DD5DA0FE63B7}" type="slidenum">
              <a:rPr lang="en-US" smtClean="0"/>
              <a:pPr/>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xmlns="" val="294526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829082-E04E-44AA-9AAD-1FC8FB5E84BD}" type="datetimeFigureOut">
              <a:rPr lang="en-US" smtClean="0"/>
              <a:pPr/>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xmlns="" val="1503449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829082-E04E-44AA-9AAD-1FC8FB5E84BD}" type="datetimeFigureOut">
              <a:rPr lang="en-US" smtClean="0"/>
              <a:pPr/>
              <a:t>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xmlns="" val="871150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829082-E04E-44AA-9AAD-1FC8FB5E84BD}" type="datetimeFigureOut">
              <a:rPr lang="en-US" smtClean="0"/>
              <a:pPr/>
              <a:t>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xmlns="" val="2216012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69829082-E04E-44AA-9AAD-1FC8FB5E84BD}" type="datetimeFigureOut">
              <a:rPr lang="en-US" smtClean="0"/>
              <a:pPr/>
              <a:t>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xmlns="" val="2012670685"/>
      </p:ext>
    </p:extLst>
  </p:cSld>
  <p:clrMapOvr>
    <a:masterClrMapping/>
  </p:clrMapOvr>
  <p:extLst mod="1">
    <p:ext uri="{DCECCB84-F9BA-43D5-87BE-67443E8EF086}">
      <p15:sldGuideLst xmlns:p15="http://schemas.microsoft.com/office/powerpoint/2012/main" xmlns="">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69829082-E04E-44AA-9AAD-1FC8FB5E84BD}" type="datetimeFigureOut">
              <a:rPr lang="en-US" smtClean="0"/>
              <a:pPr/>
              <a:t>2/13/2017</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C7E1C6FA-D891-4DC5-8EA9-DD5DA0FE63B7}" type="slidenum">
              <a:rPr lang="en-US" smtClean="0"/>
              <a:pPr/>
              <a:t>‹#›</a:t>
            </a:fld>
            <a:endParaRPr lang="en-US"/>
          </a:p>
        </p:txBody>
      </p:sp>
    </p:spTree>
    <p:extLst>
      <p:ext uri="{BB962C8B-B14F-4D97-AF65-F5344CB8AC3E}">
        <p14:creationId xmlns:p14="http://schemas.microsoft.com/office/powerpoint/2010/main" xmlns="" val="1081570638"/>
      </p:ext>
    </p:extLst>
  </p:cSld>
  <p:clrMapOvr>
    <a:masterClrMapping/>
  </p:clrMapOvr>
  <p:extLst mod="1">
    <p:ext uri="{DCECCB84-F9BA-43D5-87BE-67443E8EF086}">
      <p15:sldGuideLst xmlns:p15="http://schemas.microsoft.com/office/powerpoint/2012/main" xmlns="">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69829082-E04E-44AA-9AAD-1FC8FB5E84BD}" type="datetimeFigureOut">
              <a:rPr lang="en-US" smtClean="0"/>
              <a:pPr/>
              <a:t>2/13/2017</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C7E1C6FA-D891-4DC5-8EA9-DD5DA0FE63B7}" type="slidenum">
              <a:rPr lang="en-US" smtClean="0"/>
              <a:pPr/>
              <a:t>‹#›</a:t>
            </a:fld>
            <a:endParaRPr lang="en-US"/>
          </a:p>
        </p:txBody>
      </p:sp>
    </p:spTree>
    <p:extLst>
      <p:ext uri="{BB962C8B-B14F-4D97-AF65-F5344CB8AC3E}">
        <p14:creationId xmlns:p14="http://schemas.microsoft.com/office/powerpoint/2010/main" xmlns="" val="120929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69829082-E04E-44AA-9AAD-1FC8FB5E84BD}" type="datetimeFigureOut">
              <a:rPr lang="en-US" smtClean="0"/>
              <a:pPr/>
              <a:t>2/13/2017</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C7E1C6FA-D891-4DC5-8EA9-DD5DA0FE63B7}" type="slidenum">
              <a:rPr lang="en-US" smtClean="0"/>
              <a:pPr/>
              <a:t>‹#›</a:t>
            </a:fld>
            <a:endParaRPr lang="en-US"/>
          </a:p>
        </p:txBody>
      </p:sp>
      <p:cxnSp>
        <p:nvCxnSpPr>
          <p:cNvPr id="9" name="Straight Connector 8"/>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50508590"/>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Client Side Scripting</a:t>
            </a:r>
            <a:endParaRPr lang="en-US" dirty="0"/>
          </a:p>
        </p:txBody>
      </p:sp>
      <p:sp>
        <p:nvSpPr>
          <p:cNvPr id="3" name="Subtitle 2"/>
          <p:cNvSpPr>
            <a:spLocks noGrp="1"/>
          </p:cNvSpPr>
          <p:nvPr>
            <p:ph type="subTitle" idx="1"/>
          </p:nvPr>
        </p:nvSpPr>
        <p:spPr/>
        <p:txBody>
          <a:bodyPr/>
          <a:lstStyle/>
          <a:p>
            <a:r>
              <a:rPr lang="mt-MT" dirty="0" smtClean="0"/>
              <a:t>Data</a:t>
            </a:r>
            <a:endParaRPr lang="en-US" dirty="0"/>
          </a:p>
        </p:txBody>
      </p:sp>
    </p:spTree>
    <p:extLst>
      <p:ext uri="{BB962C8B-B14F-4D97-AF65-F5344CB8AC3E}">
        <p14:creationId xmlns:p14="http://schemas.microsoft.com/office/powerpoint/2010/main" xmlns="" val="827017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1110343"/>
            <a:ext cx="5697171" cy="1018717"/>
          </a:xfrm>
        </p:spPr>
        <p:txBody>
          <a:bodyPr>
            <a:normAutofit/>
          </a:bodyPr>
          <a:lstStyle/>
          <a:p>
            <a:r>
              <a:rPr lang="mt-MT" dirty="0" smtClean="0"/>
              <a:t>			  Strings</a:t>
            </a:r>
            <a:endParaRPr lang="en-US" dirty="0"/>
          </a:p>
        </p:txBody>
      </p:sp>
      <p:sp>
        <p:nvSpPr>
          <p:cNvPr id="3" name="Content Placeholder 2"/>
          <p:cNvSpPr>
            <a:spLocks noGrp="1"/>
          </p:cNvSpPr>
          <p:nvPr>
            <p:ph idx="1"/>
          </p:nvPr>
        </p:nvSpPr>
        <p:spPr>
          <a:xfrm>
            <a:off x="165100" y="2246812"/>
            <a:ext cx="11899900" cy="4402182"/>
          </a:xfrm>
        </p:spPr>
        <p:txBody>
          <a:bodyPr>
            <a:normAutofit/>
          </a:bodyPr>
          <a:lstStyle/>
          <a:p>
            <a:r>
              <a:rPr lang="en-US" sz="2400" dirty="0" smtClean="0"/>
              <a:t>If you need to embed double or single quotes into the string, you can use the backslash (\) character to escape the single or double quote, as shown in the following example: </a:t>
            </a:r>
            <a:endParaRPr lang="mt-MT" sz="2400" dirty="0" smtClean="0"/>
          </a:p>
          <a:p>
            <a:pPr lvl="1" algn="ctr">
              <a:buNone/>
            </a:pPr>
            <a:r>
              <a:rPr lang="mt-MT" sz="2200" dirty="0" smtClean="0"/>
              <a:t>	</a:t>
            </a:r>
            <a:r>
              <a:rPr lang="en-US" sz="2200" dirty="0" smtClean="0"/>
              <a:t>'The </a:t>
            </a:r>
            <a:r>
              <a:rPr lang="en-US" sz="2200" dirty="0" smtClean="0"/>
              <a:t>doctor said "I\'m pleased to announce that it\'s a girl!" '</a:t>
            </a:r>
            <a:endParaRPr lang="mt-MT" sz="2200" dirty="0" smtClean="0"/>
          </a:p>
          <a:p>
            <a:pPr lvl="1" algn="ctr">
              <a:buNone/>
            </a:pPr>
            <a:r>
              <a:rPr lang="mt-MT" sz="2200" dirty="0" smtClean="0"/>
              <a:t>	</a:t>
            </a:r>
            <a:r>
              <a:rPr lang="en-US" sz="2200" dirty="0" smtClean="0"/>
              <a:t>"</a:t>
            </a:r>
            <a:r>
              <a:rPr lang="en-US" sz="2200" dirty="0" smtClean="0"/>
              <a:t>The doctor said \"I'm pleased to announce that it's a girl!\" "</a:t>
            </a:r>
            <a:endParaRPr lang="mt-MT" sz="2200" dirty="0" smtClean="0"/>
          </a:p>
          <a:p>
            <a:r>
              <a:rPr lang="mt-MT" sz="2400" dirty="0" smtClean="0"/>
              <a:t>Other </a:t>
            </a:r>
            <a:r>
              <a:rPr lang="en-US" sz="2400" dirty="0" smtClean="0"/>
              <a:t>common </a:t>
            </a:r>
            <a:r>
              <a:rPr lang="en-US" sz="2400" dirty="0" smtClean="0"/>
              <a:t>escape sequences are \t </a:t>
            </a:r>
            <a:r>
              <a:rPr lang="mt-MT" sz="2400" dirty="0" smtClean="0"/>
              <a:t>for </a:t>
            </a:r>
            <a:r>
              <a:rPr lang="en-US" sz="2400" dirty="0" smtClean="0"/>
              <a:t>a </a:t>
            </a:r>
            <a:r>
              <a:rPr lang="en-US" sz="2400" dirty="0" smtClean="0"/>
              <a:t>tab and \n </a:t>
            </a:r>
            <a:r>
              <a:rPr lang="mt-MT" sz="2400" dirty="0" smtClean="0"/>
              <a:t>for </a:t>
            </a:r>
            <a:r>
              <a:rPr lang="en-US" sz="2400" dirty="0" smtClean="0"/>
              <a:t>a </a:t>
            </a:r>
            <a:r>
              <a:rPr lang="en-US" sz="2400" dirty="0" smtClean="0"/>
              <a:t>new line. </a:t>
            </a:r>
            <a:r>
              <a:rPr lang="en-US" sz="2400" dirty="0" smtClean="0"/>
              <a:t>You can also use \</a:t>
            </a:r>
            <a:r>
              <a:rPr lang="en-US" sz="2400" dirty="0" err="1" smtClean="0"/>
              <a:t>uHHHH</a:t>
            </a:r>
            <a:r>
              <a:rPr lang="en-US" sz="2400" dirty="0" smtClean="0"/>
              <a:t> where HHHH is a 4-digit hexadecimal code </a:t>
            </a:r>
            <a:r>
              <a:rPr lang="mt-MT" sz="2400" dirty="0" smtClean="0"/>
              <a:t>for </a:t>
            </a:r>
            <a:r>
              <a:rPr lang="en-US" sz="2400" dirty="0" smtClean="0"/>
              <a:t>a </a:t>
            </a:r>
            <a:r>
              <a:rPr lang="en-US" sz="2400" dirty="0" err="1" smtClean="0"/>
              <a:t>unicode</a:t>
            </a:r>
            <a:r>
              <a:rPr lang="en-US" sz="2400" dirty="0" smtClean="0"/>
              <a:t> </a:t>
            </a:r>
            <a:r>
              <a:rPr lang="en-US" sz="2400" dirty="0" smtClean="0"/>
              <a:t>string. </a:t>
            </a:r>
            <a:endParaRPr lang="mt-MT" sz="2400" dirty="0" smtClean="0"/>
          </a:p>
          <a:p>
            <a:r>
              <a:rPr lang="mt-MT" sz="2400" dirty="0" smtClean="0"/>
              <a:t>The</a:t>
            </a:r>
            <a:r>
              <a:rPr lang="en-US" sz="2400" dirty="0" smtClean="0"/>
              <a:t> </a:t>
            </a:r>
            <a:r>
              <a:rPr lang="en-US" sz="2400" dirty="0" smtClean="0"/>
              <a:t>plus sign </a:t>
            </a:r>
            <a:r>
              <a:rPr lang="mt-MT" sz="2400" dirty="0" smtClean="0"/>
              <a:t>is used </a:t>
            </a:r>
            <a:r>
              <a:rPr lang="en-US" sz="2400" dirty="0" smtClean="0"/>
              <a:t>to </a:t>
            </a:r>
            <a:r>
              <a:rPr lang="en-US" sz="2400" dirty="0" smtClean="0"/>
              <a:t>represent string </a:t>
            </a:r>
            <a:r>
              <a:rPr lang="en-US" sz="2400" dirty="0" smtClean="0"/>
              <a:t>concatenation:</a:t>
            </a:r>
            <a:endParaRPr lang="mt-MT" sz="2400" dirty="0" smtClean="0"/>
          </a:p>
          <a:p>
            <a:pPr lvl="1" algn="ctr">
              <a:buNone/>
            </a:pPr>
            <a:r>
              <a:rPr lang="en-US" sz="2200" dirty="0" smtClean="0"/>
              <a:t> </a:t>
            </a:r>
            <a:r>
              <a:rPr lang="en-US" sz="2200" dirty="0" smtClean="0"/>
              <a:t>'Hickory </a:t>
            </a:r>
            <a:r>
              <a:rPr lang="en-US" sz="2200" dirty="0" err="1" smtClean="0"/>
              <a:t>Dickory</a:t>
            </a:r>
            <a:r>
              <a:rPr lang="en-US" sz="2200" dirty="0" smtClean="0"/>
              <a:t> Dock.' + "The mouse ran up the clock." + 'The clock struck one...'</a:t>
            </a:r>
            <a:endParaRPr lang="mt-MT" sz="2200" dirty="0" smtClean="0"/>
          </a:p>
        </p:txBody>
      </p:sp>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901337"/>
            <a:ext cx="5697171" cy="1227723"/>
          </a:xfrm>
        </p:spPr>
        <p:txBody>
          <a:bodyPr>
            <a:normAutofit fontScale="90000"/>
          </a:bodyPr>
          <a:lstStyle/>
          <a:p>
            <a:r>
              <a:rPr lang="mt-MT" dirty="0" smtClean="0"/>
              <a:t>Strings</a:t>
            </a:r>
            <a:br>
              <a:rPr lang="mt-MT" dirty="0" smtClean="0"/>
            </a:br>
            <a:r>
              <a:rPr lang="mt-MT" dirty="0" smtClean="0"/>
              <a:t>Escape Sequences</a:t>
            </a:r>
            <a:endParaRPr lang="en-US" dirty="0"/>
          </a:p>
        </p:txBody>
      </p:sp>
      <p:sp>
        <p:nvSpPr>
          <p:cNvPr id="4" name="Content Placeholder 3"/>
          <p:cNvSpPr>
            <a:spLocks noGrp="1"/>
          </p:cNvSpPr>
          <p:nvPr>
            <p:ph idx="1"/>
          </p:nvPr>
        </p:nvSpPr>
        <p:spPr/>
        <p:txBody>
          <a:bodyPr/>
          <a:lstStyle/>
          <a:p>
            <a:endParaRPr lang="en-GB" dirty="0"/>
          </a:p>
        </p:txBody>
      </p:sp>
      <p:pic>
        <p:nvPicPr>
          <p:cNvPr id="1026" name="Picture 2"/>
          <p:cNvPicPr>
            <a:picLocks noChangeAspect="1" noChangeArrowheads="1"/>
          </p:cNvPicPr>
          <p:nvPr/>
        </p:nvPicPr>
        <p:blipFill>
          <a:blip r:embed="rId2" cstate="print"/>
          <a:srcRect b="16086"/>
          <a:stretch>
            <a:fillRect/>
          </a:stretch>
        </p:blipFill>
        <p:spPr bwMode="auto">
          <a:xfrm>
            <a:off x="1492623" y="2409198"/>
            <a:ext cx="10233212" cy="4112626"/>
          </a:xfrm>
          <a:prstGeom prst="rect">
            <a:avLst/>
          </a:prstGeom>
          <a:noFill/>
          <a:ln w="9525">
            <a:noFill/>
            <a:miter lim="800000"/>
            <a:headEnd/>
            <a:tailEnd/>
          </a:ln>
        </p:spPr>
      </p:pic>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1280160"/>
            <a:ext cx="5697171" cy="848900"/>
          </a:xfrm>
        </p:spPr>
        <p:txBody>
          <a:bodyPr>
            <a:normAutofit/>
          </a:bodyPr>
          <a:lstStyle/>
          <a:p>
            <a:r>
              <a:rPr lang="mt-MT" dirty="0" smtClean="0"/>
              <a:t>	</a:t>
            </a:r>
            <a:r>
              <a:rPr lang="mt-MT" dirty="0" smtClean="0"/>
              <a:t>Unary Operators</a:t>
            </a:r>
            <a:endParaRPr lang="en-US" dirty="0"/>
          </a:p>
        </p:txBody>
      </p:sp>
      <p:sp>
        <p:nvSpPr>
          <p:cNvPr id="3" name="Content Placeholder 2"/>
          <p:cNvSpPr>
            <a:spLocks noGrp="1"/>
          </p:cNvSpPr>
          <p:nvPr>
            <p:ph idx="1"/>
          </p:nvPr>
        </p:nvSpPr>
        <p:spPr>
          <a:xfrm>
            <a:off x="165100" y="2246812"/>
            <a:ext cx="11899900" cy="4402182"/>
          </a:xfrm>
        </p:spPr>
        <p:txBody>
          <a:bodyPr>
            <a:normAutofit fontScale="92500" lnSpcReduction="10000"/>
          </a:bodyPr>
          <a:lstStyle/>
          <a:p>
            <a:r>
              <a:rPr lang="en-US" sz="2400" dirty="0" smtClean="0"/>
              <a:t>Not all operators are symbols; some are written as words. </a:t>
            </a:r>
            <a:endParaRPr lang="mt-MT" sz="2400" dirty="0" smtClean="0"/>
          </a:p>
          <a:p>
            <a:r>
              <a:rPr lang="en-US" sz="2400" dirty="0" smtClean="0"/>
              <a:t>One </a:t>
            </a:r>
            <a:r>
              <a:rPr lang="en-US" sz="2400" dirty="0" smtClean="0"/>
              <a:t>example is the </a:t>
            </a:r>
            <a:r>
              <a:rPr lang="en-US" sz="2400" b="1" dirty="0" err="1" smtClean="0">
                <a:solidFill>
                  <a:schemeClr val="accent2"/>
                </a:solidFill>
              </a:rPr>
              <a:t>typeof</a:t>
            </a:r>
            <a:r>
              <a:rPr lang="en-US" sz="2400" dirty="0" smtClean="0"/>
              <a:t> operator, which produces a string value naming the type of the value you give it: </a:t>
            </a:r>
            <a:endParaRPr lang="mt-MT" sz="2400" dirty="0" smtClean="0"/>
          </a:p>
          <a:p>
            <a:pPr lvl="1"/>
            <a:r>
              <a:rPr lang="en-US" sz="2200" dirty="0" err="1" smtClean="0"/>
              <a:t>typeof</a:t>
            </a:r>
            <a:r>
              <a:rPr lang="en-US" sz="2200" dirty="0" smtClean="0"/>
              <a:t> </a:t>
            </a:r>
            <a:r>
              <a:rPr lang="en-US" sz="2200" dirty="0" smtClean="0"/>
              <a:t>4.5 </a:t>
            </a:r>
            <a:r>
              <a:rPr lang="en-US" sz="2200" dirty="0" smtClean="0">
                <a:solidFill>
                  <a:schemeClr val="accent2"/>
                </a:solidFill>
              </a:rPr>
              <a:t>→</a:t>
            </a:r>
            <a:r>
              <a:rPr lang="en-US" sz="2200" dirty="0" smtClean="0"/>
              <a:t> "number" </a:t>
            </a:r>
            <a:endParaRPr lang="mt-MT" sz="2200" dirty="0" smtClean="0"/>
          </a:p>
          <a:p>
            <a:pPr lvl="1"/>
            <a:r>
              <a:rPr lang="en-US" sz="2200" dirty="0" err="1" smtClean="0"/>
              <a:t>typeof</a:t>
            </a:r>
            <a:r>
              <a:rPr lang="en-US" sz="2200" dirty="0" smtClean="0"/>
              <a:t> </a:t>
            </a:r>
            <a:r>
              <a:rPr lang="en-US" sz="2200" dirty="0" smtClean="0"/>
              <a:t>"x" </a:t>
            </a:r>
            <a:r>
              <a:rPr lang="en-US" sz="2200" dirty="0" smtClean="0">
                <a:solidFill>
                  <a:schemeClr val="accent2"/>
                </a:solidFill>
              </a:rPr>
              <a:t>→</a:t>
            </a:r>
            <a:r>
              <a:rPr lang="en-US" sz="2200" dirty="0" smtClean="0"/>
              <a:t> "string" </a:t>
            </a:r>
            <a:endParaRPr lang="mt-MT" sz="2200" dirty="0" smtClean="0"/>
          </a:p>
          <a:p>
            <a:r>
              <a:rPr lang="en-US" sz="2400" dirty="0" smtClean="0"/>
              <a:t>The </a:t>
            </a:r>
            <a:r>
              <a:rPr lang="mt-MT" sz="2400" dirty="0" smtClean="0"/>
              <a:t>previous </a:t>
            </a:r>
            <a:r>
              <a:rPr lang="en-US" sz="2400" dirty="0" smtClean="0"/>
              <a:t>operators </a:t>
            </a:r>
            <a:r>
              <a:rPr lang="en-US" sz="2400" dirty="0" smtClean="0"/>
              <a:t>we saw all operated on two values; </a:t>
            </a:r>
            <a:r>
              <a:rPr lang="en-US" sz="2400" dirty="0" err="1" smtClean="0"/>
              <a:t>typeof</a:t>
            </a:r>
            <a:r>
              <a:rPr lang="en-US" sz="2400" dirty="0" smtClean="0"/>
              <a:t> takes only one. </a:t>
            </a:r>
            <a:endParaRPr lang="mt-MT" sz="2400" dirty="0" smtClean="0"/>
          </a:p>
          <a:p>
            <a:r>
              <a:rPr lang="mt-MT" sz="2400" dirty="0" smtClean="0"/>
              <a:t>There are two types of operators:</a:t>
            </a:r>
          </a:p>
          <a:p>
            <a:pPr lvl="1"/>
            <a:r>
              <a:rPr lang="mt-MT" sz="2200" b="1" dirty="0" smtClean="0">
                <a:solidFill>
                  <a:schemeClr val="accent2"/>
                </a:solidFill>
              </a:rPr>
              <a:t>Binary Operators:</a:t>
            </a:r>
            <a:r>
              <a:rPr lang="en-US" sz="2200" dirty="0" smtClean="0"/>
              <a:t> </a:t>
            </a:r>
            <a:r>
              <a:rPr lang="en-US" sz="2200" dirty="0" smtClean="0"/>
              <a:t>use two values are </a:t>
            </a:r>
            <a:r>
              <a:rPr lang="en-US" sz="2200" dirty="0" smtClean="0"/>
              <a:t>called</a:t>
            </a:r>
            <a:r>
              <a:rPr lang="mt-MT" sz="2200" dirty="0" smtClean="0"/>
              <a:t> e.g. </a:t>
            </a:r>
            <a:r>
              <a:rPr lang="mt-MT" sz="2200" i="1" dirty="0" smtClean="0"/>
              <a:t>5 + 2</a:t>
            </a:r>
          </a:p>
          <a:p>
            <a:pPr lvl="1"/>
            <a:r>
              <a:rPr lang="mt-MT" sz="2200" b="1" dirty="0" smtClean="0">
                <a:solidFill>
                  <a:schemeClr val="accent2"/>
                </a:solidFill>
              </a:rPr>
              <a:t>Unary Operators: </a:t>
            </a:r>
            <a:r>
              <a:rPr lang="en-US" sz="2200" dirty="0" smtClean="0"/>
              <a:t>take one</a:t>
            </a:r>
            <a:r>
              <a:rPr lang="mt-MT" sz="2200" dirty="0" smtClean="0"/>
              <a:t> value e.g. </a:t>
            </a:r>
            <a:r>
              <a:rPr lang="mt-MT" sz="2200" i="1" dirty="0" smtClean="0"/>
              <a:t>typeof 2</a:t>
            </a:r>
            <a:r>
              <a:rPr lang="en-US" sz="2200" dirty="0" smtClean="0"/>
              <a:t> </a:t>
            </a:r>
            <a:endParaRPr lang="mt-MT" sz="2200" dirty="0" smtClean="0"/>
          </a:p>
          <a:p>
            <a:r>
              <a:rPr lang="en-US" sz="2400" dirty="0" smtClean="0"/>
              <a:t>The </a:t>
            </a:r>
            <a:r>
              <a:rPr lang="en-US" sz="2400" dirty="0" smtClean="0"/>
              <a:t>minus operator can be used both as a binary operator and a unary operator: </a:t>
            </a:r>
            <a:r>
              <a:rPr lang="en-US" sz="2400" i="1" dirty="0" smtClean="0"/>
              <a:t>- (10 - 2) → -8 </a:t>
            </a:r>
            <a:endParaRPr lang="mt-MT" i="1" dirty="0" smtClean="0"/>
          </a:p>
        </p:txBody>
      </p:sp>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1280160"/>
            <a:ext cx="5697171" cy="848900"/>
          </a:xfrm>
        </p:spPr>
        <p:txBody>
          <a:bodyPr>
            <a:normAutofit/>
          </a:bodyPr>
          <a:lstStyle/>
          <a:p>
            <a:r>
              <a:rPr lang="mt-MT" dirty="0" smtClean="0"/>
              <a:t>	</a:t>
            </a:r>
            <a:r>
              <a:rPr lang="mt-MT" dirty="0" smtClean="0"/>
              <a:t>		    Boolean</a:t>
            </a:r>
            <a:endParaRPr lang="en-US" dirty="0"/>
          </a:p>
        </p:txBody>
      </p:sp>
      <p:sp>
        <p:nvSpPr>
          <p:cNvPr id="3" name="Content Placeholder 2"/>
          <p:cNvSpPr>
            <a:spLocks noGrp="1"/>
          </p:cNvSpPr>
          <p:nvPr>
            <p:ph idx="1"/>
          </p:nvPr>
        </p:nvSpPr>
        <p:spPr>
          <a:xfrm>
            <a:off x="165100" y="2246812"/>
            <a:ext cx="11899900" cy="4402182"/>
          </a:xfrm>
        </p:spPr>
        <p:txBody>
          <a:bodyPr>
            <a:normAutofit/>
          </a:bodyPr>
          <a:lstStyle/>
          <a:p>
            <a:r>
              <a:rPr lang="en-US" sz="2400" dirty="0" smtClean="0"/>
              <a:t>Whereas numbers and strings offer almost limitless variations, the Boolean data type is </a:t>
            </a:r>
            <a:r>
              <a:rPr lang="en-US" sz="2400" dirty="0" smtClean="0"/>
              <a:t>simple</a:t>
            </a:r>
            <a:endParaRPr lang="mt-MT" sz="2400" dirty="0" smtClean="0"/>
          </a:p>
          <a:p>
            <a:r>
              <a:rPr lang="en-US" sz="2400" dirty="0" smtClean="0"/>
              <a:t>It </a:t>
            </a:r>
            <a:r>
              <a:rPr lang="en-US" sz="2400" dirty="0" smtClean="0"/>
              <a:t>is either one of two values: </a:t>
            </a:r>
            <a:r>
              <a:rPr lang="en-US" sz="2400" b="1" dirty="0" smtClean="0">
                <a:solidFill>
                  <a:schemeClr val="accent2"/>
                </a:solidFill>
              </a:rPr>
              <a:t>true</a:t>
            </a:r>
            <a:r>
              <a:rPr lang="en-US" sz="2400" dirty="0" smtClean="0"/>
              <a:t> or </a:t>
            </a:r>
            <a:r>
              <a:rPr lang="en-US" sz="2400" b="1" dirty="0" smtClean="0">
                <a:solidFill>
                  <a:schemeClr val="accent2"/>
                </a:solidFill>
              </a:rPr>
              <a:t>false</a:t>
            </a:r>
            <a:endParaRPr lang="mt-MT" sz="2400" b="1" dirty="0" smtClean="0">
              <a:solidFill>
                <a:schemeClr val="accent2"/>
              </a:solidFill>
            </a:endParaRPr>
          </a:p>
          <a:p>
            <a:r>
              <a:rPr lang="en-US" sz="2400" dirty="0" smtClean="0"/>
              <a:t>Although you can use these values directly, it’s more common to produce a true or false value by comparing two </a:t>
            </a:r>
            <a:r>
              <a:rPr lang="en-US" sz="2400" dirty="0" smtClean="0"/>
              <a:t>values</a:t>
            </a:r>
            <a:r>
              <a:rPr lang="mt-MT" sz="2400" dirty="0" smtClean="0"/>
              <a:t>:</a:t>
            </a:r>
          </a:p>
          <a:p>
            <a:pPr lvl="1"/>
            <a:r>
              <a:rPr lang="en-US" dirty="0" smtClean="0"/>
              <a:t>10 &lt; 9</a:t>
            </a:r>
            <a:endParaRPr lang="mt-MT" dirty="0" smtClean="0"/>
          </a:p>
          <a:p>
            <a:pPr lvl="1"/>
            <a:r>
              <a:rPr lang="mt-MT" dirty="0" smtClean="0"/>
              <a:t>20 &gt; 3</a:t>
            </a:r>
            <a:endParaRPr lang="mt-MT" dirty="0" smtClean="0"/>
          </a:p>
          <a:p>
            <a:pPr lvl="1"/>
            <a:r>
              <a:rPr lang="en-US" dirty="0" smtClean="0"/>
              <a:t>'Apples</a:t>
            </a:r>
            <a:r>
              <a:rPr lang="en-US" dirty="0" smtClean="0"/>
              <a:t>' != </a:t>
            </a:r>
            <a:r>
              <a:rPr lang="en-US" dirty="0" smtClean="0"/>
              <a:t>'Oranges‘</a:t>
            </a:r>
            <a:endParaRPr lang="mt-MT" dirty="0" smtClean="0"/>
          </a:p>
          <a:p>
            <a:endParaRPr lang="mt-MT" sz="2400" b="1" i="1" dirty="0" smtClean="0">
              <a:solidFill>
                <a:schemeClr val="accent2"/>
              </a:solidFill>
            </a:endParaRPr>
          </a:p>
        </p:txBody>
      </p:sp>
      <p:pic>
        <p:nvPicPr>
          <p:cNvPr id="2050" name="Picture 2" descr="http://ecomputernotes.com/images/stories/short-circuit%20logical%20operators%20in%20javascript.jpg"/>
          <p:cNvPicPr>
            <a:picLocks noChangeAspect="1" noChangeArrowheads="1"/>
          </p:cNvPicPr>
          <p:nvPr/>
        </p:nvPicPr>
        <p:blipFill>
          <a:blip r:embed="rId2" cstate="print"/>
          <a:srcRect/>
          <a:stretch>
            <a:fillRect/>
          </a:stretch>
        </p:blipFill>
        <p:spPr bwMode="auto">
          <a:xfrm>
            <a:off x="5530341" y="4611188"/>
            <a:ext cx="5913992" cy="1680981"/>
          </a:xfrm>
          <a:prstGeom prst="rect">
            <a:avLst/>
          </a:prstGeom>
          <a:noFill/>
        </p:spPr>
      </p:pic>
    </p:spTree>
    <p:extLst>
      <p:ext uri="{BB962C8B-B14F-4D97-AF65-F5344CB8AC3E}">
        <p14:creationId xmlns:p14="http://schemas.microsoft.com/office/powerpoint/2010/main" xmlns="" val="124054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0715" y="888272"/>
            <a:ext cx="5029214" cy="1188536"/>
          </a:xfrm>
        </p:spPr>
        <p:txBody>
          <a:bodyPr>
            <a:normAutofit fontScale="90000"/>
          </a:bodyPr>
          <a:lstStyle/>
          <a:p>
            <a:r>
              <a:rPr lang="mt-MT" dirty="0" smtClean="0"/>
              <a:t>		</a:t>
            </a:r>
            <a:r>
              <a:rPr lang="mt-MT" dirty="0" smtClean="0"/>
              <a:t> </a:t>
            </a:r>
            <a:r>
              <a:rPr lang="mt-MT" dirty="0" smtClean="0"/>
              <a:t/>
            </a:r>
            <a:br>
              <a:rPr lang="mt-MT" dirty="0" smtClean="0"/>
            </a:br>
            <a:r>
              <a:rPr lang="mt-MT" dirty="0" smtClean="0"/>
              <a:t>		Practice</a:t>
            </a:r>
            <a:endParaRPr lang="en-US" dirty="0"/>
          </a:p>
        </p:txBody>
      </p:sp>
      <p:sp>
        <p:nvSpPr>
          <p:cNvPr id="3" name="Content Placeholder 2"/>
          <p:cNvSpPr>
            <a:spLocks noGrp="1"/>
          </p:cNvSpPr>
          <p:nvPr>
            <p:ph idx="1"/>
          </p:nvPr>
        </p:nvSpPr>
        <p:spPr>
          <a:xfrm>
            <a:off x="165099" y="2325190"/>
            <a:ext cx="11343278" cy="4454434"/>
          </a:xfrm>
        </p:spPr>
        <p:txBody>
          <a:bodyPr>
            <a:normAutofit/>
          </a:bodyPr>
          <a:lstStyle/>
          <a:p>
            <a:pPr marL="0" indent="0" algn="ctr">
              <a:buNone/>
              <a:defRPr/>
            </a:pPr>
            <a:r>
              <a:rPr lang="mt-MT" sz="2800" dirty="0" smtClean="0"/>
              <a:t>Access Moodle and work out </a:t>
            </a:r>
            <a:r>
              <a:rPr lang="mt-MT" sz="2800" b="1" dirty="0" smtClean="0"/>
              <a:t>Worksheet </a:t>
            </a:r>
            <a:r>
              <a:rPr lang="mt-MT" sz="2800" b="1" dirty="0" smtClean="0"/>
              <a:t>4</a:t>
            </a:r>
            <a:endParaRPr lang="en-US" sz="2800" b="1" dirty="0"/>
          </a:p>
        </p:txBody>
      </p:sp>
      <p:pic>
        <p:nvPicPr>
          <p:cNvPr id="5" name="Picture 4" descr="https://tracker.moodle.org/secure/attachment/29098/logo-trans-4045x1000.png"/>
          <p:cNvPicPr>
            <a:picLocks noChangeAspect="1" noChangeArrowheads="1"/>
          </p:cNvPicPr>
          <p:nvPr/>
        </p:nvPicPr>
        <p:blipFill>
          <a:blip r:embed="rId2" cstate="print"/>
          <a:srcRect/>
          <a:stretch>
            <a:fillRect/>
          </a:stretch>
        </p:blipFill>
        <p:spPr bwMode="auto">
          <a:xfrm>
            <a:off x="3143795" y="4046869"/>
            <a:ext cx="6756400" cy="1670309"/>
          </a:xfrm>
          <a:prstGeom prst="rect">
            <a:avLst/>
          </a:prstGeom>
          <a:noFill/>
        </p:spPr>
      </p:pic>
      <p:pic>
        <p:nvPicPr>
          <p:cNvPr id="6" name="Picture 2" descr="http://rs577.pbsrc.com/albums/ss215/csnszhb/programmer.gif~c200"/>
          <p:cNvPicPr>
            <a:picLocks noChangeAspect="1" noChangeArrowheads="1" noCrop="1"/>
          </p:cNvPicPr>
          <p:nvPr/>
        </p:nvPicPr>
        <p:blipFill>
          <a:blip r:embed="rId3" cstate="print"/>
          <a:srcRect/>
          <a:stretch>
            <a:fillRect/>
          </a:stretch>
        </p:blipFill>
        <p:spPr bwMode="auto">
          <a:xfrm>
            <a:off x="609601" y="291738"/>
            <a:ext cx="1905000" cy="1905000"/>
          </a:xfrm>
          <a:prstGeom prst="rect">
            <a:avLst/>
          </a:prstGeom>
          <a:noFill/>
        </p:spPr>
      </p:pic>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t-MT" dirty="0" smtClean="0"/>
              <a:t>						References</a:t>
            </a:r>
            <a:endParaRPr lang="en-GB" dirty="0"/>
          </a:p>
        </p:txBody>
      </p:sp>
      <p:sp>
        <p:nvSpPr>
          <p:cNvPr id="3" name="Content Placeholder 2"/>
          <p:cNvSpPr>
            <a:spLocks noGrp="1"/>
          </p:cNvSpPr>
          <p:nvPr>
            <p:ph idx="1"/>
          </p:nvPr>
        </p:nvSpPr>
        <p:spPr/>
        <p:txBody>
          <a:bodyPr/>
          <a:lstStyle/>
          <a:p>
            <a:r>
              <a:rPr lang="en-GB" dirty="0" smtClean="0"/>
              <a:t>Johnson, G. (2013). </a:t>
            </a:r>
            <a:r>
              <a:rPr lang="en-GB" i="1" dirty="0" smtClean="0"/>
              <a:t>Programming in HTML5 with </a:t>
            </a:r>
            <a:r>
              <a:rPr lang="en-GB" i="1" dirty="0" err="1" smtClean="0"/>
              <a:t>Javascript</a:t>
            </a:r>
            <a:r>
              <a:rPr lang="en-GB" i="1" dirty="0" smtClean="0"/>
              <a:t> and CSS3.</a:t>
            </a:r>
            <a:r>
              <a:rPr lang="en-GB" dirty="0" smtClean="0"/>
              <a:t> United States of America: Microsoft Press</a:t>
            </a:r>
            <a:r>
              <a:rPr lang="en-GB" dirty="0" smtClean="0"/>
              <a:t>.</a:t>
            </a:r>
            <a:endParaRPr lang="mt-MT" dirty="0" smtClean="0"/>
          </a:p>
          <a:p>
            <a:r>
              <a:rPr lang="en-GB" dirty="0" err="1" smtClean="0"/>
              <a:t>McPeak</a:t>
            </a:r>
            <a:r>
              <a:rPr lang="en-GB" dirty="0" smtClean="0"/>
              <a:t>, J. (2015). </a:t>
            </a:r>
            <a:r>
              <a:rPr lang="en-GB" i="1" dirty="0" smtClean="0"/>
              <a:t>Beginning JavaScript, 5th Edition</a:t>
            </a:r>
            <a:r>
              <a:rPr lang="en-GB" dirty="0" smtClean="0"/>
              <a:t> (5 ed.). </a:t>
            </a:r>
            <a:r>
              <a:rPr lang="en-GB" dirty="0" err="1" smtClean="0"/>
              <a:t>Wrox</a:t>
            </a:r>
            <a:r>
              <a:rPr lang="en-GB" dirty="0" smtClean="0"/>
              <a:t>. </a:t>
            </a:r>
            <a:endParaRPr lang="en-US" dirty="0" smtClean="0"/>
          </a:p>
          <a:p>
            <a:r>
              <a:rPr lang="en-GB" dirty="0" err="1" smtClean="0"/>
              <a:t>Haverbeke</a:t>
            </a:r>
            <a:r>
              <a:rPr lang="en-GB" dirty="0" smtClean="0"/>
              <a:t>, M. (2011). </a:t>
            </a:r>
            <a:r>
              <a:rPr lang="en-GB" i="1" dirty="0" smtClean="0"/>
              <a:t>Eloquent JavaScript: A Modern Introduction to Programming.</a:t>
            </a:r>
            <a:r>
              <a:rPr lang="en-GB" dirty="0" smtClean="0"/>
              <a:t> (S. Yang, Ed.) San Francisco: William Pollock.</a:t>
            </a:r>
            <a:endParaRPr lang="en-US" dirty="0" smtClean="0"/>
          </a:p>
          <a:p>
            <a:r>
              <a:rPr lang="en-GB" dirty="0" smtClean="0"/>
              <a:t>McFarland, D. S. (2014). </a:t>
            </a:r>
            <a:r>
              <a:rPr lang="en-GB" i="1" dirty="0" smtClean="0"/>
              <a:t>JavaScript &amp; </a:t>
            </a:r>
            <a:r>
              <a:rPr lang="en-GB" i="1" dirty="0" err="1" smtClean="0"/>
              <a:t>jQuery</a:t>
            </a:r>
            <a:r>
              <a:rPr lang="en-GB" dirty="0" smtClean="0"/>
              <a:t> (3 ed.). United States of America: O’Reilly Media, Inc.</a:t>
            </a:r>
            <a:endParaRPr lang="en-US" dirty="0" smtClean="0"/>
          </a:p>
          <a:p>
            <a:endParaRPr lang="mt-MT" dirty="0" smtClean="0"/>
          </a:p>
          <a:p>
            <a:pPr>
              <a:buNone/>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1280160"/>
            <a:ext cx="5697171" cy="848900"/>
          </a:xfrm>
        </p:spPr>
        <p:txBody>
          <a:bodyPr>
            <a:normAutofit/>
          </a:bodyPr>
          <a:lstStyle/>
          <a:p>
            <a:r>
              <a:rPr lang="en-US" dirty="0" smtClean="0"/>
              <a:t>			</a:t>
            </a:r>
            <a:r>
              <a:rPr lang="mt-MT" dirty="0" smtClean="0"/>
              <a:t>	   </a:t>
            </a:r>
            <a:r>
              <a:rPr lang="en-US" dirty="0" smtClean="0"/>
              <a:t>D</a:t>
            </a:r>
            <a:r>
              <a:rPr lang="mt-MT" dirty="0" smtClean="0"/>
              <a:t>ata</a:t>
            </a:r>
            <a:endParaRPr lang="en-US" dirty="0"/>
          </a:p>
        </p:txBody>
      </p:sp>
      <p:sp>
        <p:nvSpPr>
          <p:cNvPr id="3" name="Content Placeholder 2"/>
          <p:cNvSpPr>
            <a:spLocks noGrp="1"/>
          </p:cNvSpPr>
          <p:nvPr>
            <p:ph idx="1"/>
          </p:nvPr>
        </p:nvSpPr>
        <p:spPr>
          <a:xfrm>
            <a:off x="165100" y="2387600"/>
            <a:ext cx="11899900" cy="4279900"/>
          </a:xfrm>
        </p:spPr>
        <p:txBody>
          <a:bodyPr>
            <a:normAutofit lnSpcReduction="10000"/>
          </a:bodyPr>
          <a:lstStyle/>
          <a:p>
            <a:r>
              <a:rPr lang="en-US" sz="2800" dirty="0" smtClean="0"/>
              <a:t>When you want to create a program, you </a:t>
            </a:r>
            <a:r>
              <a:rPr lang="en-US" sz="2800" dirty="0" smtClean="0"/>
              <a:t>find </a:t>
            </a:r>
            <a:r>
              <a:rPr lang="en-US" sz="2800" dirty="0" smtClean="0"/>
              <a:t>that the program must access and manipulate data because data is at the </a:t>
            </a:r>
            <a:r>
              <a:rPr lang="en-US" sz="2800" b="1" dirty="0" smtClean="0">
                <a:solidFill>
                  <a:schemeClr val="accent2"/>
                </a:solidFill>
              </a:rPr>
              <a:t>root</a:t>
            </a:r>
            <a:r>
              <a:rPr lang="en-US" sz="2800" dirty="0" smtClean="0"/>
              <a:t> of all </a:t>
            </a:r>
            <a:r>
              <a:rPr lang="en-US" sz="2800" dirty="0" smtClean="0"/>
              <a:t>systems</a:t>
            </a:r>
            <a:endParaRPr lang="mt-MT" sz="2800" dirty="0" smtClean="0"/>
          </a:p>
          <a:p>
            <a:r>
              <a:rPr lang="en-US" sz="2800" dirty="0" smtClean="0"/>
              <a:t>You </a:t>
            </a:r>
            <a:r>
              <a:rPr lang="en-US" sz="2800" dirty="0" smtClean="0"/>
              <a:t>collect data, manipulate data, store data, retrieve data, display </a:t>
            </a:r>
            <a:r>
              <a:rPr lang="en-US" sz="2800" dirty="0" smtClean="0"/>
              <a:t>data</a:t>
            </a:r>
            <a:r>
              <a:rPr lang="mt-MT" sz="2800" dirty="0" smtClean="0"/>
              <a:t> etc</a:t>
            </a:r>
            <a:r>
              <a:rPr lang="en-US" sz="2800" dirty="0" smtClean="0"/>
              <a:t> </a:t>
            </a:r>
            <a:endParaRPr lang="mt-MT" sz="2800" dirty="0" smtClean="0"/>
          </a:p>
          <a:p>
            <a:r>
              <a:rPr lang="mt-MT" sz="2800" dirty="0" smtClean="0"/>
              <a:t>Data is found in</a:t>
            </a:r>
            <a:r>
              <a:rPr lang="en-US" sz="2800" dirty="0" smtClean="0"/>
              <a:t> </a:t>
            </a:r>
            <a:r>
              <a:rPr lang="en-US" sz="2800" dirty="0" smtClean="0"/>
              <a:t>different </a:t>
            </a:r>
            <a:r>
              <a:rPr lang="en-US" sz="2800" dirty="0" smtClean="0"/>
              <a:t>forms</a:t>
            </a:r>
            <a:endParaRPr lang="mt-MT" sz="2800" dirty="0" smtClean="0"/>
          </a:p>
          <a:p>
            <a:r>
              <a:rPr lang="en-US" sz="2800" dirty="0" smtClean="0"/>
              <a:t>Programming languages usually categorize information into different types, and treat each type in a different way. </a:t>
            </a:r>
            <a:endParaRPr lang="mt-MT" sz="2800" dirty="0" smtClean="0"/>
          </a:p>
          <a:p>
            <a:r>
              <a:rPr lang="en-US" sz="2800" dirty="0" smtClean="0"/>
              <a:t>In </a:t>
            </a:r>
            <a:r>
              <a:rPr lang="en-US" sz="2800" dirty="0" smtClean="0"/>
              <a:t>JavaScript, the three most basic types of data are number, string, and Boolean.</a:t>
            </a:r>
            <a:endParaRPr lang="mt-MT" sz="2500" dirty="0" smtClean="0"/>
          </a:p>
        </p:txBody>
      </p:sp>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1280160"/>
            <a:ext cx="5697171" cy="848900"/>
          </a:xfrm>
        </p:spPr>
        <p:txBody>
          <a:bodyPr>
            <a:normAutofit fontScale="90000"/>
          </a:bodyPr>
          <a:lstStyle/>
          <a:p>
            <a:r>
              <a:rPr lang="en-US" dirty="0" smtClean="0"/>
              <a:t>		</a:t>
            </a:r>
            <a:r>
              <a:rPr lang="mt-MT" dirty="0" smtClean="0"/>
              <a:t>   </a:t>
            </a:r>
            <a:r>
              <a:rPr lang="en-US" dirty="0" smtClean="0"/>
              <a:t>N</a:t>
            </a:r>
            <a:r>
              <a:rPr lang="mt-MT" dirty="0" smtClean="0"/>
              <a:t>umber Type</a:t>
            </a:r>
            <a:endParaRPr lang="en-US" dirty="0"/>
          </a:p>
        </p:txBody>
      </p:sp>
      <p:sp>
        <p:nvSpPr>
          <p:cNvPr id="3" name="Content Placeholder 2"/>
          <p:cNvSpPr>
            <a:spLocks noGrp="1"/>
          </p:cNvSpPr>
          <p:nvPr>
            <p:ph idx="1"/>
          </p:nvPr>
        </p:nvSpPr>
        <p:spPr>
          <a:xfrm>
            <a:off x="165100" y="2194560"/>
            <a:ext cx="11899900" cy="4472940"/>
          </a:xfrm>
        </p:spPr>
        <p:txBody>
          <a:bodyPr>
            <a:normAutofit fontScale="92500"/>
          </a:bodyPr>
          <a:lstStyle/>
          <a:p>
            <a:r>
              <a:rPr lang="en-US" sz="2800" dirty="0" smtClean="0"/>
              <a:t>Numbers are used for counting and </a:t>
            </a:r>
            <a:r>
              <a:rPr lang="en-US" sz="2800" dirty="0" smtClean="0"/>
              <a:t>calculating</a:t>
            </a:r>
            <a:endParaRPr lang="mt-MT" sz="2800" dirty="0" smtClean="0"/>
          </a:p>
          <a:p>
            <a:endParaRPr lang="mt-MT" sz="2800" dirty="0" smtClean="0"/>
          </a:p>
          <a:p>
            <a:r>
              <a:rPr lang="mt-MT" sz="2800" dirty="0" smtClean="0"/>
              <a:t>The </a:t>
            </a:r>
            <a:r>
              <a:rPr lang="en-US" sz="2800" dirty="0" smtClean="0"/>
              <a:t>Number</a:t>
            </a:r>
            <a:r>
              <a:rPr lang="mt-MT" sz="2800" dirty="0" smtClean="0"/>
              <a:t> type is</a:t>
            </a:r>
            <a:r>
              <a:rPr lang="en-US" sz="2800" dirty="0" smtClean="0"/>
              <a:t> </a:t>
            </a:r>
            <a:r>
              <a:rPr lang="en-US" sz="2800" dirty="0" smtClean="0"/>
              <a:t>one of the primitive types defined in </a:t>
            </a:r>
            <a:r>
              <a:rPr lang="en-US" sz="2800" dirty="0" smtClean="0"/>
              <a:t>JavaScript</a:t>
            </a:r>
            <a:endParaRPr lang="mt-MT" sz="2800" dirty="0" smtClean="0"/>
          </a:p>
          <a:p>
            <a:endParaRPr lang="mt-MT" sz="2800" dirty="0" smtClean="0"/>
          </a:p>
          <a:p>
            <a:r>
              <a:rPr lang="en-US" sz="2800" dirty="0" smtClean="0"/>
              <a:t>Numbers are very important in JavaScript programming: </a:t>
            </a:r>
            <a:endParaRPr lang="mt-MT" sz="2800" dirty="0" smtClean="0"/>
          </a:p>
          <a:p>
            <a:pPr lvl="1"/>
            <a:r>
              <a:rPr lang="en-US" sz="2600" dirty="0" smtClean="0"/>
              <a:t>You </a:t>
            </a:r>
            <a:r>
              <a:rPr lang="en-US" sz="2600" dirty="0" smtClean="0"/>
              <a:t>can use numbers to keep track of how many times a visitor has visited a web </a:t>
            </a:r>
            <a:r>
              <a:rPr lang="en-US" sz="2600" dirty="0" smtClean="0"/>
              <a:t>page</a:t>
            </a:r>
            <a:endParaRPr lang="mt-MT" sz="2600" dirty="0" smtClean="0"/>
          </a:p>
          <a:p>
            <a:pPr lvl="1"/>
            <a:r>
              <a:rPr lang="en-US" sz="2600" dirty="0" smtClean="0"/>
              <a:t>to </a:t>
            </a:r>
            <a:r>
              <a:rPr lang="en-US" sz="2600" dirty="0" smtClean="0"/>
              <a:t>specify the exact pixel position of an item on a web </a:t>
            </a:r>
            <a:r>
              <a:rPr lang="en-US" sz="2600" dirty="0" smtClean="0"/>
              <a:t>page</a:t>
            </a:r>
            <a:endParaRPr lang="mt-MT" sz="2600" dirty="0" smtClean="0"/>
          </a:p>
          <a:p>
            <a:pPr lvl="1"/>
            <a:r>
              <a:rPr lang="en-US" sz="2600" dirty="0" smtClean="0"/>
              <a:t>or </a:t>
            </a:r>
            <a:r>
              <a:rPr lang="en-US" sz="2600" dirty="0" smtClean="0"/>
              <a:t>to determine how many products a visitor wants to order.</a:t>
            </a:r>
            <a:endParaRPr lang="mt-MT" sz="2600" dirty="0" smtClean="0"/>
          </a:p>
          <a:p>
            <a:endParaRPr lang="mt-MT" sz="2800" dirty="0" smtClean="0"/>
          </a:p>
        </p:txBody>
      </p:sp>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1280160"/>
            <a:ext cx="5697171" cy="848900"/>
          </a:xfrm>
        </p:spPr>
        <p:txBody>
          <a:bodyPr>
            <a:normAutofit fontScale="90000"/>
          </a:bodyPr>
          <a:lstStyle/>
          <a:p>
            <a:r>
              <a:rPr lang="en-US" dirty="0" smtClean="0"/>
              <a:t>		</a:t>
            </a:r>
            <a:r>
              <a:rPr lang="mt-MT" dirty="0" smtClean="0"/>
              <a:t>   </a:t>
            </a:r>
            <a:r>
              <a:rPr lang="en-US" dirty="0" smtClean="0"/>
              <a:t>N</a:t>
            </a:r>
            <a:r>
              <a:rPr lang="mt-MT" dirty="0" smtClean="0"/>
              <a:t>umber Type</a:t>
            </a:r>
            <a:endParaRPr lang="en-US" dirty="0"/>
          </a:p>
        </p:txBody>
      </p:sp>
      <p:sp>
        <p:nvSpPr>
          <p:cNvPr id="3" name="Content Placeholder 2"/>
          <p:cNvSpPr>
            <a:spLocks noGrp="1"/>
          </p:cNvSpPr>
          <p:nvPr>
            <p:ph idx="1"/>
          </p:nvPr>
        </p:nvSpPr>
        <p:spPr>
          <a:xfrm>
            <a:off x="165100" y="2181497"/>
            <a:ext cx="11899900" cy="4624251"/>
          </a:xfrm>
        </p:spPr>
        <p:txBody>
          <a:bodyPr>
            <a:normAutofit fontScale="62500" lnSpcReduction="20000"/>
          </a:bodyPr>
          <a:lstStyle/>
          <a:p>
            <a:r>
              <a:rPr lang="en-US" sz="3400" dirty="0" smtClean="0"/>
              <a:t>Numerical data comes in two forms: </a:t>
            </a:r>
            <a:endParaRPr lang="mt-MT" sz="3400" dirty="0" smtClean="0"/>
          </a:p>
          <a:p>
            <a:pPr lvl="1"/>
            <a:r>
              <a:rPr lang="en-US" sz="2900" b="1" dirty="0" smtClean="0"/>
              <a:t>Whole numbers</a:t>
            </a:r>
            <a:r>
              <a:rPr lang="en-US" sz="2900" dirty="0" smtClean="0"/>
              <a:t>, such as 145, which are also known as integers. These numbers can be positive or negative and can span a very wide range in JavaScript: </a:t>
            </a:r>
            <a:r>
              <a:rPr lang="en-US" sz="2900" dirty="0" smtClean="0"/>
              <a:t>–</a:t>
            </a:r>
            <a:r>
              <a:rPr lang="mt-MT" sz="2900" dirty="0" smtClean="0"/>
              <a:t>9007199254740992 </a:t>
            </a:r>
            <a:r>
              <a:rPr lang="en-US" sz="2900" dirty="0" smtClean="0"/>
              <a:t>to</a:t>
            </a:r>
            <a:r>
              <a:rPr lang="mt-MT" sz="2900" dirty="0" smtClean="0"/>
              <a:t> </a:t>
            </a:r>
            <a:r>
              <a:rPr lang="mt-MT" sz="2900" dirty="0" smtClean="0"/>
              <a:t>9007199254740992</a:t>
            </a:r>
          </a:p>
          <a:p>
            <a:pPr lvl="1"/>
            <a:r>
              <a:rPr lang="en-US" sz="2900" b="1" dirty="0" smtClean="0"/>
              <a:t>Fractional numbers</a:t>
            </a:r>
            <a:r>
              <a:rPr lang="en-US" sz="2900" dirty="0" smtClean="0"/>
              <a:t>, such as 1.234, which are also known as floating-point numbers. Like integers, they can be positive or negative, and they also have a massive </a:t>
            </a:r>
            <a:r>
              <a:rPr lang="en-US" sz="2900" dirty="0" smtClean="0"/>
              <a:t>range</a:t>
            </a:r>
            <a:endParaRPr lang="mt-MT" sz="2900" dirty="0" smtClean="0"/>
          </a:p>
          <a:p>
            <a:pPr lvl="1"/>
            <a:endParaRPr lang="mt-MT" sz="2900" dirty="0" smtClean="0"/>
          </a:p>
          <a:p>
            <a:r>
              <a:rPr lang="en-US" sz="3400" dirty="0" smtClean="0"/>
              <a:t>In JavaScript, all numeric values are internally represented as floating point values. </a:t>
            </a:r>
            <a:endParaRPr lang="mt-MT" sz="3400" dirty="0" smtClean="0"/>
          </a:p>
          <a:p>
            <a:pPr>
              <a:buNone/>
            </a:pPr>
            <a:endParaRPr lang="mt-MT" sz="3100" dirty="0" smtClean="0"/>
          </a:p>
          <a:p>
            <a:r>
              <a:rPr lang="en-US" sz="3400" dirty="0" smtClean="0"/>
              <a:t>Calculations </a:t>
            </a:r>
            <a:r>
              <a:rPr lang="en-US" sz="3400" dirty="0" smtClean="0"/>
              <a:t>with whole numbers (also called integers) that fit in 52 bits are guaranteed to always be precise. Unfortunately, calculations with fractional numbers are generally </a:t>
            </a:r>
            <a:r>
              <a:rPr lang="en-US" sz="3400" dirty="0" smtClean="0"/>
              <a:t>not</a:t>
            </a:r>
            <a:endParaRPr lang="mt-MT" sz="3400" dirty="0" smtClean="0"/>
          </a:p>
          <a:p>
            <a:pPr lvl="1"/>
            <a:r>
              <a:rPr lang="en-US" sz="2900" dirty="0" smtClean="0"/>
              <a:t>Like </a:t>
            </a:r>
            <a:r>
              <a:rPr lang="en-US" sz="2900" dirty="0" smtClean="0"/>
              <a:t>π (pi) cannot be precisely expressed by a finite amount of decimal </a:t>
            </a:r>
            <a:r>
              <a:rPr lang="en-US" sz="2900" dirty="0" smtClean="0"/>
              <a:t>digits</a:t>
            </a:r>
            <a:endParaRPr lang="mt-MT" sz="2900" dirty="0" smtClean="0"/>
          </a:p>
          <a:p>
            <a:pPr lvl="1"/>
            <a:r>
              <a:rPr lang="mt-MT" sz="2900" dirty="0" smtClean="0"/>
              <a:t>M</a:t>
            </a:r>
            <a:r>
              <a:rPr lang="en-US" sz="2900" dirty="0" smtClean="0"/>
              <a:t>any </a:t>
            </a:r>
            <a:r>
              <a:rPr lang="en-US" sz="2900" dirty="0" smtClean="0"/>
              <a:t>numbers lose some precision </a:t>
            </a:r>
            <a:endParaRPr lang="mt-MT" sz="2900" dirty="0" smtClean="0"/>
          </a:p>
          <a:p>
            <a:pPr lvl="1"/>
            <a:r>
              <a:rPr lang="mt-MT" sz="2900" dirty="0" smtClean="0"/>
              <a:t>It is important to treat</a:t>
            </a:r>
            <a:r>
              <a:rPr lang="en-US" sz="2900" dirty="0" smtClean="0"/>
              <a:t> </a:t>
            </a:r>
            <a:r>
              <a:rPr lang="en-US" sz="2900" dirty="0" smtClean="0"/>
              <a:t>fractional digital numbers as approximations, not as precise </a:t>
            </a:r>
            <a:r>
              <a:rPr lang="en-US" sz="2900" dirty="0" smtClean="0"/>
              <a:t>values</a:t>
            </a:r>
            <a:endParaRPr lang="mt-MT" sz="2900" dirty="0" smtClean="0"/>
          </a:p>
        </p:txBody>
      </p:sp>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770709"/>
            <a:ext cx="5697171" cy="1358351"/>
          </a:xfrm>
        </p:spPr>
        <p:txBody>
          <a:bodyPr>
            <a:normAutofit fontScale="90000"/>
          </a:bodyPr>
          <a:lstStyle/>
          <a:p>
            <a:r>
              <a:rPr lang="en-US" dirty="0" smtClean="0"/>
              <a:t>		</a:t>
            </a:r>
            <a:r>
              <a:rPr lang="mt-MT" dirty="0" smtClean="0"/>
              <a:t> </a:t>
            </a:r>
            <a:r>
              <a:rPr lang="en-US" dirty="0" smtClean="0"/>
              <a:t>N</a:t>
            </a:r>
            <a:r>
              <a:rPr lang="mt-MT" dirty="0" smtClean="0"/>
              <a:t>umber Type</a:t>
            </a:r>
            <a:br>
              <a:rPr lang="mt-MT" dirty="0" smtClean="0"/>
            </a:br>
            <a:r>
              <a:rPr lang="mt-MT" dirty="0" smtClean="0"/>
              <a:t>		 </a:t>
            </a:r>
            <a:r>
              <a:rPr lang="mt-MT" dirty="0" smtClean="0"/>
              <a:t>Special Values</a:t>
            </a:r>
            <a:endParaRPr lang="en-US" dirty="0"/>
          </a:p>
        </p:txBody>
      </p:sp>
      <p:sp>
        <p:nvSpPr>
          <p:cNvPr id="3" name="Content Placeholder 2"/>
          <p:cNvSpPr>
            <a:spLocks noGrp="1"/>
          </p:cNvSpPr>
          <p:nvPr>
            <p:ph idx="1"/>
          </p:nvPr>
        </p:nvSpPr>
        <p:spPr>
          <a:xfrm>
            <a:off x="165100" y="2387600"/>
            <a:ext cx="11899900" cy="4156891"/>
          </a:xfrm>
        </p:spPr>
        <p:txBody>
          <a:bodyPr>
            <a:normAutofit fontScale="85000" lnSpcReduction="10000"/>
          </a:bodyPr>
          <a:lstStyle/>
          <a:p>
            <a:r>
              <a:rPr lang="en-US" sz="2800" dirty="0" smtClean="0"/>
              <a:t>The </a:t>
            </a:r>
            <a:r>
              <a:rPr lang="en-US" sz="2800" b="1" dirty="0" smtClean="0"/>
              <a:t>number</a:t>
            </a:r>
            <a:r>
              <a:rPr lang="en-US" sz="2800" dirty="0" smtClean="0"/>
              <a:t> type supports the following special values: </a:t>
            </a:r>
            <a:endParaRPr lang="mt-MT" sz="2800" dirty="0" smtClean="0"/>
          </a:p>
          <a:p>
            <a:pPr lvl="1"/>
            <a:r>
              <a:rPr lang="en-US" sz="2600" b="1" dirty="0" err="1" smtClean="0">
                <a:solidFill>
                  <a:schemeClr val="accent2"/>
                </a:solidFill>
              </a:rPr>
              <a:t>NaN</a:t>
            </a:r>
            <a:r>
              <a:rPr lang="en-US" sz="2600" dirty="0" smtClean="0"/>
              <a:t> </a:t>
            </a:r>
            <a:r>
              <a:rPr lang="mt-MT" sz="2600" dirty="0" smtClean="0"/>
              <a:t>- </a:t>
            </a:r>
            <a:r>
              <a:rPr lang="en-US" sz="2600" dirty="0" smtClean="0"/>
              <a:t>Not </a:t>
            </a:r>
            <a:r>
              <a:rPr lang="en-US" sz="2600" dirty="0" smtClean="0"/>
              <a:t>a number indicator. Performing any mathematical operation with </a:t>
            </a:r>
            <a:r>
              <a:rPr lang="en-US" sz="2600" dirty="0" err="1" smtClean="0"/>
              <a:t>NaN</a:t>
            </a:r>
            <a:r>
              <a:rPr lang="en-US" sz="2600" dirty="0" smtClean="0"/>
              <a:t> will produce a result of </a:t>
            </a:r>
            <a:r>
              <a:rPr lang="en-US" sz="2600" dirty="0" err="1" smtClean="0"/>
              <a:t>NaN</a:t>
            </a:r>
            <a:endParaRPr lang="mt-MT" sz="2600" dirty="0" smtClean="0"/>
          </a:p>
          <a:p>
            <a:pPr lvl="1"/>
            <a:endParaRPr lang="mt-MT" sz="2600" dirty="0" smtClean="0"/>
          </a:p>
          <a:p>
            <a:pPr lvl="1"/>
            <a:r>
              <a:rPr lang="en-US" sz="2600" b="1" dirty="0" smtClean="0">
                <a:solidFill>
                  <a:schemeClr val="accent2"/>
                </a:solidFill>
              </a:rPr>
              <a:t>Infinity</a:t>
            </a:r>
            <a:r>
              <a:rPr lang="mt-MT" sz="2600" dirty="0" smtClean="0"/>
              <a:t> -</a:t>
            </a:r>
            <a:r>
              <a:rPr lang="en-US" sz="2600" dirty="0" smtClean="0"/>
              <a:t> </a:t>
            </a:r>
            <a:r>
              <a:rPr lang="en-US" sz="2600" dirty="0" smtClean="0"/>
              <a:t>Represents positive infinity when your value exceeds 1.7976931348623157E + </a:t>
            </a:r>
            <a:r>
              <a:rPr lang="en-US" sz="2600" dirty="0" smtClean="0"/>
              <a:t>10308</a:t>
            </a:r>
            <a:endParaRPr lang="mt-MT" sz="2600" dirty="0" smtClean="0"/>
          </a:p>
          <a:p>
            <a:pPr lvl="1"/>
            <a:endParaRPr lang="mt-MT" sz="2600" dirty="0" smtClean="0"/>
          </a:p>
          <a:p>
            <a:pPr lvl="1"/>
            <a:r>
              <a:rPr lang="en-US" sz="2600" b="1" dirty="0" smtClean="0">
                <a:solidFill>
                  <a:schemeClr val="accent2"/>
                </a:solidFill>
              </a:rPr>
              <a:t>-</a:t>
            </a:r>
            <a:r>
              <a:rPr lang="en-US" sz="2600" b="1" dirty="0" smtClean="0">
                <a:solidFill>
                  <a:schemeClr val="accent2"/>
                </a:solidFill>
              </a:rPr>
              <a:t>Infinity </a:t>
            </a:r>
            <a:r>
              <a:rPr lang="mt-MT" sz="2600" dirty="0" smtClean="0"/>
              <a:t>- </a:t>
            </a:r>
            <a:r>
              <a:rPr lang="en-US" sz="2600" dirty="0" smtClean="0"/>
              <a:t>Represents </a:t>
            </a:r>
            <a:r>
              <a:rPr lang="en-US" sz="2600" dirty="0" smtClean="0"/>
              <a:t>negative infinity when your value exceeds -1.7976931348623157E + </a:t>
            </a:r>
            <a:r>
              <a:rPr lang="en-US" sz="2600" dirty="0" smtClean="0"/>
              <a:t>10308</a:t>
            </a:r>
            <a:endParaRPr lang="mt-MT" sz="2600" dirty="0" smtClean="0"/>
          </a:p>
          <a:p>
            <a:pPr lvl="1"/>
            <a:endParaRPr lang="mt-MT" sz="2600" dirty="0" smtClean="0"/>
          </a:p>
          <a:p>
            <a:pPr lvl="1"/>
            <a:r>
              <a:rPr lang="en-US" sz="2600" b="1" dirty="0" smtClean="0">
                <a:solidFill>
                  <a:schemeClr val="accent2"/>
                </a:solidFill>
              </a:rPr>
              <a:t>undefined</a:t>
            </a:r>
            <a:r>
              <a:rPr lang="en-US" sz="2600" dirty="0" smtClean="0"/>
              <a:t> </a:t>
            </a:r>
            <a:r>
              <a:rPr lang="mt-MT" sz="2600" dirty="0" smtClean="0"/>
              <a:t>- </a:t>
            </a:r>
            <a:r>
              <a:rPr lang="en-US" sz="2600" dirty="0" smtClean="0"/>
              <a:t>No </a:t>
            </a:r>
            <a:r>
              <a:rPr lang="en-US" sz="2600" dirty="0" smtClean="0"/>
              <a:t>value has been </a:t>
            </a:r>
            <a:r>
              <a:rPr lang="en-US" sz="2600" dirty="0" smtClean="0"/>
              <a:t>assigned</a:t>
            </a:r>
            <a:endParaRPr lang="mt-MT" sz="2300" dirty="0" smtClean="0"/>
          </a:p>
        </p:txBody>
      </p:sp>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770709"/>
            <a:ext cx="5697171" cy="1358351"/>
          </a:xfrm>
        </p:spPr>
        <p:txBody>
          <a:bodyPr>
            <a:normAutofit fontScale="90000"/>
          </a:bodyPr>
          <a:lstStyle/>
          <a:p>
            <a:r>
              <a:rPr lang="en-US" dirty="0" smtClean="0"/>
              <a:t>		</a:t>
            </a:r>
            <a:r>
              <a:rPr lang="mt-MT" dirty="0" smtClean="0"/>
              <a:t> </a:t>
            </a:r>
            <a:r>
              <a:rPr lang="en-US" dirty="0" smtClean="0"/>
              <a:t>N</a:t>
            </a:r>
            <a:r>
              <a:rPr lang="mt-MT" dirty="0" smtClean="0"/>
              <a:t>umber Type</a:t>
            </a:r>
            <a:br>
              <a:rPr lang="mt-MT" dirty="0" smtClean="0"/>
            </a:br>
            <a:r>
              <a:rPr lang="mt-MT" dirty="0" smtClean="0"/>
              <a:t>		 </a:t>
            </a:r>
            <a:r>
              <a:rPr lang="mt-MT" dirty="0" smtClean="0"/>
              <a:t>Arithmetic</a:t>
            </a:r>
            <a:endParaRPr lang="en-US" dirty="0"/>
          </a:p>
        </p:txBody>
      </p:sp>
      <p:sp>
        <p:nvSpPr>
          <p:cNvPr id="3" name="Content Placeholder 2"/>
          <p:cNvSpPr>
            <a:spLocks noGrp="1"/>
          </p:cNvSpPr>
          <p:nvPr>
            <p:ph idx="1"/>
          </p:nvPr>
        </p:nvSpPr>
        <p:spPr>
          <a:xfrm>
            <a:off x="165100" y="2387600"/>
            <a:ext cx="11899900" cy="4248331"/>
          </a:xfrm>
        </p:spPr>
        <p:txBody>
          <a:bodyPr>
            <a:normAutofit/>
          </a:bodyPr>
          <a:lstStyle/>
          <a:p>
            <a:r>
              <a:rPr lang="en-US" sz="2400" dirty="0" smtClean="0"/>
              <a:t>We need numbers to perform arithmetic </a:t>
            </a:r>
            <a:r>
              <a:rPr lang="en-US" sz="2400" dirty="0" smtClean="0"/>
              <a:t>operations</a:t>
            </a:r>
            <a:endParaRPr lang="mt-MT" sz="2400" dirty="0" smtClean="0"/>
          </a:p>
          <a:p>
            <a:r>
              <a:rPr lang="en-US" sz="2400" dirty="0" smtClean="0"/>
              <a:t>Many </a:t>
            </a:r>
            <a:r>
              <a:rPr lang="en-US" sz="2400" dirty="0" smtClean="0"/>
              <a:t>arithmetic operations, such as addition, subtraction, multiplication, and division, perform an operation on two numeric values to produce a resultant numeric </a:t>
            </a:r>
            <a:r>
              <a:rPr lang="en-US" sz="2400" dirty="0" smtClean="0"/>
              <a:t>value</a:t>
            </a:r>
            <a:endParaRPr lang="mt-MT" sz="2400" dirty="0" smtClean="0"/>
          </a:p>
          <a:p>
            <a:r>
              <a:rPr lang="en-US" sz="2400" dirty="0" smtClean="0"/>
              <a:t>In </a:t>
            </a:r>
            <a:r>
              <a:rPr lang="en-US" sz="2400" dirty="0" smtClean="0"/>
              <a:t>JavaScript, you might write an expression to do something like this: </a:t>
            </a:r>
            <a:endParaRPr lang="mt-MT" sz="2400" dirty="0" smtClean="0"/>
          </a:p>
          <a:p>
            <a:pPr algn="ctr">
              <a:buNone/>
            </a:pPr>
            <a:r>
              <a:rPr lang="mt-MT" sz="2400" dirty="0" smtClean="0"/>
              <a:t>	</a:t>
            </a:r>
            <a:r>
              <a:rPr lang="en-US" sz="2400" b="1" i="1" dirty="0" smtClean="0"/>
              <a:t>7 </a:t>
            </a:r>
            <a:r>
              <a:rPr lang="en-US" sz="2400" b="1" i="1" dirty="0" smtClean="0"/>
              <a:t>+ 3 * 8 </a:t>
            </a:r>
            <a:endParaRPr lang="mt-MT" sz="2400" b="1" i="1" dirty="0" smtClean="0"/>
          </a:p>
          <a:p>
            <a:r>
              <a:rPr lang="en-US" sz="2400" dirty="0" smtClean="0"/>
              <a:t>This </a:t>
            </a:r>
            <a:r>
              <a:rPr lang="en-US" sz="2400" dirty="0" smtClean="0"/>
              <a:t>is an expression with operands and </a:t>
            </a:r>
            <a:r>
              <a:rPr lang="en-US" sz="2400" dirty="0" smtClean="0"/>
              <a:t>operators</a:t>
            </a:r>
            <a:endParaRPr lang="mt-MT" sz="2400" dirty="0" smtClean="0"/>
          </a:p>
          <a:p>
            <a:pPr lvl="1"/>
            <a:r>
              <a:rPr lang="en-US" sz="2200" dirty="0" smtClean="0"/>
              <a:t>The </a:t>
            </a:r>
            <a:r>
              <a:rPr lang="en-US" sz="2200" dirty="0" smtClean="0"/>
              <a:t>plus sign (+) and multiplication sign (*) are operators. </a:t>
            </a:r>
            <a:endParaRPr lang="mt-MT" sz="2200" dirty="0" smtClean="0"/>
          </a:p>
          <a:p>
            <a:pPr lvl="1"/>
            <a:r>
              <a:rPr lang="en-US" sz="2200" dirty="0" smtClean="0"/>
              <a:t>The </a:t>
            </a:r>
            <a:r>
              <a:rPr lang="en-US" sz="2200" dirty="0" smtClean="0"/>
              <a:t>numbers are operands. </a:t>
            </a:r>
            <a:endParaRPr lang="mt-MT" sz="2200" dirty="0" smtClean="0"/>
          </a:p>
        </p:txBody>
      </p:sp>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770709"/>
            <a:ext cx="5697171" cy="1358351"/>
          </a:xfrm>
        </p:spPr>
        <p:txBody>
          <a:bodyPr>
            <a:normAutofit fontScale="90000"/>
          </a:bodyPr>
          <a:lstStyle/>
          <a:p>
            <a:r>
              <a:rPr lang="en-US" dirty="0" smtClean="0"/>
              <a:t>N</a:t>
            </a:r>
            <a:r>
              <a:rPr lang="mt-MT" dirty="0" smtClean="0"/>
              <a:t>umber Type</a:t>
            </a:r>
            <a:br>
              <a:rPr lang="mt-MT" dirty="0" smtClean="0"/>
            </a:br>
            <a:r>
              <a:rPr lang="mt-MT" dirty="0" smtClean="0"/>
              <a:t>Operator Precedence</a:t>
            </a:r>
            <a:endParaRPr lang="en-US" dirty="0"/>
          </a:p>
        </p:txBody>
      </p:sp>
      <p:sp>
        <p:nvSpPr>
          <p:cNvPr id="3" name="Content Placeholder 2"/>
          <p:cNvSpPr>
            <a:spLocks noGrp="1"/>
          </p:cNvSpPr>
          <p:nvPr>
            <p:ph idx="1"/>
          </p:nvPr>
        </p:nvSpPr>
        <p:spPr>
          <a:xfrm>
            <a:off x="165100" y="2246812"/>
            <a:ext cx="11899900" cy="4402182"/>
          </a:xfrm>
        </p:spPr>
        <p:txBody>
          <a:bodyPr>
            <a:normAutofit fontScale="85000" lnSpcReduction="10000"/>
          </a:bodyPr>
          <a:lstStyle/>
          <a:p>
            <a:r>
              <a:rPr lang="en-US" sz="2400" dirty="0" smtClean="0"/>
              <a:t>In </a:t>
            </a:r>
            <a:r>
              <a:rPr lang="mt-MT" sz="2400" dirty="0" smtClean="0"/>
              <a:t>the previous </a:t>
            </a:r>
            <a:r>
              <a:rPr lang="en-US" sz="2400" dirty="0" smtClean="0"/>
              <a:t>expression</a:t>
            </a:r>
            <a:r>
              <a:rPr lang="mt-MT" sz="2400" dirty="0" smtClean="0"/>
              <a:t> (</a:t>
            </a:r>
            <a:r>
              <a:rPr lang="en-US" sz="2400" b="1" i="1" dirty="0" smtClean="0"/>
              <a:t>7 + 3 * 8 </a:t>
            </a:r>
            <a:r>
              <a:rPr lang="mt-MT" sz="2400" dirty="0" smtClean="0"/>
              <a:t>)</a:t>
            </a:r>
            <a:r>
              <a:rPr lang="en-US" sz="2400" dirty="0" smtClean="0"/>
              <a:t>, </a:t>
            </a:r>
            <a:r>
              <a:rPr lang="en-US" sz="2400" dirty="0" smtClean="0"/>
              <a:t>you do not add 7 and 3 to get 10 and then multiply 10 by 8 to get </a:t>
            </a:r>
            <a:r>
              <a:rPr lang="en-US" sz="2400" dirty="0" smtClean="0"/>
              <a:t>80</a:t>
            </a:r>
            <a:endParaRPr lang="mt-MT" sz="2400" dirty="0" smtClean="0"/>
          </a:p>
          <a:p>
            <a:r>
              <a:rPr lang="en-US" sz="2400" dirty="0" smtClean="0"/>
              <a:t>JavaScript </a:t>
            </a:r>
            <a:r>
              <a:rPr lang="en-US" sz="2400" dirty="0" smtClean="0"/>
              <a:t>supports operator precedence, the assignment of a precedence, or priority, to each operator. </a:t>
            </a:r>
            <a:endParaRPr lang="mt-MT" sz="2400" dirty="0" smtClean="0"/>
          </a:p>
          <a:p>
            <a:r>
              <a:rPr lang="en-US" sz="2400" dirty="0" smtClean="0"/>
              <a:t>In </a:t>
            </a:r>
            <a:r>
              <a:rPr lang="en-US" sz="2400" dirty="0" smtClean="0"/>
              <a:t>this expression, the multiplication sign has a higher precedence than the addition sign, so 3 is first multiplied by 8 to give 24, and then 7 is added to 24 to get 31, which is different from the previous result of 80. </a:t>
            </a:r>
            <a:endParaRPr lang="mt-MT" sz="2400" dirty="0" smtClean="0"/>
          </a:p>
          <a:p>
            <a:r>
              <a:rPr lang="en-US" sz="2400" dirty="0" smtClean="0"/>
              <a:t>The </a:t>
            </a:r>
            <a:r>
              <a:rPr lang="en-US" sz="2400" dirty="0" smtClean="0"/>
              <a:t>addition sign (+) and subtraction sign (–) have the same precedence. The multiplication sign (*) and division sign (/) have the same precedence, which is higher than the addition and subtraction signs. </a:t>
            </a:r>
            <a:endParaRPr lang="mt-MT" sz="2400" dirty="0" smtClean="0"/>
          </a:p>
          <a:p>
            <a:r>
              <a:rPr lang="en-US" sz="2400" dirty="0" smtClean="0"/>
              <a:t>If </a:t>
            </a:r>
            <a:r>
              <a:rPr lang="en-US" sz="2400" dirty="0" smtClean="0"/>
              <a:t>you are working with an expression in which multiple operators have the same precedence, you just apply the operators from left to right. </a:t>
            </a:r>
            <a:endParaRPr lang="mt-MT" sz="2400" dirty="0" smtClean="0"/>
          </a:p>
          <a:p>
            <a:r>
              <a:rPr lang="en-US" sz="2400" dirty="0" smtClean="0"/>
              <a:t>You </a:t>
            </a:r>
            <a:r>
              <a:rPr lang="en-US" sz="2400" dirty="0" smtClean="0"/>
              <a:t>can use </a:t>
            </a:r>
            <a:r>
              <a:rPr lang="mt-MT" sz="2400" b="1" dirty="0" smtClean="0">
                <a:solidFill>
                  <a:schemeClr val="accent2"/>
                </a:solidFill>
              </a:rPr>
              <a:t>brackets</a:t>
            </a:r>
            <a:r>
              <a:rPr lang="mt-MT" sz="2400" dirty="0" smtClean="0"/>
              <a:t> </a:t>
            </a:r>
            <a:r>
              <a:rPr lang="en-US" sz="2400" dirty="0" smtClean="0"/>
              <a:t>to </a:t>
            </a:r>
            <a:r>
              <a:rPr lang="en-US" sz="2400" dirty="0" smtClean="0"/>
              <a:t>indicate the order of precedence. </a:t>
            </a:r>
            <a:endParaRPr lang="mt-MT" sz="2400" dirty="0" smtClean="0"/>
          </a:p>
          <a:p>
            <a:r>
              <a:rPr lang="mt-MT" sz="2400" dirty="0" smtClean="0"/>
              <a:t>Brackets </a:t>
            </a:r>
            <a:r>
              <a:rPr lang="en-US" sz="2400" dirty="0" smtClean="0"/>
              <a:t>have </a:t>
            </a:r>
            <a:r>
              <a:rPr lang="en-US" sz="2400" dirty="0" smtClean="0"/>
              <a:t>the highest precedence, so the expression within the </a:t>
            </a:r>
            <a:r>
              <a:rPr lang="mt-MT" sz="2400" dirty="0" smtClean="0"/>
              <a:t>brackets </a:t>
            </a:r>
            <a:r>
              <a:rPr lang="en-US" sz="2400" dirty="0" smtClean="0"/>
              <a:t>will </a:t>
            </a:r>
            <a:r>
              <a:rPr lang="en-US" sz="2400" dirty="0" smtClean="0"/>
              <a:t>be executed first. </a:t>
            </a:r>
            <a:endParaRPr lang="mt-MT" sz="2200" dirty="0" smtClean="0"/>
          </a:p>
        </p:txBody>
      </p:sp>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1110343"/>
            <a:ext cx="5697171" cy="1018717"/>
          </a:xfrm>
        </p:spPr>
        <p:txBody>
          <a:bodyPr>
            <a:normAutofit/>
          </a:bodyPr>
          <a:lstStyle/>
          <a:p>
            <a:r>
              <a:rPr lang="mt-MT" dirty="0" smtClean="0"/>
              <a:t>			  Strings</a:t>
            </a:r>
            <a:endParaRPr lang="en-US" dirty="0"/>
          </a:p>
        </p:txBody>
      </p:sp>
      <p:sp>
        <p:nvSpPr>
          <p:cNvPr id="3" name="Content Placeholder 2"/>
          <p:cNvSpPr>
            <a:spLocks noGrp="1"/>
          </p:cNvSpPr>
          <p:nvPr>
            <p:ph idx="1"/>
          </p:nvPr>
        </p:nvSpPr>
        <p:spPr>
          <a:xfrm>
            <a:off x="165100" y="2233750"/>
            <a:ext cx="11899900" cy="4519748"/>
          </a:xfrm>
        </p:spPr>
        <p:txBody>
          <a:bodyPr>
            <a:normAutofit lnSpcReduction="10000"/>
          </a:bodyPr>
          <a:lstStyle/>
          <a:p>
            <a:r>
              <a:rPr lang="en-US" sz="2400" dirty="0" smtClean="0"/>
              <a:t>To display a name, a sentence, or any series of letters, you </a:t>
            </a:r>
            <a:r>
              <a:rPr lang="mt-MT" sz="2400" dirty="0" smtClean="0"/>
              <a:t>need to </a:t>
            </a:r>
            <a:r>
              <a:rPr lang="en-US" sz="2400" dirty="0" smtClean="0"/>
              <a:t>use strings </a:t>
            </a:r>
            <a:endParaRPr lang="mt-MT" sz="2400" dirty="0" smtClean="0"/>
          </a:p>
          <a:p>
            <a:r>
              <a:rPr lang="en-US" sz="2400" dirty="0" smtClean="0"/>
              <a:t>A </a:t>
            </a:r>
            <a:r>
              <a:rPr lang="en-US" sz="2400" dirty="0" smtClean="0"/>
              <a:t>string is just a series of characters (letters and other symbols) enclosed inside of quote </a:t>
            </a:r>
            <a:r>
              <a:rPr lang="en-US" sz="2400" dirty="0" smtClean="0"/>
              <a:t>marks</a:t>
            </a:r>
            <a:r>
              <a:rPr lang="mt-MT" sz="2400" dirty="0" smtClean="0"/>
              <a:t>. </a:t>
            </a:r>
          </a:p>
          <a:p>
            <a:pPr lvl="1" algn="ctr">
              <a:buNone/>
            </a:pPr>
            <a:r>
              <a:rPr lang="en-US" sz="2200" dirty="0" smtClean="0"/>
              <a:t> 'Welcome</a:t>
            </a:r>
            <a:r>
              <a:rPr lang="mt-MT" sz="2200" dirty="0" smtClean="0"/>
              <a:t>!</a:t>
            </a:r>
            <a:r>
              <a:rPr lang="en-US" sz="2200" dirty="0" smtClean="0"/>
              <a:t>'</a:t>
            </a:r>
            <a:endParaRPr lang="mt-MT" sz="2200" dirty="0" smtClean="0"/>
          </a:p>
          <a:p>
            <a:pPr lvl="1" algn="ctr">
              <a:buNone/>
            </a:pPr>
            <a:r>
              <a:rPr lang="en-US" sz="2200" dirty="0" smtClean="0"/>
              <a:t>"You </a:t>
            </a:r>
            <a:r>
              <a:rPr lang="en-US" sz="2200" dirty="0" smtClean="0"/>
              <a:t>are here" </a:t>
            </a:r>
            <a:endParaRPr lang="mt-MT" sz="2200" dirty="0" smtClean="0"/>
          </a:p>
          <a:p>
            <a:r>
              <a:rPr lang="en-US" sz="2400" dirty="0" smtClean="0"/>
              <a:t>A </a:t>
            </a:r>
            <a:r>
              <a:rPr lang="en-US" sz="2400" dirty="0" smtClean="0"/>
              <a:t>string’s opening quote mark tells the JavaScript interpreter that what follows is a </a:t>
            </a:r>
            <a:r>
              <a:rPr lang="mt-MT" sz="2400" dirty="0" smtClean="0"/>
              <a:t>string</a:t>
            </a:r>
          </a:p>
          <a:p>
            <a:r>
              <a:rPr lang="en-US" sz="2400" dirty="0" smtClean="0"/>
              <a:t>The </a:t>
            </a:r>
            <a:r>
              <a:rPr lang="en-US" sz="2400" dirty="0" smtClean="0"/>
              <a:t>interpreter accepts the symbols literally, rather than trying to interpret the string as anything special to JavaScript like a </a:t>
            </a:r>
            <a:r>
              <a:rPr lang="en-US" sz="2400" dirty="0" smtClean="0"/>
              <a:t>command</a:t>
            </a:r>
            <a:r>
              <a:rPr lang="mt-MT" sz="2400" dirty="0" smtClean="0"/>
              <a:t> </a:t>
            </a:r>
            <a:r>
              <a:rPr lang="mt-MT" sz="2400" dirty="0" smtClean="0"/>
              <a:t>/ code</a:t>
            </a:r>
          </a:p>
          <a:p>
            <a:r>
              <a:rPr lang="en-US" sz="2400" dirty="0" smtClean="0"/>
              <a:t>When the interpreter encounters the final quote mark, it understands that it has reached the end of the </a:t>
            </a:r>
            <a:r>
              <a:rPr lang="en-US" sz="2400" dirty="0" smtClean="0"/>
              <a:t>string</a:t>
            </a:r>
            <a:endParaRPr lang="mt-MT" sz="2400" dirty="0" smtClean="0"/>
          </a:p>
        </p:txBody>
      </p:sp>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1110343"/>
            <a:ext cx="5697171" cy="1018717"/>
          </a:xfrm>
        </p:spPr>
        <p:txBody>
          <a:bodyPr>
            <a:normAutofit/>
          </a:bodyPr>
          <a:lstStyle/>
          <a:p>
            <a:r>
              <a:rPr lang="mt-MT" dirty="0" smtClean="0"/>
              <a:t>			  Strings</a:t>
            </a:r>
            <a:endParaRPr lang="en-US" dirty="0"/>
          </a:p>
        </p:txBody>
      </p:sp>
      <p:sp>
        <p:nvSpPr>
          <p:cNvPr id="3" name="Content Placeholder 2"/>
          <p:cNvSpPr>
            <a:spLocks noGrp="1"/>
          </p:cNvSpPr>
          <p:nvPr>
            <p:ph idx="1"/>
          </p:nvPr>
        </p:nvSpPr>
        <p:spPr>
          <a:xfrm>
            <a:off x="252911" y="2181497"/>
            <a:ext cx="11899900" cy="4676503"/>
          </a:xfrm>
        </p:spPr>
        <p:txBody>
          <a:bodyPr>
            <a:normAutofit/>
          </a:bodyPr>
          <a:lstStyle/>
          <a:p>
            <a:r>
              <a:rPr lang="en-US" sz="2400" dirty="0" smtClean="0"/>
              <a:t>You </a:t>
            </a:r>
            <a:r>
              <a:rPr lang="en-US" sz="2400" dirty="0" smtClean="0"/>
              <a:t>can </a:t>
            </a:r>
            <a:r>
              <a:rPr lang="en-US" sz="2400" dirty="0" smtClean="0"/>
              <a:t>use</a:t>
            </a:r>
            <a:r>
              <a:rPr lang="mt-MT" sz="2400" dirty="0" smtClean="0"/>
              <a:t>:</a:t>
            </a:r>
          </a:p>
          <a:p>
            <a:pPr lvl="1"/>
            <a:r>
              <a:rPr lang="mt-MT" sz="2200" dirty="0" smtClean="0"/>
              <a:t>Double</a:t>
            </a:r>
            <a:r>
              <a:rPr lang="en-US" sz="2200" dirty="0" smtClean="0"/>
              <a:t> </a:t>
            </a:r>
            <a:r>
              <a:rPr lang="en-US" sz="2200" dirty="0" smtClean="0"/>
              <a:t>quote marks </a:t>
            </a:r>
            <a:r>
              <a:rPr lang="en-US" sz="2200" i="1" dirty="0" smtClean="0"/>
              <a:t>"</a:t>
            </a:r>
            <a:r>
              <a:rPr lang="en-US" sz="2200" i="1" dirty="0" smtClean="0"/>
              <a:t>hello world</a:t>
            </a:r>
            <a:r>
              <a:rPr lang="en-US" sz="2200" i="1" dirty="0" smtClean="0"/>
              <a:t>"</a:t>
            </a:r>
            <a:r>
              <a:rPr lang="en-US" sz="2200" dirty="0" smtClean="0"/>
              <a:t> </a:t>
            </a:r>
            <a:r>
              <a:rPr lang="en-US" sz="2200" dirty="0" smtClean="0"/>
              <a:t>or </a:t>
            </a:r>
            <a:endParaRPr lang="mt-MT" sz="2200" dirty="0" smtClean="0"/>
          </a:p>
          <a:p>
            <a:pPr lvl="1"/>
            <a:r>
              <a:rPr lang="mt-MT" sz="2200" dirty="0" smtClean="0"/>
              <a:t>Single</a:t>
            </a:r>
            <a:r>
              <a:rPr lang="en-US" sz="2200" dirty="0" smtClean="0"/>
              <a:t> </a:t>
            </a:r>
            <a:r>
              <a:rPr lang="en-US" sz="2200" dirty="0" smtClean="0"/>
              <a:t>quote marks </a:t>
            </a:r>
            <a:r>
              <a:rPr lang="en-US" sz="2200" i="1" dirty="0" smtClean="0"/>
              <a:t>'hello world</a:t>
            </a:r>
            <a:r>
              <a:rPr lang="en-US" sz="2200" i="1" dirty="0" smtClean="0"/>
              <a:t>'</a:t>
            </a:r>
            <a:r>
              <a:rPr lang="en-US" sz="2200" dirty="0" smtClean="0"/>
              <a:t> </a:t>
            </a:r>
            <a:endParaRPr lang="mt-MT" sz="2200" dirty="0" smtClean="0"/>
          </a:p>
          <a:p>
            <a:r>
              <a:rPr lang="mt-MT" sz="2400" dirty="0" smtClean="0"/>
              <a:t>You</a:t>
            </a:r>
            <a:r>
              <a:rPr lang="en-US" sz="2400" dirty="0" smtClean="0"/>
              <a:t> </a:t>
            </a:r>
            <a:r>
              <a:rPr lang="mt-MT" sz="2400" dirty="0" smtClean="0"/>
              <a:t>need</a:t>
            </a:r>
            <a:r>
              <a:rPr lang="en-US" sz="2400" dirty="0" smtClean="0"/>
              <a:t> </a:t>
            </a:r>
            <a:r>
              <a:rPr lang="en-US" sz="2400" dirty="0" smtClean="0"/>
              <a:t>to use the same type of quote mark at the beginning and end of the </a:t>
            </a:r>
            <a:r>
              <a:rPr lang="en-US" sz="2400" dirty="0" smtClean="0"/>
              <a:t>string</a:t>
            </a:r>
            <a:r>
              <a:rPr lang="mt-MT" sz="2400" dirty="0" smtClean="0"/>
              <a:t>:</a:t>
            </a:r>
          </a:p>
          <a:p>
            <a:pPr algn="ctr">
              <a:buNone/>
            </a:pPr>
            <a:r>
              <a:rPr lang="mt-MT" sz="2400" dirty="0" smtClean="0"/>
              <a:t>	</a:t>
            </a:r>
            <a:r>
              <a:rPr lang="en-US" sz="2200" dirty="0" smtClean="0"/>
              <a:t> </a:t>
            </a:r>
            <a:r>
              <a:rPr lang="en-US" sz="2200" i="1" dirty="0" smtClean="0"/>
              <a:t>"this is not right' </a:t>
            </a:r>
            <a:endParaRPr lang="mt-MT" sz="2200" i="1" dirty="0" smtClean="0"/>
          </a:p>
          <a:p>
            <a:r>
              <a:rPr lang="mt-MT" sz="2400" dirty="0" smtClean="0"/>
              <a:t>The above string </a:t>
            </a:r>
            <a:r>
              <a:rPr lang="en-US" sz="2400" dirty="0" smtClean="0"/>
              <a:t>isn’t valid </a:t>
            </a:r>
            <a:r>
              <a:rPr lang="mt-MT" sz="2400" dirty="0" smtClean="0"/>
              <a:t>since </a:t>
            </a:r>
            <a:r>
              <a:rPr lang="en-US" sz="2400" dirty="0" smtClean="0"/>
              <a:t>it </a:t>
            </a:r>
            <a:r>
              <a:rPr lang="en-US" sz="2400" dirty="0" smtClean="0"/>
              <a:t>begins with a double-quote </a:t>
            </a:r>
            <a:r>
              <a:rPr lang="en-US" sz="2400" dirty="0" smtClean="0"/>
              <a:t>and </a:t>
            </a:r>
            <a:r>
              <a:rPr lang="en-US" sz="2400" dirty="0" smtClean="0"/>
              <a:t>ends with a </a:t>
            </a:r>
            <a:r>
              <a:rPr lang="en-US" sz="2400" dirty="0" smtClean="0"/>
              <a:t>single-quote</a:t>
            </a:r>
            <a:endParaRPr lang="mt-MT" sz="2400" dirty="0" smtClean="0"/>
          </a:p>
          <a:p>
            <a:r>
              <a:rPr lang="mt-MT" sz="2400" dirty="0" smtClean="0"/>
              <a:t>To</a:t>
            </a:r>
            <a:r>
              <a:rPr lang="en-US" sz="2400" dirty="0" smtClean="0"/>
              <a:t> </a:t>
            </a:r>
            <a:r>
              <a:rPr lang="en-US" sz="2400" dirty="0" smtClean="0"/>
              <a:t>pop-up an alert box with the message </a:t>
            </a:r>
            <a:r>
              <a:rPr lang="en-US" sz="2400" b="1" i="1" dirty="0" smtClean="0">
                <a:solidFill>
                  <a:schemeClr val="accent2"/>
                </a:solidFill>
              </a:rPr>
              <a:t>Warning, warning! </a:t>
            </a:r>
            <a:endParaRPr lang="mt-MT" sz="2400" b="1" i="1" dirty="0" smtClean="0">
              <a:solidFill>
                <a:schemeClr val="accent2"/>
              </a:solidFill>
            </a:endParaRPr>
          </a:p>
          <a:p>
            <a:pPr lvl="1" algn="ctr">
              <a:buNone/>
            </a:pPr>
            <a:r>
              <a:rPr lang="mt-MT" sz="2200" i="1" dirty="0" smtClean="0"/>
              <a:t>alert</a:t>
            </a:r>
            <a:r>
              <a:rPr lang="en-US" sz="2200" i="1" dirty="0" smtClean="0"/>
              <a:t>(</a:t>
            </a:r>
            <a:r>
              <a:rPr lang="en-US" sz="2200" i="1" dirty="0" smtClean="0"/>
              <a:t>'Warning, warning!'); or </a:t>
            </a:r>
            <a:endParaRPr lang="mt-MT" sz="2200" i="1" dirty="0" smtClean="0"/>
          </a:p>
          <a:p>
            <a:pPr lvl="1" algn="ctr">
              <a:buNone/>
            </a:pPr>
            <a:r>
              <a:rPr lang="en-US" sz="2200" i="1" dirty="0" smtClean="0"/>
              <a:t>alert</a:t>
            </a:r>
            <a:r>
              <a:rPr lang="en-US" sz="2200" i="1" dirty="0" smtClean="0"/>
              <a:t>("Warning, warning!");</a:t>
            </a:r>
            <a:endParaRPr lang="mt-MT" i="1" dirty="0" smtClean="0"/>
          </a:p>
        </p:txBody>
      </p:sp>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2084</TotalTime>
  <Words>1021</Words>
  <Application>Microsoft Office PowerPoint</Application>
  <PresentationFormat>Custom</PresentationFormat>
  <Paragraphs>103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Feathered</vt:lpstr>
      <vt:lpstr>Client Side Scripting</vt:lpstr>
      <vt:lpstr>       Data</vt:lpstr>
      <vt:lpstr>     Number Type</vt:lpstr>
      <vt:lpstr>     Number Type</vt:lpstr>
      <vt:lpstr>   Number Type    Special Values</vt:lpstr>
      <vt:lpstr>   Number Type    Arithmetic</vt:lpstr>
      <vt:lpstr>Number Type Operator Precedence</vt:lpstr>
      <vt:lpstr>     Strings</vt:lpstr>
      <vt:lpstr>     Strings</vt:lpstr>
      <vt:lpstr>     Strings</vt:lpstr>
      <vt:lpstr>Strings Escape Sequences</vt:lpstr>
      <vt:lpstr> Unary Operators</vt:lpstr>
      <vt:lpstr>       Boolean</vt:lpstr>
      <vt:lpstr>      Practice</vt:lpstr>
      <vt:lpstr>      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Side Scripting</dc:title>
  <dc:creator>Diane Borg</dc:creator>
  <cp:lastModifiedBy>Diane</cp:lastModifiedBy>
  <cp:revision>30</cp:revision>
  <dcterms:created xsi:type="dcterms:W3CDTF">2017-02-02T11:10:39Z</dcterms:created>
  <dcterms:modified xsi:type="dcterms:W3CDTF">2017-02-14T14:31:44Z</dcterms:modified>
</cp:coreProperties>
</file>