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8" r:id="rId3"/>
    <p:sldId id="277" r:id="rId4"/>
    <p:sldId id="278" r:id="rId5"/>
    <p:sldId id="279" r:id="rId6"/>
    <p:sldId id="280" r:id="rId7"/>
    <p:sldId id="267" r:id="rId8"/>
    <p:sldId id="28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6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95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2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0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0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9829082-E04E-44AA-9AAD-1FC8FB5E84B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7E1C6FA-D891-4DC5-8EA9-DD5DA0FE63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t-MT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407" y="1252586"/>
            <a:ext cx="5853974" cy="1163861"/>
          </a:xfrm>
        </p:spPr>
        <p:txBody>
          <a:bodyPr>
            <a:normAutofit/>
          </a:bodyPr>
          <a:lstStyle/>
          <a:p>
            <a:r>
              <a:rPr lang="mt-MT" dirty="0" smtClean="0"/>
              <a:t>       Useful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9006" y="3082834"/>
            <a:ext cx="3696789" cy="25864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mt-MT" sz="2400" dirty="0" smtClean="0"/>
              <a:t>These are other arithmetic operators which help in creating shortcuts:</a:t>
            </a:r>
          </a:p>
          <a:p>
            <a:endParaRPr lang="mt-MT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9815" y="2271628"/>
            <a:ext cx="6463918" cy="458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2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37" y="1214846"/>
            <a:ext cx="4874260" cy="914213"/>
          </a:xfrm>
        </p:spPr>
        <p:txBody>
          <a:bodyPr>
            <a:normAutofit/>
          </a:bodyPr>
          <a:lstStyle/>
          <a:p>
            <a:r>
              <a:rPr lang="mt-MT" dirty="0" smtClean="0"/>
              <a:t>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272937"/>
            <a:ext cx="11965577" cy="442830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collection of variables and their values that exist at a given time is called the environment</a:t>
            </a:r>
            <a:endParaRPr lang="mt-MT" sz="2400" dirty="0" smtClean="0"/>
          </a:p>
          <a:p>
            <a:r>
              <a:rPr lang="en-US" sz="2400" dirty="0" smtClean="0"/>
              <a:t>When a program starts up, this environment is not empty. It always contains a number of standard variables</a:t>
            </a:r>
            <a:endParaRPr lang="mt-MT" sz="2400" dirty="0" smtClean="0"/>
          </a:p>
          <a:p>
            <a:r>
              <a:rPr lang="en-US" sz="2400" dirty="0" smtClean="0"/>
              <a:t>When your browser loads a page, it creates a new environment and attaches these standard values to it. The variables created and modified by programs on that page survive until the browser goes to a new page</a:t>
            </a:r>
            <a:endParaRPr lang="mt-MT" sz="2400" dirty="0" smtClean="0"/>
          </a:p>
          <a:p>
            <a:r>
              <a:rPr lang="en-US" sz="2400" dirty="0" smtClean="0"/>
              <a:t>In a web application, each time a webpage is loaded into the browser, a new environment is created, and the old environment is destroyed</a:t>
            </a:r>
            <a:endParaRPr lang="mt-MT" sz="2400" dirty="0" smtClean="0"/>
          </a:p>
          <a:p>
            <a:r>
              <a:rPr lang="en-US" sz="2400" dirty="0" smtClean="0"/>
              <a:t>Any variables that you create are accessible until a new webpage is loaded</a:t>
            </a:r>
            <a:endParaRPr lang="mt-MT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97" y="770710"/>
            <a:ext cx="5068400" cy="1358350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Built-in Functions</a:t>
            </a:r>
            <a:br>
              <a:rPr lang="mt-MT" dirty="0" smtClean="0"/>
            </a:br>
            <a:r>
              <a:rPr lang="mt-MT" dirty="0" smtClean="0"/>
              <a:t>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194561"/>
            <a:ext cx="11965577" cy="35661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writing web applications, the browser provides </a:t>
            </a:r>
            <a:r>
              <a:rPr lang="mt-MT" sz="2400" dirty="0" smtClean="0"/>
              <a:t>built-in </a:t>
            </a:r>
            <a:r>
              <a:rPr lang="en-US" sz="2400" dirty="0" smtClean="0"/>
              <a:t>functions that can present data to and collect data from the user:</a:t>
            </a:r>
            <a:endParaRPr lang="mt-MT" sz="2400" dirty="0" smtClean="0"/>
          </a:p>
          <a:p>
            <a:endParaRPr lang="mt-MT" sz="2400" dirty="0" smtClean="0"/>
          </a:p>
          <a:p>
            <a:pPr lvl="1"/>
            <a:r>
              <a:rPr lang="en-US" sz="2200" b="1" dirty="0" smtClean="0">
                <a:solidFill>
                  <a:schemeClr val="accent2"/>
                </a:solidFill>
              </a:rPr>
              <a:t>alert</a:t>
            </a:r>
            <a:r>
              <a:rPr lang="mt-MT" sz="2200" b="1" dirty="0" smtClean="0">
                <a:solidFill>
                  <a:schemeClr val="accent2"/>
                </a:solidFill>
              </a:rPr>
              <a:t>:</a:t>
            </a:r>
            <a:r>
              <a:rPr lang="en-US" sz="2200" dirty="0" smtClean="0"/>
              <a:t> Used to display a message to the user in a</a:t>
            </a:r>
            <a:r>
              <a:rPr lang="mt-MT" sz="2200" dirty="0" smtClean="0"/>
              <a:t> </a:t>
            </a:r>
            <a:r>
              <a:rPr lang="en-US" sz="2200" dirty="0" smtClean="0"/>
              <a:t>window. The user clicks the OK button to close the message window.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following code produces </a:t>
            </a:r>
            <a:r>
              <a:rPr lang="mt-MT" sz="2200" dirty="0" smtClean="0"/>
              <a:t>an</a:t>
            </a:r>
            <a:r>
              <a:rPr lang="en-US" sz="2200" dirty="0" smtClean="0"/>
              <a:t> alert window </a:t>
            </a:r>
            <a:endParaRPr lang="mt-MT" sz="2200" dirty="0" smtClean="0"/>
          </a:p>
          <a:p>
            <a:pPr lvl="1" algn="ctr">
              <a:buNone/>
            </a:pPr>
            <a:r>
              <a:rPr lang="en-US" sz="2200" i="1" dirty="0" smtClean="0"/>
              <a:t>alert('Here is an alert'); </a:t>
            </a:r>
            <a:endParaRPr lang="mt-MT" sz="2200" i="1" dirty="0" smtClean="0"/>
          </a:p>
          <a:p>
            <a:pPr lvl="1"/>
            <a:endParaRPr lang="mt-MT" sz="22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7321" y="4284618"/>
            <a:ext cx="2873226" cy="229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97" y="849086"/>
            <a:ext cx="5068400" cy="1279973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Built-in Functions</a:t>
            </a:r>
            <a:br>
              <a:rPr lang="mt-MT" dirty="0" smtClean="0"/>
            </a:br>
            <a:r>
              <a:rPr lang="mt-MT" dirty="0" smtClean="0"/>
              <a:t>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7622"/>
            <a:ext cx="11116491" cy="300445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200" b="1" dirty="0" smtClean="0">
                <a:solidFill>
                  <a:schemeClr val="accent2"/>
                </a:solidFill>
              </a:rPr>
              <a:t>prompt</a:t>
            </a:r>
            <a:r>
              <a:rPr lang="mt-MT" sz="2200" b="1" dirty="0" smtClean="0">
                <a:solidFill>
                  <a:schemeClr val="accent2"/>
                </a:solidFill>
              </a:rPr>
              <a:t>:</a:t>
            </a:r>
            <a:r>
              <a:rPr lang="en-US" sz="2200" dirty="0" smtClean="0"/>
              <a:t> Used to query the user for input by displaying a message prompt and a text box for the user to enter data into.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text box can be supplied a default value that allows the user just to press Enter or click the OK button to accept the default value.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user can close the window by clicking the OK or Cancel button.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prompt function returns the data that the user typed in the text box.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following code produces </a:t>
            </a:r>
            <a:r>
              <a:rPr lang="mt-MT" sz="2200" dirty="0" smtClean="0"/>
              <a:t>a</a:t>
            </a:r>
            <a:r>
              <a:rPr lang="en-US" sz="2200" dirty="0" smtClean="0"/>
              <a:t> prompt </a:t>
            </a:r>
            <a:r>
              <a:rPr lang="mt-MT" sz="2200" dirty="0" smtClean="0"/>
              <a:t>window </a:t>
            </a:r>
          </a:p>
          <a:p>
            <a:pPr lvl="1" algn="ctr">
              <a:buNone/>
            </a:pPr>
            <a:r>
              <a:rPr lang="mt-MT" sz="2200" i="1" dirty="0" smtClean="0"/>
              <a:t>	</a:t>
            </a:r>
            <a:r>
              <a:rPr lang="en-US" sz="2200" i="1" dirty="0" err="1" smtClean="0"/>
              <a:t>var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promptResult</a:t>
            </a:r>
            <a:r>
              <a:rPr lang="en-US" sz="2200" i="1" dirty="0" smtClean="0"/>
              <a:t> = prompt('This is a prompt for information', 'default value'); </a:t>
            </a:r>
            <a:endParaRPr lang="mt-MT" sz="22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1612" y="5125200"/>
            <a:ext cx="5245146" cy="15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97" y="822960"/>
            <a:ext cx="5068400" cy="1306099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Built-in Functions</a:t>
            </a:r>
            <a:br>
              <a:rPr lang="mt-MT" dirty="0" smtClean="0"/>
            </a:br>
            <a:r>
              <a:rPr lang="mt-MT" dirty="0" smtClean="0"/>
              <a:t>confirm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194561"/>
            <a:ext cx="11965577" cy="4127862"/>
          </a:xfrm>
        </p:spPr>
        <p:txBody>
          <a:bodyPr>
            <a:normAutofit/>
          </a:bodyPr>
          <a:lstStyle/>
          <a:p>
            <a:pPr lvl="1"/>
            <a:r>
              <a:rPr lang="en-US" sz="2200" b="1" dirty="0" smtClean="0">
                <a:solidFill>
                  <a:schemeClr val="accent2"/>
                </a:solidFill>
              </a:rPr>
              <a:t>confirm</a:t>
            </a:r>
            <a:r>
              <a:rPr lang="mt-MT" sz="2200" b="1" dirty="0" smtClean="0">
                <a:solidFill>
                  <a:schemeClr val="accent2"/>
                </a:solidFill>
              </a:rPr>
              <a:t>:</a:t>
            </a:r>
            <a:r>
              <a:rPr lang="en-US" sz="2200" dirty="0" smtClean="0"/>
              <a:t> Used to query the user for OK or Cancel by displaying a message window.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user can close the window by clicking the OK or Cancel button. </a:t>
            </a:r>
            <a:endParaRPr lang="mt-MT" sz="2200" dirty="0" smtClean="0"/>
          </a:p>
          <a:p>
            <a:pPr lvl="1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The confirm function returns either true (when the OK button is clicked) or false (when the Cancel button is clicked):</a:t>
            </a:r>
            <a:endParaRPr lang="mt-MT" sz="2200" dirty="0" smtClean="0"/>
          </a:p>
          <a:p>
            <a:pPr lvl="1" algn="ctr">
              <a:buNone/>
            </a:pPr>
            <a:r>
              <a:rPr lang="en-US" sz="2200" i="1" dirty="0" err="1" smtClean="0"/>
              <a:t>var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confirmResult</a:t>
            </a:r>
            <a:r>
              <a:rPr lang="en-US" sz="2200" i="1" dirty="0" smtClean="0"/>
              <a:t> = confirm('Do you confirm?');</a:t>
            </a:r>
            <a:endParaRPr lang="mt-MT" sz="2200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7183" y="4583770"/>
            <a:ext cx="3095217" cy="219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97" y="1214846"/>
            <a:ext cx="5068400" cy="914213"/>
          </a:xfrm>
        </p:spPr>
        <p:txBody>
          <a:bodyPr>
            <a:normAutofit/>
          </a:bodyPr>
          <a:lstStyle/>
          <a:p>
            <a:r>
              <a:rPr lang="mt-MT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194561"/>
            <a:ext cx="11965577" cy="444137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These built-in functions, and any functions you write, can be overwritten very easily because the function name is a variable. </a:t>
            </a:r>
            <a:endParaRPr lang="mt-MT" sz="2400" dirty="0" smtClean="0"/>
          </a:p>
          <a:p>
            <a:pPr lvl="1"/>
            <a:r>
              <a:rPr lang="en-US" sz="2400" dirty="0" smtClean="0"/>
              <a:t>Consider the following scenario, in which a different function is assigned to the prompt function: </a:t>
            </a:r>
            <a:endParaRPr lang="mt-MT" sz="2400" dirty="0" smtClean="0"/>
          </a:p>
          <a:p>
            <a:pPr lvl="1">
              <a:buNone/>
            </a:pPr>
            <a:r>
              <a:rPr lang="mt-MT" sz="2400" dirty="0" smtClean="0"/>
              <a:t>					</a:t>
            </a:r>
            <a:r>
              <a:rPr lang="en-US" sz="2200" i="1" dirty="0" smtClean="0"/>
              <a:t>prompt = function(){</a:t>
            </a:r>
            <a:endParaRPr lang="mt-MT" sz="2200" i="1" dirty="0" smtClean="0"/>
          </a:p>
          <a:p>
            <a:pPr lvl="2">
              <a:buNone/>
            </a:pPr>
            <a:r>
              <a:rPr lang="mt-MT" sz="2200" dirty="0" smtClean="0"/>
              <a:t>			</a:t>
            </a:r>
            <a:r>
              <a:rPr lang="en-US" sz="2200" dirty="0" smtClean="0"/>
              <a:t> </a:t>
            </a:r>
            <a:r>
              <a:rPr lang="mt-MT" sz="2200" dirty="0" smtClean="0"/>
              <a:t>		       </a:t>
            </a:r>
            <a:r>
              <a:rPr lang="en-US" sz="2200" dirty="0" smtClean="0"/>
              <a:t>return 'hello again';</a:t>
            </a:r>
            <a:endParaRPr lang="mt-MT" sz="2200" dirty="0" smtClean="0"/>
          </a:p>
          <a:p>
            <a:pPr lvl="2">
              <a:buNone/>
            </a:pPr>
            <a:r>
              <a:rPr lang="mt-MT" sz="2200" dirty="0" smtClean="0"/>
              <a:t>						     </a:t>
            </a:r>
            <a:r>
              <a:rPr lang="en-US" sz="2200" dirty="0" smtClean="0"/>
              <a:t> }; </a:t>
            </a:r>
            <a:endParaRPr lang="mt-MT" sz="2200" dirty="0" smtClean="0"/>
          </a:p>
          <a:p>
            <a:pPr lvl="1"/>
            <a:r>
              <a:rPr lang="en-US" sz="2400" dirty="0" smtClean="0"/>
              <a:t>This code replaces the behavior of the prompt function with a function that always returns the string, ‘hello again’. </a:t>
            </a:r>
            <a:endParaRPr lang="mt-MT" sz="2400" dirty="0" smtClean="0"/>
          </a:p>
          <a:p>
            <a:pPr lvl="1"/>
            <a:r>
              <a:rPr lang="en-US" sz="2400" dirty="0" smtClean="0"/>
              <a:t>The function name is represented by a variable, and you can change its value dynamically. </a:t>
            </a:r>
            <a:endParaRPr lang="mt-MT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715" y="888272"/>
            <a:ext cx="5029214" cy="1188536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	</a:t>
            </a:r>
            <a:r>
              <a:rPr lang="mt-MT" smtClean="0"/>
              <a:t>	 </a:t>
            </a:r>
            <a:r>
              <a:rPr lang="mt-MT" dirty="0" smtClean="0"/>
              <a:t/>
            </a:r>
            <a:br>
              <a:rPr lang="mt-MT" dirty="0" smtClean="0"/>
            </a:br>
            <a:r>
              <a:rPr lang="mt-MT" dirty="0" smtClean="0"/>
              <a:t>		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" y="2325190"/>
            <a:ext cx="11343278" cy="4454434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mt-MT" sz="2800" dirty="0" smtClean="0"/>
              <a:t>Access Moodle and work out </a:t>
            </a:r>
            <a:r>
              <a:rPr lang="mt-MT" sz="2800" b="1" dirty="0" smtClean="0"/>
              <a:t>Worksheet 5</a:t>
            </a:r>
            <a:endParaRPr lang="en-US" sz="2800" b="1" dirty="0"/>
          </a:p>
        </p:txBody>
      </p:sp>
      <p:pic>
        <p:nvPicPr>
          <p:cNvPr id="5" name="Picture 4" descr="https://tracker.moodle.org/secure/attachment/29098/logo-trans-4045x1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795" y="4046869"/>
            <a:ext cx="6756400" cy="1670309"/>
          </a:xfrm>
          <a:prstGeom prst="rect">
            <a:avLst/>
          </a:prstGeom>
          <a:noFill/>
        </p:spPr>
      </p:pic>
      <p:pic>
        <p:nvPicPr>
          <p:cNvPr id="6" name="Picture 2" descr="http://rs577.pbsrc.com/albums/ss215/csnszhb/programmer.gif~c200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91738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t-MT" dirty="0" smtClean="0"/>
              <a:t>						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Johnson, G. (2013). </a:t>
            </a:r>
            <a:r>
              <a:rPr lang="en-GB" i="1" dirty="0" smtClean="0"/>
              <a:t>Programming in HTML5 with </a:t>
            </a:r>
            <a:r>
              <a:rPr lang="en-GB" i="1" dirty="0" err="1" smtClean="0"/>
              <a:t>Javascript</a:t>
            </a:r>
            <a:r>
              <a:rPr lang="en-GB" i="1" dirty="0" smtClean="0"/>
              <a:t> and CSS3.</a:t>
            </a:r>
            <a:r>
              <a:rPr lang="en-GB" dirty="0" smtClean="0"/>
              <a:t> United States of America: Microsoft Press.</a:t>
            </a:r>
            <a:endParaRPr lang="mt-MT" dirty="0" smtClean="0"/>
          </a:p>
          <a:p>
            <a:r>
              <a:rPr lang="en-GB" dirty="0" err="1" smtClean="0"/>
              <a:t>McPeak</a:t>
            </a:r>
            <a:r>
              <a:rPr lang="en-GB" dirty="0" smtClean="0"/>
              <a:t>, J. (2015). </a:t>
            </a:r>
            <a:r>
              <a:rPr lang="en-GB" i="1" dirty="0" smtClean="0"/>
              <a:t>Beginning JavaScript, 5th Edition</a:t>
            </a:r>
            <a:r>
              <a:rPr lang="en-GB" dirty="0" smtClean="0"/>
              <a:t> (5 ed.). </a:t>
            </a:r>
            <a:r>
              <a:rPr lang="en-GB" dirty="0" err="1" smtClean="0"/>
              <a:t>Wrox</a:t>
            </a:r>
            <a:r>
              <a:rPr lang="en-GB" dirty="0" smtClean="0"/>
              <a:t>. </a:t>
            </a:r>
            <a:endParaRPr lang="en-US" dirty="0" smtClean="0"/>
          </a:p>
          <a:p>
            <a:r>
              <a:rPr lang="en-GB" dirty="0" err="1" smtClean="0"/>
              <a:t>Haverbeke</a:t>
            </a:r>
            <a:r>
              <a:rPr lang="en-GB" dirty="0" smtClean="0"/>
              <a:t>, M. (2011). </a:t>
            </a:r>
            <a:r>
              <a:rPr lang="en-GB" i="1" dirty="0" smtClean="0"/>
              <a:t>Eloquent JavaScript: A Modern Introduction to Programming.</a:t>
            </a:r>
            <a:r>
              <a:rPr lang="en-GB" dirty="0" smtClean="0"/>
              <a:t> (S. Yang, Ed.) San Francisco: William Pollock.</a:t>
            </a:r>
            <a:endParaRPr lang="en-US" dirty="0" smtClean="0"/>
          </a:p>
          <a:p>
            <a:r>
              <a:rPr lang="en-GB" dirty="0" smtClean="0"/>
              <a:t>McFarland, D. S. (2014). </a:t>
            </a:r>
            <a:r>
              <a:rPr lang="en-GB" i="1" dirty="0" smtClean="0"/>
              <a:t>JavaScript &amp; </a:t>
            </a:r>
            <a:r>
              <a:rPr lang="en-GB" i="1" dirty="0" err="1" smtClean="0"/>
              <a:t>jQuery</a:t>
            </a:r>
            <a:r>
              <a:rPr lang="en-GB" dirty="0" smtClean="0"/>
              <a:t> (3 ed.). United States of America: O’Reilly Media, Inc.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0" y="1280160"/>
            <a:ext cx="5697171" cy="8489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mt-MT" dirty="0" smtClean="0"/>
              <a:t>	 </a:t>
            </a:r>
            <a:r>
              <a:rPr lang="en-US" dirty="0" smtClean="0"/>
              <a:t>V</a:t>
            </a:r>
            <a:r>
              <a:rPr lang="mt-MT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59874"/>
            <a:ext cx="11899900" cy="4407626"/>
          </a:xfrm>
        </p:spPr>
        <p:txBody>
          <a:bodyPr>
            <a:normAutofit fontScale="85000" lnSpcReduction="10000"/>
          </a:bodyPr>
          <a:lstStyle/>
          <a:p>
            <a:r>
              <a:rPr lang="mt-MT" sz="2800" dirty="0" smtClean="0"/>
              <a:t>Developers can hard code data in their JavaScript file but this would only make sense if the required information has been acquired before a user uses your website</a:t>
            </a:r>
          </a:p>
          <a:p>
            <a:r>
              <a:rPr lang="mt-MT" sz="2800" dirty="0" smtClean="0"/>
              <a:t>This is generally the case for static website but not for dynamic websites</a:t>
            </a:r>
          </a:p>
          <a:p>
            <a:r>
              <a:rPr lang="en-US" sz="2800" dirty="0" smtClean="0"/>
              <a:t>For example, you can make the string “Hi, Bob” appear in an alert box like this: alert('Hi, Bob'); But that statement only makes sense if everyone who visits the page is named Bob</a:t>
            </a:r>
            <a:r>
              <a:rPr lang="mt-MT" sz="2800" dirty="0" smtClean="0"/>
              <a:t>!</a:t>
            </a:r>
          </a:p>
          <a:p>
            <a:r>
              <a:rPr lang="en-US" sz="2800" dirty="0" smtClean="0"/>
              <a:t>If you want to present a personalized message for different visitors, the name needs to be different depending on who is viewing the page: “Hi, </a:t>
            </a:r>
            <a:r>
              <a:rPr lang="mt-MT" sz="2800" dirty="0" smtClean="0"/>
              <a:t>Claire</a:t>
            </a:r>
            <a:r>
              <a:rPr lang="en-US" sz="2800" dirty="0" smtClean="0"/>
              <a:t>,” “Hi, </a:t>
            </a:r>
            <a:r>
              <a:rPr lang="mt-MT" sz="2800" dirty="0" smtClean="0"/>
              <a:t>Jamie</a:t>
            </a:r>
            <a:r>
              <a:rPr lang="en-US" sz="2800" dirty="0" smtClean="0"/>
              <a:t>,’’ “Hi, </a:t>
            </a:r>
            <a:r>
              <a:rPr lang="mt-MT" sz="2800" dirty="0" smtClean="0"/>
              <a:t>Mark</a:t>
            </a:r>
            <a:r>
              <a:rPr lang="en-US" sz="2800" dirty="0" smtClean="0"/>
              <a:t>,” </a:t>
            </a:r>
            <a:r>
              <a:rPr lang="mt-MT" sz="2800" dirty="0" smtClean="0"/>
              <a:t>etc</a:t>
            </a:r>
          </a:p>
          <a:p>
            <a:r>
              <a:rPr lang="en-US" sz="2800" dirty="0" smtClean="0"/>
              <a:t>Fortunately, all programming languages provide a tool called a variable to deal with just this kind of situation</a:t>
            </a:r>
            <a:endParaRPr lang="mt-MT" sz="2800" dirty="0" smtClean="0"/>
          </a:p>
          <a:p>
            <a:r>
              <a:rPr lang="en-US" sz="2800" dirty="0" smtClean="0"/>
              <a:t>A variable is a way to store information so you can later use and manipulate it</a:t>
            </a:r>
            <a:endParaRPr lang="mt-MT" sz="2800" dirty="0" smtClean="0"/>
          </a:p>
          <a:p>
            <a:endParaRPr lang="mt-MT" sz="28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37" y="914400"/>
            <a:ext cx="4874260" cy="1214660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Creating </a:t>
            </a:r>
            <a:r>
              <a:rPr lang="en-US" dirty="0" smtClean="0"/>
              <a:t>V</a:t>
            </a:r>
            <a:r>
              <a:rPr lang="mt-MT" dirty="0" smtClean="0"/>
              <a:t>ariables</a:t>
            </a:r>
            <a:br>
              <a:rPr lang="mt-MT" dirty="0" smtClean="0"/>
            </a:br>
            <a:r>
              <a:rPr lang="mt-MT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87600"/>
            <a:ext cx="11899900" cy="42799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Before you can use a variable, you should declare its existence to the JavaScript engine using the </a:t>
            </a:r>
            <a:r>
              <a:rPr lang="en-US" sz="2800" b="1" dirty="0" err="1" smtClean="0">
                <a:solidFill>
                  <a:schemeClr val="accent2"/>
                </a:solidFill>
              </a:rPr>
              <a:t>var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keyword. </a:t>
            </a:r>
            <a:endParaRPr lang="mt-MT" sz="2800" dirty="0" smtClean="0"/>
          </a:p>
          <a:p>
            <a:r>
              <a:rPr lang="en-US" sz="2800" dirty="0" smtClean="0"/>
              <a:t>This warns the engine that it needs to reserve some memory in which to store your data later.</a:t>
            </a:r>
            <a:endParaRPr lang="mt-MT" sz="2800" dirty="0" smtClean="0"/>
          </a:p>
          <a:p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chemeClr val="accent2"/>
                </a:solidFill>
              </a:rPr>
              <a:t>declare</a:t>
            </a:r>
            <a:r>
              <a:rPr lang="en-US" sz="2800" dirty="0" smtClean="0"/>
              <a:t> a new variable called </a:t>
            </a:r>
            <a:r>
              <a:rPr lang="en-US" sz="2800" i="1" dirty="0" err="1" smtClean="0"/>
              <a:t>myFirstVariable</a:t>
            </a:r>
            <a:r>
              <a:rPr lang="en-US" sz="2800" dirty="0" smtClean="0"/>
              <a:t>: </a:t>
            </a:r>
            <a:endParaRPr lang="mt-MT" sz="2800" dirty="0" smtClean="0"/>
          </a:p>
          <a:p>
            <a:pPr lvl="1" algn="ctr">
              <a:buNone/>
            </a:pPr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 err="1" smtClean="0"/>
              <a:t>myFirstVariable</a:t>
            </a:r>
            <a:r>
              <a:rPr lang="en-US" sz="2600" dirty="0" smtClean="0"/>
              <a:t>; </a:t>
            </a:r>
            <a:endParaRPr lang="mt-MT" sz="2600" dirty="0" smtClean="0"/>
          </a:p>
          <a:p>
            <a:r>
              <a:rPr lang="en-US" sz="2800" dirty="0" smtClean="0"/>
              <a:t>Note that the semicolon at the end of the line is not part of the variable name, but instead is used to indicate to JavaScript the end of a statement</a:t>
            </a:r>
            <a:endParaRPr lang="mt-MT" sz="2800" dirty="0" smtClean="0"/>
          </a:p>
          <a:p>
            <a:r>
              <a:rPr lang="en-US" sz="2800" dirty="0" smtClean="0"/>
              <a:t>Once declared, you can use a variable to store any type of data</a:t>
            </a:r>
            <a:endParaRPr lang="mt-MT" sz="2800" dirty="0" smtClean="0"/>
          </a:p>
          <a:p>
            <a:r>
              <a:rPr lang="mt-MT" sz="2800" dirty="0" smtClean="0"/>
              <a:t>This is because JavaScript is </a:t>
            </a:r>
            <a:r>
              <a:rPr lang="mt-MT" sz="2800" b="1" dirty="0" smtClean="0">
                <a:solidFill>
                  <a:schemeClr val="accent2"/>
                </a:solidFill>
              </a:rPr>
              <a:t>loosley typed </a:t>
            </a:r>
            <a:r>
              <a:rPr lang="mt-MT" sz="2800" dirty="0" smtClean="0"/>
              <a:t>unlike other languages where you would have also been required to declare the data type</a:t>
            </a:r>
          </a:p>
          <a:p>
            <a:r>
              <a:rPr lang="mt-MT" sz="2800" dirty="0" smtClean="0"/>
              <a:t>The interpreter will deduce the type of data once the variable assignment is done</a:t>
            </a:r>
            <a:endParaRPr lang="mt-MT" sz="25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37" y="914400"/>
            <a:ext cx="4874260" cy="1214660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Creating </a:t>
            </a:r>
            <a:r>
              <a:rPr lang="en-US" dirty="0" smtClean="0"/>
              <a:t>V</a:t>
            </a:r>
            <a:r>
              <a:rPr lang="mt-MT" dirty="0" smtClean="0"/>
              <a:t>ariables</a:t>
            </a:r>
            <a:br>
              <a:rPr lang="mt-MT" dirty="0" smtClean="0"/>
            </a:br>
            <a:r>
              <a:rPr lang="mt-MT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387600"/>
            <a:ext cx="11899900" cy="4279900"/>
          </a:xfrm>
        </p:spPr>
        <p:txBody>
          <a:bodyPr>
            <a:normAutofit fontScale="85000" lnSpcReduction="10000"/>
          </a:bodyPr>
          <a:lstStyle/>
          <a:p>
            <a:r>
              <a:rPr lang="mt-MT" sz="2800" dirty="0" smtClean="0"/>
              <a:t>Variable assignment is the process of putting </a:t>
            </a:r>
            <a:r>
              <a:rPr lang="en-US" sz="2800" dirty="0" smtClean="0"/>
              <a:t>data into your variables by using the equals (</a:t>
            </a:r>
            <a:r>
              <a:rPr lang="en-US" sz="2800" b="1" dirty="0" smtClean="0">
                <a:solidFill>
                  <a:schemeClr val="accent2"/>
                </a:solidFill>
              </a:rPr>
              <a:t>=</a:t>
            </a:r>
            <a:r>
              <a:rPr lang="en-US" sz="2800" dirty="0" smtClean="0"/>
              <a:t>) </a:t>
            </a:r>
            <a:endParaRPr lang="mt-MT" sz="2800" dirty="0" smtClean="0"/>
          </a:p>
          <a:p>
            <a:pPr lvl="1" algn="ctr">
              <a:buNone/>
            </a:pPr>
            <a:r>
              <a:rPr lang="en-US" sz="2600" i="1" dirty="0" err="1" smtClean="0"/>
              <a:t>myFirstVariable</a:t>
            </a:r>
            <a:r>
              <a:rPr lang="en-US" sz="2600" i="1" dirty="0" smtClean="0"/>
              <a:t> = 101;</a:t>
            </a:r>
            <a:endParaRPr lang="mt-MT" sz="2600" i="1" dirty="0" smtClean="0"/>
          </a:p>
          <a:p>
            <a:r>
              <a:rPr lang="mt-MT" sz="2800" dirty="0" smtClean="0"/>
              <a:t>In this situation, the</a:t>
            </a:r>
            <a:r>
              <a:rPr lang="en-US" sz="2800" dirty="0" smtClean="0"/>
              <a:t> equals </a:t>
            </a:r>
            <a:r>
              <a:rPr lang="mt-MT" sz="2800" dirty="0" smtClean="0"/>
              <a:t>is </a:t>
            </a:r>
            <a:r>
              <a:rPr lang="en-US" sz="2800" dirty="0" smtClean="0"/>
              <a:t>called the </a:t>
            </a:r>
            <a:r>
              <a:rPr lang="en-US" sz="2800" b="1" dirty="0" smtClean="0">
                <a:solidFill>
                  <a:schemeClr val="accent2"/>
                </a:solidFill>
              </a:rPr>
              <a:t>assignment operator</a:t>
            </a:r>
            <a:endParaRPr lang="mt-MT" sz="2800" b="1" dirty="0" smtClean="0">
              <a:solidFill>
                <a:schemeClr val="accent2"/>
              </a:solidFill>
            </a:endParaRPr>
          </a:p>
          <a:p>
            <a:r>
              <a:rPr lang="en-US" sz="2800" dirty="0" smtClean="0"/>
              <a:t>You can also create a variable and store a value in it with a single </a:t>
            </a:r>
            <a:r>
              <a:rPr lang="mt-MT" sz="2800" dirty="0" smtClean="0"/>
              <a:t>s</a:t>
            </a:r>
            <a:r>
              <a:rPr lang="en-US" sz="2800" dirty="0" err="1" smtClean="0"/>
              <a:t>tatement</a:t>
            </a:r>
            <a:r>
              <a:rPr lang="en-US" sz="2800" dirty="0" smtClean="0"/>
              <a:t> </a:t>
            </a:r>
            <a:endParaRPr lang="mt-MT" sz="2800" dirty="0" smtClean="0"/>
          </a:p>
          <a:p>
            <a:pPr lvl="1" algn="ctr">
              <a:buNone/>
            </a:pPr>
            <a:r>
              <a:rPr lang="en-US" sz="2600" i="1" dirty="0" err="1" smtClean="0"/>
              <a:t>var</a:t>
            </a:r>
            <a:r>
              <a:rPr lang="en-US" sz="2600" i="1" dirty="0" smtClean="0"/>
              <a:t> score = 0; </a:t>
            </a:r>
            <a:endParaRPr lang="mt-MT" sz="2600" i="1" dirty="0" smtClean="0"/>
          </a:p>
          <a:p>
            <a:r>
              <a:rPr lang="en-US" sz="2800" dirty="0" smtClean="0"/>
              <a:t>You can store strings, numbers, and Boolean values in a variable: </a:t>
            </a:r>
            <a:endParaRPr lang="mt-MT" sz="2800" dirty="0" smtClean="0"/>
          </a:p>
          <a:p>
            <a:pPr lvl="1" algn="ctr">
              <a:buNone/>
            </a:pPr>
            <a:r>
              <a:rPr lang="en-US" sz="2600" i="1" dirty="0" err="1" smtClean="0"/>
              <a:t>var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firstName</a:t>
            </a:r>
            <a:r>
              <a:rPr lang="en-US" sz="2600" i="1" dirty="0" smtClean="0"/>
              <a:t> = 'Peter'; </a:t>
            </a:r>
            <a:endParaRPr lang="mt-MT" sz="2600" i="1" dirty="0" smtClean="0"/>
          </a:p>
          <a:p>
            <a:pPr lvl="1" algn="ctr">
              <a:buNone/>
            </a:pPr>
            <a:r>
              <a:rPr lang="en-US" sz="2600" i="1" dirty="0" err="1" smtClean="0"/>
              <a:t>var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lastName</a:t>
            </a:r>
            <a:r>
              <a:rPr lang="en-US" sz="2600" i="1" dirty="0" smtClean="0"/>
              <a:t> = 'Parker'; </a:t>
            </a:r>
            <a:endParaRPr lang="mt-MT" sz="2600" i="1" dirty="0" smtClean="0"/>
          </a:p>
          <a:p>
            <a:pPr lvl="1" algn="ctr">
              <a:buNone/>
            </a:pPr>
            <a:r>
              <a:rPr lang="en-US" sz="2600" i="1" dirty="0" err="1" smtClean="0"/>
              <a:t>var</a:t>
            </a:r>
            <a:r>
              <a:rPr lang="en-US" sz="2600" i="1" dirty="0" smtClean="0"/>
              <a:t> age = 22; 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isSuperHero</a:t>
            </a:r>
            <a:r>
              <a:rPr lang="en-US" sz="2600" i="1" dirty="0" smtClean="0"/>
              <a:t> = true;</a:t>
            </a:r>
            <a:endParaRPr lang="mt-MT" sz="2300" i="1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37" y="914400"/>
            <a:ext cx="4874260" cy="1214660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Creating </a:t>
            </a:r>
            <a:r>
              <a:rPr lang="en-US" dirty="0" smtClean="0"/>
              <a:t>V</a:t>
            </a:r>
            <a:r>
              <a:rPr lang="mt-MT" dirty="0" smtClean="0"/>
              <a:t>ariables</a:t>
            </a:r>
            <a:br>
              <a:rPr lang="mt-MT" dirty="0" smtClean="0"/>
            </a:br>
            <a:r>
              <a:rPr lang="mt-MT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272937"/>
            <a:ext cx="11965577" cy="44283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name you use is up to you, but there are a few rules you must follow when naming variables: </a:t>
            </a:r>
            <a:endParaRPr lang="mt-MT" sz="2400" dirty="0" smtClean="0"/>
          </a:p>
          <a:p>
            <a:pPr lvl="1"/>
            <a:r>
              <a:rPr lang="en-US" sz="2200" dirty="0" smtClean="0"/>
              <a:t>Variable</a:t>
            </a:r>
            <a:r>
              <a:rPr lang="mt-MT" sz="2200" dirty="0" smtClean="0"/>
              <a:t>s</a:t>
            </a:r>
            <a:r>
              <a:rPr lang="en-US" sz="2200" dirty="0" smtClean="0"/>
              <a:t> must begin with a letter, $, or _. </a:t>
            </a:r>
            <a:r>
              <a:rPr lang="mt-MT" sz="2200" dirty="0" smtClean="0"/>
              <a:t>A </a:t>
            </a:r>
            <a:r>
              <a:rPr lang="en-US" sz="2200" dirty="0" smtClean="0"/>
              <a:t>variable </a:t>
            </a:r>
            <a:r>
              <a:rPr lang="mt-MT" sz="2200" dirty="0" smtClean="0"/>
              <a:t>can’t begin</a:t>
            </a:r>
            <a:r>
              <a:rPr lang="en-US" sz="2200" dirty="0" smtClean="0"/>
              <a:t> with a number or punctuation: </a:t>
            </a:r>
            <a:endParaRPr lang="mt-MT" sz="2200" dirty="0" smtClean="0"/>
          </a:p>
          <a:p>
            <a:pPr lvl="1" algn="ctr">
              <a:buNone/>
            </a:pPr>
            <a:r>
              <a:rPr lang="mt-MT" sz="2200" dirty="0" smtClean="0"/>
              <a:t>	</a:t>
            </a:r>
            <a:r>
              <a:rPr lang="en-US" sz="2200" i="1" dirty="0" smtClean="0">
                <a:solidFill>
                  <a:schemeClr val="accent2"/>
                </a:solidFill>
              </a:rPr>
              <a:t>1thing</a:t>
            </a:r>
            <a:r>
              <a:rPr lang="mt-MT" sz="2200" i="1" dirty="0" smtClean="0">
                <a:solidFill>
                  <a:schemeClr val="accent2"/>
                </a:solidFill>
              </a:rPr>
              <a:t> </a:t>
            </a:r>
            <a:r>
              <a:rPr lang="mt-MT" sz="2200" dirty="0" smtClean="0"/>
              <a:t>and</a:t>
            </a:r>
            <a:r>
              <a:rPr lang="en-US" sz="2200" i="1" dirty="0" smtClean="0"/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&amp;thing </a:t>
            </a:r>
            <a:r>
              <a:rPr lang="mt-MT" sz="2200" i="1" dirty="0" smtClean="0"/>
              <a:t>- </a:t>
            </a:r>
            <a:r>
              <a:rPr lang="mt-MT" sz="2200" b="1" dirty="0" smtClean="0"/>
              <a:t>incorrect</a:t>
            </a:r>
            <a:r>
              <a:rPr lang="mt-MT" sz="2200" dirty="0" smtClean="0"/>
              <a:t/>
            </a:r>
            <a:br>
              <a:rPr lang="mt-MT" sz="2200" dirty="0" smtClean="0"/>
            </a:br>
            <a:r>
              <a:rPr lang="en-US" sz="2200" i="1" dirty="0" smtClean="0">
                <a:solidFill>
                  <a:schemeClr val="accent2"/>
                </a:solidFill>
              </a:rPr>
              <a:t>score</a:t>
            </a:r>
            <a:r>
              <a:rPr lang="mt-MT" sz="2200" i="1" dirty="0" smtClean="0">
                <a:solidFill>
                  <a:schemeClr val="accent2"/>
                </a:solidFill>
              </a:rPr>
              <a:t>   </a:t>
            </a:r>
            <a:r>
              <a:rPr lang="en-US" sz="2200" i="1" dirty="0" smtClean="0">
                <a:solidFill>
                  <a:schemeClr val="accent2"/>
                </a:solidFill>
              </a:rPr>
              <a:t>$score</a:t>
            </a:r>
            <a:r>
              <a:rPr lang="mt-MT" sz="2200" i="1" dirty="0" smtClean="0">
                <a:solidFill>
                  <a:schemeClr val="accent2"/>
                </a:solidFill>
              </a:rPr>
              <a:t> </a:t>
            </a:r>
            <a:r>
              <a:rPr lang="mt-MT" sz="2200" dirty="0" smtClean="0"/>
              <a:t>and</a:t>
            </a:r>
            <a:r>
              <a:rPr lang="en-US" sz="2200" i="1" dirty="0" smtClean="0"/>
              <a:t> </a:t>
            </a:r>
            <a:r>
              <a:rPr lang="en-US" sz="2200" i="1" dirty="0" smtClean="0">
                <a:solidFill>
                  <a:schemeClr val="accent2"/>
                </a:solidFill>
              </a:rPr>
              <a:t>_score</a:t>
            </a:r>
            <a:r>
              <a:rPr lang="mt-MT" sz="2200" i="1" dirty="0" smtClean="0">
                <a:solidFill>
                  <a:schemeClr val="accent2"/>
                </a:solidFill>
              </a:rPr>
              <a:t> </a:t>
            </a:r>
            <a:r>
              <a:rPr lang="mt-MT" sz="2200" dirty="0" smtClean="0"/>
              <a:t>- </a:t>
            </a:r>
            <a:r>
              <a:rPr lang="mt-MT" sz="2200" b="1" dirty="0" smtClean="0"/>
              <a:t>correct</a:t>
            </a:r>
            <a:endParaRPr lang="mt-MT" sz="2200" dirty="0" smtClean="0"/>
          </a:p>
          <a:p>
            <a:pPr lvl="1"/>
            <a:r>
              <a:rPr lang="en-US" sz="2200" dirty="0" smtClean="0"/>
              <a:t>Variable</a:t>
            </a:r>
            <a:r>
              <a:rPr lang="mt-MT" sz="2200" dirty="0" smtClean="0"/>
              <a:t>s </a:t>
            </a:r>
            <a:r>
              <a:rPr lang="en-US" sz="2200" dirty="0" smtClean="0"/>
              <a:t>can only contain letters, numbers, $, and _. You can’t use spaces or any other special characters anywhere in the variable:</a:t>
            </a:r>
            <a:endParaRPr lang="mt-MT" sz="2200" dirty="0" smtClean="0"/>
          </a:p>
          <a:p>
            <a:pPr lvl="1" algn="ctr">
              <a:buNone/>
            </a:pPr>
            <a:r>
              <a:rPr lang="mt-MT" sz="2200" dirty="0" smtClean="0"/>
              <a:t>	</a:t>
            </a:r>
            <a:r>
              <a:rPr lang="en-US" sz="2200" dirty="0" smtClean="0"/>
              <a:t> </a:t>
            </a:r>
            <a:r>
              <a:rPr lang="en-US" sz="2200" i="1" dirty="0" err="1" smtClean="0">
                <a:solidFill>
                  <a:schemeClr val="accent2"/>
                </a:solidFill>
              </a:rPr>
              <a:t>fish&amp;chips</a:t>
            </a:r>
            <a:r>
              <a:rPr lang="en-US" sz="2200" dirty="0" smtClean="0"/>
              <a:t> and </a:t>
            </a:r>
            <a:r>
              <a:rPr lang="en-US" sz="2200" i="1" dirty="0" smtClean="0">
                <a:solidFill>
                  <a:schemeClr val="accent2"/>
                </a:solidFill>
              </a:rPr>
              <a:t>fish and chips </a:t>
            </a:r>
            <a:r>
              <a:rPr lang="mt-MT" sz="2200" i="1" dirty="0" smtClean="0"/>
              <a:t>- </a:t>
            </a:r>
            <a:r>
              <a:rPr lang="mt-MT" sz="2200" b="1" dirty="0" smtClean="0"/>
              <a:t>incorrect </a:t>
            </a:r>
            <a:r>
              <a:rPr lang="mt-MT" sz="2200" i="1" dirty="0" smtClean="0">
                <a:solidFill>
                  <a:schemeClr val="accent2"/>
                </a:solidFill>
              </a:rPr>
              <a:t/>
            </a:r>
            <a:br>
              <a:rPr lang="mt-MT" sz="2200" i="1" dirty="0" smtClean="0">
                <a:solidFill>
                  <a:schemeClr val="accent2"/>
                </a:solidFill>
              </a:rPr>
            </a:br>
            <a:r>
              <a:rPr lang="en-US" sz="2200" i="1" dirty="0" err="1" smtClean="0">
                <a:solidFill>
                  <a:schemeClr val="accent2"/>
                </a:solidFill>
              </a:rPr>
              <a:t>fish_n_chips</a:t>
            </a:r>
            <a:r>
              <a:rPr lang="en-US" sz="2200" i="1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and </a:t>
            </a:r>
            <a:r>
              <a:rPr lang="en-US" sz="2200" i="1" dirty="0" smtClean="0">
                <a:solidFill>
                  <a:schemeClr val="accent2"/>
                </a:solidFill>
              </a:rPr>
              <a:t>plan9</a:t>
            </a:r>
            <a:r>
              <a:rPr lang="en-US" sz="2200" dirty="0" smtClean="0"/>
              <a:t> </a:t>
            </a:r>
            <a:r>
              <a:rPr lang="mt-MT" sz="2200" dirty="0" smtClean="0"/>
              <a:t>- </a:t>
            </a:r>
            <a:r>
              <a:rPr lang="mt-MT" sz="2200" b="1" dirty="0" smtClean="0"/>
              <a:t>correct</a:t>
            </a:r>
            <a:endParaRPr lang="mt-MT" sz="2200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37" y="914400"/>
            <a:ext cx="4874260" cy="1214660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Creating </a:t>
            </a:r>
            <a:r>
              <a:rPr lang="en-US" dirty="0" smtClean="0"/>
              <a:t>V</a:t>
            </a:r>
            <a:r>
              <a:rPr lang="mt-MT" dirty="0" smtClean="0"/>
              <a:t>ariables</a:t>
            </a:r>
            <a:br>
              <a:rPr lang="mt-MT" dirty="0" smtClean="0"/>
            </a:br>
            <a:r>
              <a:rPr lang="mt-MT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272937"/>
            <a:ext cx="11965577" cy="4428309"/>
          </a:xfrm>
        </p:spPr>
        <p:txBody>
          <a:bodyPr>
            <a:normAutofit/>
          </a:bodyPr>
          <a:lstStyle/>
          <a:p>
            <a:pPr lvl="1"/>
            <a:r>
              <a:rPr lang="en-US" sz="2200" dirty="0" smtClean="0"/>
              <a:t>Variable names are case-sensitive. The JavaScript interpreter sees uppercase and lowercase letters as distinct, so a variable named </a:t>
            </a:r>
            <a:r>
              <a:rPr lang="en-US" sz="2200" i="1" dirty="0" smtClean="0">
                <a:solidFill>
                  <a:schemeClr val="accent2"/>
                </a:solidFill>
              </a:rPr>
              <a:t>SCORE</a:t>
            </a:r>
            <a:r>
              <a:rPr lang="en-US" sz="2200" dirty="0" smtClean="0"/>
              <a:t> is different from a variable</a:t>
            </a:r>
            <a:r>
              <a:rPr lang="mt-MT" sz="2200" dirty="0" smtClean="0"/>
              <a:t>s</a:t>
            </a:r>
            <a:r>
              <a:rPr lang="en-US" sz="2200" dirty="0" smtClean="0"/>
              <a:t> named </a:t>
            </a:r>
            <a:r>
              <a:rPr lang="en-US" sz="2200" i="1" dirty="0" smtClean="0">
                <a:solidFill>
                  <a:schemeClr val="accent2"/>
                </a:solidFill>
              </a:rPr>
              <a:t>score</a:t>
            </a:r>
            <a:r>
              <a:rPr lang="en-US" sz="2200" dirty="0" smtClean="0"/>
              <a:t>, </a:t>
            </a:r>
            <a:r>
              <a:rPr lang="en-US" sz="2200" i="1" dirty="0" err="1" smtClean="0">
                <a:solidFill>
                  <a:schemeClr val="accent2"/>
                </a:solidFill>
              </a:rPr>
              <a:t>sCoRE</a:t>
            </a:r>
            <a:r>
              <a:rPr lang="en-US" sz="2200" dirty="0" smtClean="0"/>
              <a:t> and </a:t>
            </a:r>
            <a:r>
              <a:rPr lang="en-US" sz="2200" i="1" dirty="0" smtClean="0">
                <a:solidFill>
                  <a:schemeClr val="accent2"/>
                </a:solidFill>
              </a:rPr>
              <a:t>Score</a:t>
            </a:r>
            <a:endParaRPr lang="mt-MT" sz="2200" dirty="0" smtClean="0"/>
          </a:p>
          <a:p>
            <a:pPr lvl="1"/>
            <a:r>
              <a:rPr lang="en-US" sz="2200" dirty="0" smtClean="0"/>
              <a:t>Avoid keywords. Some words in JavaScript are specific to the language itself: </a:t>
            </a:r>
            <a:r>
              <a:rPr lang="en-US" sz="2200" dirty="0" err="1" smtClean="0"/>
              <a:t>var</a:t>
            </a:r>
            <a:r>
              <a:rPr lang="en-US" sz="2200" dirty="0" smtClean="0"/>
              <a:t>, for example, is used to create a variable, so you can’t name a variable var. </a:t>
            </a:r>
            <a:r>
              <a:rPr lang="mt-MT" sz="2200" dirty="0" smtClean="0"/>
              <a:t/>
            </a:r>
            <a:br>
              <a:rPr lang="mt-MT" sz="2200" dirty="0" smtClean="0"/>
            </a:br>
            <a:r>
              <a:rPr lang="en-US" sz="2200" dirty="0" smtClean="0"/>
              <a:t>In addition, some words, like alert, document, and window, are considered special properties of the web browser. You’ll end up with a JavaScript error if you try to use those words as variable names</a:t>
            </a:r>
            <a:endParaRPr lang="mt-MT" sz="2200" dirty="0" smtClean="0"/>
          </a:p>
          <a:p>
            <a:r>
              <a:rPr lang="en-US" sz="2600" dirty="0" smtClean="0"/>
              <a:t>Naming variables according to </a:t>
            </a:r>
            <a:r>
              <a:rPr lang="mt-MT" sz="2600" dirty="0" smtClean="0"/>
              <a:t>the </a:t>
            </a:r>
            <a:r>
              <a:rPr lang="en-US" sz="2600" dirty="0" smtClean="0"/>
              <a:t>type of data makes it much easier to look at your programming code and immediately understand what’s going on</a:t>
            </a:r>
            <a:endParaRPr lang="mt-MT" sz="2600" dirty="0" smtClean="0"/>
          </a:p>
          <a:p>
            <a:pPr lvl="1"/>
            <a:r>
              <a:rPr lang="en-US" sz="2200" dirty="0" smtClean="0"/>
              <a:t>For example, </a:t>
            </a:r>
            <a:r>
              <a:rPr lang="en-US" sz="2200" i="1" dirty="0" smtClean="0">
                <a:solidFill>
                  <a:schemeClr val="accent2"/>
                </a:solidFill>
              </a:rPr>
              <a:t>score </a:t>
            </a:r>
            <a:r>
              <a:rPr lang="en-US" sz="2200" dirty="0" smtClean="0"/>
              <a:t>is a great name for a variable used to track a player’s game score</a:t>
            </a:r>
            <a:endParaRPr lang="mt-MT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407" y="1252586"/>
            <a:ext cx="5853974" cy="1163861"/>
          </a:xfrm>
        </p:spPr>
        <p:txBody>
          <a:bodyPr>
            <a:normAutofit/>
          </a:bodyPr>
          <a:lstStyle/>
          <a:p>
            <a:r>
              <a:rPr lang="mt-MT" dirty="0" smtClean="0"/>
              <a:t>Some </a:t>
            </a:r>
            <a:r>
              <a:rPr lang="en-US" dirty="0" smtClean="0"/>
              <a:t>Reserved 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5727" y="2299607"/>
            <a:ext cx="6943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37" y="914400"/>
            <a:ext cx="4874260" cy="1214660"/>
          </a:xfrm>
        </p:spPr>
        <p:txBody>
          <a:bodyPr>
            <a:normAutofit fontScale="90000"/>
          </a:bodyPr>
          <a:lstStyle/>
          <a:p>
            <a:r>
              <a:rPr lang="mt-MT" dirty="0" smtClean="0"/>
              <a:t>Constant </a:t>
            </a:r>
            <a:br>
              <a:rPr lang="mt-MT" dirty="0" smtClean="0"/>
            </a:br>
            <a:r>
              <a:rPr lang="mt-MT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272937"/>
            <a:ext cx="11965577" cy="4428309"/>
          </a:xfrm>
        </p:spPr>
        <p:txBody>
          <a:bodyPr>
            <a:normAutofit/>
          </a:bodyPr>
          <a:lstStyle/>
          <a:p>
            <a:r>
              <a:rPr lang="mt-MT" sz="2400" dirty="0" smtClean="0"/>
              <a:t>The </a:t>
            </a:r>
            <a:r>
              <a:rPr lang="mt-MT" sz="2400" i="1" dirty="0" smtClean="0"/>
              <a:t>const </a:t>
            </a:r>
            <a:r>
              <a:rPr lang="mt-MT" sz="2400" dirty="0" smtClean="0"/>
              <a:t>keyword is used to declare a variable as constant: it’s value can never change during execution and remains constant</a:t>
            </a:r>
          </a:p>
          <a:p>
            <a:pPr>
              <a:buNone/>
            </a:pPr>
            <a:r>
              <a:rPr lang="mt-MT" sz="2400" dirty="0" smtClean="0"/>
              <a:t>					</a:t>
            </a:r>
            <a:r>
              <a:rPr lang="mt-MT" b="1" dirty="0" smtClean="0"/>
              <a:t>const pi = </a:t>
            </a:r>
            <a:r>
              <a:rPr lang="en-GB" b="1" dirty="0" smtClean="0"/>
              <a:t>3.14159</a:t>
            </a:r>
            <a:r>
              <a:rPr lang="mt-MT" b="1" dirty="0" smtClean="0"/>
              <a:t>;</a:t>
            </a:r>
          </a:p>
          <a:p>
            <a:pPr>
              <a:buNone/>
            </a:pPr>
            <a:r>
              <a:rPr lang="mt-MT" b="1" dirty="0" smtClean="0"/>
              <a:t>					var radius;</a:t>
            </a:r>
          </a:p>
          <a:p>
            <a:pPr>
              <a:buNone/>
            </a:pPr>
            <a:r>
              <a:rPr lang="mt-MT" b="1" dirty="0" smtClean="0"/>
              <a:t>					var area</a:t>
            </a:r>
          </a:p>
          <a:p>
            <a:pPr>
              <a:buNone/>
            </a:pPr>
            <a:endParaRPr lang="mt-MT" b="1" dirty="0" smtClean="0"/>
          </a:p>
          <a:p>
            <a:r>
              <a:rPr lang="mt-MT" sz="2400" dirty="0" smtClean="0"/>
              <a:t>Unlike variables declared with </a:t>
            </a:r>
            <a:r>
              <a:rPr lang="mt-MT" sz="2400" i="1" dirty="0" smtClean="0"/>
              <a:t>var</a:t>
            </a:r>
            <a:r>
              <a:rPr lang="mt-MT" sz="2400" dirty="0" smtClean="0"/>
              <a:t>:</a:t>
            </a:r>
          </a:p>
          <a:p>
            <a:pPr lvl="1"/>
            <a:r>
              <a:rPr lang="mt-MT" sz="2200" dirty="0" smtClean="0"/>
              <a:t>Constant variables need to </a:t>
            </a:r>
            <a:r>
              <a:rPr lang="mt-MT" sz="2200" smtClean="0"/>
              <a:t>be </a:t>
            </a:r>
            <a:r>
              <a:rPr lang="mt-MT" sz="2200"/>
              <a:t>inistialised </a:t>
            </a:r>
            <a:r>
              <a:rPr lang="mt-MT" sz="2200" dirty="0" smtClean="0"/>
              <a:t>(assigned for the 1st time) as soon as they are declared</a:t>
            </a:r>
          </a:p>
          <a:p>
            <a:pPr lvl="1"/>
            <a:r>
              <a:rPr lang="mt-MT" sz="2200" dirty="0" smtClean="0"/>
              <a:t>Constant variables can never be reassigned to new values</a:t>
            </a:r>
          </a:p>
        </p:txBody>
      </p:sp>
    </p:spTree>
    <p:extLst>
      <p:ext uri="{BB962C8B-B14F-4D97-AF65-F5344CB8AC3E}">
        <p14:creationId xmlns:p14="http://schemas.microsoft.com/office/powerpoint/2010/main" val="1240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407" y="1252586"/>
            <a:ext cx="5853974" cy="1163861"/>
          </a:xfrm>
        </p:spPr>
        <p:txBody>
          <a:bodyPr>
            <a:normAutofit/>
          </a:bodyPr>
          <a:lstStyle/>
          <a:p>
            <a:r>
              <a:rPr lang="mt-MT" dirty="0" smtClean="0"/>
              <a:t>       Useful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" y="2272938"/>
            <a:ext cx="11965577" cy="1123406"/>
          </a:xfrm>
        </p:spPr>
        <p:txBody>
          <a:bodyPr>
            <a:normAutofit/>
          </a:bodyPr>
          <a:lstStyle/>
          <a:p>
            <a:r>
              <a:rPr lang="mt-MT" sz="2400" dirty="0" smtClean="0"/>
              <a:t>We have already seen these basic operators:</a:t>
            </a:r>
          </a:p>
          <a:p>
            <a:endParaRPr lang="mt-MT" sz="24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4075" y="2820912"/>
            <a:ext cx="7723959" cy="3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2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3726</TotalTime>
  <Words>862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Schoolbook</vt:lpstr>
      <vt:lpstr>Corbel</vt:lpstr>
      <vt:lpstr>Feathered</vt:lpstr>
      <vt:lpstr>Client Side Scripting</vt:lpstr>
      <vt:lpstr>    Variables</vt:lpstr>
      <vt:lpstr>Creating Variables Declaration</vt:lpstr>
      <vt:lpstr>Creating Variables Assignment</vt:lpstr>
      <vt:lpstr>Creating Variables Rules</vt:lpstr>
      <vt:lpstr>Creating Variables Rules</vt:lpstr>
      <vt:lpstr>Some Reserved words</vt:lpstr>
      <vt:lpstr>Constant  Variables</vt:lpstr>
      <vt:lpstr>       Useful Operators</vt:lpstr>
      <vt:lpstr>       Useful Operators</vt:lpstr>
      <vt:lpstr>The Environment</vt:lpstr>
      <vt:lpstr>Built-in Functions alert</vt:lpstr>
      <vt:lpstr>Built-in Functions prompt</vt:lpstr>
      <vt:lpstr>Built-in Functions confirm</vt:lpstr>
      <vt:lpstr>Built-in Functions</vt:lpstr>
      <vt:lpstr>      Practice</vt:lpstr>
      <vt:lpstr>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dc:creator>Diane Borg</dc:creator>
  <cp:lastModifiedBy>Diane Borg</cp:lastModifiedBy>
  <cp:revision>36</cp:revision>
  <dcterms:created xsi:type="dcterms:W3CDTF">2017-02-02T11:10:39Z</dcterms:created>
  <dcterms:modified xsi:type="dcterms:W3CDTF">2018-02-27T10:06:07Z</dcterms:modified>
</cp:coreProperties>
</file>